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tags/tag47.xml" ContentType="application/vnd.openxmlformats-officedocument.presentationml.tags+xml"/>
  <Override PartName="/ppt/notesSlides/notesSlide49.xml" ContentType="application/vnd.openxmlformats-officedocument.presentationml.notesSlide+xml"/>
  <Override PartName="/ppt/tags/tag48.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64"/>
  </p:notesMasterIdLst>
  <p:sldIdLst>
    <p:sldId id="272" r:id="rId3"/>
    <p:sldId id="273" r:id="rId4"/>
    <p:sldId id="281" r:id="rId5"/>
    <p:sldId id="275" r:id="rId6"/>
    <p:sldId id="276" r:id="rId7"/>
    <p:sldId id="277" r:id="rId8"/>
    <p:sldId id="282" r:id="rId9"/>
    <p:sldId id="283" r:id="rId10"/>
    <p:sldId id="278" r:id="rId11"/>
    <p:sldId id="284" r:id="rId12"/>
    <p:sldId id="279" r:id="rId13"/>
    <p:sldId id="337" r:id="rId14"/>
    <p:sldId id="286" r:id="rId15"/>
    <p:sldId id="287" r:id="rId16"/>
    <p:sldId id="288" r:id="rId17"/>
    <p:sldId id="289" r:id="rId18"/>
    <p:sldId id="298" r:id="rId19"/>
    <p:sldId id="290" r:id="rId20"/>
    <p:sldId id="291" r:id="rId21"/>
    <p:sldId id="292" r:id="rId22"/>
    <p:sldId id="299" r:id="rId23"/>
    <p:sldId id="293" r:id="rId24"/>
    <p:sldId id="294" r:id="rId25"/>
    <p:sldId id="295" r:id="rId26"/>
    <p:sldId id="296" r:id="rId27"/>
    <p:sldId id="297"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8" r:id="rId46"/>
    <p:sldId id="320" r:id="rId47"/>
    <p:sldId id="321" r:id="rId48"/>
    <p:sldId id="322" r:id="rId49"/>
    <p:sldId id="323" r:id="rId50"/>
    <p:sldId id="324" r:id="rId51"/>
    <p:sldId id="326" r:id="rId52"/>
    <p:sldId id="325" r:id="rId53"/>
    <p:sldId id="327" r:id="rId54"/>
    <p:sldId id="328" r:id="rId55"/>
    <p:sldId id="329" r:id="rId56"/>
    <p:sldId id="330" r:id="rId57"/>
    <p:sldId id="331" r:id="rId58"/>
    <p:sldId id="332" r:id="rId59"/>
    <p:sldId id="333" r:id="rId60"/>
    <p:sldId id="334" r:id="rId61"/>
    <p:sldId id="335" r:id="rId62"/>
    <p:sldId id="33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150" y="34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168" y="1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D4573-58E7-4156-A133-2731F5F8D1A6}" type="datetimeFigureOut">
              <a:rPr lang="en-US" smtClean="0"/>
              <a:t>5/4/2016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B0CF2-7F87-4E02-A248-870047730F99}" type="slidenum">
              <a:rPr lang="en-US" smtClean="0"/>
              <a:t>‹#›</a:t>
            </a:fld>
            <a:endParaRPr lang="en-US"/>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a:p>
        </p:txBody>
      </p:sp>
    </p:spTree>
    <p:extLst>
      <p:ext uri="{BB962C8B-B14F-4D97-AF65-F5344CB8AC3E}">
        <p14:creationId xmlns:p14="http://schemas.microsoft.com/office/powerpoint/2010/main" val="149513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share county Data to focus on local epidemiology</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11</a:t>
            </a:fld>
            <a:endParaRPr lang="en-US"/>
          </a:p>
        </p:txBody>
      </p:sp>
    </p:spTree>
    <p:extLst>
      <p:ext uri="{BB962C8B-B14F-4D97-AF65-F5344CB8AC3E}">
        <p14:creationId xmlns:p14="http://schemas.microsoft.com/office/powerpoint/2010/main" val="3936387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13</a:t>
            </a:fld>
            <a:endParaRPr lang="en-US"/>
          </a:p>
        </p:txBody>
      </p:sp>
    </p:spTree>
    <p:extLst>
      <p:ext uri="{BB962C8B-B14F-4D97-AF65-F5344CB8AC3E}">
        <p14:creationId xmlns:p14="http://schemas.microsoft.com/office/powerpoint/2010/main" val="2617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eaLnBrk="0" hangingPunct="0">
              <a:defRPr sz="2400">
                <a:solidFill>
                  <a:schemeClr val="tx1"/>
                </a:solidFill>
                <a:latin typeface="Times New Roman" pitchFamily="18" charset="0"/>
              </a:defRPr>
            </a:lvl1pPr>
            <a:lvl2pPr marL="735892" indent="-283035" defTabSz="912003" eaLnBrk="0" hangingPunct="0">
              <a:defRPr sz="2400">
                <a:solidFill>
                  <a:schemeClr val="tx1"/>
                </a:solidFill>
                <a:latin typeface="Times New Roman" pitchFamily="18" charset="0"/>
              </a:defRPr>
            </a:lvl2pPr>
            <a:lvl3pPr marL="1132142" indent="-226428" defTabSz="912003" eaLnBrk="0" hangingPunct="0">
              <a:defRPr sz="2400">
                <a:solidFill>
                  <a:schemeClr val="tx1"/>
                </a:solidFill>
                <a:latin typeface="Times New Roman" pitchFamily="18" charset="0"/>
              </a:defRPr>
            </a:lvl3pPr>
            <a:lvl4pPr marL="1584998" indent="-226428" defTabSz="912003" eaLnBrk="0" hangingPunct="0">
              <a:defRPr sz="2400">
                <a:solidFill>
                  <a:schemeClr val="tx1"/>
                </a:solidFill>
                <a:latin typeface="Times New Roman" pitchFamily="18" charset="0"/>
              </a:defRPr>
            </a:lvl4pPr>
            <a:lvl5pPr marL="2037855" indent="-226428" defTabSz="912003" eaLnBrk="0" hangingPunct="0">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pPr eaLnBrk="1" hangingPunct="1"/>
            <a:fld id="{AC547551-18A6-457E-8BA0-B3DCCE3FDF90}" type="slidenum">
              <a:rPr lang="en-US" sz="1200"/>
              <a:pPr eaLnBrk="1" hangingPunct="1"/>
              <a:t>14</a:t>
            </a:fld>
            <a:endParaRPr lang="en-US" sz="1200"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TB Transmission and Pathogenesis (Slides 5-20) – 20 minutes</a:t>
            </a:r>
          </a:p>
          <a:p>
            <a:pPr eaLnBrk="1" hangingPunct="1"/>
            <a:endParaRPr lang="en-US" dirty="0" smtClean="0"/>
          </a:p>
        </p:txBody>
      </p:sp>
    </p:spTree>
    <p:extLst>
      <p:ext uri="{BB962C8B-B14F-4D97-AF65-F5344CB8AC3E}">
        <p14:creationId xmlns:p14="http://schemas.microsoft.com/office/powerpoint/2010/main" val="390738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eaLnBrk="0" hangingPunct="0">
              <a:defRPr sz="2400">
                <a:solidFill>
                  <a:schemeClr val="tx1"/>
                </a:solidFill>
                <a:latin typeface="Times New Roman" pitchFamily="18" charset="0"/>
              </a:defRPr>
            </a:lvl1pPr>
            <a:lvl2pPr marL="735892" indent="-283035" defTabSz="912003" eaLnBrk="0" hangingPunct="0">
              <a:defRPr sz="2400">
                <a:solidFill>
                  <a:schemeClr val="tx1"/>
                </a:solidFill>
                <a:latin typeface="Times New Roman" pitchFamily="18" charset="0"/>
              </a:defRPr>
            </a:lvl2pPr>
            <a:lvl3pPr marL="1132142" indent="-226428" defTabSz="912003" eaLnBrk="0" hangingPunct="0">
              <a:defRPr sz="2400">
                <a:solidFill>
                  <a:schemeClr val="tx1"/>
                </a:solidFill>
                <a:latin typeface="Times New Roman" pitchFamily="18" charset="0"/>
              </a:defRPr>
            </a:lvl3pPr>
            <a:lvl4pPr marL="1584998" indent="-226428" defTabSz="912003" eaLnBrk="0" hangingPunct="0">
              <a:defRPr sz="2400">
                <a:solidFill>
                  <a:schemeClr val="tx1"/>
                </a:solidFill>
                <a:latin typeface="Times New Roman" pitchFamily="18" charset="0"/>
              </a:defRPr>
            </a:lvl4pPr>
            <a:lvl5pPr marL="2037855" indent="-226428" defTabSz="912003" eaLnBrk="0" hangingPunct="0">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pPr eaLnBrk="1" hangingPunct="1"/>
            <a:fld id="{B27D2C26-8DE9-44F6-915C-A4008F2D5F3A}" type="slidenum">
              <a:rPr lang="en-US" sz="1200"/>
              <a:pPr eaLnBrk="1" hangingPunct="1"/>
              <a:t>15</a:t>
            </a:fld>
            <a:endParaRPr lang="en-US" sz="1200"/>
          </a:p>
        </p:txBody>
      </p:sp>
      <p:sp>
        <p:nvSpPr>
          <p:cNvPr id="63491" name="Rectangle 2"/>
          <p:cNvSpPr>
            <a:spLocks noGrp="1" noRot="1" noChangeAspect="1" noChangeArrowheads="1" noTextEdit="1"/>
          </p:cNvSpPr>
          <p:nvPr>
            <p:ph type="sldImg"/>
          </p:nvPr>
        </p:nvSpPr>
        <p:spPr>
          <a:xfrm>
            <a:off x="393700" y="690563"/>
            <a:ext cx="6075363" cy="3417887"/>
          </a:xfrm>
          <a:ln w="12700" cap="flat">
            <a:solidFill>
              <a:schemeClr val="tx1"/>
            </a:solidFill>
          </a:ln>
        </p:spPr>
      </p:sp>
      <p:sp>
        <p:nvSpPr>
          <p:cNvPr id="63492" name="Rectangle 3"/>
          <p:cNvSpPr>
            <a:spLocks noGrp="1" noChangeArrowheads="1"/>
          </p:cNvSpPr>
          <p:nvPr>
            <p:ph type="body" idx="1"/>
          </p:nvPr>
        </p:nvSpPr>
        <p:spPr>
          <a:xfrm>
            <a:off x="913773" y="4343716"/>
            <a:ext cx="5028886" cy="411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8" tIns="44018" rIns="91178" bIns="44018"/>
          <a:lstStyle/>
          <a:p>
            <a:pPr eaLnBrk="1" hangingPunct="1"/>
            <a:r>
              <a:rPr lang="en-US" smtClean="0"/>
              <a:t>Characteristics of the TB organism:</a:t>
            </a:r>
          </a:p>
          <a:p>
            <a:pPr eaLnBrk="1" hangingPunct="1"/>
            <a:endParaRPr lang="en-US" smtClean="0"/>
          </a:p>
          <a:p>
            <a:pPr eaLnBrk="1" hangingPunct="1">
              <a:buFontTx/>
              <a:buChar char="•"/>
            </a:pPr>
            <a:endParaRPr lang="en-US" smtClean="0"/>
          </a:p>
        </p:txBody>
      </p:sp>
    </p:spTree>
    <p:extLst>
      <p:ext uri="{BB962C8B-B14F-4D97-AF65-F5344CB8AC3E}">
        <p14:creationId xmlns:p14="http://schemas.microsoft.com/office/powerpoint/2010/main" val="4114131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88943-76CC-4958-967E-D731BA0A11F6}" type="slidenum">
              <a:rPr lang="en-US" smtClean="0"/>
              <a:t>16</a:t>
            </a:fld>
            <a:endParaRPr lang="en-US"/>
          </a:p>
        </p:txBody>
      </p:sp>
    </p:spTree>
    <p:extLst>
      <p:ext uri="{BB962C8B-B14F-4D97-AF65-F5344CB8AC3E}">
        <p14:creationId xmlns:p14="http://schemas.microsoft.com/office/powerpoint/2010/main" val="3787714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17</a:t>
            </a:fld>
            <a:endParaRPr lang="en-US"/>
          </a:p>
        </p:txBody>
      </p:sp>
    </p:spTree>
    <p:extLst>
      <p:ext uri="{BB962C8B-B14F-4D97-AF65-F5344CB8AC3E}">
        <p14:creationId xmlns:p14="http://schemas.microsoft.com/office/powerpoint/2010/main" val="1391322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88943-76CC-4958-967E-D731BA0A11F6}" type="slidenum">
              <a:rPr lang="en-US" smtClean="0"/>
              <a:t>18</a:t>
            </a:fld>
            <a:endParaRPr lang="en-US"/>
          </a:p>
        </p:txBody>
      </p:sp>
    </p:spTree>
    <p:extLst>
      <p:ext uri="{BB962C8B-B14F-4D97-AF65-F5344CB8AC3E}">
        <p14:creationId xmlns:p14="http://schemas.microsoft.com/office/powerpoint/2010/main" val="1122029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 is spread from person to person through the air. When a person with pulmonary or laryngeal TB coughs, sneezes, sings and talks, droplet nuclei contacting the bacteria are spelled into the air. Depending on the environment, these tiny particles can remain suspended in the air for several hours.</a:t>
            </a:r>
          </a:p>
          <a:p>
            <a:endParaRPr lang="en-US" dirty="0"/>
          </a:p>
          <a:p>
            <a:r>
              <a:rPr lang="en-US" dirty="0" smtClean="0"/>
              <a:t>If another person inhales air containing the droplet nuclei, transmission may occur. What is the probability to be infected? Who is going to be infected?</a:t>
            </a:r>
            <a:endParaRPr lang="en-US" dirty="0"/>
          </a:p>
        </p:txBody>
      </p:sp>
      <p:sp>
        <p:nvSpPr>
          <p:cNvPr id="4" name="Slide Number Placeholder 3"/>
          <p:cNvSpPr>
            <a:spLocks noGrp="1"/>
          </p:cNvSpPr>
          <p:nvPr>
            <p:ph type="sldNum" sz="quarter" idx="10"/>
          </p:nvPr>
        </p:nvSpPr>
        <p:spPr/>
        <p:txBody>
          <a:bodyPr/>
          <a:lstStyle/>
          <a:p>
            <a:fld id="{AC488943-76CC-4958-967E-D731BA0A11F6}" type="slidenum">
              <a:rPr lang="en-US" smtClean="0"/>
              <a:t>19</a:t>
            </a:fld>
            <a:endParaRPr lang="en-US"/>
          </a:p>
        </p:txBody>
      </p:sp>
    </p:spTree>
    <p:extLst>
      <p:ext uri="{BB962C8B-B14F-4D97-AF65-F5344CB8AC3E}">
        <p14:creationId xmlns:p14="http://schemas.microsoft.com/office/powerpoint/2010/main" val="136913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88943-76CC-4958-967E-D731BA0A11F6}" type="slidenum">
              <a:rPr lang="en-US" smtClean="0"/>
              <a:t>20</a:t>
            </a:fld>
            <a:endParaRPr lang="en-US"/>
          </a:p>
        </p:txBody>
      </p:sp>
    </p:spTree>
    <p:extLst>
      <p:ext uri="{BB962C8B-B14F-4D97-AF65-F5344CB8AC3E}">
        <p14:creationId xmlns:p14="http://schemas.microsoft.com/office/powerpoint/2010/main" val="1315515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21</a:t>
            </a:fld>
            <a:endParaRPr lang="en-US"/>
          </a:p>
        </p:txBody>
      </p:sp>
    </p:spTree>
    <p:extLst>
      <p:ext uri="{BB962C8B-B14F-4D97-AF65-F5344CB8AC3E}">
        <p14:creationId xmlns:p14="http://schemas.microsoft.com/office/powerpoint/2010/main" val="410969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88943-76CC-4958-967E-D731BA0A11F6}" type="slidenum">
              <a:rPr lang="en-US" smtClean="0"/>
              <a:t>3</a:t>
            </a:fld>
            <a:endParaRPr lang="en-US"/>
          </a:p>
        </p:txBody>
      </p:sp>
    </p:spTree>
    <p:extLst>
      <p:ext uri="{BB962C8B-B14F-4D97-AF65-F5344CB8AC3E}">
        <p14:creationId xmlns:p14="http://schemas.microsoft.com/office/powerpoint/2010/main" val="1410838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discusses the study using guinea pigs to see the transmission of TB and also how UV lighting affects the bacteria</a:t>
            </a:r>
            <a:endParaRPr lang="en-US" dirty="0"/>
          </a:p>
        </p:txBody>
      </p:sp>
      <p:sp>
        <p:nvSpPr>
          <p:cNvPr id="4" name="Slide Number Placeholder 3"/>
          <p:cNvSpPr>
            <a:spLocks noGrp="1"/>
          </p:cNvSpPr>
          <p:nvPr>
            <p:ph type="sldNum" sz="quarter" idx="10"/>
          </p:nvPr>
        </p:nvSpPr>
        <p:spPr/>
        <p:txBody>
          <a:bodyPr/>
          <a:lstStyle/>
          <a:p>
            <a:fld id="{AC488943-76CC-4958-967E-D731BA0A11F6}" type="slidenum">
              <a:rPr lang="en-US" smtClean="0"/>
              <a:t>22</a:t>
            </a:fld>
            <a:endParaRPr lang="en-US"/>
          </a:p>
        </p:txBody>
      </p:sp>
    </p:spTree>
    <p:extLst>
      <p:ext uri="{BB962C8B-B14F-4D97-AF65-F5344CB8AC3E}">
        <p14:creationId xmlns:p14="http://schemas.microsoft.com/office/powerpoint/2010/main" val="2917611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from a TB patient ward was filter up and split to  flow towards two chambers. One was unfiltered and flowed directly in to cages with guinea pigs. The other was diverted through UV lights and then into cages. They found that the side with no UV light had guinea pigs dying of TB in higher rates than the other chamber.</a:t>
            </a:r>
            <a:endParaRPr lang="en-US" dirty="0"/>
          </a:p>
        </p:txBody>
      </p:sp>
      <p:sp>
        <p:nvSpPr>
          <p:cNvPr id="4" name="Slide Number Placeholder 3"/>
          <p:cNvSpPr>
            <a:spLocks noGrp="1"/>
          </p:cNvSpPr>
          <p:nvPr>
            <p:ph type="sldNum" sz="quarter" idx="10"/>
          </p:nvPr>
        </p:nvSpPr>
        <p:spPr/>
        <p:txBody>
          <a:bodyPr/>
          <a:lstStyle/>
          <a:p>
            <a:fld id="{AC488943-76CC-4958-967E-D731BA0A11F6}" type="slidenum">
              <a:rPr lang="en-US" smtClean="0"/>
              <a:t>23</a:t>
            </a:fld>
            <a:endParaRPr lang="en-US"/>
          </a:p>
        </p:txBody>
      </p:sp>
    </p:spTree>
    <p:extLst>
      <p:ext uri="{BB962C8B-B14F-4D97-AF65-F5344CB8AC3E}">
        <p14:creationId xmlns:p14="http://schemas.microsoft.com/office/powerpoint/2010/main" val="3834133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eaLnBrk="0" hangingPunct="0">
              <a:defRPr sz="2400">
                <a:solidFill>
                  <a:schemeClr val="tx1"/>
                </a:solidFill>
                <a:latin typeface="Times New Roman" pitchFamily="18" charset="0"/>
              </a:defRPr>
            </a:lvl1pPr>
            <a:lvl2pPr marL="735892" indent="-283035" defTabSz="912003" eaLnBrk="0" hangingPunct="0">
              <a:defRPr sz="2400">
                <a:solidFill>
                  <a:schemeClr val="tx1"/>
                </a:solidFill>
                <a:latin typeface="Times New Roman" pitchFamily="18" charset="0"/>
              </a:defRPr>
            </a:lvl2pPr>
            <a:lvl3pPr marL="1132142" indent="-226428" defTabSz="912003" eaLnBrk="0" hangingPunct="0">
              <a:defRPr sz="2400">
                <a:solidFill>
                  <a:schemeClr val="tx1"/>
                </a:solidFill>
                <a:latin typeface="Times New Roman" pitchFamily="18" charset="0"/>
              </a:defRPr>
            </a:lvl3pPr>
            <a:lvl4pPr marL="1584998" indent="-226428" defTabSz="912003" eaLnBrk="0" hangingPunct="0">
              <a:defRPr sz="2400">
                <a:solidFill>
                  <a:schemeClr val="tx1"/>
                </a:solidFill>
                <a:latin typeface="Times New Roman" pitchFamily="18" charset="0"/>
              </a:defRPr>
            </a:lvl4pPr>
            <a:lvl5pPr marL="2037855" indent="-226428" defTabSz="912003" eaLnBrk="0" hangingPunct="0">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pPr eaLnBrk="1" hangingPunct="1"/>
            <a:fld id="{004D6B1F-8CA4-4E8D-B608-85FD556894A1}" type="slidenum">
              <a:rPr lang="en-US" sz="1200"/>
              <a:pPr eaLnBrk="1" hangingPunct="1"/>
              <a:t>24</a:t>
            </a:fld>
            <a:endParaRPr lang="en-US" sz="1200" dirty="0"/>
          </a:p>
        </p:txBody>
      </p:sp>
      <p:sp>
        <p:nvSpPr>
          <p:cNvPr id="66563" name="Rectangle 2"/>
          <p:cNvSpPr>
            <a:spLocks noGrp="1" noRot="1" noChangeAspect="1" noChangeArrowheads="1" noTextEdit="1"/>
          </p:cNvSpPr>
          <p:nvPr>
            <p:ph type="sldImg"/>
          </p:nvPr>
        </p:nvSpPr>
        <p:spPr>
          <a:xfrm>
            <a:off x="898525" y="1236663"/>
            <a:ext cx="5283200" cy="2973387"/>
          </a:xfrm>
          <a:ln/>
        </p:spPr>
      </p:sp>
      <p:sp>
        <p:nvSpPr>
          <p:cNvPr id="66564" name="Rectangle 3"/>
          <p:cNvSpPr>
            <a:spLocks noGrp="1" noChangeArrowheads="1"/>
          </p:cNvSpPr>
          <p:nvPr>
            <p:ph type="body" idx="1"/>
          </p:nvPr>
        </p:nvSpPr>
        <p:spPr>
          <a:xfrm>
            <a:off x="686115" y="4345289"/>
            <a:ext cx="5485772" cy="41122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900" dirty="0"/>
              <a:t>The probability that TB will be transmitted from one person to another depends on the following factors: </a:t>
            </a:r>
          </a:p>
          <a:p>
            <a:pPr lvl="1" eaLnBrk="1" hangingPunct="1">
              <a:lnSpc>
                <a:spcPct val="80000"/>
              </a:lnSpc>
            </a:pPr>
            <a:r>
              <a:rPr lang="en-US" sz="900" b="1" dirty="0"/>
              <a:t>The number of bacteria inhaled</a:t>
            </a:r>
            <a:r>
              <a:rPr lang="en-US" sz="900" dirty="0"/>
              <a:t> - The infectiousness of a person with TB disease is directly related to the number of TB bacteria that he or she expels into the air when he/she coughs, sneezes, etc.  A person with TB disease who is coughing is putting more bacteria into the air than a person with TB disease who is simply breathing. Cavities contain millions to billions of TB bacilli.  One cough produces about 500 droplets.  An uninfected person who breathes in a lot of bacteria is more likely to become infected than someone who breathes in fewer bacteria. </a:t>
            </a:r>
          </a:p>
          <a:p>
            <a:pPr lvl="1" eaLnBrk="1" hangingPunct="1">
              <a:lnSpc>
                <a:spcPct val="80000"/>
              </a:lnSpc>
            </a:pPr>
            <a:r>
              <a:rPr lang="en-US" sz="900" b="1" dirty="0"/>
              <a:t>The length of time of exposure</a:t>
            </a:r>
            <a:r>
              <a:rPr lang="en-US" sz="900" dirty="0"/>
              <a:t> - The longer an uninfected person is around someone with pulmonary TB disease the greater the chance that person will breathe in the bacteria.  Therefore, people who spend a lot of time around a person with TB disease, such as family members, roommates, friends, and coworkers, are at high risk of becoming infected with the TB bacteria. </a:t>
            </a:r>
          </a:p>
          <a:p>
            <a:pPr lvl="1" eaLnBrk="1" hangingPunct="1">
              <a:lnSpc>
                <a:spcPct val="80000"/>
              </a:lnSpc>
            </a:pPr>
            <a:r>
              <a:rPr lang="en-US" sz="900" b="1" dirty="0"/>
              <a:t>The environment in which exposure to the bacteria occurs</a:t>
            </a:r>
            <a:r>
              <a:rPr lang="en-US" sz="900" dirty="0"/>
              <a:t> -</a:t>
            </a:r>
            <a:r>
              <a:rPr lang="en-GB" sz="900" dirty="0"/>
              <a:t> </a:t>
            </a:r>
          </a:p>
          <a:p>
            <a:pPr lvl="2" eaLnBrk="1" hangingPunct="1">
              <a:lnSpc>
                <a:spcPct val="80000"/>
              </a:lnSpc>
            </a:pPr>
            <a:r>
              <a:rPr lang="en-GB" sz="900" dirty="0"/>
              <a:t>Chance of infection increases when with an infectious person in areas where the bacteria can easily survive such as: Indoors, in areas with poor ventilation, in areas with no sunlight</a:t>
            </a:r>
          </a:p>
          <a:p>
            <a:pPr lvl="2" eaLnBrk="1" hangingPunct="1">
              <a:lnSpc>
                <a:spcPct val="80000"/>
              </a:lnSpc>
            </a:pPr>
            <a:r>
              <a:rPr lang="en-US" sz="900" dirty="0"/>
              <a:t>The bacteria can survive in the air for long periods of time but it can be killed by sunlight or spread about by the wind.</a:t>
            </a:r>
          </a:p>
          <a:p>
            <a:pPr lvl="2" eaLnBrk="1" hangingPunct="1">
              <a:lnSpc>
                <a:spcPct val="80000"/>
              </a:lnSpc>
            </a:pPr>
            <a:endParaRPr lang="en-US" sz="900" dirty="0"/>
          </a:p>
          <a:p>
            <a:pPr eaLnBrk="1" hangingPunct="1">
              <a:lnSpc>
                <a:spcPct val="80000"/>
              </a:lnSpc>
              <a:spcBef>
                <a:spcPct val="35000"/>
              </a:spcBef>
              <a:buFontTx/>
              <a:buChar char="•"/>
            </a:pPr>
            <a:r>
              <a:rPr lang="en-US" sz="900" dirty="0"/>
              <a:t>The source</a:t>
            </a:r>
          </a:p>
          <a:p>
            <a:pPr eaLnBrk="1" hangingPunct="1">
              <a:lnSpc>
                <a:spcPct val="80000"/>
              </a:lnSpc>
              <a:spcBef>
                <a:spcPct val="35000"/>
              </a:spcBef>
              <a:buFontTx/>
              <a:buChar char="•"/>
            </a:pPr>
            <a:r>
              <a:rPr lang="en-US" sz="900" dirty="0"/>
              <a:t>Cough, cough inducing procedures</a:t>
            </a:r>
          </a:p>
          <a:p>
            <a:pPr eaLnBrk="1" hangingPunct="1">
              <a:lnSpc>
                <a:spcPct val="80000"/>
              </a:lnSpc>
              <a:spcBef>
                <a:spcPct val="35000"/>
              </a:spcBef>
              <a:buFontTx/>
              <a:buChar char="•"/>
            </a:pPr>
            <a:r>
              <a:rPr lang="en-US" sz="900" dirty="0"/>
              <a:t>Duration of symptoms</a:t>
            </a:r>
          </a:p>
          <a:p>
            <a:pPr eaLnBrk="1" hangingPunct="1">
              <a:lnSpc>
                <a:spcPct val="80000"/>
              </a:lnSpc>
              <a:spcBef>
                <a:spcPct val="35000"/>
              </a:spcBef>
              <a:buFontTx/>
              <a:buChar char="•"/>
            </a:pPr>
            <a:r>
              <a:rPr lang="en-US" sz="900" dirty="0"/>
              <a:t>Cavitary disease</a:t>
            </a:r>
          </a:p>
          <a:p>
            <a:pPr eaLnBrk="1" hangingPunct="1">
              <a:lnSpc>
                <a:spcPct val="80000"/>
              </a:lnSpc>
              <a:spcBef>
                <a:spcPct val="35000"/>
              </a:spcBef>
              <a:buFontTx/>
              <a:buChar char="•"/>
            </a:pPr>
            <a:r>
              <a:rPr lang="en-US" sz="900" dirty="0"/>
              <a:t>Sputum smear positive for AFB</a:t>
            </a:r>
          </a:p>
          <a:p>
            <a:pPr eaLnBrk="1" hangingPunct="1">
              <a:lnSpc>
                <a:spcPct val="80000"/>
              </a:lnSpc>
              <a:spcBef>
                <a:spcPct val="35000"/>
              </a:spcBef>
              <a:buClr>
                <a:srgbClr val="FFFF00"/>
              </a:buClr>
            </a:pPr>
            <a:r>
              <a:rPr lang="en-US" sz="900" dirty="0"/>
              <a:t>The contact</a:t>
            </a:r>
          </a:p>
          <a:p>
            <a:pPr eaLnBrk="1" hangingPunct="1">
              <a:lnSpc>
                <a:spcPct val="80000"/>
              </a:lnSpc>
              <a:spcBef>
                <a:spcPct val="35000"/>
              </a:spcBef>
              <a:buFontTx/>
              <a:buChar char="•"/>
            </a:pPr>
            <a:r>
              <a:rPr lang="en-US" sz="900" dirty="0"/>
              <a:t>Proximity to source</a:t>
            </a:r>
          </a:p>
          <a:p>
            <a:pPr eaLnBrk="1" hangingPunct="1">
              <a:lnSpc>
                <a:spcPct val="80000"/>
              </a:lnSpc>
              <a:spcBef>
                <a:spcPct val="35000"/>
              </a:spcBef>
              <a:buFontTx/>
              <a:buChar char="•"/>
            </a:pPr>
            <a:r>
              <a:rPr lang="en-US" sz="900" dirty="0"/>
              <a:t>Duration of exposure</a:t>
            </a:r>
          </a:p>
          <a:p>
            <a:pPr eaLnBrk="1" hangingPunct="1">
              <a:lnSpc>
                <a:spcPct val="80000"/>
              </a:lnSpc>
              <a:spcBef>
                <a:spcPct val="35000"/>
              </a:spcBef>
              <a:buFontTx/>
              <a:buChar char="•"/>
            </a:pPr>
            <a:r>
              <a:rPr lang="en-US" sz="900" dirty="0"/>
              <a:t>Ventilation</a:t>
            </a:r>
          </a:p>
          <a:p>
            <a:pPr eaLnBrk="1" hangingPunct="1">
              <a:lnSpc>
                <a:spcPct val="80000"/>
              </a:lnSpc>
              <a:spcBef>
                <a:spcPct val="35000"/>
              </a:spcBef>
              <a:buFontTx/>
              <a:buChar char="•"/>
            </a:pPr>
            <a:r>
              <a:rPr lang="en-US" sz="900" dirty="0"/>
              <a:t>Air entrainment, recirculation</a:t>
            </a:r>
          </a:p>
          <a:p>
            <a:pPr eaLnBrk="1" hangingPunct="1">
              <a:lnSpc>
                <a:spcPct val="80000"/>
              </a:lnSpc>
              <a:spcBef>
                <a:spcPct val="55000"/>
              </a:spcBef>
              <a:buFontTx/>
              <a:buChar char="•"/>
            </a:pPr>
            <a:r>
              <a:rPr lang="en-US" sz="900" dirty="0"/>
              <a:t>The length of time you spend near the person</a:t>
            </a:r>
          </a:p>
          <a:p>
            <a:pPr eaLnBrk="1" hangingPunct="1">
              <a:lnSpc>
                <a:spcPct val="80000"/>
              </a:lnSpc>
              <a:spcBef>
                <a:spcPct val="55000"/>
              </a:spcBef>
              <a:buFontTx/>
              <a:buChar char="•"/>
            </a:pPr>
            <a:r>
              <a:rPr lang="en-US" sz="900" dirty="0"/>
              <a:t>The distance between you and the person</a:t>
            </a:r>
          </a:p>
          <a:p>
            <a:pPr eaLnBrk="1" hangingPunct="1">
              <a:lnSpc>
                <a:spcPct val="80000"/>
              </a:lnSpc>
              <a:spcBef>
                <a:spcPct val="35000"/>
              </a:spcBef>
              <a:buFontTx/>
              <a:buChar char="•"/>
            </a:pPr>
            <a:endParaRPr lang="en-US" sz="900" dirty="0"/>
          </a:p>
          <a:p>
            <a:pPr eaLnBrk="1" hangingPunct="1">
              <a:lnSpc>
                <a:spcPct val="80000"/>
              </a:lnSpc>
              <a:spcBef>
                <a:spcPct val="35000"/>
              </a:spcBef>
              <a:buFontTx/>
              <a:buChar char="•"/>
            </a:pPr>
            <a:endParaRPr lang="en-US" sz="900" dirty="0"/>
          </a:p>
          <a:p>
            <a:pPr lvl="2" eaLnBrk="1" hangingPunct="1">
              <a:lnSpc>
                <a:spcPct val="80000"/>
              </a:lnSpc>
            </a:pPr>
            <a:endParaRPr lang="en-US" sz="900" dirty="0"/>
          </a:p>
        </p:txBody>
      </p:sp>
    </p:spTree>
    <p:extLst>
      <p:ext uri="{BB962C8B-B14F-4D97-AF65-F5344CB8AC3E}">
        <p14:creationId xmlns:p14="http://schemas.microsoft.com/office/powerpoint/2010/main" val="685404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eaLnBrk="0" hangingPunct="0">
              <a:defRPr sz="2400">
                <a:solidFill>
                  <a:schemeClr val="tx1"/>
                </a:solidFill>
                <a:latin typeface="Times New Roman" pitchFamily="18" charset="0"/>
              </a:defRPr>
            </a:lvl1pPr>
            <a:lvl2pPr marL="735892" indent="-283035" defTabSz="912003" eaLnBrk="0" hangingPunct="0">
              <a:defRPr sz="2400">
                <a:solidFill>
                  <a:schemeClr val="tx1"/>
                </a:solidFill>
                <a:latin typeface="Times New Roman" pitchFamily="18" charset="0"/>
              </a:defRPr>
            </a:lvl2pPr>
            <a:lvl3pPr marL="1132142" indent="-226428" defTabSz="912003" eaLnBrk="0" hangingPunct="0">
              <a:defRPr sz="2400">
                <a:solidFill>
                  <a:schemeClr val="tx1"/>
                </a:solidFill>
                <a:latin typeface="Times New Roman" pitchFamily="18" charset="0"/>
              </a:defRPr>
            </a:lvl3pPr>
            <a:lvl4pPr marL="1584998" indent="-226428" defTabSz="912003" eaLnBrk="0" hangingPunct="0">
              <a:defRPr sz="2400">
                <a:solidFill>
                  <a:schemeClr val="tx1"/>
                </a:solidFill>
                <a:latin typeface="Times New Roman" pitchFamily="18" charset="0"/>
              </a:defRPr>
            </a:lvl4pPr>
            <a:lvl5pPr marL="2037855" indent="-226428" defTabSz="912003" eaLnBrk="0" hangingPunct="0">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pPr eaLnBrk="1" hangingPunct="1"/>
            <a:fld id="{72BB1202-B339-4A80-9668-EBFAC8812655}" type="slidenum">
              <a:rPr lang="en-US" sz="1200"/>
              <a:pPr eaLnBrk="1" hangingPunct="1"/>
              <a:t>25</a:t>
            </a:fld>
            <a:endParaRPr lang="en-US" sz="1200" dirty="0"/>
          </a:p>
        </p:txBody>
      </p:sp>
      <p:sp>
        <p:nvSpPr>
          <p:cNvPr id="69635" name="Rectangle 2"/>
          <p:cNvSpPr>
            <a:spLocks noGrp="1" noRot="1" noChangeAspect="1" noChangeArrowheads="1" noTextEdit="1"/>
          </p:cNvSpPr>
          <p:nvPr>
            <p:ph type="sldImg"/>
          </p:nvPr>
        </p:nvSpPr>
        <p:spPr>
          <a:xfrm>
            <a:off x="385763" y="687388"/>
            <a:ext cx="6091237" cy="3427412"/>
          </a:xfrm>
          <a:ln/>
        </p:spPr>
      </p:sp>
      <p:sp>
        <p:nvSpPr>
          <p:cNvPr id="713731" name="Rectangle 3"/>
          <p:cNvSpPr>
            <a:spLocks noGrp="1" noChangeArrowheads="1"/>
          </p:cNvSpPr>
          <p:nvPr>
            <p:ph type="body" idx="1"/>
          </p:nvPr>
        </p:nvSpPr>
        <p:spPr>
          <a:xfrm>
            <a:off x="686115" y="4345290"/>
            <a:ext cx="5485772" cy="4110707"/>
          </a:xfrm>
        </p:spPr>
        <p:txBody>
          <a:bodyPr/>
          <a:lstStyle/>
          <a:p>
            <a:pPr>
              <a:spcBef>
                <a:spcPct val="40000"/>
              </a:spcBef>
              <a:buClr>
                <a:schemeClr val="hlink"/>
              </a:buClr>
              <a:buFont typeface="Wingdings" pitchFamily="2" charset="2"/>
              <a:buChar char="§"/>
              <a:defRPr/>
            </a:pPr>
            <a:r>
              <a:rPr lang="en-US" dirty="0" smtClean="0"/>
              <a:t>Period of time during which the person experiences no symptoms but is still infected with the bacteria </a:t>
            </a:r>
          </a:p>
          <a:p>
            <a:pPr eaLnBrk="1" hangingPunct="1">
              <a:spcBef>
                <a:spcPct val="50000"/>
              </a:spcBef>
              <a:buFontTx/>
              <a:buChar char="•"/>
              <a:defRPr/>
            </a:pPr>
            <a:r>
              <a:rPr lang="en-US" dirty="0" smtClean="0"/>
              <a:t>The bacteria lives inside macrophages or within a granuloma where the bacteria remains dormant</a:t>
            </a:r>
          </a:p>
          <a:p>
            <a:pPr eaLnBrk="1" hangingPunct="1">
              <a:spcBef>
                <a:spcPct val="50000"/>
              </a:spcBef>
              <a:buFontTx/>
              <a:buChar char="•"/>
              <a:defRPr/>
            </a:pPr>
            <a:r>
              <a:rPr lang="en-US" dirty="0" smtClean="0"/>
              <a:t>A person with latent infection cannot spread the bacteria to other people</a:t>
            </a:r>
          </a:p>
          <a:p>
            <a:pPr>
              <a:spcBef>
                <a:spcPct val="40000"/>
              </a:spcBef>
              <a:buClr>
                <a:schemeClr val="hlink"/>
              </a:buClr>
              <a:buFont typeface="Wingdings" pitchFamily="2" charset="2"/>
              <a:buChar char="§"/>
              <a:defRPr/>
            </a:pPr>
            <a:r>
              <a:rPr lang="en-US" dirty="0" smtClean="0">
                <a:effectLst>
                  <a:outerShdw blurRad="38100" dist="38100" dir="2700000" algn="tl">
                    <a:srgbClr val="C0C0C0"/>
                  </a:outerShdw>
                </a:effectLst>
              </a:rPr>
              <a:t>If no preventive medicine, 10% chance of developing active TB (5% in 1</a:t>
            </a:r>
            <a:r>
              <a:rPr lang="en-US" baseline="30000" dirty="0" smtClean="0">
                <a:effectLst>
                  <a:outerShdw blurRad="38100" dist="38100" dir="2700000" algn="tl">
                    <a:srgbClr val="C0C0C0"/>
                  </a:outerShdw>
                </a:effectLst>
              </a:rPr>
              <a:t>st</a:t>
            </a:r>
            <a:r>
              <a:rPr lang="en-US" dirty="0" smtClean="0">
                <a:effectLst>
                  <a:outerShdw blurRad="38100" dist="38100" dir="2700000" algn="tl">
                    <a:srgbClr val="C0C0C0"/>
                  </a:outerShdw>
                </a:effectLst>
              </a:rPr>
              <a:t> 1-2 years after infection + 5% rest of lifetime)  </a:t>
            </a:r>
            <a:r>
              <a:rPr lang="en-US" b="1" i="1" dirty="0" smtClean="0">
                <a:solidFill>
                  <a:srgbClr val="C1FFFF"/>
                </a:solidFill>
                <a:effectLst>
                  <a:outerShdw blurRad="38100" dist="38100" dir="2700000" algn="tl">
                    <a:srgbClr val="C0C0C0"/>
                  </a:outerShdw>
                </a:effectLst>
              </a:rPr>
              <a:t>(higher % if medical problems exists!  Will cover these later in risk assessment)</a:t>
            </a:r>
          </a:p>
          <a:p>
            <a:pPr eaLnBrk="1" hangingPunct="1">
              <a:spcBef>
                <a:spcPct val="50000"/>
              </a:spcBef>
              <a:buFontTx/>
              <a:buChar char="•"/>
              <a:defRPr/>
            </a:pPr>
            <a:endParaRPr lang="en-US" dirty="0" smtClean="0"/>
          </a:p>
          <a:p>
            <a:pPr>
              <a:spcBef>
                <a:spcPct val="40000"/>
              </a:spcBef>
              <a:buClr>
                <a:schemeClr val="hlink"/>
              </a:buClr>
              <a:buFont typeface="Wingdings" pitchFamily="2" charset="2"/>
              <a:buChar char="§"/>
              <a:defRPr/>
            </a:pPr>
            <a:endParaRPr lang="en-US" b="1" i="1" dirty="0" smtClean="0">
              <a:solidFill>
                <a:srgbClr val="C1FFFF"/>
              </a:solidFill>
              <a:effectLst>
                <a:outerShdw blurRad="38100" dist="38100" dir="2700000" algn="tl">
                  <a:srgbClr val="C0C0C0"/>
                </a:outerShdw>
              </a:effectLst>
            </a:endParaRPr>
          </a:p>
          <a:p>
            <a:pPr eaLnBrk="1" hangingPunct="1">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1488269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eaLnBrk="0" hangingPunct="0">
              <a:defRPr sz="2400">
                <a:solidFill>
                  <a:schemeClr val="tx1"/>
                </a:solidFill>
                <a:latin typeface="Times New Roman" pitchFamily="18" charset="0"/>
              </a:defRPr>
            </a:lvl1pPr>
            <a:lvl2pPr marL="735892" indent="-283035" defTabSz="912003" eaLnBrk="0" hangingPunct="0">
              <a:defRPr sz="2400">
                <a:solidFill>
                  <a:schemeClr val="tx1"/>
                </a:solidFill>
                <a:latin typeface="Times New Roman" pitchFamily="18" charset="0"/>
              </a:defRPr>
            </a:lvl2pPr>
            <a:lvl3pPr marL="1132142" indent="-226428" defTabSz="912003" eaLnBrk="0" hangingPunct="0">
              <a:defRPr sz="2400">
                <a:solidFill>
                  <a:schemeClr val="tx1"/>
                </a:solidFill>
                <a:latin typeface="Times New Roman" pitchFamily="18" charset="0"/>
              </a:defRPr>
            </a:lvl3pPr>
            <a:lvl4pPr marL="1584998" indent="-226428" defTabSz="912003" eaLnBrk="0" hangingPunct="0">
              <a:defRPr sz="2400">
                <a:solidFill>
                  <a:schemeClr val="tx1"/>
                </a:solidFill>
                <a:latin typeface="Times New Roman" pitchFamily="18" charset="0"/>
              </a:defRPr>
            </a:lvl4pPr>
            <a:lvl5pPr marL="2037855" indent="-226428" defTabSz="912003" eaLnBrk="0" hangingPunct="0">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pPr eaLnBrk="1" hangingPunct="1"/>
            <a:fld id="{634907C3-ACC6-46E3-A74B-2A362E5E03D5}" type="slidenum">
              <a:rPr lang="en-US" sz="1200"/>
              <a:pPr eaLnBrk="1" hangingPunct="1"/>
              <a:t>26</a:t>
            </a:fld>
            <a:endParaRPr lang="en-US" sz="1200"/>
          </a:p>
        </p:txBody>
      </p:sp>
      <p:sp>
        <p:nvSpPr>
          <p:cNvPr id="71683" name="Rectangle 2"/>
          <p:cNvSpPr>
            <a:spLocks noGrp="1" noRot="1" noChangeAspect="1" noChangeArrowheads="1" noTextEdit="1"/>
          </p:cNvSpPr>
          <p:nvPr>
            <p:ph type="sldImg"/>
          </p:nvPr>
        </p:nvSpPr>
        <p:spPr>
          <a:xfrm>
            <a:off x="385763" y="687388"/>
            <a:ext cx="6091237" cy="3427412"/>
          </a:xfrm>
          <a:ln/>
        </p:spPr>
      </p:sp>
      <p:sp>
        <p:nvSpPr>
          <p:cNvPr id="71684" name="Rectangle 3"/>
          <p:cNvSpPr>
            <a:spLocks noGrp="1" noChangeArrowheads="1"/>
          </p:cNvSpPr>
          <p:nvPr>
            <p:ph type="body" idx="1"/>
          </p:nvPr>
        </p:nvSpPr>
        <p:spPr>
          <a:xfrm>
            <a:off x="686115" y="4345290"/>
            <a:ext cx="5485772" cy="41107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dirty="0" smtClean="0"/>
              <a:t>Latent infection can reactivate causing active TB disease</a:t>
            </a:r>
          </a:p>
          <a:p>
            <a:pPr eaLnBrk="1" hangingPunct="1">
              <a:spcBef>
                <a:spcPct val="40000"/>
              </a:spcBef>
              <a:buFontTx/>
              <a:buChar char="•"/>
            </a:pPr>
            <a:r>
              <a:rPr lang="en-US" dirty="0" smtClean="0"/>
              <a:t>Reactivation occurs when the immune system weakens and the TB bacteria multiplies</a:t>
            </a:r>
          </a:p>
          <a:p>
            <a:pPr eaLnBrk="1" hangingPunct="1">
              <a:spcBef>
                <a:spcPct val="40000"/>
              </a:spcBef>
              <a:buFontTx/>
              <a:buChar char="•"/>
            </a:pPr>
            <a:r>
              <a:rPr lang="en-US" dirty="0" smtClean="0"/>
              <a:t>TB bacteria and dead cells in the airway will cause a person to cough</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960200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DA261C2F-8585-42BF-B39C-E280076413EC}" type="slidenum">
              <a:rPr lang="en-US" altLang="en-US" smtClean="0">
                <a:latin typeface="Arial" panose="020B0604020202020204" pitchFamily="34" charset="0"/>
              </a:rPr>
              <a:pPr defTabSz="914400"/>
              <a:t>35</a:t>
            </a:fld>
            <a:endParaRPr lang="en-US" altLang="en-US" smtClean="0">
              <a:latin typeface="Arial" panose="020B0604020202020204" pitchFamily="34" charset="0"/>
            </a:endParaRPr>
          </a:p>
        </p:txBody>
      </p:sp>
      <p:sp>
        <p:nvSpPr>
          <p:cNvPr id="52227" name="Rectangle 2"/>
          <p:cNvSpPr>
            <a:spLocks noGrp="1" noRot="1" noChangeAspect="1" noChangeArrowheads="1" noTextEdit="1"/>
          </p:cNvSpPr>
          <p:nvPr>
            <p:ph type="sldImg"/>
          </p:nvPr>
        </p:nvSpPr>
        <p:spPr>
          <a:xfrm>
            <a:off x="407988" y="696913"/>
            <a:ext cx="6208712" cy="3492500"/>
          </a:xfrm>
          <a:ln/>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83527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61281A62-0F4E-40E8-82B9-0331F20E434B}" type="slidenum">
              <a:rPr lang="en-US" altLang="en-US" smtClean="0">
                <a:latin typeface="Arial" panose="020B0604020202020204" pitchFamily="34" charset="0"/>
              </a:rPr>
              <a:pPr defTabSz="914400"/>
              <a:t>36</a:t>
            </a:fld>
            <a:endParaRPr lang="en-US" altLang="en-US" smtClean="0">
              <a:latin typeface="Arial" panose="020B0604020202020204" pitchFamily="34" charset="0"/>
            </a:endParaRPr>
          </a:p>
        </p:txBody>
      </p:sp>
      <p:sp>
        <p:nvSpPr>
          <p:cNvPr id="54275" name="Rectangle 2"/>
          <p:cNvSpPr>
            <a:spLocks noGrp="1" noRot="1" noChangeAspect="1" noChangeArrowheads="1" noTextEdit="1"/>
          </p:cNvSpPr>
          <p:nvPr>
            <p:ph type="sldImg"/>
          </p:nvPr>
        </p:nvSpPr>
        <p:spPr>
          <a:xfrm>
            <a:off x="407988" y="696913"/>
            <a:ext cx="6208712" cy="3492500"/>
          </a:xfrm>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00451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4BED7784-5EA9-47EE-91AB-2E3AB8F7C7C7}" type="slidenum">
              <a:rPr lang="en-US" altLang="en-US" smtClean="0">
                <a:latin typeface="Arial" panose="020B0604020202020204" pitchFamily="34" charset="0"/>
              </a:rPr>
              <a:pPr defTabSz="914400"/>
              <a:t>38</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xfrm>
            <a:off x="407988" y="696913"/>
            <a:ext cx="6208712" cy="3492500"/>
          </a:xfrm>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lest turn to the tool to  diagnosis TB infection. In the last guidelines they change the terminology for TST instead of PPD. For the first time in a hundred years another test is developed is the quentiferon gold standard but I will talk about it later.</a:t>
            </a:r>
          </a:p>
          <a:p>
            <a:pPr eaLnBrk="1" hangingPunct="1"/>
            <a:endParaRPr lang="en-US" altLang="en-US" smtClean="0"/>
          </a:p>
        </p:txBody>
      </p:sp>
    </p:spTree>
    <p:extLst>
      <p:ext uri="{BB962C8B-B14F-4D97-AF65-F5344CB8AC3E}">
        <p14:creationId xmlns:p14="http://schemas.microsoft.com/office/powerpoint/2010/main" val="3384516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9414FA14-AF55-4FFD-89E8-6D638AA31FF0}" type="slidenum">
              <a:rPr lang="en-US" altLang="en-US" smtClean="0">
                <a:latin typeface="Arial" panose="020B0604020202020204" pitchFamily="34" charset="0"/>
              </a:rPr>
              <a:pPr defTabSz="914400"/>
              <a:t>39</a:t>
            </a:fld>
            <a:endParaRPr lang="en-US" altLang="en-US" smtClean="0">
              <a:latin typeface="Arial" panose="020B0604020202020204" pitchFamily="34" charset="0"/>
            </a:endParaRPr>
          </a:p>
        </p:txBody>
      </p:sp>
      <p:sp>
        <p:nvSpPr>
          <p:cNvPr id="59395" name="Rectangle 2"/>
          <p:cNvSpPr>
            <a:spLocks noGrp="1" noRot="1" noChangeAspect="1" noChangeArrowheads="1" noTextEdit="1"/>
          </p:cNvSpPr>
          <p:nvPr>
            <p:ph type="sldImg"/>
          </p:nvPr>
        </p:nvSpPr>
        <p:spPr>
          <a:xfrm>
            <a:off x="407988" y="696913"/>
            <a:ext cx="6208712" cy="3492500"/>
          </a:xfrm>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Reactions of the TST depends of the reaction of the immune system. It’ not 100 % specific. The TST has problem with specificity and sensitivity. I’m going to talk about the false positives or false negatives later.</a:t>
            </a:r>
          </a:p>
        </p:txBody>
      </p:sp>
    </p:spTree>
    <p:extLst>
      <p:ext uri="{BB962C8B-B14F-4D97-AF65-F5344CB8AC3E}">
        <p14:creationId xmlns:p14="http://schemas.microsoft.com/office/powerpoint/2010/main" val="3319020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A48847AE-C9DD-4BA3-91B3-E24B0B2B42FB}" type="slidenum">
              <a:rPr lang="en-US" altLang="en-US" smtClean="0">
                <a:latin typeface="Arial" panose="020B0604020202020204" pitchFamily="34" charset="0"/>
              </a:rPr>
              <a:pPr defTabSz="914400"/>
              <a:t>40</a:t>
            </a:fld>
            <a:endParaRPr lang="en-US" altLang="en-US" smtClean="0">
              <a:latin typeface="Arial" panose="020B0604020202020204" pitchFamily="34" charset="0"/>
            </a:endParaRPr>
          </a:p>
        </p:txBody>
      </p:sp>
      <p:sp>
        <p:nvSpPr>
          <p:cNvPr id="61443" name="Rectangle 2"/>
          <p:cNvSpPr>
            <a:spLocks noGrp="1" noRot="1" noChangeAspect="1" noChangeArrowheads="1" noTextEdit="1"/>
          </p:cNvSpPr>
          <p:nvPr>
            <p:ph type="sldImg"/>
          </p:nvPr>
        </p:nvSpPr>
        <p:spPr>
          <a:xfrm>
            <a:off x="407988" y="696913"/>
            <a:ext cx="6208712" cy="3492500"/>
          </a:xfrm>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Storage at 35-46          Once  a vial of PPD has been opened for use you should: </a:t>
            </a:r>
          </a:p>
          <a:p>
            <a:pPr eaLnBrk="1" hangingPunct="1"/>
            <a:r>
              <a:rPr lang="en-US" altLang="en-US" smtClean="0"/>
              <a:t>date and initial</a:t>
            </a:r>
          </a:p>
          <a:p>
            <a:pPr eaLnBrk="1" hangingPunct="1"/>
            <a:r>
              <a:rPr lang="en-US" altLang="en-US" smtClean="0"/>
              <a:t>Discard after 30 days of being opened</a:t>
            </a:r>
          </a:p>
          <a:p>
            <a:pPr eaLnBrk="1" hangingPunct="1"/>
            <a:r>
              <a:rPr lang="en-US" altLang="en-US" smtClean="0"/>
              <a:t>Keep out the light</a:t>
            </a:r>
          </a:p>
          <a:p>
            <a:pPr eaLnBrk="1" hangingPunct="1"/>
            <a:r>
              <a:rPr lang="en-US" altLang="en-US" smtClean="0"/>
              <a:t>Not use it  beyond  the expiration date</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425044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4</a:t>
            </a:fld>
            <a:endParaRPr lang="en-US"/>
          </a:p>
        </p:txBody>
      </p:sp>
    </p:spTree>
    <p:extLst>
      <p:ext uri="{BB962C8B-B14F-4D97-AF65-F5344CB8AC3E}">
        <p14:creationId xmlns:p14="http://schemas.microsoft.com/office/powerpoint/2010/main" val="3396808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C2CDBEED-BDA7-4F3A-BFA1-B3F173DC236A}" type="slidenum">
              <a:rPr lang="en-US" altLang="en-US" smtClean="0">
                <a:latin typeface="Arial" panose="020B0604020202020204" pitchFamily="34" charset="0"/>
              </a:rPr>
              <a:pPr defTabSz="914400"/>
              <a:t>41</a:t>
            </a:fld>
            <a:endParaRPr lang="en-US" altLang="en-US" smtClean="0">
              <a:latin typeface="Arial" panose="020B0604020202020204" pitchFamily="34" charset="0"/>
            </a:endParaRPr>
          </a:p>
        </p:txBody>
      </p:sp>
      <p:sp>
        <p:nvSpPr>
          <p:cNvPr id="63491" name="Rectangle 2"/>
          <p:cNvSpPr>
            <a:spLocks noGrp="1" noRot="1" noChangeAspect="1" noChangeArrowheads="1" noTextEdit="1"/>
          </p:cNvSpPr>
          <p:nvPr>
            <p:ph type="sldImg"/>
          </p:nvPr>
        </p:nvSpPr>
        <p:spPr>
          <a:xfrm>
            <a:off x="407988" y="696913"/>
            <a:ext cx="6208712" cy="3492500"/>
          </a:xfrm>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40568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0E64A118-43E0-489F-AED2-124B6D2D9913}" type="slidenum">
              <a:rPr lang="en-US" altLang="en-US" smtClean="0">
                <a:latin typeface="Arial" panose="020B0604020202020204" pitchFamily="34" charset="0"/>
              </a:rPr>
              <a:pPr defTabSz="914400"/>
              <a:t>42</a:t>
            </a:fld>
            <a:endParaRPr lang="en-US" altLang="en-US" smtClean="0">
              <a:latin typeface="Arial" panose="020B0604020202020204" pitchFamily="34" charset="0"/>
            </a:endParaRPr>
          </a:p>
        </p:txBody>
      </p:sp>
      <p:sp>
        <p:nvSpPr>
          <p:cNvPr id="65539" name="Rectangle 2"/>
          <p:cNvSpPr>
            <a:spLocks noGrp="1" noRot="1" noChangeAspect="1" noChangeArrowheads="1" noTextEdit="1"/>
          </p:cNvSpPr>
          <p:nvPr>
            <p:ph type="sldImg"/>
          </p:nvPr>
        </p:nvSpPr>
        <p:spPr>
          <a:xfrm>
            <a:off x="407988" y="696913"/>
            <a:ext cx="6208712" cy="3492500"/>
          </a:xfrm>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99302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A9433410-92F9-4085-BA76-3A491A1BB947}" type="slidenum">
              <a:rPr lang="en-US" altLang="en-US" smtClean="0">
                <a:latin typeface="Arial" panose="020B0604020202020204" pitchFamily="34" charset="0"/>
              </a:rPr>
              <a:pPr defTabSz="914400"/>
              <a:t>43</a:t>
            </a:fld>
            <a:endParaRPr lang="en-US" altLang="en-US" smtClean="0">
              <a:latin typeface="Arial" panose="020B0604020202020204" pitchFamily="34" charset="0"/>
            </a:endParaRPr>
          </a:p>
        </p:txBody>
      </p:sp>
      <p:sp>
        <p:nvSpPr>
          <p:cNvPr id="67587" name="Rectangle 2"/>
          <p:cNvSpPr>
            <a:spLocks noGrp="1" noRot="1" noChangeAspect="1" noChangeArrowheads="1" noTextEdit="1"/>
          </p:cNvSpPr>
          <p:nvPr>
            <p:ph type="sldImg"/>
          </p:nvPr>
        </p:nvSpPr>
        <p:spPr>
          <a:xfrm>
            <a:off x="407988" y="696913"/>
            <a:ext cx="6208712" cy="3492500"/>
          </a:xfrm>
          <a:ln/>
        </p:spPr>
      </p:sp>
      <p:sp>
        <p:nvSpPr>
          <p:cNvPr id="675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altLang="en-US" smtClean="0"/>
          </a:p>
        </p:txBody>
      </p:sp>
    </p:spTree>
    <p:extLst>
      <p:ext uri="{BB962C8B-B14F-4D97-AF65-F5344CB8AC3E}">
        <p14:creationId xmlns:p14="http://schemas.microsoft.com/office/powerpoint/2010/main" val="98365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A690F285-B14F-4DF9-8945-0F9BA9EDAFC2}" type="slidenum">
              <a:rPr lang="en-US" altLang="en-US" smtClean="0">
                <a:latin typeface="Arial" panose="020B0604020202020204" pitchFamily="34" charset="0"/>
              </a:rPr>
              <a:pPr defTabSz="914400"/>
              <a:t>44</a:t>
            </a:fld>
            <a:endParaRPr lang="en-US" altLang="en-US" smtClean="0">
              <a:latin typeface="Arial" panose="020B0604020202020204" pitchFamily="34" charset="0"/>
            </a:endParaRPr>
          </a:p>
        </p:txBody>
      </p:sp>
      <p:sp>
        <p:nvSpPr>
          <p:cNvPr id="71683" name="Rectangle 2"/>
          <p:cNvSpPr>
            <a:spLocks noGrp="1" noRot="1" noChangeAspect="1" noChangeArrowheads="1" noTextEdit="1"/>
          </p:cNvSpPr>
          <p:nvPr>
            <p:ph type="sldImg"/>
          </p:nvPr>
        </p:nvSpPr>
        <p:spPr>
          <a:xfrm>
            <a:off x="407988" y="696913"/>
            <a:ext cx="6208712" cy="3492500"/>
          </a:xfr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Measure the INDURATION</a:t>
            </a:r>
          </a:p>
        </p:txBody>
      </p:sp>
    </p:spTree>
    <p:extLst>
      <p:ext uri="{BB962C8B-B14F-4D97-AF65-F5344CB8AC3E}">
        <p14:creationId xmlns:p14="http://schemas.microsoft.com/office/powerpoint/2010/main" val="1169162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A3F4DEA9-C593-4A00-972D-139A1B2E8AB0}" type="slidenum">
              <a:rPr lang="en-US" altLang="en-US" smtClean="0">
                <a:latin typeface="Arial" panose="020B0604020202020204" pitchFamily="34" charset="0"/>
              </a:rPr>
              <a:pPr defTabSz="914400"/>
              <a:t>45</a:t>
            </a:fld>
            <a:endParaRPr lang="en-US" altLang="en-US" smtClean="0">
              <a:latin typeface="Arial" panose="020B0604020202020204" pitchFamily="34" charset="0"/>
            </a:endParaRPr>
          </a:p>
        </p:txBody>
      </p:sp>
      <p:sp>
        <p:nvSpPr>
          <p:cNvPr id="75779" name="Rectangle 2"/>
          <p:cNvSpPr>
            <a:spLocks noGrp="1" noRot="1" noChangeAspect="1" noChangeArrowheads="1" noTextEdit="1"/>
          </p:cNvSpPr>
          <p:nvPr>
            <p:ph type="sldImg"/>
          </p:nvPr>
        </p:nvSpPr>
        <p:spPr>
          <a:xfrm>
            <a:off x="407988" y="696913"/>
            <a:ext cx="6208712" cy="3492500"/>
          </a:xfrm>
          <a:ln/>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758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6E10CB30-33BC-42E4-902D-9734A678C454}" type="slidenum">
              <a:rPr lang="en-US" altLang="en-US" smtClean="0">
                <a:latin typeface="Arial" panose="020B0604020202020204" pitchFamily="34" charset="0"/>
              </a:rPr>
              <a:pPr defTabSz="914400"/>
              <a:t>46</a:t>
            </a:fld>
            <a:endParaRPr lang="en-US" altLang="en-US" smtClean="0">
              <a:latin typeface="Arial" panose="020B0604020202020204" pitchFamily="34" charset="0"/>
            </a:endParaRPr>
          </a:p>
        </p:txBody>
      </p:sp>
      <p:sp>
        <p:nvSpPr>
          <p:cNvPr id="77827" name="Rectangle 2"/>
          <p:cNvSpPr>
            <a:spLocks noGrp="1" noRot="1" noChangeAspect="1" noChangeArrowheads="1" noTextEdit="1"/>
          </p:cNvSpPr>
          <p:nvPr>
            <p:ph type="sldImg"/>
          </p:nvPr>
        </p:nvSpPr>
        <p:spPr>
          <a:xfrm>
            <a:off x="407988" y="696913"/>
            <a:ext cx="6208712" cy="3492500"/>
          </a:xfrm>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60672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223A9B2A-DFB5-4409-A8BB-54124CDF1A15}" type="slidenum">
              <a:rPr lang="en-US" altLang="en-US" smtClean="0">
                <a:latin typeface="Arial" panose="020B0604020202020204" pitchFamily="34" charset="0"/>
              </a:rPr>
              <a:pPr defTabSz="914400"/>
              <a:t>47</a:t>
            </a:fld>
            <a:endParaRPr lang="en-US" altLang="en-US" smtClean="0">
              <a:latin typeface="Arial" panose="020B0604020202020204" pitchFamily="34" charset="0"/>
            </a:endParaRPr>
          </a:p>
        </p:txBody>
      </p:sp>
      <p:sp>
        <p:nvSpPr>
          <p:cNvPr id="79875" name="Rectangle 2"/>
          <p:cNvSpPr>
            <a:spLocks noGrp="1" noRot="1" noChangeAspect="1" noChangeArrowheads="1" noTextEdit="1"/>
          </p:cNvSpPr>
          <p:nvPr>
            <p:ph type="sldImg"/>
          </p:nvPr>
        </p:nvSpPr>
        <p:spPr>
          <a:xfrm>
            <a:off x="407988" y="696913"/>
            <a:ext cx="6208712" cy="3492500"/>
          </a:xfrm>
          <a:ln/>
        </p:spPr>
      </p:sp>
      <p:sp>
        <p:nvSpPr>
          <p:cNvPr id="79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eaLnBrk="1" hangingPunct="1"/>
            <a:endParaRPr lang="en-US" altLang="en-US" sz="800" b="1" smtClean="0">
              <a:latin typeface="Franklin Gothic Book" panose="020B0503020102020204" pitchFamily="34" charset="0"/>
            </a:endParaRPr>
          </a:p>
        </p:txBody>
      </p:sp>
    </p:spTree>
    <p:extLst>
      <p:ext uri="{BB962C8B-B14F-4D97-AF65-F5344CB8AC3E}">
        <p14:creationId xmlns:p14="http://schemas.microsoft.com/office/powerpoint/2010/main" val="2621348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FF42C69C-E6EA-4AF8-B2F6-95D6F1EAF714}" type="slidenum">
              <a:rPr lang="en-US" altLang="en-US" smtClean="0">
                <a:latin typeface="Arial" panose="020B0604020202020204" pitchFamily="34" charset="0"/>
              </a:rPr>
              <a:pPr defTabSz="914400"/>
              <a:t>48</a:t>
            </a:fld>
            <a:endParaRPr lang="en-US" altLang="en-US" smtClean="0">
              <a:latin typeface="Arial" panose="020B0604020202020204" pitchFamily="34" charset="0"/>
            </a:endParaRPr>
          </a:p>
        </p:txBody>
      </p:sp>
      <p:sp>
        <p:nvSpPr>
          <p:cNvPr id="81923" name="Rectangle 2"/>
          <p:cNvSpPr>
            <a:spLocks noGrp="1" noRot="1" noChangeAspect="1" noChangeArrowheads="1" noTextEdit="1"/>
          </p:cNvSpPr>
          <p:nvPr>
            <p:ph type="sldImg"/>
          </p:nvPr>
        </p:nvSpPr>
        <p:spPr>
          <a:xfrm>
            <a:off x="407988" y="696913"/>
            <a:ext cx="6208712" cy="3492500"/>
          </a:xfrm>
          <a:ln/>
        </p:spPr>
      </p:sp>
      <p:sp>
        <p:nvSpPr>
          <p:cNvPr id="819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800" smtClean="0"/>
          </a:p>
        </p:txBody>
      </p:sp>
    </p:spTree>
    <p:extLst>
      <p:ext uri="{BB962C8B-B14F-4D97-AF65-F5344CB8AC3E}">
        <p14:creationId xmlns:p14="http://schemas.microsoft.com/office/powerpoint/2010/main" val="1673073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8B665F06-665D-48BA-A6E6-DBF2F797DB41}" type="slidenum">
              <a:rPr lang="en-US" altLang="en-US" smtClean="0">
                <a:latin typeface="Arial" panose="020B0604020202020204" pitchFamily="34" charset="0"/>
              </a:rPr>
              <a:pPr defTabSz="914400"/>
              <a:t>49</a:t>
            </a:fld>
            <a:endParaRPr lang="en-US" altLang="en-US" smtClean="0">
              <a:latin typeface="Arial" panose="020B0604020202020204" pitchFamily="34" charset="0"/>
            </a:endParaRPr>
          </a:p>
        </p:txBody>
      </p:sp>
      <p:sp>
        <p:nvSpPr>
          <p:cNvPr id="83971" name="Rectangle 2"/>
          <p:cNvSpPr>
            <a:spLocks noGrp="1" noRot="1" noChangeAspect="1" noChangeArrowheads="1" noTextEdit="1"/>
          </p:cNvSpPr>
          <p:nvPr>
            <p:ph type="sldImg"/>
          </p:nvPr>
        </p:nvSpPr>
        <p:spPr>
          <a:xfrm>
            <a:off x="407988" y="696913"/>
            <a:ext cx="6208712" cy="3492500"/>
          </a:xfrm>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800" smtClean="0"/>
          </a:p>
        </p:txBody>
      </p:sp>
    </p:spTree>
    <p:extLst>
      <p:ext uri="{BB962C8B-B14F-4D97-AF65-F5344CB8AC3E}">
        <p14:creationId xmlns:p14="http://schemas.microsoft.com/office/powerpoint/2010/main" val="3075378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50</a:t>
            </a:fld>
            <a:endParaRPr lang="en-US"/>
          </a:p>
        </p:txBody>
      </p:sp>
    </p:spTree>
    <p:extLst>
      <p:ext uri="{BB962C8B-B14F-4D97-AF65-F5344CB8AC3E}">
        <p14:creationId xmlns:p14="http://schemas.microsoft.com/office/powerpoint/2010/main" val="336314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1993, WHO declared Tb a global health emergency</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5</a:t>
            </a:fld>
            <a:endParaRPr lang="en-US"/>
          </a:p>
        </p:txBody>
      </p:sp>
    </p:spTree>
    <p:extLst>
      <p:ext uri="{BB962C8B-B14F-4D97-AF65-F5344CB8AC3E}">
        <p14:creationId xmlns:p14="http://schemas.microsoft.com/office/powerpoint/2010/main" val="3961663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51</a:t>
            </a:fld>
            <a:endParaRPr lang="en-US"/>
          </a:p>
        </p:txBody>
      </p:sp>
    </p:spTree>
    <p:extLst>
      <p:ext uri="{BB962C8B-B14F-4D97-AF65-F5344CB8AC3E}">
        <p14:creationId xmlns:p14="http://schemas.microsoft.com/office/powerpoint/2010/main" val="1668749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25034816-90DE-4234-859D-6E77CEBC6CEF}" type="slidenum">
              <a:rPr lang="en-US" altLang="en-US" smtClean="0">
                <a:latin typeface="Arial" panose="020B0604020202020204" pitchFamily="34" charset="0"/>
              </a:rPr>
              <a:pPr defTabSz="914400"/>
              <a:t>52</a:t>
            </a:fld>
            <a:endParaRPr lang="en-US" altLang="en-US" smtClean="0">
              <a:latin typeface="Arial" panose="020B0604020202020204" pitchFamily="34" charset="0"/>
            </a:endParaRPr>
          </a:p>
        </p:txBody>
      </p:sp>
      <p:sp>
        <p:nvSpPr>
          <p:cNvPr id="88067" name="Rectangle 2"/>
          <p:cNvSpPr>
            <a:spLocks noGrp="1" noRot="1" noChangeAspect="1" noChangeArrowheads="1" noTextEdit="1"/>
          </p:cNvSpPr>
          <p:nvPr>
            <p:ph type="sldImg"/>
          </p:nvPr>
        </p:nvSpPr>
        <p:spPr>
          <a:xfrm>
            <a:off x="407988" y="696913"/>
            <a:ext cx="6208712" cy="3492500"/>
          </a:xfrm>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CO" altLang="en-US" smtClean="0"/>
          </a:p>
        </p:txBody>
      </p:sp>
    </p:spTree>
    <p:extLst>
      <p:ext uri="{BB962C8B-B14F-4D97-AF65-F5344CB8AC3E}">
        <p14:creationId xmlns:p14="http://schemas.microsoft.com/office/powerpoint/2010/main" val="1256900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53</a:t>
            </a:fld>
            <a:endParaRPr lang="en-US"/>
          </a:p>
        </p:txBody>
      </p:sp>
    </p:spTree>
    <p:extLst>
      <p:ext uri="{BB962C8B-B14F-4D97-AF65-F5344CB8AC3E}">
        <p14:creationId xmlns:p14="http://schemas.microsoft.com/office/powerpoint/2010/main" val="4037122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54</a:t>
            </a:fld>
            <a:endParaRPr lang="en-US"/>
          </a:p>
        </p:txBody>
      </p:sp>
    </p:spTree>
    <p:extLst>
      <p:ext uri="{BB962C8B-B14F-4D97-AF65-F5344CB8AC3E}">
        <p14:creationId xmlns:p14="http://schemas.microsoft.com/office/powerpoint/2010/main" val="286373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55</a:t>
            </a:fld>
            <a:endParaRPr lang="en-US"/>
          </a:p>
        </p:txBody>
      </p:sp>
    </p:spTree>
    <p:extLst>
      <p:ext uri="{BB962C8B-B14F-4D97-AF65-F5344CB8AC3E}">
        <p14:creationId xmlns:p14="http://schemas.microsoft.com/office/powerpoint/2010/main" val="2558984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56</a:t>
            </a:fld>
            <a:endParaRPr lang="en-US"/>
          </a:p>
        </p:txBody>
      </p:sp>
    </p:spTree>
    <p:extLst>
      <p:ext uri="{BB962C8B-B14F-4D97-AF65-F5344CB8AC3E}">
        <p14:creationId xmlns:p14="http://schemas.microsoft.com/office/powerpoint/2010/main" val="464268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57</a:t>
            </a:fld>
            <a:endParaRPr lang="en-US"/>
          </a:p>
        </p:txBody>
      </p:sp>
    </p:spTree>
    <p:extLst>
      <p:ext uri="{BB962C8B-B14F-4D97-AF65-F5344CB8AC3E}">
        <p14:creationId xmlns:p14="http://schemas.microsoft.com/office/powerpoint/2010/main" val="2025278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58</a:t>
            </a:fld>
            <a:endParaRPr lang="en-US"/>
          </a:p>
        </p:txBody>
      </p:sp>
    </p:spTree>
    <p:extLst>
      <p:ext uri="{BB962C8B-B14F-4D97-AF65-F5344CB8AC3E}">
        <p14:creationId xmlns:p14="http://schemas.microsoft.com/office/powerpoint/2010/main" val="1295778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59</a:t>
            </a:fld>
            <a:endParaRPr lang="en-US"/>
          </a:p>
        </p:txBody>
      </p:sp>
    </p:spTree>
    <p:extLst>
      <p:ext uri="{BB962C8B-B14F-4D97-AF65-F5344CB8AC3E}">
        <p14:creationId xmlns:p14="http://schemas.microsoft.com/office/powerpoint/2010/main" val="2144431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75305AFE-C767-4593-8B0D-E76E2CA8B83F}" type="slidenum">
              <a:rPr lang="en-US" altLang="en-US" smtClean="0">
                <a:latin typeface="Arial" panose="020B0604020202020204" pitchFamily="34" charset="0"/>
              </a:rPr>
              <a:pPr defTabSz="914400"/>
              <a:t>60</a:t>
            </a:fld>
            <a:endParaRPr lang="en-US" altLang="en-US" smtClean="0">
              <a:latin typeface="Arial" panose="020B0604020202020204"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36625" y="4422775"/>
            <a:ext cx="5149850" cy="418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0477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6</a:t>
            </a:fld>
            <a:endParaRPr lang="en-US"/>
          </a:p>
        </p:txBody>
      </p:sp>
    </p:spTree>
    <p:extLst>
      <p:ext uri="{BB962C8B-B14F-4D97-AF65-F5344CB8AC3E}">
        <p14:creationId xmlns:p14="http://schemas.microsoft.com/office/powerpoint/2010/main" val="1275084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61</a:t>
            </a:fld>
            <a:endParaRPr lang="en-US"/>
          </a:p>
        </p:txBody>
      </p:sp>
    </p:spTree>
    <p:extLst>
      <p:ext uri="{BB962C8B-B14F-4D97-AF65-F5344CB8AC3E}">
        <p14:creationId xmlns:p14="http://schemas.microsoft.com/office/powerpoint/2010/main" val="15120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22 countries shown on the map accounts for 80% of the tuberculosis cases in the world; India &amp; China</a:t>
            </a:r>
          </a:p>
        </p:txBody>
      </p:sp>
      <p:sp>
        <p:nvSpPr>
          <p:cNvPr id="266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9300" indent="-287338">
              <a:defRPr>
                <a:solidFill>
                  <a:schemeClr val="tx1"/>
                </a:solidFill>
                <a:latin typeface="Times New Roman" panose="02020603050405020304" pitchFamily="18" charset="0"/>
              </a:defRPr>
            </a:lvl2pPr>
            <a:lvl3pPr marL="1152525" indent="-230188">
              <a:defRPr>
                <a:solidFill>
                  <a:schemeClr val="tx1"/>
                </a:solidFill>
                <a:latin typeface="Times New Roman" panose="02020603050405020304" pitchFamily="18" charset="0"/>
              </a:defRPr>
            </a:lvl3pPr>
            <a:lvl4pPr marL="1614488" indent="-230188">
              <a:defRPr>
                <a:solidFill>
                  <a:schemeClr val="tx1"/>
                </a:solidFill>
                <a:latin typeface="Times New Roman" panose="02020603050405020304" pitchFamily="18" charset="0"/>
              </a:defRPr>
            </a:lvl4pPr>
            <a:lvl5pPr marL="2074863" indent="-230188">
              <a:defRPr>
                <a:solidFill>
                  <a:schemeClr val="tx1"/>
                </a:solidFill>
                <a:latin typeface="Times New Roman" panose="02020603050405020304" pitchFamily="18" charset="0"/>
              </a:defRPr>
            </a:lvl5pPr>
            <a:lvl6pPr marL="2532063" indent="-230188" eaLnBrk="0" fontAlgn="base" hangingPunct="0">
              <a:spcBef>
                <a:spcPct val="0"/>
              </a:spcBef>
              <a:spcAft>
                <a:spcPct val="0"/>
              </a:spcAft>
              <a:defRPr>
                <a:solidFill>
                  <a:schemeClr val="tx1"/>
                </a:solidFill>
                <a:latin typeface="Times New Roman" panose="02020603050405020304" pitchFamily="18" charset="0"/>
              </a:defRPr>
            </a:lvl6pPr>
            <a:lvl7pPr marL="2989263" indent="-230188" eaLnBrk="0" fontAlgn="base" hangingPunct="0">
              <a:spcBef>
                <a:spcPct val="0"/>
              </a:spcBef>
              <a:spcAft>
                <a:spcPct val="0"/>
              </a:spcAft>
              <a:defRPr>
                <a:solidFill>
                  <a:schemeClr val="tx1"/>
                </a:solidFill>
                <a:latin typeface="Times New Roman" panose="02020603050405020304" pitchFamily="18" charset="0"/>
              </a:defRPr>
            </a:lvl7pPr>
            <a:lvl8pPr marL="3446463" indent="-230188" eaLnBrk="0" fontAlgn="base" hangingPunct="0">
              <a:spcBef>
                <a:spcPct val="0"/>
              </a:spcBef>
              <a:spcAft>
                <a:spcPct val="0"/>
              </a:spcAft>
              <a:defRPr>
                <a:solidFill>
                  <a:schemeClr val="tx1"/>
                </a:solidFill>
                <a:latin typeface="Times New Roman" panose="02020603050405020304" pitchFamily="18" charset="0"/>
              </a:defRPr>
            </a:lvl8pPr>
            <a:lvl9pPr marL="3903663" indent="-230188" eaLnBrk="0" fontAlgn="base" hangingPunct="0">
              <a:spcBef>
                <a:spcPct val="0"/>
              </a:spcBef>
              <a:spcAft>
                <a:spcPct val="0"/>
              </a:spcAft>
              <a:defRPr>
                <a:solidFill>
                  <a:schemeClr val="tx1"/>
                </a:solidFill>
                <a:latin typeface="Times New Roman" panose="02020603050405020304" pitchFamily="18" charset="0"/>
              </a:defRPr>
            </a:lvl9pPr>
          </a:lstStyle>
          <a:p>
            <a:pPr defTabSz="914400"/>
            <a:fld id="{90856C7D-EA0E-4215-8C0C-E8C92BB368D5}" type="slidenum">
              <a:rPr lang="en-US" altLang="en-US" smtClean="0">
                <a:latin typeface="Arial" panose="020B0604020202020204" pitchFamily="34" charset="0"/>
              </a:rPr>
              <a:pPr defTabSz="914400"/>
              <a:t>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038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8</a:t>
            </a:fld>
            <a:endParaRPr lang="en-US"/>
          </a:p>
        </p:txBody>
      </p:sp>
    </p:spTree>
    <p:extLst>
      <p:ext uri="{BB962C8B-B14F-4D97-AF65-F5344CB8AC3E}">
        <p14:creationId xmlns:p14="http://schemas.microsoft.com/office/powerpoint/2010/main" val="4163035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caused the increase of TB cases in the late 1980’s?  HIV and decrease funding of TB programs prior to decrease</a:t>
            </a:r>
          </a:p>
          <a:p>
            <a:r>
              <a:rPr lang="en-US" dirty="0" smtClean="0"/>
              <a:t>What caused the sudden decrease? Funding for HIV and TB programs, standardizing DOT for TB cases in US </a:t>
            </a:r>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9</a:t>
            </a:fld>
            <a:endParaRPr lang="en-US"/>
          </a:p>
        </p:txBody>
      </p:sp>
    </p:spTree>
    <p:extLst>
      <p:ext uri="{BB962C8B-B14F-4D97-AF65-F5344CB8AC3E}">
        <p14:creationId xmlns:p14="http://schemas.microsoft.com/office/powerpoint/2010/main" val="137275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10</a:t>
            </a:fld>
            <a:endParaRPr lang="en-US"/>
          </a:p>
        </p:txBody>
      </p:sp>
    </p:spTree>
    <p:extLst>
      <p:ext uri="{BB962C8B-B14F-4D97-AF65-F5344CB8AC3E}">
        <p14:creationId xmlns:p14="http://schemas.microsoft.com/office/powerpoint/2010/main" val="177698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30" name="Date Placeholder 29"/>
          <p:cNvSpPr>
            <a:spLocks noGrp="1"/>
          </p:cNvSpPr>
          <p:nvPr>
            <p:ph type="dt" sz="half" idx="10"/>
          </p:nvPr>
        </p:nvSpPr>
        <p:spPr/>
        <p:txBody>
          <a:bodyPr/>
          <a:lstStyle/>
          <a:p>
            <a:fld id="{021A1D30-C0A0-4124-A783-34D9F15FA0FE}" type="datetime1">
              <a:rPr lang="en-US" smtClean="0"/>
              <a:t>5/4/2016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smtClean="0"/>
              <a:t>Click to edit Master title style</a:t>
            </a:r>
            <a:endParaRPr kumimoji="0" lang="en-US" dirty="0"/>
          </a:p>
        </p:txBody>
      </p:sp>
      <p:cxnSp>
        <p:nvCxnSpPr>
          <p:cNvPr id="5" name="Straight Connector 4"/>
          <p:cNvCxnSpPr/>
          <p:nvPr/>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2D5871-AB0F-4B3D-8861-97E78CB7B47E}" type="datetime1">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418406-4C3F-4F3E-80BD-A22568EA37EB}" type="datetime1">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39042B-DF0D-438D-8F22-4111212ED1AF}" type="slidenum">
              <a:rPr lang="en-US" altLang="en-US"/>
              <a:pPr>
                <a:defRPr/>
              </a:pPr>
              <a:t>‹#›</a:t>
            </a:fld>
            <a:endParaRPr lang="en-US" altLang="en-US"/>
          </a:p>
        </p:txBody>
      </p:sp>
    </p:spTree>
    <p:extLst>
      <p:ext uri="{BB962C8B-B14F-4D97-AF65-F5344CB8AC3E}">
        <p14:creationId xmlns:p14="http://schemas.microsoft.com/office/powerpoint/2010/main" val="724958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2540000" y="5791200"/>
            <a:ext cx="90424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1821910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5" name="Straight Connector 4"/>
          <p:cNvCxnSpPr/>
          <p:nvPr/>
        </p:nvCxnSpPr>
        <p:spPr>
          <a:xfrm>
            <a:off x="203200" y="6553200"/>
            <a:ext cx="833120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6355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5D4AC3-82C5-4055-A4A9-9C551F4473D6}" type="slidenum">
              <a:rPr lang="en-US" altLang="en-US"/>
              <a:pPr>
                <a:defRPr/>
              </a:pPr>
              <a:t>‹#›</a:t>
            </a:fld>
            <a:endParaRPr lang="en-US" altLang="en-US"/>
          </a:p>
        </p:txBody>
      </p:sp>
    </p:spTree>
    <p:extLst>
      <p:ext uri="{BB962C8B-B14F-4D97-AF65-F5344CB8AC3E}">
        <p14:creationId xmlns:p14="http://schemas.microsoft.com/office/powerpoint/2010/main" val="24367133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98B408E-5D62-4405-82FA-30910935833E}" type="slidenum">
              <a:rPr lang="en-US" altLang="en-US"/>
              <a:pPr>
                <a:defRPr/>
              </a:pPr>
              <a:t>‹#›</a:t>
            </a:fld>
            <a:endParaRPr lang="en-US" altLang="en-US"/>
          </a:p>
        </p:txBody>
      </p:sp>
    </p:spTree>
    <p:extLst>
      <p:ext uri="{BB962C8B-B14F-4D97-AF65-F5344CB8AC3E}">
        <p14:creationId xmlns:p14="http://schemas.microsoft.com/office/powerpoint/2010/main" val="14341650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10972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41763"/>
            <a:ext cx="10972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6E3EAA-9C55-4432-BD10-7F4AE42A225C}" type="slidenum">
              <a:rPr lang="en-US" altLang="en-US"/>
              <a:pPr>
                <a:defRPr/>
              </a:pPr>
              <a:t>‹#›</a:t>
            </a:fld>
            <a:endParaRPr lang="en-US" altLang="en-US"/>
          </a:p>
        </p:txBody>
      </p:sp>
    </p:spTree>
    <p:extLst>
      <p:ext uri="{BB962C8B-B14F-4D97-AF65-F5344CB8AC3E}">
        <p14:creationId xmlns:p14="http://schemas.microsoft.com/office/powerpoint/2010/main" val="2103063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F28077-7188-48C5-8679-2287FAC952E9}" type="datetime1">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524" y="5663445"/>
            <a:ext cx="990438" cy="615872"/>
          </a:xfrm>
          <a:prstGeom prst="rect">
            <a:avLst/>
          </a:prstGeom>
        </p:spPr>
      </p:pic>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DCB740-6776-4EE9-99FD-96D592FA5A23}" type="datetime1">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F6BD99-6FFD-46C5-B5E2-43A34BDA2566}" type="datetime1">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022678E-214C-4CF8-97C7-95015FB02960}" type="datetime1">
              <a:rPr lang="en-US" smtClean="0"/>
              <a:t>5/4/2016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55660E0-FA77-4473-A859-74127B089143}" type="datetime1">
              <a:rPr lang="en-US" smtClean="0"/>
              <a:t>5/4/2016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5/4/2016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5197C5C-1CD1-417D-A89C-14747F5222C7}" type="datetime1">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5" name="Date Placeholder 4"/>
          <p:cNvSpPr>
            <a:spLocks noGrp="1"/>
          </p:cNvSpPr>
          <p:nvPr>
            <p:ph type="dt" sz="half" idx="10"/>
          </p:nvPr>
        </p:nvSpPr>
        <p:spPr/>
        <p:txBody>
          <a:bodyPr/>
          <a:lstStyle/>
          <a:p>
            <a:fld id="{1359EFBB-CFA1-4AA8-9123-F0B52DBD84FE}" type="datetime1">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t>‹#›</a:t>
            </a:fld>
            <a:endParaRPr lang="en-US"/>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grpSp>
      </p:gr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1"/>
                </a:solidFill>
              </a:defRPr>
            </a:lvl1pPr>
          </a:lstStyle>
          <a:p>
            <a:fld id="{61146459-E3C3-4969-9224-5ED50B492D17}" type="datetime1">
              <a:rPr lang="en-US" smtClean="0"/>
              <a:t>5/4/2016</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1"/>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1"/>
                </a:solidFill>
              </a:defRPr>
            </a:lvl1pPr>
          </a:lstStyle>
          <a:p>
            <a:fld id="{401CF334-2D5C-4859-84A6-CA7E6E43FAEB}" type="slidenum">
              <a:rPr lang="en-US" smtClean="0"/>
              <a:pPr/>
              <a:t>‹#›</a:t>
            </a:fld>
            <a:endParaRPr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dirty="0"/>
          </a:p>
        </p:txBody>
      </p:sp>
      <p:pic>
        <p:nvPicPr>
          <p:cNvPr id="15" name="Picture 1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67524" y="5663445"/>
            <a:ext cx="990438" cy="615872"/>
          </a:xfrm>
          <a:prstGeom prst="rect">
            <a:avLst/>
          </a:prstGeom>
        </p:spPr>
      </p:pic>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6.xml"/><Relationship Id="rId7" Type="http://schemas.openxmlformats.org/officeDocument/2006/relationships/oleObject" Target="../embeddings/oleObject2.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9.xml"/><Relationship Id="rId7" Type="http://schemas.openxmlformats.org/officeDocument/2006/relationships/oleObject" Target="../embeddings/oleObject3.bin"/><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12.xml"/><Relationship Id="rId7" Type="http://schemas.openxmlformats.org/officeDocument/2006/relationships/oleObject" Target="../embeddings/oleObject4.bin"/><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tags" Target="../tags/tag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www.ncbi.nlm.nih.gov.offcampus.lib.washington.edu/pubmed/778567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tags" Target="../tags/tag1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en.wikipedia.org/wiki/Crist%C3%B3bal_Rojas_(artist)" TargetMode="External"/><Relationship Id="rId5" Type="http://schemas.openxmlformats.org/officeDocument/2006/relationships/image" Target="../media/image5.jpeg"/><Relationship Id="rId4" Type="http://schemas.openxmlformats.org/officeDocument/2006/relationships/hyperlink" Target="//upload.wikimedia.org/wikipedia/commons/8/8d/Cristobal_Rojas_37a.JPG" TargetMode="Externa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6.xml"/><Relationship Id="rId1" Type="http://schemas.openxmlformats.org/officeDocument/2006/relationships/tags" Target="../tags/tag1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1.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31.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3" Type="http://schemas.openxmlformats.org/officeDocument/2006/relationships/hyperlink" Target="http://www.who.int/tb/publications/global_report/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hyperlink" Target="http://www.cdc.gov/tb"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8.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11200" y="3228535"/>
            <a:ext cx="10472928" cy="2089913"/>
          </a:xfrm>
        </p:spPr>
        <p:txBody>
          <a:bodyPr>
            <a:normAutofit/>
          </a:bodyPr>
          <a:lstStyle/>
          <a:p>
            <a:r>
              <a:rPr lang="en-US" dirty="0" smtClean="0"/>
              <a:t>New Mexico Department of Health</a:t>
            </a:r>
          </a:p>
          <a:p>
            <a:r>
              <a:rPr lang="en-US" dirty="0" smtClean="0"/>
              <a:t>Tuberculosis Program</a:t>
            </a:r>
          </a:p>
          <a:p>
            <a:endParaRPr lang="en-US" dirty="0"/>
          </a:p>
          <a:p>
            <a:endParaRPr lang="en-US" dirty="0"/>
          </a:p>
        </p:txBody>
      </p:sp>
      <p:sp>
        <p:nvSpPr>
          <p:cNvPr id="4" name="Title 3"/>
          <p:cNvSpPr>
            <a:spLocks noGrp="1"/>
          </p:cNvSpPr>
          <p:nvPr>
            <p:ph type="ctrTitle"/>
          </p:nvPr>
        </p:nvSpPr>
        <p:spPr/>
        <p:txBody>
          <a:bodyPr/>
          <a:lstStyle/>
          <a:p>
            <a:r>
              <a:rPr lang="en-US" dirty="0" smtClean="0"/>
              <a:t>Fundamentals of TB</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81" y="5472378"/>
            <a:ext cx="990438" cy="615872"/>
          </a:xfrm>
          <a:prstGeom prst="rect">
            <a:avLst/>
          </a:prstGeom>
        </p:spPr>
      </p:pic>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81" y="378503"/>
            <a:ext cx="11062725" cy="685800"/>
          </a:xfrm>
        </p:spPr>
        <p:txBody>
          <a:bodyPr>
            <a:noAutofit/>
          </a:bodyPr>
          <a:lstStyle/>
          <a:p>
            <a:r>
              <a:rPr lang="en-US" sz="5000" b="0" dirty="0" smtClean="0"/>
              <a:t>TB Case Rates,* United States, 2014</a:t>
            </a:r>
            <a:endParaRPr lang="en-US" sz="5000" b="0" dirty="0"/>
          </a:p>
        </p:txBody>
      </p:sp>
      <p:sp>
        <p:nvSpPr>
          <p:cNvPr id="4" name="Text Placeholder 3"/>
          <p:cNvSpPr>
            <a:spLocks noGrp="1"/>
          </p:cNvSpPr>
          <p:nvPr>
            <p:ph type="body" sz="quarter" idx="4294967295"/>
          </p:nvPr>
        </p:nvSpPr>
        <p:spPr>
          <a:xfrm>
            <a:off x="1981200" y="6172200"/>
            <a:ext cx="6705600" cy="609600"/>
          </a:xfrm>
          <a:prstGeom prst="rect">
            <a:avLst/>
          </a:prstGeom>
        </p:spPr>
        <p:txBody>
          <a:bodyPr/>
          <a:lstStyle/>
          <a:p>
            <a:pPr>
              <a:buNone/>
            </a:pPr>
            <a:r>
              <a:rPr lang="en-US" sz="1100" dirty="0" smtClean="0">
                <a:solidFill>
                  <a:schemeClr val="tx2"/>
                </a:solidFill>
              </a:rPr>
              <a:t>Slide provided by CDC   </a:t>
            </a:r>
          </a:p>
          <a:p>
            <a:pPr>
              <a:buNone/>
            </a:pPr>
            <a:r>
              <a:rPr lang="en-US" sz="1100" dirty="0" smtClean="0">
                <a:solidFill>
                  <a:schemeClr val="tx2"/>
                </a:solidFill>
              </a:rPr>
              <a:t>*Cases </a:t>
            </a:r>
            <a:r>
              <a:rPr lang="en-US" sz="1100" dirty="0">
                <a:solidFill>
                  <a:schemeClr val="tx2"/>
                </a:solidFill>
              </a:rPr>
              <a:t>per 100,000.</a:t>
            </a:r>
          </a:p>
        </p:txBody>
      </p:sp>
      <p:grpSp>
        <p:nvGrpSpPr>
          <p:cNvPr id="3" name="Group 4"/>
          <p:cNvGrpSpPr>
            <a:grpSpLocks/>
          </p:cNvGrpSpPr>
          <p:nvPr/>
        </p:nvGrpSpPr>
        <p:grpSpPr bwMode="auto">
          <a:xfrm>
            <a:off x="3429001" y="4800600"/>
            <a:ext cx="877887" cy="585788"/>
            <a:chOff x="1547" y="3474"/>
            <a:chExt cx="767" cy="591"/>
          </a:xfrm>
          <a:solidFill>
            <a:srgbClr val="3177FF"/>
          </a:solidFill>
        </p:grpSpPr>
        <p:grpSp>
          <p:nvGrpSpPr>
            <p:cNvPr id="5" name="Group 5"/>
            <p:cNvGrpSpPr>
              <a:grpSpLocks/>
            </p:cNvGrpSpPr>
            <p:nvPr/>
          </p:nvGrpSpPr>
          <p:grpSpPr bwMode="auto">
            <a:xfrm>
              <a:off x="1547" y="3474"/>
              <a:ext cx="767" cy="591"/>
              <a:chOff x="1547" y="3474"/>
              <a:chExt cx="767" cy="591"/>
            </a:xfrm>
            <a:grpFill/>
          </p:grpSpPr>
          <p:sp>
            <p:nvSpPr>
              <p:cNvPr id="75" name="Freeform 6"/>
              <p:cNvSpPr>
                <a:spLocks/>
              </p:cNvSpPr>
              <p:nvPr/>
            </p:nvSpPr>
            <p:spPr bwMode="auto">
              <a:xfrm>
                <a:off x="1547" y="3549"/>
                <a:ext cx="59" cy="85"/>
              </a:xfrm>
              <a:custGeom>
                <a:avLst/>
                <a:gdLst/>
                <a:ahLst/>
                <a:cxnLst>
                  <a:cxn ang="0">
                    <a:pos x="0" y="85"/>
                  </a:cxn>
                  <a:cxn ang="0">
                    <a:pos x="0" y="60"/>
                  </a:cxn>
                  <a:cxn ang="0">
                    <a:pos x="33" y="0"/>
                  </a:cxn>
                  <a:cxn ang="0">
                    <a:pos x="59" y="17"/>
                  </a:cxn>
                  <a:cxn ang="0">
                    <a:pos x="31" y="85"/>
                  </a:cxn>
                  <a:cxn ang="0">
                    <a:pos x="0" y="85"/>
                  </a:cxn>
                </a:cxnLst>
                <a:rect l="0" t="0" r="r" b="b"/>
                <a:pathLst>
                  <a:path w="59" h="85">
                    <a:moveTo>
                      <a:pt x="0" y="85"/>
                    </a:moveTo>
                    <a:lnTo>
                      <a:pt x="0" y="60"/>
                    </a:lnTo>
                    <a:lnTo>
                      <a:pt x="33" y="0"/>
                    </a:lnTo>
                    <a:lnTo>
                      <a:pt x="59" y="17"/>
                    </a:lnTo>
                    <a:lnTo>
                      <a:pt x="31" y="85"/>
                    </a:lnTo>
                    <a:lnTo>
                      <a:pt x="0" y="85"/>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76" name="Freeform 7"/>
              <p:cNvSpPr>
                <a:spLocks/>
              </p:cNvSpPr>
              <p:nvPr/>
            </p:nvSpPr>
            <p:spPr bwMode="auto">
              <a:xfrm>
                <a:off x="1631" y="3474"/>
                <a:ext cx="110" cy="108"/>
              </a:xfrm>
              <a:custGeom>
                <a:avLst/>
                <a:gdLst/>
                <a:ahLst/>
                <a:cxnLst>
                  <a:cxn ang="0">
                    <a:pos x="24" y="12"/>
                  </a:cxn>
                  <a:cxn ang="0">
                    <a:pos x="0" y="64"/>
                  </a:cxn>
                  <a:cxn ang="0">
                    <a:pos x="42" y="99"/>
                  </a:cxn>
                  <a:cxn ang="0">
                    <a:pos x="92" y="108"/>
                  </a:cxn>
                  <a:cxn ang="0">
                    <a:pos x="110" y="65"/>
                  </a:cxn>
                  <a:cxn ang="0">
                    <a:pos x="98" y="0"/>
                  </a:cxn>
                  <a:cxn ang="0">
                    <a:pos x="24" y="12"/>
                  </a:cxn>
                </a:cxnLst>
                <a:rect l="0" t="0" r="r" b="b"/>
                <a:pathLst>
                  <a:path w="110" h="108">
                    <a:moveTo>
                      <a:pt x="24" y="12"/>
                    </a:moveTo>
                    <a:lnTo>
                      <a:pt x="0" y="64"/>
                    </a:lnTo>
                    <a:lnTo>
                      <a:pt x="42" y="99"/>
                    </a:lnTo>
                    <a:lnTo>
                      <a:pt x="92" y="108"/>
                    </a:lnTo>
                    <a:lnTo>
                      <a:pt x="110" y="65"/>
                    </a:lnTo>
                    <a:lnTo>
                      <a:pt x="98" y="0"/>
                    </a:lnTo>
                    <a:lnTo>
                      <a:pt x="24" y="12"/>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77" name="Freeform 8"/>
              <p:cNvSpPr>
                <a:spLocks/>
              </p:cNvSpPr>
              <p:nvPr/>
            </p:nvSpPr>
            <p:spPr bwMode="auto">
              <a:xfrm>
                <a:off x="1735" y="3549"/>
                <a:ext cx="163" cy="121"/>
              </a:xfrm>
              <a:custGeom>
                <a:avLst/>
                <a:gdLst/>
                <a:ahLst/>
                <a:cxnLst>
                  <a:cxn ang="0">
                    <a:pos x="0" y="42"/>
                  </a:cxn>
                  <a:cxn ang="0">
                    <a:pos x="111" y="0"/>
                  </a:cxn>
                  <a:cxn ang="0">
                    <a:pos x="133" y="52"/>
                  </a:cxn>
                  <a:cxn ang="0">
                    <a:pos x="154" y="64"/>
                  </a:cxn>
                  <a:cxn ang="0">
                    <a:pos x="163" y="106"/>
                  </a:cxn>
                  <a:cxn ang="0">
                    <a:pos x="107" y="113"/>
                  </a:cxn>
                  <a:cxn ang="0">
                    <a:pos x="67" y="121"/>
                  </a:cxn>
                  <a:cxn ang="0">
                    <a:pos x="0" y="42"/>
                  </a:cxn>
                </a:cxnLst>
                <a:rect l="0" t="0" r="r" b="b"/>
                <a:pathLst>
                  <a:path w="163" h="121">
                    <a:moveTo>
                      <a:pt x="0" y="42"/>
                    </a:moveTo>
                    <a:lnTo>
                      <a:pt x="111" y="0"/>
                    </a:lnTo>
                    <a:lnTo>
                      <a:pt x="133" y="52"/>
                    </a:lnTo>
                    <a:lnTo>
                      <a:pt x="154" y="64"/>
                    </a:lnTo>
                    <a:lnTo>
                      <a:pt x="163" y="106"/>
                    </a:lnTo>
                    <a:lnTo>
                      <a:pt x="107" y="113"/>
                    </a:lnTo>
                    <a:lnTo>
                      <a:pt x="67" y="121"/>
                    </a:lnTo>
                    <a:lnTo>
                      <a:pt x="0" y="42"/>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78" name="Freeform 9"/>
              <p:cNvSpPr>
                <a:spLocks/>
              </p:cNvSpPr>
              <p:nvPr/>
            </p:nvSpPr>
            <p:spPr bwMode="auto">
              <a:xfrm>
                <a:off x="1903" y="3641"/>
                <a:ext cx="131" cy="63"/>
              </a:xfrm>
              <a:custGeom>
                <a:avLst/>
                <a:gdLst/>
                <a:ahLst/>
                <a:cxnLst>
                  <a:cxn ang="0">
                    <a:pos x="20" y="2"/>
                  </a:cxn>
                  <a:cxn ang="0">
                    <a:pos x="0" y="60"/>
                  </a:cxn>
                  <a:cxn ang="0">
                    <a:pos x="35" y="63"/>
                  </a:cxn>
                  <a:cxn ang="0">
                    <a:pos x="56" y="50"/>
                  </a:cxn>
                  <a:cxn ang="0">
                    <a:pos x="96" y="52"/>
                  </a:cxn>
                  <a:cxn ang="0">
                    <a:pos x="131" y="26"/>
                  </a:cxn>
                  <a:cxn ang="0">
                    <a:pos x="108" y="17"/>
                  </a:cxn>
                  <a:cxn ang="0">
                    <a:pos x="91" y="0"/>
                  </a:cxn>
                  <a:cxn ang="0">
                    <a:pos x="20" y="2"/>
                  </a:cxn>
                </a:cxnLst>
                <a:rect l="0" t="0" r="r" b="b"/>
                <a:pathLst>
                  <a:path w="131" h="63">
                    <a:moveTo>
                      <a:pt x="20" y="2"/>
                    </a:moveTo>
                    <a:lnTo>
                      <a:pt x="0" y="60"/>
                    </a:lnTo>
                    <a:lnTo>
                      <a:pt x="35" y="63"/>
                    </a:lnTo>
                    <a:lnTo>
                      <a:pt x="56" y="50"/>
                    </a:lnTo>
                    <a:lnTo>
                      <a:pt x="96" y="52"/>
                    </a:lnTo>
                    <a:lnTo>
                      <a:pt x="131" y="26"/>
                    </a:lnTo>
                    <a:lnTo>
                      <a:pt x="108" y="17"/>
                    </a:lnTo>
                    <a:lnTo>
                      <a:pt x="91" y="0"/>
                    </a:lnTo>
                    <a:lnTo>
                      <a:pt x="20" y="2"/>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79" name="Freeform 10"/>
              <p:cNvSpPr>
                <a:spLocks/>
              </p:cNvSpPr>
              <p:nvPr/>
            </p:nvSpPr>
            <p:spPr bwMode="auto">
              <a:xfrm>
                <a:off x="1942" y="3731"/>
                <a:ext cx="53" cy="47"/>
              </a:xfrm>
              <a:custGeom>
                <a:avLst/>
                <a:gdLst/>
                <a:ahLst/>
                <a:cxnLst>
                  <a:cxn ang="0">
                    <a:pos x="46" y="0"/>
                  </a:cxn>
                  <a:cxn ang="0">
                    <a:pos x="0" y="4"/>
                  </a:cxn>
                  <a:cxn ang="0">
                    <a:pos x="8" y="47"/>
                  </a:cxn>
                  <a:cxn ang="0">
                    <a:pos x="53" y="36"/>
                  </a:cxn>
                  <a:cxn ang="0">
                    <a:pos x="46" y="0"/>
                  </a:cxn>
                </a:cxnLst>
                <a:rect l="0" t="0" r="r" b="b"/>
                <a:pathLst>
                  <a:path w="53" h="47">
                    <a:moveTo>
                      <a:pt x="46" y="0"/>
                    </a:moveTo>
                    <a:lnTo>
                      <a:pt x="0" y="4"/>
                    </a:lnTo>
                    <a:lnTo>
                      <a:pt x="8" y="47"/>
                    </a:lnTo>
                    <a:lnTo>
                      <a:pt x="53" y="36"/>
                    </a:lnTo>
                    <a:lnTo>
                      <a:pt x="46" y="0"/>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0" name="Freeform 11"/>
              <p:cNvSpPr>
                <a:spLocks/>
              </p:cNvSpPr>
              <p:nvPr/>
            </p:nvSpPr>
            <p:spPr bwMode="auto">
              <a:xfrm>
                <a:off x="2000" y="3782"/>
                <a:ext cx="36" cy="45"/>
              </a:xfrm>
              <a:custGeom>
                <a:avLst/>
                <a:gdLst/>
                <a:ahLst/>
                <a:cxnLst>
                  <a:cxn ang="0">
                    <a:pos x="0" y="17"/>
                  </a:cxn>
                  <a:cxn ang="0">
                    <a:pos x="36" y="0"/>
                  </a:cxn>
                  <a:cxn ang="0">
                    <a:pos x="36" y="40"/>
                  </a:cxn>
                  <a:cxn ang="0">
                    <a:pos x="12" y="45"/>
                  </a:cxn>
                  <a:cxn ang="0">
                    <a:pos x="0" y="17"/>
                  </a:cxn>
                </a:cxnLst>
                <a:rect l="0" t="0" r="r" b="b"/>
                <a:pathLst>
                  <a:path w="36" h="45">
                    <a:moveTo>
                      <a:pt x="0" y="17"/>
                    </a:moveTo>
                    <a:lnTo>
                      <a:pt x="36" y="0"/>
                    </a:lnTo>
                    <a:lnTo>
                      <a:pt x="36" y="40"/>
                    </a:lnTo>
                    <a:lnTo>
                      <a:pt x="12" y="45"/>
                    </a:lnTo>
                    <a:lnTo>
                      <a:pt x="0" y="17"/>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1" name="Freeform 12"/>
              <p:cNvSpPr>
                <a:spLocks/>
              </p:cNvSpPr>
              <p:nvPr/>
            </p:nvSpPr>
            <p:spPr bwMode="auto">
              <a:xfrm>
                <a:off x="2092" y="3803"/>
                <a:ext cx="222" cy="262"/>
              </a:xfrm>
              <a:custGeom>
                <a:avLst/>
                <a:gdLst/>
                <a:ahLst/>
                <a:cxnLst>
                  <a:cxn ang="0">
                    <a:pos x="37" y="0"/>
                  </a:cxn>
                  <a:cxn ang="0">
                    <a:pos x="0" y="100"/>
                  </a:cxn>
                  <a:cxn ang="0">
                    <a:pos x="27" y="149"/>
                  </a:cxn>
                  <a:cxn ang="0">
                    <a:pos x="27" y="238"/>
                  </a:cxn>
                  <a:cxn ang="0">
                    <a:pos x="80" y="262"/>
                  </a:cxn>
                  <a:cxn ang="0">
                    <a:pos x="104" y="210"/>
                  </a:cxn>
                  <a:cxn ang="0">
                    <a:pos x="172" y="198"/>
                  </a:cxn>
                  <a:cxn ang="0">
                    <a:pos x="222" y="141"/>
                  </a:cxn>
                  <a:cxn ang="0">
                    <a:pos x="169" y="52"/>
                  </a:cxn>
                  <a:cxn ang="0">
                    <a:pos x="37" y="0"/>
                  </a:cxn>
                </a:cxnLst>
                <a:rect l="0" t="0" r="r" b="b"/>
                <a:pathLst>
                  <a:path w="222" h="262">
                    <a:moveTo>
                      <a:pt x="37" y="0"/>
                    </a:moveTo>
                    <a:lnTo>
                      <a:pt x="0" y="100"/>
                    </a:lnTo>
                    <a:lnTo>
                      <a:pt x="27" y="149"/>
                    </a:lnTo>
                    <a:lnTo>
                      <a:pt x="27" y="238"/>
                    </a:lnTo>
                    <a:lnTo>
                      <a:pt x="80" y="262"/>
                    </a:lnTo>
                    <a:lnTo>
                      <a:pt x="104" y="210"/>
                    </a:lnTo>
                    <a:lnTo>
                      <a:pt x="172" y="198"/>
                    </a:lnTo>
                    <a:lnTo>
                      <a:pt x="222" y="141"/>
                    </a:lnTo>
                    <a:lnTo>
                      <a:pt x="169" y="52"/>
                    </a:lnTo>
                    <a:lnTo>
                      <a:pt x="37" y="0"/>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grpSp>
        <p:sp>
          <p:nvSpPr>
            <p:cNvPr id="74" name="Freeform 13"/>
            <p:cNvSpPr>
              <a:spLocks/>
            </p:cNvSpPr>
            <p:nvPr/>
          </p:nvSpPr>
          <p:spPr bwMode="auto">
            <a:xfrm>
              <a:off x="2014" y="3681"/>
              <a:ext cx="122" cy="102"/>
            </a:xfrm>
            <a:custGeom>
              <a:avLst/>
              <a:gdLst/>
              <a:ahLst/>
              <a:cxnLst>
                <a:cxn ang="0">
                  <a:pos x="25" y="0"/>
                </a:cxn>
                <a:cxn ang="0">
                  <a:pos x="0" y="30"/>
                </a:cxn>
                <a:cxn ang="0">
                  <a:pos x="10" y="54"/>
                </a:cxn>
                <a:cxn ang="0">
                  <a:pos x="33" y="62"/>
                </a:cxn>
                <a:cxn ang="0">
                  <a:pos x="57" y="102"/>
                </a:cxn>
                <a:cxn ang="0">
                  <a:pos x="121" y="86"/>
                </a:cxn>
                <a:cxn ang="0">
                  <a:pos x="122" y="43"/>
                </a:cxn>
                <a:cxn ang="0">
                  <a:pos x="75" y="8"/>
                </a:cxn>
                <a:cxn ang="0">
                  <a:pos x="25" y="0"/>
                </a:cxn>
              </a:cxnLst>
              <a:rect l="0" t="0" r="r" b="b"/>
              <a:pathLst>
                <a:path w="122" h="102">
                  <a:moveTo>
                    <a:pt x="25" y="0"/>
                  </a:moveTo>
                  <a:lnTo>
                    <a:pt x="0" y="30"/>
                  </a:lnTo>
                  <a:lnTo>
                    <a:pt x="10" y="54"/>
                  </a:lnTo>
                  <a:lnTo>
                    <a:pt x="33" y="62"/>
                  </a:lnTo>
                  <a:lnTo>
                    <a:pt x="57" y="102"/>
                  </a:lnTo>
                  <a:lnTo>
                    <a:pt x="121" y="86"/>
                  </a:lnTo>
                  <a:lnTo>
                    <a:pt x="122" y="43"/>
                  </a:lnTo>
                  <a:lnTo>
                    <a:pt x="75" y="8"/>
                  </a:lnTo>
                  <a:lnTo>
                    <a:pt x="25" y="0"/>
                  </a:lnTo>
                  <a:close/>
                </a:path>
              </a:pathLst>
            </a:custGeom>
            <a:grpFill/>
            <a:ln w="17526">
              <a:solidFill>
                <a:srgbClr val="000000"/>
              </a:solidFill>
              <a:prstDash val="solid"/>
              <a:round/>
              <a:headEnd/>
              <a:tailEnd/>
            </a:ln>
          </p:spPr>
          <p:txBody>
            <a:bodyPr/>
            <a:lstStyle/>
            <a:p>
              <a:pPr>
                <a:defRPr/>
              </a:pPr>
              <a:endParaRPr lang="en-US" kern="0" dirty="0">
                <a:solidFill>
                  <a:sysClr val="windowText" lastClr="000000"/>
                </a:solidFill>
              </a:endParaRPr>
            </a:p>
          </p:txBody>
        </p:sp>
      </p:grpSp>
      <p:sp>
        <p:nvSpPr>
          <p:cNvPr id="82" name="Freeform 15"/>
          <p:cNvSpPr>
            <a:spLocks/>
          </p:cNvSpPr>
          <p:nvPr/>
        </p:nvSpPr>
        <p:spPr bwMode="auto">
          <a:xfrm>
            <a:off x="8664575" y="1546166"/>
            <a:ext cx="433388" cy="684213"/>
          </a:xfrm>
          <a:custGeom>
            <a:avLst/>
            <a:gdLst/>
            <a:ahLst/>
            <a:cxnLst>
              <a:cxn ang="0">
                <a:pos x="65" y="13"/>
              </a:cxn>
              <a:cxn ang="0">
                <a:pos x="24" y="92"/>
              </a:cxn>
              <a:cxn ang="0">
                <a:pos x="44" y="121"/>
              </a:cxn>
              <a:cxn ang="0">
                <a:pos x="24" y="157"/>
              </a:cxn>
              <a:cxn ang="0">
                <a:pos x="36" y="169"/>
              </a:cxn>
              <a:cxn ang="0">
                <a:pos x="28" y="193"/>
              </a:cxn>
              <a:cxn ang="0">
                <a:pos x="28" y="233"/>
              </a:cxn>
              <a:cxn ang="0">
                <a:pos x="0" y="248"/>
              </a:cxn>
              <a:cxn ang="0">
                <a:pos x="11" y="260"/>
              </a:cxn>
              <a:cxn ang="0">
                <a:pos x="69" y="409"/>
              </a:cxn>
              <a:cxn ang="0">
                <a:pos x="116" y="427"/>
              </a:cxn>
              <a:cxn ang="0">
                <a:pos x="113" y="397"/>
              </a:cxn>
              <a:cxn ang="0">
                <a:pos x="135" y="373"/>
              </a:cxn>
              <a:cxn ang="0">
                <a:pos x="128" y="348"/>
              </a:cxn>
              <a:cxn ang="0">
                <a:pos x="185" y="317"/>
              </a:cxn>
              <a:cxn ang="0">
                <a:pos x="187" y="276"/>
              </a:cxn>
              <a:cxn ang="0">
                <a:pos x="221" y="273"/>
              </a:cxn>
              <a:cxn ang="0">
                <a:pos x="247" y="241"/>
              </a:cxn>
              <a:cxn ang="0">
                <a:pos x="279" y="220"/>
              </a:cxn>
              <a:cxn ang="0">
                <a:pos x="279" y="193"/>
              </a:cxn>
              <a:cxn ang="0">
                <a:pos x="235" y="185"/>
              </a:cxn>
              <a:cxn ang="0">
                <a:pos x="227" y="156"/>
              </a:cxn>
              <a:cxn ang="0">
                <a:pos x="183" y="152"/>
              </a:cxn>
              <a:cxn ang="0">
                <a:pos x="147" y="25"/>
              </a:cxn>
              <a:cxn ang="0">
                <a:pos x="132" y="0"/>
              </a:cxn>
              <a:cxn ang="0">
                <a:pos x="88" y="11"/>
              </a:cxn>
              <a:cxn ang="0">
                <a:pos x="80" y="23"/>
              </a:cxn>
              <a:cxn ang="0">
                <a:pos x="65" y="13"/>
              </a:cxn>
            </a:cxnLst>
            <a:rect l="0" t="0" r="r" b="b"/>
            <a:pathLst>
              <a:path w="279" h="427">
                <a:moveTo>
                  <a:pt x="65" y="13"/>
                </a:moveTo>
                <a:lnTo>
                  <a:pt x="24" y="92"/>
                </a:lnTo>
                <a:lnTo>
                  <a:pt x="44" y="121"/>
                </a:lnTo>
                <a:lnTo>
                  <a:pt x="24" y="157"/>
                </a:lnTo>
                <a:lnTo>
                  <a:pt x="36" y="169"/>
                </a:lnTo>
                <a:lnTo>
                  <a:pt x="28" y="193"/>
                </a:lnTo>
                <a:lnTo>
                  <a:pt x="28" y="233"/>
                </a:lnTo>
                <a:lnTo>
                  <a:pt x="0" y="248"/>
                </a:lnTo>
                <a:lnTo>
                  <a:pt x="11" y="260"/>
                </a:lnTo>
                <a:lnTo>
                  <a:pt x="69" y="409"/>
                </a:lnTo>
                <a:lnTo>
                  <a:pt x="116" y="427"/>
                </a:lnTo>
                <a:lnTo>
                  <a:pt x="113" y="397"/>
                </a:lnTo>
                <a:lnTo>
                  <a:pt x="135" y="373"/>
                </a:lnTo>
                <a:lnTo>
                  <a:pt x="128" y="348"/>
                </a:lnTo>
                <a:lnTo>
                  <a:pt x="185" y="317"/>
                </a:lnTo>
                <a:lnTo>
                  <a:pt x="187" y="276"/>
                </a:lnTo>
                <a:lnTo>
                  <a:pt x="221" y="273"/>
                </a:lnTo>
                <a:lnTo>
                  <a:pt x="247" y="241"/>
                </a:lnTo>
                <a:lnTo>
                  <a:pt x="279" y="220"/>
                </a:lnTo>
                <a:lnTo>
                  <a:pt x="279" y="193"/>
                </a:lnTo>
                <a:lnTo>
                  <a:pt x="235" y="185"/>
                </a:lnTo>
                <a:lnTo>
                  <a:pt x="227" y="156"/>
                </a:lnTo>
                <a:lnTo>
                  <a:pt x="183" y="152"/>
                </a:lnTo>
                <a:lnTo>
                  <a:pt x="147" y="25"/>
                </a:lnTo>
                <a:lnTo>
                  <a:pt x="132" y="0"/>
                </a:lnTo>
                <a:lnTo>
                  <a:pt x="88" y="11"/>
                </a:lnTo>
                <a:lnTo>
                  <a:pt x="80" y="23"/>
                </a:lnTo>
                <a:lnTo>
                  <a:pt x="65" y="13"/>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3" name="Freeform 16"/>
          <p:cNvSpPr>
            <a:spLocks/>
          </p:cNvSpPr>
          <p:nvPr/>
        </p:nvSpPr>
        <p:spPr bwMode="auto">
          <a:xfrm>
            <a:off x="8018463" y="2897129"/>
            <a:ext cx="557212" cy="236537"/>
          </a:xfrm>
          <a:custGeom>
            <a:avLst/>
            <a:gdLst/>
            <a:ahLst/>
            <a:cxnLst>
              <a:cxn ang="0">
                <a:pos x="0" y="51"/>
              </a:cxn>
              <a:cxn ang="0">
                <a:pos x="267" y="0"/>
              </a:cxn>
              <a:cxn ang="0">
                <a:pos x="311" y="101"/>
              </a:cxn>
              <a:cxn ang="0">
                <a:pos x="357" y="91"/>
              </a:cxn>
              <a:cxn ang="0">
                <a:pos x="359" y="141"/>
              </a:cxn>
              <a:cxn ang="0">
                <a:pos x="322" y="148"/>
              </a:cxn>
              <a:cxn ang="0">
                <a:pos x="288" y="115"/>
              </a:cxn>
              <a:cxn ang="0">
                <a:pos x="267" y="75"/>
              </a:cxn>
              <a:cxn ang="0">
                <a:pos x="263" y="19"/>
              </a:cxn>
              <a:cxn ang="0">
                <a:pos x="247" y="47"/>
              </a:cxn>
              <a:cxn ang="0">
                <a:pos x="266" y="131"/>
              </a:cxn>
              <a:cxn ang="0">
                <a:pos x="187" y="143"/>
              </a:cxn>
              <a:cxn ang="0">
                <a:pos x="185" y="81"/>
              </a:cxn>
              <a:cxn ang="0">
                <a:pos x="137" y="55"/>
              </a:cxn>
              <a:cxn ang="0">
                <a:pos x="96" y="48"/>
              </a:cxn>
              <a:cxn ang="0">
                <a:pos x="11" y="91"/>
              </a:cxn>
              <a:cxn ang="0">
                <a:pos x="0" y="51"/>
              </a:cxn>
            </a:cxnLst>
            <a:rect l="0" t="0" r="r" b="b"/>
            <a:pathLst>
              <a:path w="359" h="148">
                <a:moveTo>
                  <a:pt x="0" y="51"/>
                </a:moveTo>
                <a:lnTo>
                  <a:pt x="267" y="0"/>
                </a:lnTo>
                <a:lnTo>
                  <a:pt x="311" y="101"/>
                </a:lnTo>
                <a:lnTo>
                  <a:pt x="357" y="91"/>
                </a:lnTo>
                <a:lnTo>
                  <a:pt x="359" y="141"/>
                </a:lnTo>
                <a:lnTo>
                  <a:pt x="322" y="148"/>
                </a:lnTo>
                <a:lnTo>
                  <a:pt x="288" y="115"/>
                </a:lnTo>
                <a:lnTo>
                  <a:pt x="267" y="75"/>
                </a:lnTo>
                <a:lnTo>
                  <a:pt x="263" y="19"/>
                </a:lnTo>
                <a:lnTo>
                  <a:pt x="247" y="47"/>
                </a:lnTo>
                <a:lnTo>
                  <a:pt x="266" y="131"/>
                </a:lnTo>
                <a:lnTo>
                  <a:pt x="187" y="143"/>
                </a:lnTo>
                <a:lnTo>
                  <a:pt x="185" y="81"/>
                </a:lnTo>
                <a:lnTo>
                  <a:pt x="137" y="55"/>
                </a:lnTo>
                <a:lnTo>
                  <a:pt x="96" y="48"/>
                </a:lnTo>
                <a:lnTo>
                  <a:pt x="11" y="91"/>
                </a:lnTo>
                <a:lnTo>
                  <a:pt x="0" y="51"/>
                </a:lnTo>
                <a:close/>
              </a:path>
            </a:pathLst>
          </a:custGeom>
          <a:solidFill>
            <a:schemeClr val="tx2"/>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4" name="Freeform 17"/>
          <p:cNvSpPr>
            <a:spLocks/>
          </p:cNvSpPr>
          <p:nvPr/>
        </p:nvSpPr>
        <p:spPr bwMode="auto">
          <a:xfrm>
            <a:off x="3463926" y="1596966"/>
            <a:ext cx="735013" cy="555625"/>
          </a:xfrm>
          <a:custGeom>
            <a:avLst/>
            <a:gdLst/>
            <a:ahLst/>
            <a:cxnLst>
              <a:cxn ang="0">
                <a:pos x="120" y="0"/>
              </a:cxn>
              <a:cxn ang="0">
                <a:pos x="217" y="27"/>
              </a:cxn>
              <a:cxn ang="0">
                <a:pos x="291" y="44"/>
              </a:cxn>
              <a:cxn ang="0">
                <a:pos x="327" y="52"/>
              </a:cxn>
              <a:cxn ang="0">
                <a:pos x="364" y="57"/>
              </a:cxn>
              <a:cxn ang="0">
                <a:pos x="413" y="67"/>
              </a:cxn>
              <a:cxn ang="0">
                <a:pos x="473" y="77"/>
              </a:cxn>
              <a:cxn ang="0">
                <a:pos x="435" y="347"/>
              </a:cxn>
              <a:cxn ang="0">
                <a:pos x="251" y="309"/>
              </a:cxn>
              <a:cxn ang="0">
                <a:pos x="226" y="326"/>
              </a:cxn>
              <a:cxn ang="0">
                <a:pos x="193" y="300"/>
              </a:cxn>
              <a:cxn ang="0">
                <a:pos x="164" y="326"/>
              </a:cxn>
              <a:cxn ang="0">
                <a:pos x="137" y="304"/>
              </a:cxn>
              <a:cxn ang="0">
                <a:pos x="61" y="300"/>
              </a:cxn>
              <a:cxn ang="0">
                <a:pos x="72" y="256"/>
              </a:cxn>
              <a:cxn ang="0">
                <a:pos x="17" y="252"/>
              </a:cxn>
              <a:cxn ang="0">
                <a:pos x="12" y="226"/>
              </a:cxn>
              <a:cxn ang="0">
                <a:pos x="23" y="200"/>
              </a:cxn>
              <a:cxn ang="0">
                <a:pos x="9" y="176"/>
              </a:cxn>
              <a:cxn ang="0">
                <a:pos x="11" y="108"/>
              </a:cxn>
              <a:cxn ang="0">
                <a:pos x="0" y="56"/>
              </a:cxn>
              <a:cxn ang="0">
                <a:pos x="7" y="36"/>
              </a:cxn>
              <a:cxn ang="0">
                <a:pos x="31" y="44"/>
              </a:cxn>
              <a:cxn ang="0">
                <a:pos x="56" y="75"/>
              </a:cxn>
              <a:cxn ang="0">
                <a:pos x="102" y="81"/>
              </a:cxn>
              <a:cxn ang="0">
                <a:pos x="114" y="106"/>
              </a:cxn>
              <a:cxn ang="0">
                <a:pos x="92" y="106"/>
              </a:cxn>
              <a:cxn ang="0">
                <a:pos x="89" y="128"/>
              </a:cxn>
              <a:cxn ang="0">
                <a:pos x="102" y="130"/>
              </a:cxn>
              <a:cxn ang="0">
                <a:pos x="108" y="152"/>
              </a:cxn>
              <a:cxn ang="0">
                <a:pos x="80" y="168"/>
              </a:cxn>
              <a:cxn ang="0">
                <a:pos x="80" y="182"/>
              </a:cxn>
              <a:cxn ang="0">
                <a:pos x="112" y="182"/>
              </a:cxn>
              <a:cxn ang="0">
                <a:pos x="120" y="145"/>
              </a:cxn>
              <a:cxn ang="0">
                <a:pos x="144" y="122"/>
              </a:cxn>
              <a:cxn ang="0">
                <a:pos x="114" y="64"/>
              </a:cxn>
              <a:cxn ang="0">
                <a:pos x="133" y="45"/>
              </a:cxn>
              <a:cxn ang="0">
                <a:pos x="120" y="0"/>
              </a:cxn>
            </a:cxnLst>
            <a:rect l="0" t="0" r="r" b="b"/>
            <a:pathLst>
              <a:path w="473" h="347">
                <a:moveTo>
                  <a:pt x="120" y="0"/>
                </a:moveTo>
                <a:lnTo>
                  <a:pt x="217" y="27"/>
                </a:lnTo>
                <a:lnTo>
                  <a:pt x="291" y="44"/>
                </a:lnTo>
                <a:lnTo>
                  <a:pt x="327" y="52"/>
                </a:lnTo>
                <a:lnTo>
                  <a:pt x="364" y="57"/>
                </a:lnTo>
                <a:lnTo>
                  <a:pt x="413" y="67"/>
                </a:lnTo>
                <a:lnTo>
                  <a:pt x="473" y="77"/>
                </a:lnTo>
                <a:lnTo>
                  <a:pt x="435" y="347"/>
                </a:lnTo>
                <a:lnTo>
                  <a:pt x="251" y="309"/>
                </a:lnTo>
                <a:lnTo>
                  <a:pt x="226" y="326"/>
                </a:lnTo>
                <a:lnTo>
                  <a:pt x="193" y="300"/>
                </a:lnTo>
                <a:lnTo>
                  <a:pt x="164" y="326"/>
                </a:lnTo>
                <a:lnTo>
                  <a:pt x="137" y="304"/>
                </a:lnTo>
                <a:lnTo>
                  <a:pt x="61" y="300"/>
                </a:lnTo>
                <a:lnTo>
                  <a:pt x="72" y="256"/>
                </a:lnTo>
                <a:lnTo>
                  <a:pt x="17" y="252"/>
                </a:lnTo>
                <a:lnTo>
                  <a:pt x="12" y="226"/>
                </a:lnTo>
                <a:lnTo>
                  <a:pt x="23" y="200"/>
                </a:lnTo>
                <a:lnTo>
                  <a:pt x="9" y="176"/>
                </a:lnTo>
                <a:lnTo>
                  <a:pt x="11" y="108"/>
                </a:lnTo>
                <a:lnTo>
                  <a:pt x="0" y="56"/>
                </a:lnTo>
                <a:lnTo>
                  <a:pt x="7" y="36"/>
                </a:lnTo>
                <a:lnTo>
                  <a:pt x="31" y="44"/>
                </a:lnTo>
                <a:lnTo>
                  <a:pt x="56" y="75"/>
                </a:lnTo>
                <a:lnTo>
                  <a:pt x="102" y="81"/>
                </a:lnTo>
                <a:lnTo>
                  <a:pt x="114" y="106"/>
                </a:lnTo>
                <a:lnTo>
                  <a:pt x="92" y="106"/>
                </a:lnTo>
                <a:lnTo>
                  <a:pt x="89" y="128"/>
                </a:lnTo>
                <a:lnTo>
                  <a:pt x="102" y="130"/>
                </a:lnTo>
                <a:lnTo>
                  <a:pt x="108" y="152"/>
                </a:lnTo>
                <a:lnTo>
                  <a:pt x="80" y="168"/>
                </a:lnTo>
                <a:lnTo>
                  <a:pt x="80" y="182"/>
                </a:lnTo>
                <a:lnTo>
                  <a:pt x="112" y="182"/>
                </a:lnTo>
                <a:lnTo>
                  <a:pt x="120" y="145"/>
                </a:lnTo>
                <a:lnTo>
                  <a:pt x="144" y="122"/>
                </a:lnTo>
                <a:lnTo>
                  <a:pt x="114" y="64"/>
                </a:lnTo>
                <a:lnTo>
                  <a:pt x="133" y="45"/>
                </a:lnTo>
                <a:lnTo>
                  <a:pt x="120" y="0"/>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5" name="Freeform 18"/>
          <p:cNvSpPr>
            <a:spLocks/>
          </p:cNvSpPr>
          <p:nvPr/>
        </p:nvSpPr>
        <p:spPr bwMode="auto">
          <a:xfrm>
            <a:off x="3290889" y="2000191"/>
            <a:ext cx="917575" cy="722313"/>
          </a:xfrm>
          <a:custGeom>
            <a:avLst/>
            <a:gdLst/>
            <a:ahLst/>
            <a:cxnLst>
              <a:cxn ang="0">
                <a:pos x="129" y="0"/>
              </a:cxn>
              <a:cxn ang="0">
                <a:pos x="112" y="9"/>
              </a:cxn>
              <a:cxn ang="0">
                <a:pos x="101" y="49"/>
              </a:cxn>
              <a:cxn ang="0">
                <a:pos x="91" y="82"/>
              </a:cxn>
              <a:cxn ang="0">
                <a:pos x="83" y="109"/>
              </a:cxn>
              <a:cxn ang="0">
                <a:pos x="72" y="138"/>
              </a:cxn>
              <a:cxn ang="0">
                <a:pos x="60" y="167"/>
              </a:cxn>
              <a:cxn ang="0">
                <a:pos x="44" y="199"/>
              </a:cxn>
              <a:cxn ang="0">
                <a:pos x="23" y="237"/>
              </a:cxn>
              <a:cxn ang="0">
                <a:pos x="0" y="273"/>
              </a:cxn>
              <a:cxn ang="0">
                <a:pos x="0" y="351"/>
              </a:cxn>
              <a:cxn ang="0">
                <a:pos x="331" y="419"/>
              </a:cxn>
              <a:cxn ang="0">
                <a:pos x="484" y="451"/>
              </a:cxn>
              <a:cxn ang="0">
                <a:pos x="516" y="294"/>
              </a:cxn>
              <a:cxn ang="0">
                <a:pos x="536" y="281"/>
              </a:cxn>
              <a:cxn ang="0">
                <a:pos x="517" y="246"/>
              </a:cxn>
              <a:cxn ang="0">
                <a:pos x="527" y="210"/>
              </a:cxn>
              <a:cxn ang="0">
                <a:pos x="591" y="150"/>
              </a:cxn>
              <a:cxn ang="0">
                <a:pos x="547" y="95"/>
              </a:cxn>
              <a:cxn ang="0">
                <a:pos x="363" y="57"/>
              </a:cxn>
              <a:cxn ang="0">
                <a:pos x="338" y="73"/>
              </a:cxn>
              <a:cxn ang="0">
                <a:pos x="305" y="46"/>
              </a:cxn>
              <a:cxn ang="0">
                <a:pos x="276" y="74"/>
              </a:cxn>
              <a:cxn ang="0">
                <a:pos x="248" y="46"/>
              </a:cxn>
              <a:cxn ang="0">
                <a:pos x="174" y="48"/>
              </a:cxn>
              <a:cxn ang="0">
                <a:pos x="184" y="4"/>
              </a:cxn>
              <a:cxn ang="0">
                <a:pos x="129" y="0"/>
              </a:cxn>
            </a:cxnLst>
            <a:rect l="0" t="0" r="r" b="b"/>
            <a:pathLst>
              <a:path w="591" h="451">
                <a:moveTo>
                  <a:pt x="129" y="0"/>
                </a:moveTo>
                <a:lnTo>
                  <a:pt x="112" y="9"/>
                </a:lnTo>
                <a:lnTo>
                  <a:pt x="101" y="49"/>
                </a:lnTo>
                <a:lnTo>
                  <a:pt x="91" y="82"/>
                </a:lnTo>
                <a:lnTo>
                  <a:pt x="83" y="109"/>
                </a:lnTo>
                <a:lnTo>
                  <a:pt x="72" y="138"/>
                </a:lnTo>
                <a:lnTo>
                  <a:pt x="60" y="167"/>
                </a:lnTo>
                <a:lnTo>
                  <a:pt x="44" y="199"/>
                </a:lnTo>
                <a:lnTo>
                  <a:pt x="23" y="237"/>
                </a:lnTo>
                <a:lnTo>
                  <a:pt x="0" y="273"/>
                </a:lnTo>
                <a:lnTo>
                  <a:pt x="0" y="351"/>
                </a:lnTo>
                <a:lnTo>
                  <a:pt x="331" y="419"/>
                </a:lnTo>
                <a:lnTo>
                  <a:pt x="484" y="451"/>
                </a:lnTo>
                <a:lnTo>
                  <a:pt x="516" y="294"/>
                </a:lnTo>
                <a:lnTo>
                  <a:pt x="536" y="281"/>
                </a:lnTo>
                <a:lnTo>
                  <a:pt x="517" y="246"/>
                </a:lnTo>
                <a:lnTo>
                  <a:pt x="527" y="210"/>
                </a:lnTo>
                <a:lnTo>
                  <a:pt x="591" y="150"/>
                </a:lnTo>
                <a:lnTo>
                  <a:pt x="547" y="95"/>
                </a:lnTo>
                <a:lnTo>
                  <a:pt x="363" y="57"/>
                </a:lnTo>
                <a:lnTo>
                  <a:pt x="338" y="73"/>
                </a:lnTo>
                <a:lnTo>
                  <a:pt x="305" y="46"/>
                </a:lnTo>
                <a:lnTo>
                  <a:pt x="276" y="74"/>
                </a:lnTo>
                <a:lnTo>
                  <a:pt x="248" y="46"/>
                </a:lnTo>
                <a:lnTo>
                  <a:pt x="174" y="48"/>
                </a:lnTo>
                <a:lnTo>
                  <a:pt x="184" y="4"/>
                </a:lnTo>
                <a:lnTo>
                  <a:pt x="129"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6" name="Freeform 19"/>
          <p:cNvSpPr>
            <a:spLocks/>
          </p:cNvSpPr>
          <p:nvPr/>
        </p:nvSpPr>
        <p:spPr bwMode="auto">
          <a:xfrm>
            <a:off x="3217863" y="2557403"/>
            <a:ext cx="965200" cy="1541462"/>
          </a:xfrm>
          <a:custGeom>
            <a:avLst/>
            <a:gdLst/>
            <a:ahLst/>
            <a:cxnLst>
              <a:cxn ang="0">
                <a:pos x="47" y="0"/>
              </a:cxn>
              <a:cxn ang="0">
                <a:pos x="333" y="58"/>
              </a:cxn>
              <a:cxn ang="0">
                <a:pos x="271" y="341"/>
              </a:cxn>
              <a:cxn ang="0">
                <a:pos x="592" y="773"/>
              </a:cxn>
              <a:cxn ang="0">
                <a:pos x="622" y="827"/>
              </a:cxn>
              <a:cxn ang="0">
                <a:pos x="591" y="854"/>
              </a:cxn>
              <a:cxn ang="0">
                <a:pos x="571" y="902"/>
              </a:cxn>
              <a:cxn ang="0">
                <a:pos x="552" y="930"/>
              </a:cxn>
              <a:cxn ang="0">
                <a:pos x="572" y="955"/>
              </a:cxn>
              <a:cxn ang="0">
                <a:pos x="539" y="963"/>
              </a:cxn>
              <a:cxn ang="0">
                <a:pos x="350" y="957"/>
              </a:cxn>
              <a:cxn ang="0">
                <a:pos x="338" y="901"/>
              </a:cxn>
              <a:cxn ang="0">
                <a:pos x="305" y="859"/>
              </a:cxn>
              <a:cxn ang="0">
                <a:pos x="281" y="845"/>
              </a:cxn>
              <a:cxn ang="0">
                <a:pos x="275" y="815"/>
              </a:cxn>
              <a:cxn ang="0">
                <a:pos x="255" y="799"/>
              </a:cxn>
              <a:cxn ang="0">
                <a:pos x="235" y="779"/>
              </a:cxn>
              <a:cxn ang="0">
                <a:pos x="228" y="757"/>
              </a:cxn>
              <a:cxn ang="0">
                <a:pos x="210" y="742"/>
              </a:cxn>
              <a:cxn ang="0">
                <a:pos x="180" y="750"/>
              </a:cxn>
              <a:cxn ang="0">
                <a:pos x="147" y="738"/>
              </a:cxn>
              <a:cxn ang="0">
                <a:pos x="147" y="726"/>
              </a:cxn>
              <a:cxn ang="0">
                <a:pos x="146" y="700"/>
              </a:cxn>
              <a:cxn ang="0">
                <a:pos x="132" y="670"/>
              </a:cxn>
              <a:cxn ang="0">
                <a:pos x="131" y="646"/>
              </a:cxn>
              <a:cxn ang="0">
                <a:pos x="116" y="625"/>
              </a:cxn>
              <a:cxn ang="0">
                <a:pos x="120" y="605"/>
              </a:cxn>
              <a:cxn ang="0">
                <a:pos x="79" y="556"/>
              </a:cxn>
              <a:cxn ang="0">
                <a:pos x="79" y="528"/>
              </a:cxn>
              <a:cxn ang="0">
                <a:pos x="101" y="517"/>
              </a:cxn>
              <a:cxn ang="0">
                <a:pos x="101" y="500"/>
              </a:cxn>
              <a:cxn ang="0">
                <a:pos x="79" y="494"/>
              </a:cxn>
              <a:cxn ang="0">
                <a:pos x="70" y="468"/>
              </a:cxn>
              <a:cxn ang="0">
                <a:pos x="59" y="421"/>
              </a:cxn>
              <a:cxn ang="0">
                <a:pos x="90" y="447"/>
              </a:cxn>
              <a:cxn ang="0">
                <a:pos x="78" y="413"/>
              </a:cxn>
              <a:cxn ang="0">
                <a:pos x="101" y="413"/>
              </a:cxn>
              <a:cxn ang="0">
                <a:pos x="101" y="389"/>
              </a:cxn>
              <a:cxn ang="0">
                <a:pos x="78" y="373"/>
              </a:cxn>
              <a:cxn ang="0">
                <a:pos x="67" y="396"/>
              </a:cxn>
              <a:cxn ang="0">
                <a:pos x="47" y="388"/>
              </a:cxn>
              <a:cxn ang="0">
                <a:pos x="7" y="280"/>
              </a:cxn>
              <a:cxn ang="0">
                <a:pos x="18" y="203"/>
              </a:cxn>
              <a:cxn ang="0">
                <a:pos x="0" y="159"/>
              </a:cxn>
              <a:cxn ang="0">
                <a:pos x="9" y="126"/>
              </a:cxn>
              <a:cxn ang="0">
                <a:pos x="29" y="119"/>
              </a:cxn>
              <a:cxn ang="0">
                <a:pos x="47" y="66"/>
              </a:cxn>
              <a:cxn ang="0">
                <a:pos x="47" y="0"/>
              </a:cxn>
            </a:cxnLst>
            <a:rect l="0" t="0" r="r" b="b"/>
            <a:pathLst>
              <a:path w="622" h="963">
                <a:moveTo>
                  <a:pt x="47" y="0"/>
                </a:moveTo>
                <a:lnTo>
                  <a:pt x="333" y="58"/>
                </a:lnTo>
                <a:lnTo>
                  <a:pt x="271" y="341"/>
                </a:lnTo>
                <a:lnTo>
                  <a:pt x="592" y="773"/>
                </a:lnTo>
                <a:lnTo>
                  <a:pt x="622" y="827"/>
                </a:lnTo>
                <a:lnTo>
                  <a:pt x="591" y="854"/>
                </a:lnTo>
                <a:lnTo>
                  <a:pt x="571" y="902"/>
                </a:lnTo>
                <a:lnTo>
                  <a:pt x="552" y="930"/>
                </a:lnTo>
                <a:lnTo>
                  <a:pt x="572" y="955"/>
                </a:lnTo>
                <a:lnTo>
                  <a:pt x="539" y="963"/>
                </a:lnTo>
                <a:lnTo>
                  <a:pt x="350" y="957"/>
                </a:lnTo>
                <a:lnTo>
                  <a:pt x="338" y="901"/>
                </a:lnTo>
                <a:lnTo>
                  <a:pt x="305" y="859"/>
                </a:lnTo>
                <a:lnTo>
                  <a:pt x="281" y="845"/>
                </a:lnTo>
                <a:lnTo>
                  <a:pt x="275" y="815"/>
                </a:lnTo>
                <a:lnTo>
                  <a:pt x="255" y="799"/>
                </a:lnTo>
                <a:lnTo>
                  <a:pt x="235" y="779"/>
                </a:lnTo>
                <a:lnTo>
                  <a:pt x="228" y="757"/>
                </a:lnTo>
                <a:lnTo>
                  <a:pt x="210" y="742"/>
                </a:lnTo>
                <a:lnTo>
                  <a:pt x="180" y="750"/>
                </a:lnTo>
                <a:lnTo>
                  <a:pt x="147" y="738"/>
                </a:lnTo>
                <a:lnTo>
                  <a:pt x="147" y="726"/>
                </a:lnTo>
                <a:lnTo>
                  <a:pt x="146" y="700"/>
                </a:lnTo>
                <a:lnTo>
                  <a:pt x="132" y="670"/>
                </a:lnTo>
                <a:lnTo>
                  <a:pt x="131" y="646"/>
                </a:lnTo>
                <a:lnTo>
                  <a:pt x="116" y="625"/>
                </a:lnTo>
                <a:lnTo>
                  <a:pt x="120" y="605"/>
                </a:lnTo>
                <a:lnTo>
                  <a:pt x="79" y="556"/>
                </a:lnTo>
                <a:lnTo>
                  <a:pt x="79" y="528"/>
                </a:lnTo>
                <a:lnTo>
                  <a:pt x="101" y="517"/>
                </a:lnTo>
                <a:lnTo>
                  <a:pt x="101" y="500"/>
                </a:lnTo>
                <a:lnTo>
                  <a:pt x="79" y="494"/>
                </a:lnTo>
                <a:lnTo>
                  <a:pt x="70" y="468"/>
                </a:lnTo>
                <a:lnTo>
                  <a:pt x="59" y="421"/>
                </a:lnTo>
                <a:lnTo>
                  <a:pt x="90" y="447"/>
                </a:lnTo>
                <a:lnTo>
                  <a:pt x="78" y="413"/>
                </a:lnTo>
                <a:lnTo>
                  <a:pt x="101" y="413"/>
                </a:lnTo>
                <a:lnTo>
                  <a:pt x="101" y="389"/>
                </a:lnTo>
                <a:lnTo>
                  <a:pt x="78" y="373"/>
                </a:lnTo>
                <a:lnTo>
                  <a:pt x="67" y="396"/>
                </a:lnTo>
                <a:lnTo>
                  <a:pt x="47" y="388"/>
                </a:lnTo>
                <a:lnTo>
                  <a:pt x="7" y="280"/>
                </a:lnTo>
                <a:lnTo>
                  <a:pt x="18" y="203"/>
                </a:lnTo>
                <a:lnTo>
                  <a:pt x="0" y="159"/>
                </a:lnTo>
                <a:lnTo>
                  <a:pt x="9" y="126"/>
                </a:lnTo>
                <a:lnTo>
                  <a:pt x="29" y="119"/>
                </a:lnTo>
                <a:lnTo>
                  <a:pt x="47" y="66"/>
                </a:lnTo>
                <a:lnTo>
                  <a:pt x="47" y="0"/>
                </a:lnTo>
                <a:close/>
              </a:path>
            </a:pathLst>
          </a:custGeom>
          <a:solidFill>
            <a:srgbClr val="3177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7" name="Freeform 20"/>
          <p:cNvSpPr>
            <a:spLocks/>
          </p:cNvSpPr>
          <p:nvPr/>
        </p:nvSpPr>
        <p:spPr bwMode="auto">
          <a:xfrm>
            <a:off x="3638550" y="2654241"/>
            <a:ext cx="730250" cy="1141413"/>
          </a:xfrm>
          <a:custGeom>
            <a:avLst/>
            <a:gdLst/>
            <a:ahLst/>
            <a:cxnLst>
              <a:cxn ang="0">
                <a:pos x="59" y="0"/>
              </a:cxn>
              <a:cxn ang="0">
                <a:pos x="0" y="283"/>
              </a:cxn>
              <a:cxn ang="0">
                <a:pos x="320" y="713"/>
              </a:cxn>
              <a:cxn ang="0">
                <a:pos x="340" y="694"/>
              </a:cxn>
              <a:cxn ang="0">
                <a:pos x="339" y="609"/>
              </a:cxn>
              <a:cxn ang="0">
                <a:pos x="378" y="616"/>
              </a:cxn>
              <a:cxn ang="0">
                <a:pos x="420" y="355"/>
              </a:cxn>
              <a:cxn ang="0">
                <a:pos x="448" y="178"/>
              </a:cxn>
              <a:cxn ang="0">
                <a:pos x="456" y="124"/>
              </a:cxn>
              <a:cxn ang="0">
                <a:pos x="470" y="76"/>
              </a:cxn>
              <a:cxn ang="0">
                <a:pos x="259" y="43"/>
              </a:cxn>
              <a:cxn ang="0">
                <a:pos x="59" y="0"/>
              </a:cxn>
            </a:cxnLst>
            <a:rect l="0" t="0" r="r" b="b"/>
            <a:pathLst>
              <a:path w="470" h="713">
                <a:moveTo>
                  <a:pt x="59" y="0"/>
                </a:moveTo>
                <a:lnTo>
                  <a:pt x="0" y="283"/>
                </a:lnTo>
                <a:lnTo>
                  <a:pt x="320" y="713"/>
                </a:lnTo>
                <a:lnTo>
                  <a:pt x="340" y="694"/>
                </a:lnTo>
                <a:lnTo>
                  <a:pt x="339" y="609"/>
                </a:lnTo>
                <a:lnTo>
                  <a:pt x="378" y="616"/>
                </a:lnTo>
                <a:lnTo>
                  <a:pt x="420" y="355"/>
                </a:lnTo>
                <a:lnTo>
                  <a:pt x="448" y="178"/>
                </a:lnTo>
                <a:lnTo>
                  <a:pt x="456" y="124"/>
                </a:lnTo>
                <a:lnTo>
                  <a:pt x="470" y="76"/>
                </a:lnTo>
                <a:lnTo>
                  <a:pt x="259" y="43"/>
                </a:lnTo>
                <a:lnTo>
                  <a:pt x="59" y="0"/>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8" name="Freeform 21"/>
          <p:cNvSpPr>
            <a:spLocks/>
          </p:cNvSpPr>
          <p:nvPr/>
        </p:nvSpPr>
        <p:spPr bwMode="auto">
          <a:xfrm>
            <a:off x="4040188" y="1719204"/>
            <a:ext cx="658812" cy="1101725"/>
          </a:xfrm>
          <a:custGeom>
            <a:avLst/>
            <a:gdLst/>
            <a:ahLst/>
            <a:cxnLst>
              <a:cxn ang="0">
                <a:pos x="102" y="0"/>
              </a:cxn>
              <a:cxn ang="0">
                <a:pos x="64" y="269"/>
              </a:cxn>
              <a:cxn ang="0">
                <a:pos x="104" y="326"/>
              </a:cxn>
              <a:cxn ang="0">
                <a:pos x="41" y="386"/>
              </a:cxn>
              <a:cxn ang="0">
                <a:pos x="33" y="427"/>
              </a:cxn>
              <a:cxn ang="0">
                <a:pos x="50" y="457"/>
              </a:cxn>
              <a:cxn ang="0">
                <a:pos x="33" y="471"/>
              </a:cxn>
              <a:cxn ang="0">
                <a:pos x="0" y="627"/>
              </a:cxn>
              <a:cxn ang="0">
                <a:pos x="202" y="663"/>
              </a:cxn>
              <a:cxn ang="0">
                <a:pos x="393" y="688"/>
              </a:cxn>
              <a:cxn ang="0">
                <a:pos x="413" y="546"/>
              </a:cxn>
              <a:cxn ang="0">
                <a:pos x="424" y="467"/>
              </a:cxn>
              <a:cxn ang="0">
                <a:pos x="405" y="439"/>
              </a:cxn>
              <a:cxn ang="0">
                <a:pos x="361" y="447"/>
              </a:cxn>
              <a:cxn ang="0">
                <a:pos x="304" y="454"/>
              </a:cxn>
              <a:cxn ang="0">
                <a:pos x="294" y="390"/>
              </a:cxn>
              <a:cxn ang="0">
                <a:pos x="224" y="338"/>
              </a:cxn>
              <a:cxn ang="0">
                <a:pos x="234" y="305"/>
              </a:cxn>
              <a:cxn ang="0">
                <a:pos x="240" y="246"/>
              </a:cxn>
              <a:cxn ang="0">
                <a:pos x="151" y="120"/>
              </a:cxn>
              <a:cxn ang="0">
                <a:pos x="163" y="8"/>
              </a:cxn>
              <a:cxn ang="0">
                <a:pos x="102" y="0"/>
              </a:cxn>
            </a:cxnLst>
            <a:rect l="0" t="0" r="r" b="b"/>
            <a:pathLst>
              <a:path w="424" h="688">
                <a:moveTo>
                  <a:pt x="102" y="0"/>
                </a:moveTo>
                <a:lnTo>
                  <a:pt x="64" y="269"/>
                </a:lnTo>
                <a:lnTo>
                  <a:pt x="104" y="326"/>
                </a:lnTo>
                <a:lnTo>
                  <a:pt x="41" y="386"/>
                </a:lnTo>
                <a:lnTo>
                  <a:pt x="33" y="427"/>
                </a:lnTo>
                <a:lnTo>
                  <a:pt x="50" y="457"/>
                </a:lnTo>
                <a:lnTo>
                  <a:pt x="33" y="471"/>
                </a:lnTo>
                <a:lnTo>
                  <a:pt x="0" y="627"/>
                </a:lnTo>
                <a:lnTo>
                  <a:pt x="202" y="663"/>
                </a:lnTo>
                <a:lnTo>
                  <a:pt x="393" y="688"/>
                </a:lnTo>
                <a:lnTo>
                  <a:pt x="413" y="546"/>
                </a:lnTo>
                <a:lnTo>
                  <a:pt x="424" y="467"/>
                </a:lnTo>
                <a:lnTo>
                  <a:pt x="405" y="439"/>
                </a:lnTo>
                <a:lnTo>
                  <a:pt x="361" y="447"/>
                </a:lnTo>
                <a:lnTo>
                  <a:pt x="304" y="454"/>
                </a:lnTo>
                <a:lnTo>
                  <a:pt x="294" y="390"/>
                </a:lnTo>
                <a:lnTo>
                  <a:pt x="224" y="338"/>
                </a:lnTo>
                <a:lnTo>
                  <a:pt x="234" y="305"/>
                </a:lnTo>
                <a:lnTo>
                  <a:pt x="240" y="246"/>
                </a:lnTo>
                <a:lnTo>
                  <a:pt x="151" y="120"/>
                </a:lnTo>
                <a:lnTo>
                  <a:pt x="163" y="8"/>
                </a:lnTo>
                <a:lnTo>
                  <a:pt x="102"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89" name="Freeform 22"/>
          <p:cNvSpPr>
            <a:spLocks/>
          </p:cNvSpPr>
          <p:nvPr/>
        </p:nvSpPr>
        <p:spPr bwMode="auto">
          <a:xfrm>
            <a:off x="4243389" y="2778065"/>
            <a:ext cx="611187" cy="814388"/>
          </a:xfrm>
          <a:custGeom>
            <a:avLst/>
            <a:gdLst/>
            <a:ahLst/>
            <a:cxnLst>
              <a:cxn ang="0">
                <a:pos x="73" y="0"/>
              </a:cxn>
              <a:cxn ang="0">
                <a:pos x="266" y="26"/>
              </a:cxn>
              <a:cxn ang="0">
                <a:pos x="253" y="123"/>
              </a:cxn>
              <a:cxn ang="0">
                <a:pos x="394" y="137"/>
              </a:cxn>
              <a:cxn ang="0">
                <a:pos x="355" y="508"/>
              </a:cxn>
              <a:cxn ang="0">
                <a:pos x="0" y="470"/>
              </a:cxn>
              <a:cxn ang="0">
                <a:pos x="36" y="233"/>
              </a:cxn>
              <a:cxn ang="0">
                <a:pos x="73" y="0"/>
              </a:cxn>
            </a:cxnLst>
            <a:rect l="0" t="0" r="r" b="b"/>
            <a:pathLst>
              <a:path w="394" h="508">
                <a:moveTo>
                  <a:pt x="73" y="0"/>
                </a:moveTo>
                <a:lnTo>
                  <a:pt x="266" y="26"/>
                </a:lnTo>
                <a:lnTo>
                  <a:pt x="253" y="123"/>
                </a:lnTo>
                <a:lnTo>
                  <a:pt x="394" y="137"/>
                </a:lnTo>
                <a:lnTo>
                  <a:pt x="355" y="508"/>
                </a:lnTo>
                <a:lnTo>
                  <a:pt x="0" y="470"/>
                </a:lnTo>
                <a:lnTo>
                  <a:pt x="36" y="233"/>
                </a:lnTo>
                <a:lnTo>
                  <a:pt x="73"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0" name="Freeform 23"/>
          <p:cNvSpPr>
            <a:spLocks/>
          </p:cNvSpPr>
          <p:nvPr/>
        </p:nvSpPr>
        <p:spPr bwMode="auto">
          <a:xfrm>
            <a:off x="4271964" y="1730315"/>
            <a:ext cx="1144587" cy="736600"/>
          </a:xfrm>
          <a:custGeom>
            <a:avLst/>
            <a:gdLst/>
            <a:ahLst/>
            <a:cxnLst>
              <a:cxn ang="0">
                <a:pos x="12" y="0"/>
              </a:cxn>
              <a:cxn ang="0">
                <a:pos x="157" y="18"/>
              </a:cxn>
              <a:cxn ang="0">
                <a:pos x="244" y="30"/>
              </a:cxn>
              <a:cxn ang="0">
                <a:pos x="360" y="42"/>
              </a:cxn>
              <a:cxn ang="0">
                <a:pos x="466" y="53"/>
              </a:cxn>
              <a:cxn ang="0">
                <a:pos x="651" y="66"/>
              </a:cxn>
              <a:cxn ang="0">
                <a:pos x="737" y="73"/>
              </a:cxn>
              <a:cxn ang="0">
                <a:pos x="735" y="448"/>
              </a:cxn>
              <a:cxn ang="0">
                <a:pos x="283" y="410"/>
              </a:cxn>
              <a:cxn ang="0">
                <a:pos x="274" y="460"/>
              </a:cxn>
              <a:cxn ang="0">
                <a:pos x="256" y="436"/>
              </a:cxn>
              <a:cxn ang="0">
                <a:pos x="215" y="440"/>
              </a:cxn>
              <a:cxn ang="0">
                <a:pos x="155" y="450"/>
              </a:cxn>
              <a:cxn ang="0">
                <a:pos x="145" y="384"/>
              </a:cxn>
              <a:cxn ang="0">
                <a:pos x="74" y="332"/>
              </a:cxn>
              <a:cxn ang="0">
                <a:pos x="85" y="283"/>
              </a:cxn>
              <a:cxn ang="0">
                <a:pos x="91" y="243"/>
              </a:cxn>
              <a:cxn ang="0">
                <a:pos x="0" y="114"/>
              </a:cxn>
              <a:cxn ang="0">
                <a:pos x="12" y="0"/>
              </a:cxn>
            </a:cxnLst>
            <a:rect l="0" t="0" r="r" b="b"/>
            <a:pathLst>
              <a:path w="737" h="460">
                <a:moveTo>
                  <a:pt x="12" y="0"/>
                </a:moveTo>
                <a:lnTo>
                  <a:pt x="157" y="18"/>
                </a:lnTo>
                <a:lnTo>
                  <a:pt x="244" y="30"/>
                </a:lnTo>
                <a:lnTo>
                  <a:pt x="360" y="42"/>
                </a:lnTo>
                <a:lnTo>
                  <a:pt x="466" y="53"/>
                </a:lnTo>
                <a:lnTo>
                  <a:pt x="651" y="66"/>
                </a:lnTo>
                <a:lnTo>
                  <a:pt x="737" y="73"/>
                </a:lnTo>
                <a:lnTo>
                  <a:pt x="735" y="448"/>
                </a:lnTo>
                <a:lnTo>
                  <a:pt x="283" y="410"/>
                </a:lnTo>
                <a:lnTo>
                  <a:pt x="274" y="460"/>
                </a:lnTo>
                <a:lnTo>
                  <a:pt x="256" y="436"/>
                </a:lnTo>
                <a:lnTo>
                  <a:pt x="215" y="440"/>
                </a:lnTo>
                <a:lnTo>
                  <a:pt x="155" y="450"/>
                </a:lnTo>
                <a:lnTo>
                  <a:pt x="145" y="384"/>
                </a:lnTo>
                <a:lnTo>
                  <a:pt x="74" y="332"/>
                </a:lnTo>
                <a:lnTo>
                  <a:pt x="85" y="283"/>
                </a:lnTo>
                <a:lnTo>
                  <a:pt x="91" y="243"/>
                </a:lnTo>
                <a:lnTo>
                  <a:pt x="0" y="114"/>
                </a:lnTo>
                <a:lnTo>
                  <a:pt x="12"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1" name="Freeform 24"/>
          <p:cNvSpPr>
            <a:spLocks/>
          </p:cNvSpPr>
          <p:nvPr/>
        </p:nvSpPr>
        <p:spPr bwMode="auto">
          <a:xfrm>
            <a:off x="4629151" y="2379604"/>
            <a:ext cx="785813" cy="663575"/>
          </a:xfrm>
          <a:custGeom>
            <a:avLst/>
            <a:gdLst/>
            <a:ahLst/>
            <a:cxnLst>
              <a:cxn ang="0">
                <a:pos x="49" y="0"/>
              </a:cxn>
              <a:cxn ang="0">
                <a:pos x="30" y="154"/>
              </a:cxn>
              <a:cxn ang="0">
                <a:pos x="0" y="375"/>
              </a:cxn>
              <a:cxn ang="0">
                <a:pos x="146" y="387"/>
              </a:cxn>
              <a:cxn ang="0">
                <a:pos x="487" y="414"/>
              </a:cxn>
              <a:cxn ang="0">
                <a:pos x="505" y="42"/>
              </a:cxn>
              <a:cxn ang="0">
                <a:pos x="49" y="0"/>
              </a:cxn>
            </a:cxnLst>
            <a:rect l="0" t="0" r="r" b="b"/>
            <a:pathLst>
              <a:path w="505" h="414">
                <a:moveTo>
                  <a:pt x="49" y="0"/>
                </a:moveTo>
                <a:lnTo>
                  <a:pt x="30" y="154"/>
                </a:lnTo>
                <a:lnTo>
                  <a:pt x="0" y="375"/>
                </a:lnTo>
                <a:lnTo>
                  <a:pt x="146" y="387"/>
                </a:lnTo>
                <a:lnTo>
                  <a:pt x="487" y="414"/>
                </a:lnTo>
                <a:lnTo>
                  <a:pt x="505" y="42"/>
                </a:lnTo>
                <a:lnTo>
                  <a:pt x="49"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2" name="Freeform 25"/>
          <p:cNvSpPr>
            <a:spLocks/>
          </p:cNvSpPr>
          <p:nvPr/>
        </p:nvSpPr>
        <p:spPr bwMode="auto">
          <a:xfrm>
            <a:off x="4787901" y="2998728"/>
            <a:ext cx="817563" cy="628650"/>
          </a:xfrm>
          <a:custGeom>
            <a:avLst/>
            <a:gdLst/>
            <a:ahLst/>
            <a:cxnLst>
              <a:cxn ang="0">
                <a:pos x="44" y="0"/>
              </a:cxn>
              <a:cxn ang="0">
                <a:pos x="17" y="235"/>
              </a:cxn>
              <a:cxn ang="0">
                <a:pos x="0" y="371"/>
              </a:cxn>
              <a:cxn ang="0">
                <a:pos x="263" y="385"/>
              </a:cxn>
              <a:cxn ang="0">
                <a:pos x="514" y="393"/>
              </a:cxn>
              <a:cxn ang="0">
                <a:pos x="522" y="209"/>
              </a:cxn>
              <a:cxn ang="0">
                <a:pos x="526" y="29"/>
              </a:cxn>
              <a:cxn ang="0">
                <a:pos x="383" y="26"/>
              </a:cxn>
              <a:cxn ang="0">
                <a:pos x="44" y="0"/>
              </a:cxn>
            </a:cxnLst>
            <a:rect l="0" t="0" r="r" b="b"/>
            <a:pathLst>
              <a:path w="526" h="393">
                <a:moveTo>
                  <a:pt x="44" y="0"/>
                </a:moveTo>
                <a:lnTo>
                  <a:pt x="17" y="235"/>
                </a:lnTo>
                <a:lnTo>
                  <a:pt x="0" y="371"/>
                </a:lnTo>
                <a:lnTo>
                  <a:pt x="263" y="385"/>
                </a:lnTo>
                <a:lnTo>
                  <a:pt x="514" y="393"/>
                </a:lnTo>
                <a:lnTo>
                  <a:pt x="522" y="209"/>
                </a:lnTo>
                <a:lnTo>
                  <a:pt x="526" y="29"/>
                </a:lnTo>
                <a:lnTo>
                  <a:pt x="383" y="26"/>
                </a:lnTo>
                <a:lnTo>
                  <a:pt x="44" y="0"/>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3" name="Freeform 26"/>
          <p:cNvSpPr>
            <a:spLocks/>
          </p:cNvSpPr>
          <p:nvPr/>
        </p:nvSpPr>
        <p:spPr bwMode="auto">
          <a:xfrm>
            <a:off x="4052888" y="3525778"/>
            <a:ext cx="741362" cy="850900"/>
          </a:xfrm>
          <a:custGeom>
            <a:avLst/>
            <a:gdLst/>
            <a:ahLst/>
            <a:cxnLst>
              <a:cxn ang="0">
                <a:pos x="121" y="0"/>
              </a:cxn>
              <a:cxn ang="0">
                <a:pos x="111" y="69"/>
              </a:cxn>
              <a:cxn ang="0">
                <a:pos x="70" y="61"/>
              </a:cxn>
              <a:cxn ang="0">
                <a:pos x="73" y="150"/>
              </a:cxn>
              <a:cxn ang="0">
                <a:pos x="53" y="168"/>
              </a:cxn>
              <a:cxn ang="0">
                <a:pos x="82" y="222"/>
              </a:cxn>
              <a:cxn ang="0">
                <a:pos x="53" y="246"/>
              </a:cxn>
              <a:cxn ang="0">
                <a:pos x="37" y="286"/>
              </a:cxn>
              <a:cxn ang="0">
                <a:pos x="14" y="325"/>
              </a:cxn>
              <a:cxn ang="0">
                <a:pos x="30" y="348"/>
              </a:cxn>
              <a:cxn ang="0">
                <a:pos x="2" y="357"/>
              </a:cxn>
              <a:cxn ang="0">
                <a:pos x="0" y="393"/>
              </a:cxn>
              <a:cxn ang="0">
                <a:pos x="268" y="529"/>
              </a:cxn>
              <a:cxn ang="0">
                <a:pos x="420" y="531"/>
              </a:cxn>
              <a:cxn ang="0">
                <a:pos x="477" y="41"/>
              </a:cxn>
              <a:cxn ang="0">
                <a:pos x="121" y="0"/>
              </a:cxn>
            </a:cxnLst>
            <a:rect l="0" t="0" r="r" b="b"/>
            <a:pathLst>
              <a:path w="477" h="531">
                <a:moveTo>
                  <a:pt x="121" y="0"/>
                </a:moveTo>
                <a:lnTo>
                  <a:pt x="111" y="69"/>
                </a:lnTo>
                <a:lnTo>
                  <a:pt x="70" y="61"/>
                </a:lnTo>
                <a:lnTo>
                  <a:pt x="73" y="150"/>
                </a:lnTo>
                <a:lnTo>
                  <a:pt x="53" y="168"/>
                </a:lnTo>
                <a:lnTo>
                  <a:pt x="82" y="222"/>
                </a:lnTo>
                <a:lnTo>
                  <a:pt x="53" y="246"/>
                </a:lnTo>
                <a:lnTo>
                  <a:pt x="37" y="286"/>
                </a:lnTo>
                <a:lnTo>
                  <a:pt x="14" y="325"/>
                </a:lnTo>
                <a:lnTo>
                  <a:pt x="30" y="348"/>
                </a:lnTo>
                <a:lnTo>
                  <a:pt x="2" y="357"/>
                </a:lnTo>
                <a:lnTo>
                  <a:pt x="0" y="393"/>
                </a:lnTo>
                <a:lnTo>
                  <a:pt x="268" y="529"/>
                </a:lnTo>
                <a:lnTo>
                  <a:pt x="420" y="531"/>
                </a:lnTo>
                <a:lnTo>
                  <a:pt x="477" y="41"/>
                </a:lnTo>
                <a:lnTo>
                  <a:pt x="121" y="0"/>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4" name="Freeform 27"/>
          <p:cNvSpPr>
            <a:spLocks/>
          </p:cNvSpPr>
          <p:nvPr/>
        </p:nvSpPr>
        <p:spPr bwMode="auto">
          <a:xfrm>
            <a:off x="4699000" y="3586103"/>
            <a:ext cx="787400" cy="806450"/>
          </a:xfrm>
          <a:custGeom>
            <a:avLst/>
            <a:gdLst/>
            <a:ahLst/>
            <a:cxnLst>
              <a:cxn ang="0">
                <a:pos x="61" y="0"/>
              </a:cxn>
              <a:cxn ang="0">
                <a:pos x="506" y="20"/>
              </a:cxn>
              <a:cxn ang="0">
                <a:pos x="485" y="465"/>
              </a:cxn>
              <a:cxn ang="0">
                <a:pos x="340" y="457"/>
              </a:cxn>
              <a:cxn ang="0">
                <a:pos x="205" y="453"/>
              </a:cxn>
              <a:cxn ang="0">
                <a:pos x="205" y="470"/>
              </a:cxn>
              <a:cxn ang="0">
                <a:pos x="92" y="470"/>
              </a:cxn>
              <a:cxn ang="0">
                <a:pos x="85" y="504"/>
              </a:cxn>
              <a:cxn ang="0">
                <a:pos x="0" y="493"/>
              </a:cxn>
              <a:cxn ang="0">
                <a:pos x="48" y="116"/>
              </a:cxn>
              <a:cxn ang="0">
                <a:pos x="61" y="0"/>
              </a:cxn>
            </a:cxnLst>
            <a:rect l="0" t="0" r="r" b="b"/>
            <a:pathLst>
              <a:path w="506" h="504">
                <a:moveTo>
                  <a:pt x="61" y="0"/>
                </a:moveTo>
                <a:lnTo>
                  <a:pt x="506" y="20"/>
                </a:lnTo>
                <a:lnTo>
                  <a:pt x="485" y="465"/>
                </a:lnTo>
                <a:lnTo>
                  <a:pt x="340" y="457"/>
                </a:lnTo>
                <a:lnTo>
                  <a:pt x="205" y="453"/>
                </a:lnTo>
                <a:lnTo>
                  <a:pt x="205" y="470"/>
                </a:lnTo>
                <a:lnTo>
                  <a:pt x="92" y="470"/>
                </a:lnTo>
                <a:lnTo>
                  <a:pt x="85" y="504"/>
                </a:lnTo>
                <a:lnTo>
                  <a:pt x="0" y="493"/>
                </a:lnTo>
                <a:lnTo>
                  <a:pt x="48" y="116"/>
                </a:lnTo>
                <a:lnTo>
                  <a:pt x="61"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5" name="Freeform 28"/>
          <p:cNvSpPr>
            <a:spLocks/>
          </p:cNvSpPr>
          <p:nvPr/>
        </p:nvSpPr>
        <p:spPr bwMode="auto">
          <a:xfrm>
            <a:off x="5011739" y="3705165"/>
            <a:ext cx="1595437" cy="1525588"/>
          </a:xfrm>
          <a:custGeom>
            <a:avLst/>
            <a:gdLst/>
            <a:ahLst/>
            <a:cxnLst>
              <a:cxn ang="0">
                <a:pos x="297" y="0"/>
              </a:cxn>
              <a:cxn ang="0">
                <a:pos x="525" y="8"/>
              </a:cxn>
              <a:cxn ang="0">
                <a:pos x="525" y="181"/>
              </a:cxn>
              <a:cxn ang="0">
                <a:pos x="640" y="229"/>
              </a:cxn>
              <a:cxn ang="0">
                <a:pos x="672" y="213"/>
              </a:cxn>
              <a:cxn ang="0">
                <a:pos x="748" y="250"/>
              </a:cxn>
              <a:cxn ang="0">
                <a:pos x="793" y="248"/>
              </a:cxn>
              <a:cxn ang="0">
                <a:pos x="881" y="210"/>
              </a:cxn>
              <a:cxn ang="0">
                <a:pos x="931" y="246"/>
              </a:cxn>
              <a:cxn ang="0">
                <a:pos x="975" y="256"/>
              </a:cxn>
              <a:cxn ang="0">
                <a:pos x="975" y="397"/>
              </a:cxn>
              <a:cxn ang="0">
                <a:pos x="1027" y="485"/>
              </a:cxn>
              <a:cxn ang="0">
                <a:pos x="1015" y="604"/>
              </a:cxn>
              <a:cxn ang="0">
                <a:pos x="959" y="652"/>
              </a:cxn>
              <a:cxn ang="0">
                <a:pos x="947" y="608"/>
              </a:cxn>
              <a:cxn ang="0">
                <a:pos x="931" y="628"/>
              </a:cxn>
              <a:cxn ang="0">
                <a:pos x="943" y="656"/>
              </a:cxn>
              <a:cxn ang="0">
                <a:pos x="844" y="728"/>
              </a:cxn>
              <a:cxn ang="0">
                <a:pos x="820" y="732"/>
              </a:cxn>
              <a:cxn ang="0">
                <a:pos x="768" y="768"/>
              </a:cxn>
              <a:cxn ang="0">
                <a:pos x="768" y="788"/>
              </a:cxn>
              <a:cxn ang="0">
                <a:pos x="752" y="792"/>
              </a:cxn>
              <a:cxn ang="0">
                <a:pos x="764" y="816"/>
              </a:cxn>
              <a:cxn ang="0">
                <a:pos x="736" y="852"/>
              </a:cxn>
              <a:cxn ang="0">
                <a:pos x="752" y="904"/>
              </a:cxn>
              <a:cxn ang="0">
                <a:pos x="768" y="921"/>
              </a:cxn>
              <a:cxn ang="0">
                <a:pos x="764" y="953"/>
              </a:cxn>
              <a:cxn ang="0">
                <a:pos x="724" y="953"/>
              </a:cxn>
              <a:cxn ang="0">
                <a:pos x="688" y="937"/>
              </a:cxn>
              <a:cxn ang="0">
                <a:pos x="664" y="941"/>
              </a:cxn>
              <a:cxn ang="0">
                <a:pos x="584" y="913"/>
              </a:cxn>
              <a:cxn ang="0">
                <a:pos x="549" y="804"/>
              </a:cxn>
              <a:cxn ang="0">
                <a:pos x="493" y="752"/>
              </a:cxn>
              <a:cxn ang="0">
                <a:pos x="444" y="656"/>
              </a:cxn>
              <a:cxn ang="0">
                <a:pos x="421" y="647"/>
              </a:cxn>
              <a:cxn ang="0">
                <a:pos x="394" y="623"/>
              </a:cxn>
              <a:cxn ang="0">
                <a:pos x="369" y="623"/>
              </a:cxn>
              <a:cxn ang="0">
                <a:pos x="331" y="615"/>
              </a:cxn>
              <a:cxn ang="0">
                <a:pos x="301" y="623"/>
              </a:cxn>
              <a:cxn ang="0">
                <a:pos x="281" y="671"/>
              </a:cxn>
              <a:cxn ang="0">
                <a:pos x="251" y="679"/>
              </a:cxn>
              <a:cxn ang="0">
                <a:pos x="186" y="642"/>
              </a:cxn>
              <a:cxn ang="0">
                <a:pos x="147" y="596"/>
              </a:cxn>
              <a:cxn ang="0">
                <a:pos x="140" y="542"/>
              </a:cxn>
              <a:cxn ang="0">
                <a:pos x="113" y="505"/>
              </a:cxn>
              <a:cxn ang="0">
                <a:pos x="47" y="453"/>
              </a:cxn>
              <a:cxn ang="0">
                <a:pos x="0" y="398"/>
              </a:cxn>
              <a:cxn ang="0">
                <a:pos x="0" y="375"/>
              </a:cxn>
              <a:cxn ang="0">
                <a:pos x="155" y="377"/>
              </a:cxn>
              <a:cxn ang="0">
                <a:pos x="281" y="387"/>
              </a:cxn>
              <a:cxn ang="0">
                <a:pos x="297" y="0"/>
              </a:cxn>
            </a:cxnLst>
            <a:rect l="0" t="0" r="r" b="b"/>
            <a:pathLst>
              <a:path w="1027" h="953">
                <a:moveTo>
                  <a:pt x="297" y="0"/>
                </a:moveTo>
                <a:lnTo>
                  <a:pt x="525" y="8"/>
                </a:lnTo>
                <a:lnTo>
                  <a:pt x="525" y="181"/>
                </a:lnTo>
                <a:lnTo>
                  <a:pt x="640" y="229"/>
                </a:lnTo>
                <a:lnTo>
                  <a:pt x="672" y="213"/>
                </a:lnTo>
                <a:lnTo>
                  <a:pt x="748" y="250"/>
                </a:lnTo>
                <a:lnTo>
                  <a:pt x="793" y="248"/>
                </a:lnTo>
                <a:lnTo>
                  <a:pt x="881" y="210"/>
                </a:lnTo>
                <a:lnTo>
                  <a:pt x="931" y="246"/>
                </a:lnTo>
                <a:lnTo>
                  <a:pt x="975" y="256"/>
                </a:lnTo>
                <a:lnTo>
                  <a:pt x="975" y="397"/>
                </a:lnTo>
                <a:lnTo>
                  <a:pt x="1027" y="485"/>
                </a:lnTo>
                <a:lnTo>
                  <a:pt x="1015" y="604"/>
                </a:lnTo>
                <a:lnTo>
                  <a:pt x="959" y="652"/>
                </a:lnTo>
                <a:lnTo>
                  <a:pt x="947" y="608"/>
                </a:lnTo>
                <a:lnTo>
                  <a:pt x="931" y="628"/>
                </a:lnTo>
                <a:lnTo>
                  <a:pt x="943" y="656"/>
                </a:lnTo>
                <a:lnTo>
                  <a:pt x="844" y="728"/>
                </a:lnTo>
                <a:lnTo>
                  <a:pt x="820" y="732"/>
                </a:lnTo>
                <a:lnTo>
                  <a:pt x="768" y="768"/>
                </a:lnTo>
                <a:lnTo>
                  <a:pt x="768" y="788"/>
                </a:lnTo>
                <a:lnTo>
                  <a:pt x="752" y="792"/>
                </a:lnTo>
                <a:lnTo>
                  <a:pt x="764" y="816"/>
                </a:lnTo>
                <a:lnTo>
                  <a:pt x="736" y="852"/>
                </a:lnTo>
                <a:lnTo>
                  <a:pt x="752" y="904"/>
                </a:lnTo>
                <a:lnTo>
                  <a:pt x="768" y="921"/>
                </a:lnTo>
                <a:lnTo>
                  <a:pt x="764" y="953"/>
                </a:lnTo>
                <a:lnTo>
                  <a:pt x="724" y="953"/>
                </a:lnTo>
                <a:lnTo>
                  <a:pt x="688" y="937"/>
                </a:lnTo>
                <a:lnTo>
                  <a:pt x="664" y="941"/>
                </a:lnTo>
                <a:lnTo>
                  <a:pt x="584" y="913"/>
                </a:lnTo>
                <a:lnTo>
                  <a:pt x="549" y="804"/>
                </a:lnTo>
                <a:lnTo>
                  <a:pt x="493" y="752"/>
                </a:lnTo>
                <a:lnTo>
                  <a:pt x="444" y="656"/>
                </a:lnTo>
                <a:lnTo>
                  <a:pt x="421" y="647"/>
                </a:lnTo>
                <a:lnTo>
                  <a:pt x="394" y="623"/>
                </a:lnTo>
                <a:lnTo>
                  <a:pt x="369" y="623"/>
                </a:lnTo>
                <a:lnTo>
                  <a:pt x="331" y="615"/>
                </a:lnTo>
                <a:lnTo>
                  <a:pt x="301" y="623"/>
                </a:lnTo>
                <a:lnTo>
                  <a:pt x="281" y="671"/>
                </a:lnTo>
                <a:lnTo>
                  <a:pt x="251" y="679"/>
                </a:lnTo>
                <a:lnTo>
                  <a:pt x="186" y="642"/>
                </a:lnTo>
                <a:lnTo>
                  <a:pt x="147" y="596"/>
                </a:lnTo>
                <a:lnTo>
                  <a:pt x="140" y="542"/>
                </a:lnTo>
                <a:lnTo>
                  <a:pt x="113" y="505"/>
                </a:lnTo>
                <a:lnTo>
                  <a:pt x="47" y="453"/>
                </a:lnTo>
                <a:lnTo>
                  <a:pt x="0" y="398"/>
                </a:lnTo>
                <a:lnTo>
                  <a:pt x="0" y="375"/>
                </a:lnTo>
                <a:lnTo>
                  <a:pt x="155" y="377"/>
                </a:lnTo>
                <a:lnTo>
                  <a:pt x="281" y="387"/>
                </a:lnTo>
                <a:lnTo>
                  <a:pt x="297" y="0"/>
                </a:lnTo>
                <a:close/>
              </a:path>
            </a:pathLst>
          </a:custGeom>
          <a:solidFill>
            <a:srgbClr val="3177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6" name="Freeform 29"/>
          <p:cNvSpPr>
            <a:spLocks/>
          </p:cNvSpPr>
          <p:nvPr/>
        </p:nvSpPr>
        <p:spPr bwMode="auto">
          <a:xfrm>
            <a:off x="5414964" y="1847790"/>
            <a:ext cx="769937" cy="463550"/>
          </a:xfrm>
          <a:custGeom>
            <a:avLst/>
            <a:gdLst/>
            <a:ahLst/>
            <a:cxnLst>
              <a:cxn ang="0">
                <a:pos x="1" y="0"/>
              </a:cxn>
              <a:cxn ang="0">
                <a:pos x="415" y="9"/>
              </a:cxn>
              <a:cxn ang="0">
                <a:pos x="445" y="94"/>
              </a:cxn>
              <a:cxn ang="0">
                <a:pos x="475" y="160"/>
              </a:cxn>
              <a:cxn ang="0">
                <a:pos x="495" y="266"/>
              </a:cxn>
              <a:cxn ang="0">
                <a:pos x="483" y="290"/>
              </a:cxn>
              <a:cxn ang="0">
                <a:pos x="330" y="286"/>
              </a:cxn>
              <a:cxn ang="0">
                <a:pos x="0" y="281"/>
              </a:cxn>
              <a:cxn ang="0">
                <a:pos x="1" y="0"/>
              </a:cxn>
            </a:cxnLst>
            <a:rect l="0" t="0" r="r" b="b"/>
            <a:pathLst>
              <a:path w="495" h="290">
                <a:moveTo>
                  <a:pt x="1" y="0"/>
                </a:moveTo>
                <a:lnTo>
                  <a:pt x="415" y="9"/>
                </a:lnTo>
                <a:lnTo>
                  <a:pt x="445" y="94"/>
                </a:lnTo>
                <a:lnTo>
                  <a:pt x="475" y="160"/>
                </a:lnTo>
                <a:lnTo>
                  <a:pt x="495" y="266"/>
                </a:lnTo>
                <a:lnTo>
                  <a:pt x="483" y="290"/>
                </a:lnTo>
                <a:lnTo>
                  <a:pt x="330" y="286"/>
                </a:lnTo>
                <a:lnTo>
                  <a:pt x="0" y="281"/>
                </a:lnTo>
                <a:lnTo>
                  <a:pt x="1" y="0"/>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7" name="Freeform 30"/>
          <p:cNvSpPr>
            <a:spLocks/>
          </p:cNvSpPr>
          <p:nvPr/>
        </p:nvSpPr>
        <p:spPr bwMode="auto">
          <a:xfrm>
            <a:off x="5395914" y="2293878"/>
            <a:ext cx="808037" cy="544512"/>
          </a:xfrm>
          <a:custGeom>
            <a:avLst/>
            <a:gdLst/>
            <a:ahLst/>
            <a:cxnLst>
              <a:cxn ang="0">
                <a:pos x="9" y="0"/>
              </a:cxn>
              <a:cxn ang="0">
                <a:pos x="8" y="132"/>
              </a:cxn>
              <a:cxn ang="0">
                <a:pos x="0" y="287"/>
              </a:cxn>
              <a:cxn ang="0">
                <a:pos x="377" y="292"/>
              </a:cxn>
              <a:cxn ang="0">
                <a:pos x="417" y="313"/>
              </a:cxn>
              <a:cxn ang="0">
                <a:pos x="445" y="284"/>
              </a:cxn>
              <a:cxn ang="0">
                <a:pos x="520" y="340"/>
              </a:cxn>
              <a:cxn ang="0">
                <a:pos x="509" y="281"/>
              </a:cxn>
              <a:cxn ang="0">
                <a:pos x="516" y="236"/>
              </a:cxn>
              <a:cxn ang="0">
                <a:pos x="520" y="82"/>
              </a:cxn>
              <a:cxn ang="0">
                <a:pos x="486" y="48"/>
              </a:cxn>
              <a:cxn ang="0">
                <a:pos x="500" y="6"/>
              </a:cxn>
              <a:cxn ang="0">
                <a:pos x="252" y="4"/>
              </a:cxn>
              <a:cxn ang="0">
                <a:pos x="9" y="0"/>
              </a:cxn>
            </a:cxnLst>
            <a:rect l="0" t="0" r="r" b="b"/>
            <a:pathLst>
              <a:path w="520" h="340">
                <a:moveTo>
                  <a:pt x="9" y="0"/>
                </a:moveTo>
                <a:lnTo>
                  <a:pt x="8" y="132"/>
                </a:lnTo>
                <a:lnTo>
                  <a:pt x="0" y="287"/>
                </a:lnTo>
                <a:lnTo>
                  <a:pt x="377" y="292"/>
                </a:lnTo>
                <a:lnTo>
                  <a:pt x="417" y="313"/>
                </a:lnTo>
                <a:lnTo>
                  <a:pt x="445" y="284"/>
                </a:lnTo>
                <a:lnTo>
                  <a:pt x="520" y="340"/>
                </a:lnTo>
                <a:lnTo>
                  <a:pt x="509" y="281"/>
                </a:lnTo>
                <a:lnTo>
                  <a:pt x="516" y="236"/>
                </a:lnTo>
                <a:lnTo>
                  <a:pt x="520" y="82"/>
                </a:lnTo>
                <a:lnTo>
                  <a:pt x="486" y="48"/>
                </a:lnTo>
                <a:lnTo>
                  <a:pt x="500" y="6"/>
                </a:lnTo>
                <a:lnTo>
                  <a:pt x="252" y="4"/>
                </a:lnTo>
                <a:lnTo>
                  <a:pt x="9"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8" name="Freeform 31"/>
          <p:cNvSpPr>
            <a:spLocks/>
          </p:cNvSpPr>
          <p:nvPr/>
        </p:nvSpPr>
        <p:spPr bwMode="auto">
          <a:xfrm>
            <a:off x="5383214" y="2746316"/>
            <a:ext cx="962025" cy="447675"/>
          </a:xfrm>
          <a:custGeom>
            <a:avLst/>
            <a:gdLst/>
            <a:ahLst/>
            <a:cxnLst>
              <a:cxn ang="0">
                <a:pos x="6" y="0"/>
              </a:cxn>
              <a:cxn ang="0">
                <a:pos x="0" y="185"/>
              </a:cxn>
              <a:cxn ang="0">
                <a:pos x="139" y="189"/>
              </a:cxn>
              <a:cxn ang="0">
                <a:pos x="138" y="279"/>
              </a:cxn>
              <a:cxn ang="0">
                <a:pos x="327" y="277"/>
              </a:cxn>
              <a:cxn ang="0">
                <a:pos x="496" y="274"/>
              </a:cxn>
              <a:cxn ang="0">
                <a:pos x="619" y="277"/>
              </a:cxn>
              <a:cxn ang="0">
                <a:pos x="581" y="198"/>
              </a:cxn>
              <a:cxn ang="0">
                <a:pos x="554" y="125"/>
              </a:cxn>
              <a:cxn ang="0">
                <a:pos x="525" y="49"/>
              </a:cxn>
              <a:cxn ang="0">
                <a:pos x="454" y="1"/>
              </a:cxn>
              <a:cxn ang="0">
                <a:pos x="423" y="29"/>
              </a:cxn>
              <a:cxn ang="0">
                <a:pos x="384" y="9"/>
              </a:cxn>
              <a:cxn ang="0">
                <a:pos x="215" y="4"/>
              </a:cxn>
              <a:cxn ang="0">
                <a:pos x="6" y="0"/>
              </a:cxn>
            </a:cxnLst>
            <a:rect l="0" t="0" r="r" b="b"/>
            <a:pathLst>
              <a:path w="619" h="279">
                <a:moveTo>
                  <a:pt x="6" y="0"/>
                </a:moveTo>
                <a:lnTo>
                  <a:pt x="0" y="185"/>
                </a:lnTo>
                <a:lnTo>
                  <a:pt x="139" y="189"/>
                </a:lnTo>
                <a:lnTo>
                  <a:pt x="138" y="279"/>
                </a:lnTo>
                <a:lnTo>
                  <a:pt x="327" y="277"/>
                </a:lnTo>
                <a:lnTo>
                  <a:pt x="496" y="274"/>
                </a:lnTo>
                <a:lnTo>
                  <a:pt x="619" y="277"/>
                </a:lnTo>
                <a:lnTo>
                  <a:pt x="581" y="198"/>
                </a:lnTo>
                <a:lnTo>
                  <a:pt x="554" y="125"/>
                </a:lnTo>
                <a:lnTo>
                  <a:pt x="525" y="49"/>
                </a:lnTo>
                <a:lnTo>
                  <a:pt x="454" y="1"/>
                </a:lnTo>
                <a:lnTo>
                  <a:pt x="423" y="29"/>
                </a:lnTo>
                <a:lnTo>
                  <a:pt x="384" y="9"/>
                </a:lnTo>
                <a:lnTo>
                  <a:pt x="215" y="4"/>
                </a:lnTo>
                <a:lnTo>
                  <a:pt x="6"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99" name="Freeform 32"/>
          <p:cNvSpPr>
            <a:spLocks/>
          </p:cNvSpPr>
          <p:nvPr/>
        </p:nvSpPr>
        <p:spPr bwMode="auto">
          <a:xfrm>
            <a:off x="5586414" y="3182879"/>
            <a:ext cx="847725" cy="446087"/>
          </a:xfrm>
          <a:custGeom>
            <a:avLst/>
            <a:gdLst/>
            <a:ahLst/>
            <a:cxnLst>
              <a:cxn ang="0">
                <a:pos x="6" y="2"/>
              </a:cxn>
              <a:cxn ang="0">
                <a:pos x="4" y="162"/>
              </a:cxn>
              <a:cxn ang="0">
                <a:pos x="0" y="275"/>
              </a:cxn>
              <a:cxn ang="0">
                <a:pos x="545" y="278"/>
              </a:cxn>
              <a:cxn ang="0">
                <a:pos x="535" y="133"/>
              </a:cxn>
              <a:cxn ang="0">
                <a:pos x="535" y="78"/>
              </a:cxn>
              <a:cxn ang="0">
                <a:pos x="491" y="45"/>
              </a:cxn>
              <a:cxn ang="0">
                <a:pos x="504" y="16"/>
              </a:cxn>
              <a:cxn ang="0">
                <a:pos x="486" y="0"/>
              </a:cxn>
              <a:cxn ang="0">
                <a:pos x="238" y="2"/>
              </a:cxn>
              <a:cxn ang="0">
                <a:pos x="6" y="2"/>
              </a:cxn>
            </a:cxnLst>
            <a:rect l="0" t="0" r="r" b="b"/>
            <a:pathLst>
              <a:path w="545" h="278">
                <a:moveTo>
                  <a:pt x="6" y="2"/>
                </a:moveTo>
                <a:lnTo>
                  <a:pt x="4" y="162"/>
                </a:lnTo>
                <a:lnTo>
                  <a:pt x="0" y="275"/>
                </a:lnTo>
                <a:lnTo>
                  <a:pt x="545" y="278"/>
                </a:lnTo>
                <a:lnTo>
                  <a:pt x="535" y="133"/>
                </a:lnTo>
                <a:lnTo>
                  <a:pt x="535" y="78"/>
                </a:lnTo>
                <a:lnTo>
                  <a:pt x="491" y="45"/>
                </a:lnTo>
                <a:lnTo>
                  <a:pt x="504" y="16"/>
                </a:lnTo>
                <a:lnTo>
                  <a:pt x="486" y="0"/>
                </a:lnTo>
                <a:lnTo>
                  <a:pt x="238" y="2"/>
                </a:lnTo>
                <a:lnTo>
                  <a:pt x="6" y="2"/>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0" name="Freeform 33"/>
          <p:cNvSpPr>
            <a:spLocks/>
          </p:cNvSpPr>
          <p:nvPr/>
        </p:nvSpPr>
        <p:spPr bwMode="auto">
          <a:xfrm>
            <a:off x="5473701" y="3617854"/>
            <a:ext cx="987425" cy="490537"/>
          </a:xfrm>
          <a:custGeom>
            <a:avLst/>
            <a:gdLst/>
            <a:ahLst/>
            <a:cxnLst>
              <a:cxn ang="0">
                <a:pos x="4" y="0"/>
              </a:cxn>
              <a:cxn ang="0">
                <a:pos x="0" y="55"/>
              </a:cxn>
              <a:cxn ang="0">
                <a:pos x="226" y="63"/>
              </a:cxn>
              <a:cxn ang="0">
                <a:pos x="228" y="237"/>
              </a:cxn>
              <a:cxn ang="0">
                <a:pos x="343" y="285"/>
              </a:cxn>
              <a:cxn ang="0">
                <a:pos x="375" y="268"/>
              </a:cxn>
              <a:cxn ang="0">
                <a:pos x="448" y="307"/>
              </a:cxn>
              <a:cxn ang="0">
                <a:pos x="496" y="305"/>
              </a:cxn>
              <a:cxn ang="0">
                <a:pos x="584" y="268"/>
              </a:cxn>
              <a:cxn ang="0">
                <a:pos x="636" y="304"/>
              </a:cxn>
              <a:cxn ang="0">
                <a:pos x="636" y="115"/>
              </a:cxn>
              <a:cxn ang="0">
                <a:pos x="620" y="4"/>
              </a:cxn>
              <a:cxn ang="0">
                <a:pos x="4" y="0"/>
              </a:cxn>
            </a:cxnLst>
            <a:rect l="0" t="0" r="r" b="b"/>
            <a:pathLst>
              <a:path w="636" h="307">
                <a:moveTo>
                  <a:pt x="4" y="0"/>
                </a:moveTo>
                <a:lnTo>
                  <a:pt x="0" y="55"/>
                </a:lnTo>
                <a:lnTo>
                  <a:pt x="226" y="63"/>
                </a:lnTo>
                <a:lnTo>
                  <a:pt x="228" y="237"/>
                </a:lnTo>
                <a:lnTo>
                  <a:pt x="343" y="285"/>
                </a:lnTo>
                <a:lnTo>
                  <a:pt x="375" y="268"/>
                </a:lnTo>
                <a:lnTo>
                  <a:pt x="448" y="307"/>
                </a:lnTo>
                <a:lnTo>
                  <a:pt x="496" y="305"/>
                </a:lnTo>
                <a:lnTo>
                  <a:pt x="584" y="268"/>
                </a:lnTo>
                <a:lnTo>
                  <a:pt x="636" y="304"/>
                </a:lnTo>
                <a:lnTo>
                  <a:pt x="636" y="115"/>
                </a:lnTo>
                <a:lnTo>
                  <a:pt x="620" y="4"/>
                </a:lnTo>
                <a:lnTo>
                  <a:pt x="4"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1" name="Freeform 34"/>
          <p:cNvSpPr>
            <a:spLocks/>
          </p:cNvSpPr>
          <p:nvPr/>
        </p:nvSpPr>
        <p:spPr bwMode="auto">
          <a:xfrm>
            <a:off x="6442076" y="3641665"/>
            <a:ext cx="555625" cy="534988"/>
          </a:xfrm>
          <a:custGeom>
            <a:avLst/>
            <a:gdLst/>
            <a:ahLst/>
            <a:cxnLst>
              <a:cxn ang="0">
                <a:pos x="0" y="31"/>
              </a:cxn>
              <a:cxn ang="0">
                <a:pos x="141" y="13"/>
              </a:cxn>
              <a:cxn ang="0">
                <a:pos x="315" y="0"/>
              </a:cxn>
              <a:cxn ang="0">
                <a:pos x="305" y="44"/>
              </a:cxn>
              <a:cxn ang="0">
                <a:pos x="344" y="35"/>
              </a:cxn>
              <a:cxn ang="0">
                <a:pos x="357" y="64"/>
              </a:cxn>
              <a:cxn ang="0">
                <a:pos x="317" y="90"/>
              </a:cxn>
              <a:cxn ang="0">
                <a:pos x="327" y="137"/>
              </a:cxn>
              <a:cxn ang="0">
                <a:pos x="285" y="214"/>
              </a:cxn>
              <a:cxn ang="0">
                <a:pos x="255" y="262"/>
              </a:cxn>
              <a:cxn ang="0">
                <a:pos x="272" y="323"/>
              </a:cxn>
              <a:cxn ang="0">
                <a:pos x="52" y="334"/>
              </a:cxn>
              <a:cxn ang="0">
                <a:pos x="50" y="297"/>
              </a:cxn>
              <a:cxn ang="0">
                <a:pos x="6" y="289"/>
              </a:cxn>
              <a:cxn ang="0">
                <a:pos x="6" y="90"/>
              </a:cxn>
              <a:cxn ang="0">
                <a:pos x="0" y="31"/>
              </a:cxn>
            </a:cxnLst>
            <a:rect l="0" t="0" r="r" b="b"/>
            <a:pathLst>
              <a:path w="357" h="334">
                <a:moveTo>
                  <a:pt x="0" y="31"/>
                </a:moveTo>
                <a:lnTo>
                  <a:pt x="141" y="13"/>
                </a:lnTo>
                <a:lnTo>
                  <a:pt x="315" y="0"/>
                </a:lnTo>
                <a:lnTo>
                  <a:pt x="305" y="44"/>
                </a:lnTo>
                <a:lnTo>
                  <a:pt x="344" y="35"/>
                </a:lnTo>
                <a:lnTo>
                  <a:pt x="357" y="64"/>
                </a:lnTo>
                <a:lnTo>
                  <a:pt x="317" y="90"/>
                </a:lnTo>
                <a:lnTo>
                  <a:pt x="327" y="137"/>
                </a:lnTo>
                <a:lnTo>
                  <a:pt x="285" y="214"/>
                </a:lnTo>
                <a:lnTo>
                  <a:pt x="255" y="262"/>
                </a:lnTo>
                <a:lnTo>
                  <a:pt x="272" y="323"/>
                </a:lnTo>
                <a:lnTo>
                  <a:pt x="52" y="334"/>
                </a:lnTo>
                <a:lnTo>
                  <a:pt x="50" y="297"/>
                </a:lnTo>
                <a:lnTo>
                  <a:pt x="6" y="289"/>
                </a:lnTo>
                <a:lnTo>
                  <a:pt x="6" y="90"/>
                </a:lnTo>
                <a:lnTo>
                  <a:pt x="0" y="31"/>
                </a:lnTo>
                <a:close/>
              </a:path>
            </a:pathLst>
          </a:custGeom>
          <a:solidFill>
            <a:schemeClr val="tx2"/>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2" name="Freeform 35"/>
          <p:cNvSpPr>
            <a:spLocks/>
          </p:cNvSpPr>
          <p:nvPr/>
        </p:nvSpPr>
        <p:spPr bwMode="auto">
          <a:xfrm>
            <a:off x="6523038" y="4157603"/>
            <a:ext cx="677862" cy="558800"/>
          </a:xfrm>
          <a:custGeom>
            <a:avLst/>
            <a:gdLst/>
            <a:ahLst/>
            <a:cxnLst>
              <a:cxn ang="0">
                <a:pos x="0" y="8"/>
              </a:cxn>
              <a:cxn ang="0">
                <a:pos x="218" y="0"/>
              </a:cxn>
              <a:cxn ang="0">
                <a:pos x="256" y="72"/>
              </a:cxn>
              <a:cxn ang="0">
                <a:pos x="223" y="157"/>
              </a:cxn>
              <a:cxn ang="0">
                <a:pos x="212" y="196"/>
              </a:cxn>
              <a:cxn ang="0">
                <a:pos x="358" y="180"/>
              </a:cxn>
              <a:cxn ang="0">
                <a:pos x="368" y="236"/>
              </a:cxn>
              <a:cxn ang="0">
                <a:pos x="324" y="231"/>
              </a:cxn>
              <a:cxn ang="0">
                <a:pos x="304" y="254"/>
              </a:cxn>
              <a:cxn ang="0">
                <a:pos x="327" y="270"/>
              </a:cxn>
              <a:cxn ang="0">
                <a:pos x="366" y="252"/>
              </a:cxn>
              <a:cxn ang="0">
                <a:pos x="368" y="278"/>
              </a:cxn>
              <a:cxn ang="0">
                <a:pos x="392" y="256"/>
              </a:cxn>
              <a:cxn ang="0">
                <a:pos x="408" y="256"/>
              </a:cxn>
              <a:cxn ang="0">
                <a:pos x="389" y="302"/>
              </a:cxn>
              <a:cxn ang="0">
                <a:pos x="425" y="310"/>
              </a:cxn>
              <a:cxn ang="0">
                <a:pos x="436" y="336"/>
              </a:cxn>
              <a:cxn ang="0">
                <a:pos x="420" y="344"/>
              </a:cxn>
              <a:cxn ang="0">
                <a:pos x="397" y="328"/>
              </a:cxn>
              <a:cxn ang="0">
                <a:pos x="354" y="316"/>
              </a:cxn>
              <a:cxn ang="0">
                <a:pos x="364" y="346"/>
              </a:cxn>
              <a:cxn ang="0">
                <a:pos x="342" y="350"/>
              </a:cxn>
              <a:cxn ang="0">
                <a:pos x="325" y="322"/>
              </a:cxn>
              <a:cxn ang="0">
                <a:pos x="315" y="340"/>
              </a:cxn>
              <a:cxn ang="0">
                <a:pos x="251" y="340"/>
              </a:cxn>
              <a:cxn ang="0">
                <a:pos x="251" y="322"/>
              </a:cxn>
              <a:cxn ang="0">
                <a:pos x="227" y="302"/>
              </a:cxn>
              <a:cxn ang="0">
                <a:pos x="179" y="300"/>
              </a:cxn>
              <a:cxn ang="0">
                <a:pos x="219" y="322"/>
              </a:cxn>
              <a:cxn ang="0">
                <a:pos x="163" y="334"/>
              </a:cxn>
              <a:cxn ang="0">
                <a:pos x="75" y="318"/>
              </a:cxn>
              <a:cxn ang="0">
                <a:pos x="42" y="322"/>
              </a:cxn>
              <a:cxn ang="0">
                <a:pos x="54" y="205"/>
              </a:cxn>
              <a:cxn ang="0">
                <a:pos x="1" y="112"/>
              </a:cxn>
              <a:cxn ang="0">
                <a:pos x="0" y="8"/>
              </a:cxn>
            </a:cxnLst>
            <a:rect l="0" t="0" r="r" b="b"/>
            <a:pathLst>
              <a:path w="436" h="350">
                <a:moveTo>
                  <a:pt x="0" y="8"/>
                </a:moveTo>
                <a:lnTo>
                  <a:pt x="218" y="0"/>
                </a:lnTo>
                <a:lnTo>
                  <a:pt x="256" y="72"/>
                </a:lnTo>
                <a:lnTo>
                  <a:pt x="223" y="157"/>
                </a:lnTo>
                <a:lnTo>
                  <a:pt x="212" y="196"/>
                </a:lnTo>
                <a:lnTo>
                  <a:pt x="358" y="180"/>
                </a:lnTo>
                <a:lnTo>
                  <a:pt x="368" y="236"/>
                </a:lnTo>
                <a:lnTo>
                  <a:pt x="324" y="231"/>
                </a:lnTo>
                <a:lnTo>
                  <a:pt x="304" y="254"/>
                </a:lnTo>
                <a:lnTo>
                  <a:pt x="327" y="270"/>
                </a:lnTo>
                <a:lnTo>
                  <a:pt x="366" y="252"/>
                </a:lnTo>
                <a:lnTo>
                  <a:pt x="368" y="278"/>
                </a:lnTo>
                <a:lnTo>
                  <a:pt x="392" y="256"/>
                </a:lnTo>
                <a:lnTo>
                  <a:pt x="408" y="256"/>
                </a:lnTo>
                <a:lnTo>
                  <a:pt x="389" y="302"/>
                </a:lnTo>
                <a:lnTo>
                  <a:pt x="425" y="310"/>
                </a:lnTo>
                <a:lnTo>
                  <a:pt x="436" y="336"/>
                </a:lnTo>
                <a:lnTo>
                  <a:pt x="420" y="344"/>
                </a:lnTo>
                <a:lnTo>
                  <a:pt x="397" y="328"/>
                </a:lnTo>
                <a:lnTo>
                  <a:pt x="354" y="316"/>
                </a:lnTo>
                <a:lnTo>
                  <a:pt x="364" y="346"/>
                </a:lnTo>
                <a:lnTo>
                  <a:pt x="342" y="350"/>
                </a:lnTo>
                <a:lnTo>
                  <a:pt x="325" y="322"/>
                </a:lnTo>
                <a:lnTo>
                  <a:pt x="315" y="340"/>
                </a:lnTo>
                <a:lnTo>
                  <a:pt x="251" y="340"/>
                </a:lnTo>
                <a:lnTo>
                  <a:pt x="251" y="322"/>
                </a:lnTo>
                <a:lnTo>
                  <a:pt x="227" y="302"/>
                </a:lnTo>
                <a:lnTo>
                  <a:pt x="179" y="300"/>
                </a:lnTo>
                <a:lnTo>
                  <a:pt x="219" y="322"/>
                </a:lnTo>
                <a:lnTo>
                  <a:pt x="163" y="334"/>
                </a:lnTo>
                <a:lnTo>
                  <a:pt x="75" y="318"/>
                </a:lnTo>
                <a:lnTo>
                  <a:pt x="42" y="322"/>
                </a:lnTo>
                <a:lnTo>
                  <a:pt x="54" y="205"/>
                </a:lnTo>
                <a:lnTo>
                  <a:pt x="1" y="112"/>
                </a:lnTo>
                <a:lnTo>
                  <a:pt x="0" y="8"/>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3" name="Freeform 36"/>
          <p:cNvSpPr>
            <a:spLocks/>
          </p:cNvSpPr>
          <p:nvPr/>
        </p:nvSpPr>
        <p:spPr bwMode="auto">
          <a:xfrm>
            <a:off x="6057900" y="1790641"/>
            <a:ext cx="755650" cy="879475"/>
          </a:xfrm>
          <a:custGeom>
            <a:avLst/>
            <a:gdLst/>
            <a:ahLst/>
            <a:cxnLst>
              <a:cxn ang="0">
                <a:pos x="0" y="43"/>
              </a:cxn>
              <a:cxn ang="0">
                <a:pos x="128" y="43"/>
              </a:cxn>
              <a:cxn ang="0">
                <a:pos x="127" y="0"/>
              </a:cxn>
              <a:cxn ang="0">
                <a:pos x="155" y="12"/>
              </a:cxn>
              <a:cxn ang="0">
                <a:pos x="160" y="45"/>
              </a:cxn>
              <a:cxn ang="0">
                <a:pos x="221" y="81"/>
              </a:cxn>
              <a:cxn ang="0">
                <a:pos x="240" y="65"/>
              </a:cxn>
              <a:cxn ang="0">
                <a:pos x="276" y="65"/>
              </a:cxn>
              <a:cxn ang="0">
                <a:pos x="304" y="97"/>
              </a:cxn>
              <a:cxn ang="0">
                <a:pos x="322" y="85"/>
              </a:cxn>
              <a:cxn ang="0">
                <a:pos x="375" y="99"/>
              </a:cxn>
              <a:cxn ang="0">
                <a:pos x="394" y="75"/>
              </a:cxn>
              <a:cxn ang="0">
                <a:pos x="427" y="93"/>
              </a:cxn>
              <a:cxn ang="0">
                <a:pos x="487" y="91"/>
              </a:cxn>
              <a:cxn ang="0">
                <a:pos x="390" y="159"/>
              </a:cxn>
              <a:cxn ang="0">
                <a:pos x="342" y="218"/>
              </a:cxn>
              <a:cxn ang="0">
                <a:pos x="351" y="305"/>
              </a:cxn>
              <a:cxn ang="0">
                <a:pos x="318" y="341"/>
              </a:cxn>
              <a:cxn ang="0">
                <a:pos x="331" y="366"/>
              </a:cxn>
              <a:cxn ang="0">
                <a:pos x="331" y="430"/>
              </a:cxn>
              <a:cxn ang="0">
                <a:pos x="365" y="430"/>
              </a:cxn>
              <a:cxn ang="0">
                <a:pos x="414" y="477"/>
              </a:cxn>
              <a:cxn ang="0">
                <a:pos x="434" y="533"/>
              </a:cxn>
              <a:cxn ang="0">
                <a:pos x="90" y="549"/>
              </a:cxn>
              <a:cxn ang="0">
                <a:pos x="91" y="397"/>
              </a:cxn>
              <a:cxn ang="0">
                <a:pos x="60" y="364"/>
              </a:cxn>
              <a:cxn ang="0">
                <a:pos x="71" y="324"/>
              </a:cxn>
              <a:cxn ang="0">
                <a:pos x="82" y="301"/>
              </a:cxn>
              <a:cxn ang="0">
                <a:pos x="60" y="196"/>
              </a:cxn>
              <a:cxn ang="0">
                <a:pos x="31" y="127"/>
              </a:cxn>
              <a:cxn ang="0">
                <a:pos x="0" y="43"/>
              </a:cxn>
            </a:cxnLst>
            <a:rect l="0" t="0" r="r" b="b"/>
            <a:pathLst>
              <a:path w="487" h="549">
                <a:moveTo>
                  <a:pt x="0" y="43"/>
                </a:moveTo>
                <a:lnTo>
                  <a:pt x="128" y="43"/>
                </a:lnTo>
                <a:lnTo>
                  <a:pt x="127" y="0"/>
                </a:lnTo>
                <a:lnTo>
                  <a:pt x="155" y="12"/>
                </a:lnTo>
                <a:lnTo>
                  <a:pt x="160" y="45"/>
                </a:lnTo>
                <a:lnTo>
                  <a:pt x="221" y="81"/>
                </a:lnTo>
                <a:lnTo>
                  <a:pt x="240" y="65"/>
                </a:lnTo>
                <a:lnTo>
                  <a:pt x="276" y="65"/>
                </a:lnTo>
                <a:lnTo>
                  <a:pt x="304" y="97"/>
                </a:lnTo>
                <a:lnTo>
                  <a:pt x="322" y="85"/>
                </a:lnTo>
                <a:lnTo>
                  <a:pt x="375" y="99"/>
                </a:lnTo>
                <a:lnTo>
                  <a:pt x="394" y="75"/>
                </a:lnTo>
                <a:lnTo>
                  <a:pt x="427" y="93"/>
                </a:lnTo>
                <a:lnTo>
                  <a:pt x="487" y="91"/>
                </a:lnTo>
                <a:lnTo>
                  <a:pt x="390" y="159"/>
                </a:lnTo>
                <a:lnTo>
                  <a:pt x="342" y="218"/>
                </a:lnTo>
                <a:lnTo>
                  <a:pt x="351" y="305"/>
                </a:lnTo>
                <a:lnTo>
                  <a:pt x="318" y="341"/>
                </a:lnTo>
                <a:lnTo>
                  <a:pt x="331" y="366"/>
                </a:lnTo>
                <a:lnTo>
                  <a:pt x="331" y="430"/>
                </a:lnTo>
                <a:lnTo>
                  <a:pt x="365" y="430"/>
                </a:lnTo>
                <a:lnTo>
                  <a:pt x="414" y="477"/>
                </a:lnTo>
                <a:lnTo>
                  <a:pt x="434" y="533"/>
                </a:lnTo>
                <a:lnTo>
                  <a:pt x="90" y="549"/>
                </a:lnTo>
                <a:lnTo>
                  <a:pt x="91" y="397"/>
                </a:lnTo>
                <a:lnTo>
                  <a:pt x="60" y="364"/>
                </a:lnTo>
                <a:lnTo>
                  <a:pt x="71" y="324"/>
                </a:lnTo>
                <a:lnTo>
                  <a:pt x="82" y="301"/>
                </a:lnTo>
                <a:lnTo>
                  <a:pt x="60" y="196"/>
                </a:lnTo>
                <a:lnTo>
                  <a:pt x="31" y="127"/>
                </a:lnTo>
                <a:lnTo>
                  <a:pt x="0" y="43"/>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4" name="Freeform 37"/>
          <p:cNvSpPr>
            <a:spLocks/>
          </p:cNvSpPr>
          <p:nvPr/>
        </p:nvSpPr>
        <p:spPr bwMode="auto">
          <a:xfrm>
            <a:off x="6546851" y="2093853"/>
            <a:ext cx="574675" cy="692150"/>
          </a:xfrm>
          <a:custGeom>
            <a:avLst/>
            <a:gdLst/>
            <a:ahLst/>
            <a:cxnLst>
              <a:cxn ang="0">
                <a:pos x="27" y="29"/>
              </a:cxn>
              <a:cxn ang="0">
                <a:pos x="55" y="26"/>
              </a:cxn>
              <a:cxn ang="0">
                <a:pos x="80" y="26"/>
              </a:cxn>
              <a:cxn ang="0">
                <a:pos x="96" y="0"/>
              </a:cxn>
              <a:cxn ang="0">
                <a:pos x="108" y="32"/>
              </a:cxn>
              <a:cxn ang="0">
                <a:pos x="148" y="32"/>
              </a:cxn>
              <a:cxn ang="0">
                <a:pos x="169" y="61"/>
              </a:cxn>
              <a:cxn ang="0">
                <a:pos x="211" y="53"/>
              </a:cxn>
              <a:cxn ang="0">
                <a:pos x="238" y="72"/>
              </a:cxn>
              <a:cxn ang="0">
                <a:pos x="290" y="85"/>
              </a:cxn>
              <a:cxn ang="0">
                <a:pos x="300" y="108"/>
              </a:cxn>
              <a:cxn ang="0">
                <a:pos x="326" y="109"/>
              </a:cxn>
              <a:cxn ang="0">
                <a:pos x="318" y="132"/>
              </a:cxn>
              <a:cxn ang="0">
                <a:pos x="327" y="157"/>
              </a:cxn>
              <a:cxn ang="0">
                <a:pos x="310" y="189"/>
              </a:cxn>
              <a:cxn ang="0">
                <a:pos x="322" y="196"/>
              </a:cxn>
              <a:cxn ang="0">
                <a:pos x="351" y="161"/>
              </a:cxn>
              <a:cxn ang="0">
                <a:pos x="350" y="149"/>
              </a:cxn>
              <a:cxn ang="0">
                <a:pos x="362" y="144"/>
              </a:cxn>
              <a:cxn ang="0">
                <a:pos x="370" y="161"/>
              </a:cxn>
              <a:cxn ang="0">
                <a:pos x="347" y="185"/>
              </a:cxn>
              <a:cxn ang="0">
                <a:pos x="338" y="240"/>
              </a:cxn>
              <a:cxn ang="0">
                <a:pos x="338" y="332"/>
              </a:cxn>
              <a:cxn ang="0">
                <a:pos x="351" y="348"/>
              </a:cxn>
              <a:cxn ang="0">
                <a:pos x="346" y="405"/>
              </a:cxn>
              <a:cxn ang="0">
                <a:pos x="171" y="433"/>
              </a:cxn>
              <a:cxn ang="0">
                <a:pos x="127" y="406"/>
              </a:cxn>
              <a:cxn ang="0">
                <a:pos x="136" y="372"/>
              </a:cxn>
              <a:cxn ang="0">
                <a:pos x="115" y="334"/>
              </a:cxn>
              <a:cxn ang="0">
                <a:pos x="96" y="288"/>
              </a:cxn>
              <a:cxn ang="0">
                <a:pos x="47" y="241"/>
              </a:cxn>
              <a:cxn ang="0">
                <a:pos x="16" y="241"/>
              </a:cxn>
              <a:cxn ang="0">
                <a:pos x="16" y="177"/>
              </a:cxn>
              <a:cxn ang="0">
                <a:pos x="0" y="153"/>
              </a:cxn>
              <a:cxn ang="0">
                <a:pos x="35" y="116"/>
              </a:cxn>
              <a:cxn ang="0">
                <a:pos x="27" y="29"/>
              </a:cxn>
            </a:cxnLst>
            <a:rect l="0" t="0" r="r" b="b"/>
            <a:pathLst>
              <a:path w="370" h="433">
                <a:moveTo>
                  <a:pt x="27" y="29"/>
                </a:moveTo>
                <a:lnTo>
                  <a:pt x="55" y="26"/>
                </a:lnTo>
                <a:lnTo>
                  <a:pt x="80" y="26"/>
                </a:lnTo>
                <a:lnTo>
                  <a:pt x="96" y="0"/>
                </a:lnTo>
                <a:lnTo>
                  <a:pt x="108" y="32"/>
                </a:lnTo>
                <a:lnTo>
                  <a:pt x="148" y="32"/>
                </a:lnTo>
                <a:lnTo>
                  <a:pt x="169" y="61"/>
                </a:lnTo>
                <a:lnTo>
                  <a:pt x="211" y="53"/>
                </a:lnTo>
                <a:lnTo>
                  <a:pt x="238" y="72"/>
                </a:lnTo>
                <a:lnTo>
                  <a:pt x="290" y="85"/>
                </a:lnTo>
                <a:lnTo>
                  <a:pt x="300" y="108"/>
                </a:lnTo>
                <a:lnTo>
                  <a:pt x="326" y="109"/>
                </a:lnTo>
                <a:lnTo>
                  <a:pt x="318" y="132"/>
                </a:lnTo>
                <a:lnTo>
                  <a:pt x="327" y="157"/>
                </a:lnTo>
                <a:lnTo>
                  <a:pt x="310" y="189"/>
                </a:lnTo>
                <a:lnTo>
                  <a:pt x="322" y="196"/>
                </a:lnTo>
                <a:lnTo>
                  <a:pt x="351" y="161"/>
                </a:lnTo>
                <a:lnTo>
                  <a:pt x="350" y="149"/>
                </a:lnTo>
                <a:lnTo>
                  <a:pt x="362" y="144"/>
                </a:lnTo>
                <a:lnTo>
                  <a:pt x="370" y="161"/>
                </a:lnTo>
                <a:lnTo>
                  <a:pt x="347" y="185"/>
                </a:lnTo>
                <a:lnTo>
                  <a:pt x="338" y="240"/>
                </a:lnTo>
                <a:lnTo>
                  <a:pt x="338" y="332"/>
                </a:lnTo>
                <a:lnTo>
                  <a:pt x="351" y="348"/>
                </a:lnTo>
                <a:lnTo>
                  <a:pt x="346" y="405"/>
                </a:lnTo>
                <a:lnTo>
                  <a:pt x="171" y="433"/>
                </a:lnTo>
                <a:lnTo>
                  <a:pt x="127" y="406"/>
                </a:lnTo>
                <a:lnTo>
                  <a:pt x="136" y="372"/>
                </a:lnTo>
                <a:lnTo>
                  <a:pt x="115" y="334"/>
                </a:lnTo>
                <a:lnTo>
                  <a:pt x="96" y="288"/>
                </a:lnTo>
                <a:lnTo>
                  <a:pt x="47" y="241"/>
                </a:lnTo>
                <a:lnTo>
                  <a:pt x="16" y="241"/>
                </a:lnTo>
                <a:lnTo>
                  <a:pt x="16" y="177"/>
                </a:lnTo>
                <a:lnTo>
                  <a:pt x="0" y="153"/>
                </a:lnTo>
                <a:lnTo>
                  <a:pt x="35" y="116"/>
                </a:lnTo>
                <a:lnTo>
                  <a:pt x="27" y="29"/>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5" name="Freeform 38"/>
          <p:cNvSpPr>
            <a:spLocks/>
          </p:cNvSpPr>
          <p:nvPr/>
        </p:nvSpPr>
        <p:spPr bwMode="auto">
          <a:xfrm>
            <a:off x="6184900" y="2641541"/>
            <a:ext cx="666750" cy="447675"/>
          </a:xfrm>
          <a:custGeom>
            <a:avLst/>
            <a:gdLst/>
            <a:ahLst/>
            <a:cxnLst>
              <a:cxn ang="0">
                <a:pos x="6" y="15"/>
              </a:cxn>
              <a:cxn ang="0">
                <a:pos x="0" y="64"/>
              </a:cxn>
              <a:cxn ang="0">
                <a:pos x="9" y="116"/>
              </a:cxn>
              <a:cxn ang="0">
                <a:pos x="49" y="223"/>
              </a:cxn>
              <a:cxn ang="0">
                <a:pos x="71" y="280"/>
              </a:cxn>
              <a:cxn ang="0">
                <a:pos x="324" y="267"/>
              </a:cxn>
              <a:cxn ang="0">
                <a:pos x="365" y="280"/>
              </a:cxn>
              <a:cxn ang="0">
                <a:pos x="390" y="225"/>
              </a:cxn>
              <a:cxn ang="0">
                <a:pos x="381" y="187"/>
              </a:cxn>
              <a:cxn ang="0">
                <a:pos x="424" y="179"/>
              </a:cxn>
              <a:cxn ang="0">
                <a:pos x="429" y="118"/>
              </a:cxn>
              <a:cxn ang="0">
                <a:pos x="404" y="91"/>
              </a:cxn>
              <a:cxn ang="0">
                <a:pos x="360" y="64"/>
              </a:cxn>
              <a:cxn ang="0">
                <a:pos x="369" y="27"/>
              </a:cxn>
              <a:cxn ang="0">
                <a:pos x="350" y="0"/>
              </a:cxn>
              <a:cxn ang="0">
                <a:pos x="256" y="4"/>
              </a:cxn>
              <a:cxn ang="0">
                <a:pos x="160" y="8"/>
              </a:cxn>
              <a:cxn ang="0">
                <a:pos x="6" y="15"/>
              </a:cxn>
            </a:cxnLst>
            <a:rect l="0" t="0" r="r" b="b"/>
            <a:pathLst>
              <a:path w="429" h="280">
                <a:moveTo>
                  <a:pt x="6" y="15"/>
                </a:moveTo>
                <a:lnTo>
                  <a:pt x="0" y="64"/>
                </a:lnTo>
                <a:lnTo>
                  <a:pt x="9" y="116"/>
                </a:lnTo>
                <a:lnTo>
                  <a:pt x="49" y="223"/>
                </a:lnTo>
                <a:lnTo>
                  <a:pt x="71" y="280"/>
                </a:lnTo>
                <a:lnTo>
                  <a:pt x="324" y="267"/>
                </a:lnTo>
                <a:lnTo>
                  <a:pt x="365" y="280"/>
                </a:lnTo>
                <a:lnTo>
                  <a:pt x="390" y="225"/>
                </a:lnTo>
                <a:lnTo>
                  <a:pt x="381" y="187"/>
                </a:lnTo>
                <a:lnTo>
                  <a:pt x="424" y="179"/>
                </a:lnTo>
                <a:lnTo>
                  <a:pt x="429" y="118"/>
                </a:lnTo>
                <a:lnTo>
                  <a:pt x="404" y="91"/>
                </a:lnTo>
                <a:lnTo>
                  <a:pt x="360" y="64"/>
                </a:lnTo>
                <a:lnTo>
                  <a:pt x="369" y="27"/>
                </a:lnTo>
                <a:lnTo>
                  <a:pt x="350" y="0"/>
                </a:lnTo>
                <a:lnTo>
                  <a:pt x="256" y="4"/>
                </a:lnTo>
                <a:lnTo>
                  <a:pt x="160" y="8"/>
                </a:lnTo>
                <a:lnTo>
                  <a:pt x="6" y="15"/>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6" name="Freeform 39"/>
          <p:cNvSpPr>
            <a:spLocks/>
          </p:cNvSpPr>
          <p:nvPr/>
        </p:nvSpPr>
        <p:spPr bwMode="auto">
          <a:xfrm>
            <a:off x="6772275" y="1995429"/>
            <a:ext cx="617538" cy="276225"/>
          </a:xfrm>
          <a:custGeom>
            <a:avLst/>
            <a:gdLst/>
            <a:ahLst/>
            <a:cxnLst>
              <a:cxn ang="0">
                <a:pos x="0" y="94"/>
              </a:cxn>
              <a:cxn ang="0">
                <a:pos x="89" y="0"/>
              </a:cxn>
              <a:cxn ang="0">
                <a:pos x="73" y="39"/>
              </a:cxn>
              <a:cxn ang="0">
                <a:pos x="85" y="51"/>
              </a:cxn>
              <a:cxn ang="0">
                <a:pos x="113" y="35"/>
              </a:cxn>
              <a:cxn ang="0">
                <a:pos x="175" y="59"/>
              </a:cxn>
              <a:cxn ang="0">
                <a:pos x="201" y="39"/>
              </a:cxn>
              <a:cxn ang="0">
                <a:pos x="283" y="28"/>
              </a:cxn>
              <a:cxn ang="0">
                <a:pos x="299" y="52"/>
              </a:cxn>
              <a:cxn ang="0">
                <a:pos x="331" y="47"/>
              </a:cxn>
              <a:cxn ang="0">
                <a:pos x="394" y="72"/>
              </a:cxn>
              <a:cxn ang="0">
                <a:pos x="398" y="90"/>
              </a:cxn>
              <a:cxn ang="0">
                <a:pos x="330" y="106"/>
              </a:cxn>
              <a:cxn ang="0">
                <a:pos x="310" y="94"/>
              </a:cxn>
              <a:cxn ang="0">
                <a:pos x="276" y="98"/>
              </a:cxn>
              <a:cxn ang="0">
                <a:pos x="236" y="122"/>
              </a:cxn>
              <a:cxn ang="0">
                <a:pos x="217" y="124"/>
              </a:cxn>
              <a:cxn ang="0">
                <a:pos x="202" y="106"/>
              </a:cxn>
              <a:cxn ang="0">
                <a:pos x="180" y="170"/>
              </a:cxn>
              <a:cxn ang="0">
                <a:pos x="155" y="172"/>
              </a:cxn>
              <a:cxn ang="0">
                <a:pos x="144" y="146"/>
              </a:cxn>
              <a:cxn ang="0">
                <a:pos x="91" y="134"/>
              </a:cxn>
              <a:cxn ang="0">
                <a:pos x="66" y="116"/>
              </a:cxn>
              <a:cxn ang="0">
                <a:pos x="22" y="122"/>
              </a:cxn>
              <a:cxn ang="0">
                <a:pos x="0" y="94"/>
              </a:cxn>
            </a:cxnLst>
            <a:rect l="0" t="0" r="r" b="b"/>
            <a:pathLst>
              <a:path w="398" h="172">
                <a:moveTo>
                  <a:pt x="0" y="94"/>
                </a:moveTo>
                <a:lnTo>
                  <a:pt x="89" y="0"/>
                </a:lnTo>
                <a:lnTo>
                  <a:pt x="73" y="39"/>
                </a:lnTo>
                <a:lnTo>
                  <a:pt x="85" y="51"/>
                </a:lnTo>
                <a:lnTo>
                  <a:pt x="113" y="35"/>
                </a:lnTo>
                <a:lnTo>
                  <a:pt x="175" y="59"/>
                </a:lnTo>
                <a:lnTo>
                  <a:pt x="201" y="39"/>
                </a:lnTo>
                <a:lnTo>
                  <a:pt x="283" y="28"/>
                </a:lnTo>
                <a:lnTo>
                  <a:pt x="299" y="52"/>
                </a:lnTo>
                <a:lnTo>
                  <a:pt x="331" y="47"/>
                </a:lnTo>
                <a:lnTo>
                  <a:pt x="394" y="72"/>
                </a:lnTo>
                <a:lnTo>
                  <a:pt x="398" y="90"/>
                </a:lnTo>
                <a:lnTo>
                  <a:pt x="330" y="106"/>
                </a:lnTo>
                <a:lnTo>
                  <a:pt x="310" y="94"/>
                </a:lnTo>
                <a:lnTo>
                  <a:pt x="276" y="98"/>
                </a:lnTo>
                <a:lnTo>
                  <a:pt x="236" y="122"/>
                </a:lnTo>
                <a:lnTo>
                  <a:pt x="217" y="124"/>
                </a:lnTo>
                <a:lnTo>
                  <a:pt x="202" y="106"/>
                </a:lnTo>
                <a:lnTo>
                  <a:pt x="180" y="170"/>
                </a:lnTo>
                <a:lnTo>
                  <a:pt x="155" y="172"/>
                </a:lnTo>
                <a:lnTo>
                  <a:pt x="144" y="146"/>
                </a:lnTo>
                <a:lnTo>
                  <a:pt x="91" y="134"/>
                </a:lnTo>
                <a:lnTo>
                  <a:pt x="66" y="116"/>
                </a:lnTo>
                <a:lnTo>
                  <a:pt x="22" y="122"/>
                </a:lnTo>
                <a:lnTo>
                  <a:pt x="0" y="94"/>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7" name="Freeform 40"/>
          <p:cNvSpPr>
            <a:spLocks/>
          </p:cNvSpPr>
          <p:nvPr/>
        </p:nvSpPr>
        <p:spPr bwMode="auto">
          <a:xfrm>
            <a:off x="7200901" y="2189104"/>
            <a:ext cx="441325" cy="619125"/>
          </a:xfrm>
          <a:custGeom>
            <a:avLst/>
            <a:gdLst/>
            <a:ahLst/>
            <a:cxnLst>
              <a:cxn ang="0">
                <a:pos x="71" y="16"/>
              </a:cxn>
              <a:cxn ang="0">
                <a:pos x="82" y="40"/>
              </a:cxn>
              <a:cxn ang="0">
                <a:pos x="62" y="55"/>
              </a:cxn>
              <a:cxn ang="0">
                <a:pos x="61" y="116"/>
              </a:cxn>
              <a:cxn ang="0">
                <a:pos x="50" y="76"/>
              </a:cxn>
              <a:cxn ang="0">
                <a:pos x="9" y="115"/>
              </a:cxn>
              <a:cxn ang="0">
                <a:pos x="0" y="225"/>
              </a:cxn>
              <a:cxn ang="0">
                <a:pos x="26" y="280"/>
              </a:cxn>
              <a:cxn ang="0">
                <a:pos x="29" y="308"/>
              </a:cxn>
              <a:cxn ang="0">
                <a:pos x="30" y="330"/>
              </a:cxn>
              <a:cxn ang="0">
                <a:pos x="29" y="350"/>
              </a:cxn>
              <a:cxn ang="0">
                <a:pos x="23" y="386"/>
              </a:cxn>
              <a:cxn ang="0">
                <a:pos x="135" y="380"/>
              </a:cxn>
              <a:cxn ang="0">
                <a:pos x="283" y="366"/>
              </a:cxn>
              <a:cxn ang="0">
                <a:pos x="256" y="358"/>
              </a:cxn>
              <a:cxn ang="0">
                <a:pos x="241" y="338"/>
              </a:cxn>
              <a:cxn ang="0">
                <a:pos x="264" y="321"/>
              </a:cxn>
              <a:cxn ang="0">
                <a:pos x="264" y="300"/>
              </a:cxn>
              <a:cxn ang="0">
                <a:pos x="253" y="281"/>
              </a:cxn>
              <a:cxn ang="0">
                <a:pos x="264" y="268"/>
              </a:cxn>
              <a:cxn ang="0">
                <a:pos x="284" y="269"/>
              </a:cxn>
              <a:cxn ang="0">
                <a:pos x="280" y="216"/>
              </a:cxn>
              <a:cxn ang="0">
                <a:pos x="275" y="184"/>
              </a:cxn>
              <a:cxn ang="0">
                <a:pos x="263" y="164"/>
              </a:cxn>
              <a:cxn ang="0">
                <a:pos x="251" y="152"/>
              </a:cxn>
              <a:cxn ang="0">
                <a:pos x="232" y="148"/>
              </a:cxn>
              <a:cxn ang="0">
                <a:pos x="215" y="148"/>
              </a:cxn>
              <a:cxn ang="0">
                <a:pos x="196" y="173"/>
              </a:cxn>
              <a:cxn ang="0">
                <a:pos x="184" y="181"/>
              </a:cxn>
              <a:cxn ang="0">
                <a:pos x="176" y="184"/>
              </a:cxn>
              <a:cxn ang="0">
                <a:pos x="167" y="180"/>
              </a:cxn>
              <a:cxn ang="0">
                <a:pos x="164" y="168"/>
              </a:cxn>
              <a:cxn ang="0">
                <a:pos x="167" y="160"/>
              </a:cxn>
              <a:cxn ang="0">
                <a:pos x="175" y="152"/>
              </a:cxn>
              <a:cxn ang="0">
                <a:pos x="183" y="148"/>
              </a:cxn>
              <a:cxn ang="0">
                <a:pos x="191" y="147"/>
              </a:cxn>
              <a:cxn ang="0">
                <a:pos x="191" y="132"/>
              </a:cxn>
              <a:cxn ang="0">
                <a:pos x="212" y="116"/>
              </a:cxn>
              <a:cxn ang="0">
                <a:pos x="191" y="65"/>
              </a:cxn>
              <a:cxn ang="0">
                <a:pos x="191" y="41"/>
              </a:cxn>
              <a:cxn ang="0">
                <a:pos x="155" y="32"/>
              </a:cxn>
              <a:cxn ang="0">
                <a:pos x="103" y="0"/>
              </a:cxn>
              <a:cxn ang="0">
                <a:pos x="71" y="16"/>
              </a:cxn>
            </a:cxnLst>
            <a:rect l="0" t="0" r="r" b="b"/>
            <a:pathLst>
              <a:path w="284" h="386">
                <a:moveTo>
                  <a:pt x="71" y="16"/>
                </a:moveTo>
                <a:lnTo>
                  <a:pt x="82" y="40"/>
                </a:lnTo>
                <a:lnTo>
                  <a:pt x="62" y="55"/>
                </a:lnTo>
                <a:lnTo>
                  <a:pt x="61" y="116"/>
                </a:lnTo>
                <a:lnTo>
                  <a:pt x="50" y="76"/>
                </a:lnTo>
                <a:lnTo>
                  <a:pt x="9" y="115"/>
                </a:lnTo>
                <a:lnTo>
                  <a:pt x="0" y="225"/>
                </a:lnTo>
                <a:lnTo>
                  <a:pt x="26" y="280"/>
                </a:lnTo>
                <a:lnTo>
                  <a:pt x="29" y="308"/>
                </a:lnTo>
                <a:lnTo>
                  <a:pt x="30" y="330"/>
                </a:lnTo>
                <a:lnTo>
                  <a:pt x="29" y="350"/>
                </a:lnTo>
                <a:lnTo>
                  <a:pt x="23" y="386"/>
                </a:lnTo>
                <a:lnTo>
                  <a:pt x="135" y="380"/>
                </a:lnTo>
                <a:lnTo>
                  <a:pt x="283" y="366"/>
                </a:lnTo>
                <a:lnTo>
                  <a:pt x="256" y="358"/>
                </a:lnTo>
                <a:lnTo>
                  <a:pt x="241" y="338"/>
                </a:lnTo>
                <a:lnTo>
                  <a:pt x="264" y="321"/>
                </a:lnTo>
                <a:lnTo>
                  <a:pt x="264" y="300"/>
                </a:lnTo>
                <a:lnTo>
                  <a:pt x="253" y="281"/>
                </a:lnTo>
                <a:lnTo>
                  <a:pt x="264" y="268"/>
                </a:lnTo>
                <a:lnTo>
                  <a:pt x="284" y="269"/>
                </a:lnTo>
                <a:lnTo>
                  <a:pt x="280" y="216"/>
                </a:lnTo>
                <a:lnTo>
                  <a:pt x="275" y="184"/>
                </a:lnTo>
                <a:lnTo>
                  <a:pt x="263" y="164"/>
                </a:lnTo>
                <a:lnTo>
                  <a:pt x="251" y="152"/>
                </a:lnTo>
                <a:lnTo>
                  <a:pt x="232" y="148"/>
                </a:lnTo>
                <a:lnTo>
                  <a:pt x="215" y="148"/>
                </a:lnTo>
                <a:lnTo>
                  <a:pt x="196" y="173"/>
                </a:lnTo>
                <a:lnTo>
                  <a:pt x="184" y="181"/>
                </a:lnTo>
                <a:lnTo>
                  <a:pt x="176" y="184"/>
                </a:lnTo>
                <a:lnTo>
                  <a:pt x="167" y="180"/>
                </a:lnTo>
                <a:lnTo>
                  <a:pt x="164" y="168"/>
                </a:lnTo>
                <a:lnTo>
                  <a:pt x="167" y="160"/>
                </a:lnTo>
                <a:lnTo>
                  <a:pt x="175" y="152"/>
                </a:lnTo>
                <a:lnTo>
                  <a:pt x="183" y="148"/>
                </a:lnTo>
                <a:lnTo>
                  <a:pt x="191" y="147"/>
                </a:lnTo>
                <a:lnTo>
                  <a:pt x="191" y="132"/>
                </a:lnTo>
                <a:lnTo>
                  <a:pt x="212" y="116"/>
                </a:lnTo>
                <a:lnTo>
                  <a:pt x="191" y="65"/>
                </a:lnTo>
                <a:lnTo>
                  <a:pt x="191" y="41"/>
                </a:lnTo>
                <a:lnTo>
                  <a:pt x="155" y="32"/>
                </a:lnTo>
                <a:lnTo>
                  <a:pt x="103" y="0"/>
                </a:lnTo>
                <a:lnTo>
                  <a:pt x="71" y="16"/>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8" name="Freeform 41"/>
          <p:cNvSpPr>
            <a:spLocks/>
          </p:cNvSpPr>
          <p:nvPr/>
        </p:nvSpPr>
        <p:spPr bwMode="auto">
          <a:xfrm>
            <a:off x="6719889" y="2736791"/>
            <a:ext cx="477837" cy="815975"/>
          </a:xfrm>
          <a:custGeom>
            <a:avLst/>
            <a:gdLst/>
            <a:ahLst/>
            <a:cxnLst>
              <a:cxn ang="0">
                <a:pos x="57" y="30"/>
              </a:cxn>
              <a:cxn ang="0">
                <a:pos x="234" y="0"/>
              </a:cxn>
              <a:cxn ang="0">
                <a:pos x="262" y="63"/>
              </a:cxn>
              <a:cxn ang="0">
                <a:pos x="298" y="324"/>
              </a:cxn>
              <a:cxn ang="0">
                <a:pos x="308" y="359"/>
              </a:cxn>
              <a:cxn ang="0">
                <a:pos x="280" y="428"/>
              </a:cxn>
              <a:cxn ang="0">
                <a:pos x="280" y="476"/>
              </a:cxn>
              <a:cxn ang="0">
                <a:pos x="248" y="470"/>
              </a:cxn>
              <a:cxn ang="0">
                <a:pos x="250" y="510"/>
              </a:cxn>
              <a:cxn ang="0">
                <a:pos x="216" y="494"/>
              </a:cxn>
              <a:cxn ang="0">
                <a:pos x="199" y="500"/>
              </a:cxn>
              <a:cxn ang="0">
                <a:pos x="174" y="496"/>
              </a:cxn>
              <a:cxn ang="0">
                <a:pos x="155" y="434"/>
              </a:cxn>
              <a:cxn ang="0">
                <a:pos x="119" y="416"/>
              </a:cxn>
              <a:cxn ang="0">
                <a:pos x="119" y="351"/>
              </a:cxn>
              <a:cxn ang="0">
                <a:pos x="84" y="359"/>
              </a:cxn>
              <a:cxn ang="0">
                <a:pos x="64" y="311"/>
              </a:cxn>
              <a:cxn ang="0">
                <a:pos x="0" y="255"/>
              </a:cxn>
              <a:cxn ang="0">
                <a:pos x="46" y="167"/>
              </a:cxn>
              <a:cxn ang="0">
                <a:pos x="33" y="126"/>
              </a:cxn>
              <a:cxn ang="0">
                <a:pos x="80" y="118"/>
              </a:cxn>
              <a:cxn ang="0">
                <a:pos x="84" y="60"/>
              </a:cxn>
              <a:cxn ang="0">
                <a:pos x="57" y="30"/>
              </a:cxn>
            </a:cxnLst>
            <a:rect l="0" t="0" r="r" b="b"/>
            <a:pathLst>
              <a:path w="308" h="510">
                <a:moveTo>
                  <a:pt x="57" y="30"/>
                </a:moveTo>
                <a:lnTo>
                  <a:pt x="234" y="0"/>
                </a:lnTo>
                <a:lnTo>
                  <a:pt x="262" y="63"/>
                </a:lnTo>
                <a:lnTo>
                  <a:pt x="298" y="324"/>
                </a:lnTo>
                <a:lnTo>
                  <a:pt x="308" y="359"/>
                </a:lnTo>
                <a:lnTo>
                  <a:pt x="280" y="428"/>
                </a:lnTo>
                <a:lnTo>
                  <a:pt x="280" y="476"/>
                </a:lnTo>
                <a:lnTo>
                  <a:pt x="248" y="470"/>
                </a:lnTo>
                <a:lnTo>
                  <a:pt x="250" y="510"/>
                </a:lnTo>
                <a:lnTo>
                  <a:pt x="216" y="494"/>
                </a:lnTo>
                <a:lnTo>
                  <a:pt x="199" y="500"/>
                </a:lnTo>
                <a:lnTo>
                  <a:pt x="174" y="496"/>
                </a:lnTo>
                <a:lnTo>
                  <a:pt x="155" y="434"/>
                </a:lnTo>
                <a:lnTo>
                  <a:pt x="119" y="416"/>
                </a:lnTo>
                <a:lnTo>
                  <a:pt x="119" y="351"/>
                </a:lnTo>
                <a:lnTo>
                  <a:pt x="84" y="359"/>
                </a:lnTo>
                <a:lnTo>
                  <a:pt x="64" y="311"/>
                </a:lnTo>
                <a:lnTo>
                  <a:pt x="0" y="255"/>
                </a:lnTo>
                <a:lnTo>
                  <a:pt x="46" y="167"/>
                </a:lnTo>
                <a:lnTo>
                  <a:pt x="33" y="126"/>
                </a:lnTo>
                <a:lnTo>
                  <a:pt x="80" y="118"/>
                </a:lnTo>
                <a:lnTo>
                  <a:pt x="84" y="60"/>
                </a:lnTo>
                <a:lnTo>
                  <a:pt x="57" y="3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09" name="Freeform 42"/>
          <p:cNvSpPr>
            <a:spLocks/>
          </p:cNvSpPr>
          <p:nvPr/>
        </p:nvSpPr>
        <p:spPr bwMode="auto">
          <a:xfrm>
            <a:off x="6292851" y="3068579"/>
            <a:ext cx="760413" cy="644525"/>
          </a:xfrm>
          <a:custGeom>
            <a:avLst/>
            <a:gdLst/>
            <a:ahLst/>
            <a:cxnLst>
              <a:cxn ang="0">
                <a:pos x="0" y="13"/>
              </a:cxn>
              <a:cxn ang="0">
                <a:pos x="214" y="0"/>
              </a:cxn>
              <a:cxn ang="0">
                <a:pos x="259" y="0"/>
              </a:cxn>
              <a:cxn ang="0">
                <a:pos x="294" y="12"/>
              </a:cxn>
              <a:cxn ang="0">
                <a:pos x="275" y="46"/>
              </a:cxn>
              <a:cxn ang="0">
                <a:pos x="338" y="104"/>
              </a:cxn>
              <a:cxn ang="0">
                <a:pos x="358" y="152"/>
              </a:cxn>
              <a:cxn ang="0">
                <a:pos x="395" y="140"/>
              </a:cxn>
              <a:cxn ang="0">
                <a:pos x="393" y="207"/>
              </a:cxn>
              <a:cxn ang="0">
                <a:pos x="431" y="227"/>
              </a:cxn>
              <a:cxn ang="0">
                <a:pos x="448" y="287"/>
              </a:cxn>
              <a:cxn ang="0">
                <a:pos x="475" y="293"/>
              </a:cxn>
              <a:cxn ang="0">
                <a:pos x="489" y="318"/>
              </a:cxn>
              <a:cxn ang="0">
                <a:pos x="456" y="353"/>
              </a:cxn>
              <a:cxn ang="0">
                <a:pos x="445" y="393"/>
              </a:cxn>
              <a:cxn ang="0">
                <a:pos x="399" y="403"/>
              </a:cxn>
              <a:cxn ang="0">
                <a:pos x="411" y="359"/>
              </a:cxn>
              <a:cxn ang="0">
                <a:pos x="227" y="375"/>
              </a:cxn>
              <a:cxn ang="0">
                <a:pos x="96" y="391"/>
              </a:cxn>
              <a:cxn ang="0">
                <a:pos x="88" y="349"/>
              </a:cxn>
              <a:cxn ang="0">
                <a:pos x="78" y="219"/>
              </a:cxn>
              <a:cxn ang="0">
                <a:pos x="77" y="149"/>
              </a:cxn>
              <a:cxn ang="0">
                <a:pos x="33" y="117"/>
              </a:cxn>
              <a:cxn ang="0">
                <a:pos x="49" y="88"/>
              </a:cxn>
              <a:cxn ang="0">
                <a:pos x="28" y="72"/>
              </a:cxn>
              <a:cxn ang="0">
                <a:pos x="0" y="13"/>
              </a:cxn>
            </a:cxnLst>
            <a:rect l="0" t="0" r="r" b="b"/>
            <a:pathLst>
              <a:path w="489" h="403">
                <a:moveTo>
                  <a:pt x="0" y="13"/>
                </a:moveTo>
                <a:lnTo>
                  <a:pt x="214" y="0"/>
                </a:lnTo>
                <a:lnTo>
                  <a:pt x="259" y="0"/>
                </a:lnTo>
                <a:lnTo>
                  <a:pt x="294" y="12"/>
                </a:lnTo>
                <a:lnTo>
                  <a:pt x="275" y="46"/>
                </a:lnTo>
                <a:lnTo>
                  <a:pt x="338" y="104"/>
                </a:lnTo>
                <a:lnTo>
                  <a:pt x="358" y="152"/>
                </a:lnTo>
                <a:lnTo>
                  <a:pt x="395" y="140"/>
                </a:lnTo>
                <a:lnTo>
                  <a:pt x="393" y="207"/>
                </a:lnTo>
                <a:lnTo>
                  <a:pt x="431" y="227"/>
                </a:lnTo>
                <a:lnTo>
                  <a:pt x="448" y="287"/>
                </a:lnTo>
                <a:lnTo>
                  <a:pt x="475" y="293"/>
                </a:lnTo>
                <a:lnTo>
                  <a:pt x="489" y="318"/>
                </a:lnTo>
                <a:lnTo>
                  <a:pt x="456" y="353"/>
                </a:lnTo>
                <a:lnTo>
                  <a:pt x="445" y="393"/>
                </a:lnTo>
                <a:lnTo>
                  <a:pt x="399" y="403"/>
                </a:lnTo>
                <a:lnTo>
                  <a:pt x="411" y="359"/>
                </a:lnTo>
                <a:lnTo>
                  <a:pt x="227" y="375"/>
                </a:lnTo>
                <a:lnTo>
                  <a:pt x="96" y="391"/>
                </a:lnTo>
                <a:lnTo>
                  <a:pt x="88" y="349"/>
                </a:lnTo>
                <a:lnTo>
                  <a:pt x="78" y="219"/>
                </a:lnTo>
                <a:lnTo>
                  <a:pt x="77" y="149"/>
                </a:lnTo>
                <a:lnTo>
                  <a:pt x="33" y="117"/>
                </a:lnTo>
                <a:lnTo>
                  <a:pt x="49" y="88"/>
                </a:lnTo>
                <a:lnTo>
                  <a:pt x="28" y="72"/>
                </a:lnTo>
                <a:lnTo>
                  <a:pt x="0" y="13"/>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0" name="Freeform 43"/>
          <p:cNvSpPr>
            <a:spLocks/>
          </p:cNvSpPr>
          <p:nvPr/>
        </p:nvSpPr>
        <p:spPr bwMode="auto">
          <a:xfrm>
            <a:off x="7126289" y="2793941"/>
            <a:ext cx="371475" cy="631825"/>
          </a:xfrm>
          <a:custGeom>
            <a:avLst/>
            <a:gdLst/>
            <a:ahLst/>
            <a:cxnLst>
              <a:cxn ang="0">
                <a:pos x="0" y="28"/>
              </a:cxn>
              <a:cxn ang="0">
                <a:pos x="28" y="43"/>
              </a:cxn>
              <a:cxn ang="0">
                <a:pos x="54" y="40"/>
              </a:cxn>
              <a:cxn ang="0">
                <a:pos x="63" y="32"/>
              </a:cxn>
              <a:cxn ang="0">
                <a:pos x="70" y="8"/>
              </a:cxn>
              <a:cxn ang="0">
                <a:pos x="186" y="0"/>
              </a:cxn>
              <a:cxn ang="0">
                <a:pos x="239" y="279"/>
              </a:cxn>
              <a:cxn ang="0">
                <a:pos x="235" y="276"/>
              </a:cxn>
              <a:cxn ang="0">
                <a:pos x="195" y="292"/>
              </a:cxn>
              <a:cxn ang="0">
                <a:pos x="167" y="366"/>
              </a:cxn>
              <a:cxn ang="0">
                <a:pos x="126" y="356"/>
              </a:cxn>
              <a:cxn ang="0">
                <a:pos x="78" y="384"/>
              </a:cxn>
              <a:cxn ang="0">
                <a:pos x="16" y="394"/>
              </a:cxn>
              <a:cxn ang="0">
                <a:pos x="44" y="321"/>
              </a:cxn>
              <a:cxn ang="0">
                <a:pos x="32" y="280"/>
              </a:cxn>
              <a:cxn ang="0">
                <a:pos x="0" y="28"/>
              </a:cxn>
            </a:cxnLst>
            <a:rect l="0" t="0" r="r" b="b"/>
            <a:pathLst>
              <a:path w="239" h="394">
                <a:moveTo>
                  <a:pt x="0" y="28"/>
                </a:moveTo>
                <a:lnTo>
                  <a:pt x="28" y="43"/>
                </a:lnTo>
                <a:lnTo>
                  <a:pt x="54" y="40"/>
                </a:lnTo>
                <a:lnTo>
                  <a:pt x="63" y="32"/>
                </a:lnTo>
                <a:lnTo>
                  <a:pt x="70" y="8"/>
                </a:lnTo>
                <a:lnTo>
                  <a:pt x="186" y="0"/>
                </a:lnTo>
                <a:lnTo>
                  <a:pt x="239" y="279"/>
                </a:lnTo>
                <a:lnTo>
                  <a:pt x="235" y="276"/>
                </a:lnTo>
                <a:lnTo>
                  <a:pt x="195" y="292"/>
                </a:lnTo>
                <a:lnTo>
                  <a:pt x="167" y="366"/>
                </a:lnTo>
                <a:lnTo>
                  <a:pt x="126" y="356"/>
                </a:lnTo>
                <a:lnTo>
                  <a:pt x="78" y="384"/>
                </a:lnTo>
                <a:lnTo>
                  <a:pt x="16" y="394"/>
                </a:lnTo>
                <a:lnTo>
                  <a:pt x="44" y="321"/>
                </a:lnTo>
                <a:lnTo>
                  <a:pt x="32" y="280"/>
                </a:lnTo>
                <a:lnTo>
                  <a:pt x="0" y="28"/>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1" name="Freeform 44"/>
          <p:cNvSpPr>
            <a:spLocks/>
          </p:cNvSpPr>
          <p:nvPr/>
        </p:nvSpPr>
        <p:spPr bwMode="auto">
          <a:xfrm>
            <a:off x="7415213" y="2666941"/>
            <a:ext cx="476250" cy="569913"/>
          </a:xfrm>
          <a:custGeom>
            <a:avLst/>
            <a:gdLst/>
            <a:ahLst/>
            <a:cxnLst>
              <a:cxn ang="0">
                <a:pos x="0" y="80"/>
              </a:cxn>
              <a:cxn ang="0">
                <a:pos x="138" y="67"/>
              </a:cxn>
              <a:cxn ang="0">
                <a:pos x="167" y="72"/>
              </a:cxn>
              <a:cxn ang="0">
                <a:pos x="232" y="42"/>
              </a:cxn>
              <a:cxn ang="0">
                <a:pos x="247" y="14"/>
              </a:cxn>
              <a:cxn ang="0">
                <a:pos x="286" y="0"/>
              </a:cxn>
              <a:cxn ang="0">
                <a:pos x="307" y="135"/>
              </a:cxn>
              <a:cxn ang="0">
                <a:pos x="291" y="150"/>
              </a:cxn>
              <a:cxn ang="0">
                <a:pos x="295" y="243"/>
              </a:cxn>
              <a:cxn ang="0">
                <a:pos x="264" y="251"/>
              </a:cxn>
              <a:cxn ang="0">
                <a:pos x="247" y="303"/>
              </a:cxn>
              <a:cxn ang="0">
                <a:pos x="223" y="296"/>
              </a:cxn>
              <a:cxn ang="0">
                <a:pos x="215" y="356"/>
              </a:cxn>
              <a:cxn ang="0">
                <a:pos x="181" y="331"/>
              </a:cxn>
              <a:cxn ang="0">
                <a:pos x="113" y="347"/>
              </a:cxn>
              <a:cxn ang="0">
                <a:pos x="83" y="324"/>
              </a:cxn>
              <a:cxn ang="0">
                <a:pos x="45" y="323"/>
              </a:cxn>
              <a:cxn ang="0">
                <a:pos x="25" y="223"/>
              </a:cxn>
              <a:cxn ang="0">
                <a:pos x="0" y="80"/>
              </a:cxn>
            </a:cxnLst>
            <a:rect l="0" t="0" r="r" b="b"/>
            <a:pathLst>
              <a:path w="307" h="356">
                <a:moveTo>
                  <a:pt x="0" y="80"/>
                </a:moveTo>
                <a:lnTo>
                  <a:pt x="138" y="67"/>
                </a:lnTo>
                <a:lnTo>
                  <a:pt x="167" y="72"/>
                </a:lnTo>
                <a:lnTo>
                  <a:pt x="232" y="42"/>
                </a:lnTo>
                <a:lnTo>
                  <a:pt x="247" y="14"/>
                </a:lnTo>
                <a:lnTo>
                  <a:pt x="286" y="0"/>
                </a:lnTo>
                <a:lnTo>
                  <a:pt x="307" y="135"/>
                </a:lnTo>
                <a:lnTo>
                  <a:pt x="291" y="150"/>
                </a:lnTo>
                <a:lnTo>
                  <a:pt x="295" y="243"/>
                </a:lnTo>
                <a:lnTo>
                  <a:pt x="264" y="251"/>
                </a:lnTo>
                <a:lnTo>
                  <a:pt x="247" y="303"/>
                </a:lnTo>
                <a:lnTo>
                  <a:pt x="223" y="296"/>
                </a:lnTo>
                <a:lnTo>
                  <a:pt x="215" y="356"/>
                </a:lnTo>
                <a:lnTo>
                  <a:pt x="181" y="331"/>
                </a:lnTo>
                <a:lnTo>
                  <a:pt x="113" y="347"/>
                </a:lnTo>
                <a:lnTo>
                  <a:pt x="83" y="324"/>
                </a:lnTo>
                <a:lnTo>
                  <a:pt x="45" y="323"/>
                </a:lnTo>
                <a:lnTo>
                  <a:pt x="25" y="223"/>
                </a:lnTo>
                <a:lnTo>
                  <a:pt x="0" y="8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2" name="Freeform 45"/>
          <p:cNvSpPr>
            <a:spLocks/>
          </p:cNvSpPr>
          <p:nvPr/>
        </p:nvSpPr>
        <p:spPr bwMode="auto">
          <a:xfrm>
            <a:off x="6989764" y="3179703"/>
            <a:ext cx="839787" cy="482600"/>
          </a:xfrm>
          <a:custGeom>
            <a:avLst/>
            <a:gdLst/>
            <a:ahLst/>
            <a:cxnLst>
              <a:cxn ang="0">
                <a:pos x="0" y="301"/>
              </a:cxn>
              <a:cxn ang="0">
                <a:pos x="132" y="283"/>
              </a:cxn>
              <a:cxn ang="0">
                <a:pos x="132" y="269"/>
              </a:cxn>
              <a:cxn ang="0">
                <a:pos x="449" y="225"/>
              </a:cxn>
              <a:cxn ang="0">
                <a:pos x="455" y="203"/>
              </a:cxn>
              <a:cxn ang="0">
                <a:pos x="501" y="185"/>
              </a:cxn>
              <a:cxn ang="0">
                <a:pos x="506" y="161"/>
              </a:cxn>
              <a:cxn ang="0">
                <a:pos x="526" y="153"/>
              </a:cxn>
              <a:cxn ang="0">
                <a:pos x="541" y="117"/>
              </a:cxn>
              <a:cxn ang="0">
                <a:pos x="497" y="82"/>
              </a:cxn>
              <a:cxn ang="0">
                <a:pos x="489" y="34"/>
              </a:cxn>
              <a:cxn ang="0">
                <a:pos x="455" y="10"/>
              </a:cxn>
              <a:cxn ang="0">
                <a:pos x="384" y="23"/>
              </a:cxn>
              <a:cxn ang="0">
                <a:pos x="351" y="2"/>
              </a:cxn>
              <a:cxn ang="0">
                <a:pos x="319" y="0"/>
              </a:cxn>
              <a:cxn ang="0">
                <a:pos x="326" y="34"/>
              </a:cxn>
              <a:cxn ang="0">
                <a:pos x="282" y="51"/>
              </a:cxn>
              <a:cxn ang="0">
                <a:pos x="252" y="125"/>
              </a:cxn>
              <a:cxn ang="0">
                <a:pos x="213" y="113"/>
              </a:cxn>
              <a:cxn ang="0">
                <a:pos x="165" y="141"/>
              </a:cxn>
              <a:cxn ang="0">
                <a:pos x="104" y="152"/>
              </a:cxn>
              <a:cxn ang="0">
                <a:pos x="104" y="195"/>
              </a:cxn>
              <a:cxn ang="0">
                <a:pos x="73" y="193"/>
              </a:cxn>
              <a:cxn ang="0">
                <a:pos x="74" y="231"/>
              </a:cxn>
              <a:cxn ang="0">
                <a:pos x="42" y="216"/>
              </a:cxn>
              <a:cxn ang="0">
                <a:pos x="24" y="223"/>
              </a:cxn>
              <a:cxn ang="0">
                <a:pos x="40" y="248"/>
              </a:cxn>
              <a:cxn ang="0">
                <a:pos x="7" y="281"/>
              </a:cxn>
              <a:cxn ang="0">
                <a:pos x="0" y="301"/>
              </a:cxn>
            </a:cxnLst>
            <a:rect l="0" t="0" r="r" b="b"/>
            <a:pathLst>
              <a:path w="541" h="301">
                <a:moveTo>
                  <a:pt x="0" y="301"/>
                </a:moveTo>
                <a:lnTo>
                  <a:pt x="132" y="283"/>
                </a:lnTo>
                <a:lnTo>
                  <a:pt x="132" y="269"/>
                </a:lnTo>
                <a:lnTo>
                  <a:pt x="449" y="225"/>
                </a:lnTo>
                <a:lnTo>
                  <a:pt x="455" y="203"/>
                </a:lnTo>
                <a:lnTo>
                  <a:pt x="501" y="185"/>
                </a:lnTo>
                <a:lnTo>
                  <a:pt x="506" y="161"/>
                </a:lnTo>
                <a:lnTo>
                  <a:pt x="526" y="153"/>
                </a:lnTo>
                <a:lnTo>
                  <a:pt x="541" y="117"/>
                </a:lnTo>
                <a:lnTo>
                  <a:pt x="497" y="82"/>
                </a:lnTo>
                <a:lnTo>
                  <a:pt x="489" y="34"/>
                </a:lnTo>
                <a:lnTo>
                  <a:pt x="455" y="10"/>
                </a:lnTo>
                <a:lnTo>
                  <a:pt x="384" y="23"/>
                </a:lnTo>
                <a:lnTo>
                  <a:pt x="351" y="2"/>
                </a:lnTo>
                <a:lnTo>
                  <a:pt x="319" y="0"/>
                </a:lnTo>
                <a:lnTo>
                  <a:pt x="326" y="34"/>
                </a:lnTo>
                <a:lnTo>
                  <a:pt x="282" y="51"/>
                </a:lnTo>
                <a:lnTo>
                  <a:pt x="252" y="125"/>
                </a:lnTo>
                <a:lnTo>
                  <a:pt x="213" y="113"/>
                </a:lnTo>
                <a:lnTo>
                  <a:pt x="165" y="141"/>
                </a:lnTo>
                <a:lnTo>
                  <a:pt x="104" y="152"/>
                </a:lnTo>
                <a:lnTo>
                  <a:pt x="104" y="195"/>
                </a:lnTo>
                <a:lnTo>
                  <a:pt x="73" y="193"/>
                </a:lnTo>
                <a:lnTo>
                  <a:pt x="74" y="231"/>
                </a:lnTo>
                <a:lnTo>
                  <a:pt x="42" y="216"/>
                </a:lnTo>
                <a:lnTo>
                  <a:pt x="24" y="223"/>
                </a:lnTo>
                <a:lnTo>
                  <a:pt x="40" y="248"/>
                </a:lnTo>
                <a:lnTo>
                  <a:pt x="7" y="281"/>
                </a:lnTo>
                <a:lnTo>
                  <a:pt x="0" y="301"/>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3" name="Freeform 46"/>
          <p:cNvSpPr>
            <a:spLocks/>
          </p:cNvSpPr>
          <p:nvPr/>
        </p:nvSpPr>
        <p:spPr bwMode="auto">
          <a:xfrm>
            <a:off x="6934200" y="3492440"/>
            <a:ext cx="966788" cy="363538"/>
          </a:xfrm>
          <a:custGeom>
            <a:avLst/>
            <a:gdLst/>
            <a:ahLst/>
            <a:cxnLst>
              <a:cxn ang="0">
                <a:pos x="37" y="104"/>
              </a:cxn>
              <a:cxn ang="0">
                <a:pos x="37" y="108"/>
              </a:cxn>
              <a:cxn ang="0">
                <a:pos x="27" y="129"/>
              </a:cxn>
              <a:cxn ang="0">
                <a:pos x="39" y="158"/>
              </a:cxn>
              <a:cxn ang="0">
                <a:pos x="0" y="183"/>
              </a:cxn>
              <a:cxn ang="0">
                <a:pos x="8" y="227"/>
              </a:cxn>
              <a:cxn ang="0">
                <a:pos x="172" y="214"/>
              </a:cxn>
              <a:cxn ang="0">
                <a:pos x="366" y="191"/>
              </a:cxn>
              <a:cxn ang="0">
                <a:pos x="463" y="174"/>
              </a:cxn>
              <a:cxn ang="0">
                <a:pos x="483" y="116"/>
              </a:cxn>
              <a:cxn ang="0">
                <a:pos x="517" y="113"/>
              </a:cxn>
              <a:cxn ang="0">
                <a:pos x="623" y="0"/>
              </a:cxn>
              <a:cxn ang="0">
                <a:pos x="485" y="28"/>
              </a:cxn>
              <a:cxn ang="0">
                <a:pos x="164" y="74"/>
              </a:cxn>
              <a:cxn ang="0">
                <a:pos x="166" y="88"/>
              </a:cxn>
              <a:cxn ang="0">
                <a:pos x="37" y="104"/>
              </a:cxn>
            </a:cxnLst>
            <a:rect l="0" t="0" r="r" b="b"/>
            <a:pathLst>
              <a:path w="623" h="227">
                <a:moveTo>
                  <a:pt x="37" y="104"/>
                </a:moveTo>
                <a:lnTo>
                  <a:pt x="37" y="108"/>
                </a:lnTo>
                <a:lnTo>
                  <a:pt x="27" y="129"/>
                </a:lnTo>
                <a:lnTo>
                  <a:pt x="39" y="158"/>
                </a:lnTo>
                <a:lnTo>
                  <a:pt x="0" y="183"/>
                </a:lnTo>
                <a:lnTo>
                  <a:pt x="8" y="227"/>
                </a:lnTo>
                <a:lnTo>
                  <a:pt x="172" y="214"/>
                </a:lnTo>
                <a:lnTo>
                  <a:pt x="366" y="191"/>
                </a:lnTo>
                <a:lnTo>
                  <a:pt x="463" y="174"/>
                </a:lnTo>
                <a:lnTo>
                  <a:pt x="483" y="116"/>
                </a:lnTo>
                <a:lnTo>
                  <a:pt x="517" y="113"/>
                </a:lnTo>
                <a:lnTo>
                  <a:pt x="623" y="0"/>
                </a:lnTo>
                <a:lnTo>
                  <a:pt x="485" y="28"/>
                </a:lnTo>
                <a:lnTo>
                  <a:pt x="164" y="74"/>
                </a:lnTo>
                <a:lnTo>
                  <a:pt x="166" y="88"/>
                </a:lnTo>
                <a:lnTo>
                  <a:pt x="37" y="104"/>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4" name="Freeform 47"/>
          <p:cNvSpPr>
            <a:spLocks/>
          </p:cNvSpPr>
          <p:nvPr/>
        </p:nvSpPr>
        <p:spPr bwMode="auto">
          <a:xfrm>
            <a:off x="6838951" y="3828991"/>
            <a:ext cx="396875" cy="714375"/>
          </a:xfrm>
          <a:custGeom>
            <a:avLst/>
            <a:gdLst/>
            <a:ahLst/>
            <a:cxnLst>
              <a:cxn ang="0">
                <a:pos x="72" y="15"/>
              </a:cxn>
              <a:cxn ang="0">
                <a:pos x="33" y="91"/>
              </a:cxn>
              <a:cxn ang="0">
                <a:pos x="0" y="140"/>
              </a:cxn>
              <a:cxn ang="0">
                <a:pos x="11" y="199"/>
              </a:cxn>
              <a:cxn ang="0">
                <a:pos x="50" y="278"/>
              </a:cxn>
              <a:cxn ang="0">
                <a:pos x="20" y="360"/>
              </a:cxn>
              <a:cxn ang="0">
                <a:pos x="7" y="402"/>
              </a:cxn>
              <a:cxn ang="0">
                <a:pos x="155" y="385"/>
              </a:cxn>
              <a:cxn ang="0">
                <a:pos x="162" y="440"/>
              </a:cxn>
              <a:cxn ang="0">
                <a:pos x="193" y="446"/>
              </a:cxn>
              <a:cxn ang="0">
                <a:pos x="201" y="418"/>
              </a:cxn>
              <a:cxn ang="0">
                <a:pos x="255" y="410"/>
              </a:cxn>
              <a:cxn ang="0">
                <a:pos x="243" y="320"/>
              </a:cxn>
              <a:cxn ang="0">
                <a:pos x="240" y="0"/>
              </a:cxn>
              <a:cxn ang="0">
                <a:pos x="72" y="15"/>
              </a:cxn>
            </a:cxnLst>
            <a:rect l="0" t="0" r="r" b="b"/>
            <a:pathLst>
              <a:path w="255" h="446">
                <a:moveTo>
                  <a:pt x="72" y="15"/>
                </a:moveTo>
                <a:lnTo>
                  <a:pt x="33" y="91"/>
                </a:lnTo>
                <a:lnTo>
                  <a:pt x="0" y="140"/>
                </a:lnTo>
                <a:lnTo>
                  <a:pt x="11" y="199"/>
                </a:lnTo>
                <a:lnTo>
                  <a:pt x="50" y="278"/>
                </a:lnTo>
                <a:lnTo>
                  <a:pt x="20" y="360"/>
                </a:lnTo>
                <a:lnTo>
                  <a:pt x="7" y="402"/>
                </a:lnTo>
                <a:lnTo>
                  <a:pt x="155" y="385"/>
                </a:lnTo>
                <a:lnTo>
                  <a:pt x="162" y="440"/>
                </a:lnTo>
                <a:lnTo>
                  <a:pt x="193" y="446"/>
                </a:lnTo>
                <a:lnTo>
                  <a:pt x="201" y="418"/>
                </a:lnTo>
                <a:lnTo>
                  <a:pt x="255" y="410"/>
                </a:lnTo>
                <a:lnTo>
                  <a:pt x="243" y="320"/>
                </a:lnTo>
                <a:lnTo>
                  <a:pt x="240" y="0"/>
                </a:lnTo>
                <a:lnTo>
                  <a:pt x="72" y="15"/>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5" name="Freeform 48"/>
          <p:cNvSpPr>
            <a:spLocks/>
          </p:cNvSpPr>
          <p:nvPr/>
        </p:nvSpPr>
        <p:spPr bwMode="auto">
          <a:xfrm>
            <a:off x="7210426" y="3795654"/>
            <a:ext cx="449263" cy="719137"/>
          </a:xfrm>
          <a:custGeom>
            <a:avLst/>
            <a:gdLst/>
            <a:ahLst/>
            <a:cxnLst>
              <a:cxn ang="0">
                <a:pos x="0" y="22"/>
              </a:cxn>
              <a:cxn ang="0">
                <a:pos x="188" y="0"/>
              </a:cxn>
              <a:cxn ang="0">
                <a:pos x="247" y="208"/>
              </a:cxn>
              <a:cxn ang="0">
                <a:pos x="289" y="241"/>
              </a:cxn>
              <a:cxn ang="0">
                <a:pos x="255" y="302"/>
              </a:cxn>
              <a:cxn ang="0">
                <a:pos x="287" y="361"/>
              </a:cxn>
              <a:cxn ang="0">
                <a:pos x="96" y="382"/>
              </a:cxn>
              <a:cxn ang="0">
                <a:pos x="104" y="433"/>
              </a:cxn>
              <a:cxn ang="0">
                <a:pos x="76" y="450"/>
              </a:cxn>
              <a:cxn ang="0">
                <a:pos x="53" y="386"/>
              </a:cxn>
              <a:cxn ang="0">
                <a:pos x="40" y="438"/>
              </a:cxn>
              <a:cxn ang="0">
                <a:pos x="16" y="433"/>
              </a:cxn>
              <a:cxn ang="0">
                <a:pos x="8" y="381"/>
              </a:cxn>
              <a:cxn ang="0">
                <a:pos x="1" y="335"/>
              </a:cxn>
              <a:cxn ang="0">
                <a:pos x="0" y="22"/>
              </a:cxn>
            </a:cxnLst>
            <a:rect l="0" t="0" r="r" b="b"/>
            <a:pathLst>
              <a:path w="289" h="450">
                <a:moveTo>
                  <a:pt x="0" y="22"/>
                </a:moveTo>
                <a:lnTo>
                  <a:pt x="188" y="0"/>
                </a:lnTo>
                <a:lnTo>
                  <a:pt x="247" y="208"/>
                </a:lnTo>
                <a:lnTo>
                  <a:pt x="289" y="241"/>
                </a:lnTo>
                <a:lnTo>
                  <a:pt x="255" y="302"/>
                </a:lnTo>
                <a:lnTo>
                  <a:pt x="287" y="361"/>
                </a:lnTo>
                <a:lnTo>
                  <a:pt x="96" y="382"/>
                </a:lnTo>
                <a:lnTo>
                  <a:pt x="104" y="433"/>
                </a:lnTo>
                <a:lnTo>
                  <a:pt x="76" y="450"/>
                </a:lnTo>
                <a:lnTo>
                  <a:pt x="53" y="386"/>
                </a:lnTo>
                <a:lnTo>
                  <a:pt x="40" y="438"/>
                </a:lnTo>
                <a:lnTo>
                  <a:pt x="16" y="433"/>
                </a:lnTo>
                <a:lnTo>
                  <a:pt x="8" y="381"/>
                </a:lnTo>
                <a:lnTo>
                  <a:pt x="1" y="335"/>
                </a:lnTo>
                <a:lnTo>
                  <a:pt x="0" y="22"/>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6" name="Freeform 49"/>
          <p:cNvSpPr>
            <a:spLocks/>
          </p:cNvSpPr>
          <p:nvPr/>
        </p:nvSpPr>
        <p:spPr bwMode="auto">
          <a:xfrm>
            <a:off x="7502525" y="3757554"/>
            <a:ext cx="617538" cy="663575"/>
          </a:xfrm>
          <a:custGeom>
            <a:avLst/>
            <a:gdLst/>
            <a:ahLst/>
            <a:cxnLst>
              <a:cxn ang="0">
                <a:pos x="0" y="25"/>
              </a:cxn>
              <a:cxn ang="0">
                <a:pos x="4" y="25"/>
              </a:cxn>
              <a:cxn ang="0">
                <a:pos x="97" y="8"/>
              </a:cxn>
              <a:cxn ang="0">
                <a:pos x="179" y="0"/>
              </a:cxn>
              <a:cxn ang="0">
                <a:pos x="167" y="21"/>
              </a:cxn>
              <a:cxn ang="0">
                <a:pos x="192" y="21"/>
              </a:cxn>
              <a:cxn ang="0">
                <a:pos x="335" y="149"/>
              </a:cxn>
              <a:cxn ang="0">
                <a:pos x="390" y="232"/>
              </a:cxn>
              <a:cxn ang="0">
                <a:pos x="398" y="288"/>
              </a:cxn>
              <a:cxn ang="0">
                <a:pos x="380" y="301"/>
              </a:cxn>
              <a:cxn ang="0">
                <a:pos x="390" y="357"/>
              </a:cxn>
              <a:cxn ang="0">
                <a:pos x="350" y="360"/>
              </a:cxn>
              <a:cxn ang="0">
                <a:pos x="350" y="408"/>
              </a:cxn>
              <a:cxn ang="0">
                <a:pos x="319" y="384"/>
              </a:cxn>
              <a:cxn ang="0">
                <a:pos x="114" y="414"/>
              </a:cxn>
              <a:cxn ang="0">
                <a:pos x="67" y="325"/>
              </a:cxn>
              <a:cxn ang="0">
                <a:pos x="101" y="264"/>
              </a:cxn>
              <a:cxn ang="0">
                <a:pos x="57" y="233"/>
              </a:cxn>
              <a:cxn ang="0">
                <a:pos x="0" y="25"/>
              </a:cxn>
            </a:cxnLst>
            <a:rect l="0" t="0" r="r" b="b"/>
            <a:pathLst>
              <a:path w="398" h="414">
                <a:moveTo>
                  <a:pt x="0" y="25"/>
                </a:moveTo>
                <a:lnTo>
                  <a:pt x="4" y="25"/>
                </a:lnTo>
                <a:lnTo>
                  <a:pt x="97" y="8"/>
                </a:lnTo>
                <a:lnTo>
                  <a:pt x="179" y="0"/>
                </a:lnTo>
                <a:lnTo>
                  <a:pt x="167" y="21"/>
                </a:lnTo>
                <a:lnTo>
                  <a:pt x="192" y="21"/>
                </a:lnTo>
                <a:lnTo>
                  <a:pt x="335" y="149"/>
                </a:lnTo>
                <a:lnTo>
                  <a:pt x="390" y="232"/>
                </a:lnTo>
                <a:lnTo>
                  <a:pt x="398" y="288"/>
                </a:lnTo>
                <a:lnTo>
                  <a:pt x="380" y="301"/>
                </a:lnTo>
                <a:lnTo>
                  <a:pt x="390" y="357"/>
                </a:lnTo>
                <a:lnTo>
                  <a:pt x="350" y="360"/>
                </a:lnTo>
                <a:lnTo>
                  <a:pt x="350" y="408"/>
                </a:lnTo>
                <a:lnTo>
                  <a:pt x="319" y="384"/>
                </a:lnTo>
                <a:lnTo>
                  <a:pt x="114" y="414"/>
                </a:lnTo>
                <a:lnTo>
                  <a:pt x="67" y="325"/>
                </a:lnTo>
                <a:lnTo>
                  <a:pt x="101" y="264"/>
                </a:lnTo>
                <a:lnTo>
                  <a:pt x="57" y="233"/>
                </a:lnTo>
                <a:lnTo>
                  <a:pt x="0" y="25"/>
                </a:lnTo>
                <a:close/>
              </a:path>
            </a:pathLst>
          </a:custGeom>
          <a:solidFill>
            <a:schemeClr val="accent1">
              <a:lumMod val="60000"/>
              <a:lumOff val="40000"/>
            </a:schemeClr>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7" name="Freeform 50"/>
          <p:cNvSpPr>
            <a:spLocks/>
          </p:cNvSpPr>
          <p:nvPr/>
        </p:nvSpPr>
        <p:spPr bwMode="auto">
          <a:xfrm>
            <a:off x="7761288" y="3668653"/>
            <a:ext cx="565150" cy="461962"/>
          </a:xfrm>
          <a:custGeom>
            <a:avLst/>
            <a:gdLst/>
            <a:ahLst/>
            <a:cxnLst>
              <a:cxn ang="0">
                <a:pos x="13" y="52"/>
              </a:cxn>
              <a:cxn ang="0">
                <a:pos x="43" y="24"/>
              </a:cxn>
              <a:cxn ang="0">
                <a:pos x="152" y="0"/>
              </a:cxn>
              <a:cxn ang="0">
                <a:pos x="185" y="16"/>
              </a:cxn>
              <a:cxn ang="0">
                <a:pos x="255" y="4"/>
              </a:cxn>
              <a:cxn ang="0">
                <a:pos x="312" y="46"/>
              </a:cxn>
              <a:cxn ang="0">
                <a:pos x="364" y="77"/>
              </a:cxn>
              <a:cxn ang="0">
                <a:pos x="335" y="164"/>
              </a:cxn>
              <a:cxn ang="0">
                <a:pos x="291" y="208"/>
              </a:cxn>
              <a:cxn ang="0">
                <a:pos x="243" y="221"/>
              </a:cxn>
              <a:cxn ang="0">
                <a:pos x="253" y="256"/>
              </a:cxn>
              <a:cxn ang="0">
                <a:pos x="223" y="289"/>
              </a:cxn>
              <a:cxn ang="0">
                <a:pos x="168" y="208"/>
              </a:cxn>
              <a:cxn ang="0">
                <a:pos x="24" y="77"/>
              </a:cxn>
              <a:cxn ang="0">
                <a:pos x="0" y="77"/>
              </a:cxn>
              <a:cxn ang="0">
                <a:pos x="13" y="52"/>
              </a:cxn>
            </a:cxnLst>
            <a:rect l="0" t="0" r="r" b="b"/>
            <a:pathLst>
              <a:path w="364" h="289">
                <a:moveTo>
                  <a:pt x="13" y="52"/>
                </a:moveTo>
                <a:lnTo>
                  <a:pt x="43" y="24"/>
                </a:lnTo>
                <a:lnTo>
                  <a:pt x="152" y="0"/>
                </a:lnTo>
                <a:lnTo>
                  <a:pt x="185" y="16"/>
                </a:lnTo>
                <a:lnTo>
                  <a:pt x="255" y="4"/>
                </a:lnTo>
                <a:lnTo>
                  <a:pt x="312" y="46"/>
                </a:lnTo>
                <a:lnTo>
                  <a:pt x="364" y="77"/>
                </a:lnTo>
                <a:lnTo>
                  <a:pt x="335" y="164"/>
                </a:lnTo>
                <a:lnTo>
                  <a:pt x="291" y="208"/>
                </a:lnTo>
                <a:lnTo>
                  <a:pt x="243" y="221"/>
                </a:lnTo>
                <a:lnTo>
                  <a:pt x="253" y="256"/>
                </a:lnTo>
                <a:lnTo>
                  <a:pt x="223" y="289"/>
                </a:lnTo>
                <a:lnTo>
                  <a:pt x="168" y="208"/>
                </a:lnTo>
                <a:lnTo>
                  <a:pt x="24" y="77"/>
                </a:lnTo>
                <a:lnTo>
                  <a:pt x="0" y="77"/>
                </a:lnTo>
                <a:lnTo>
                  <a:pt x="13" y="52"/>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8" name="Freeform 51"/>
          <p:cNvSpPr>
            <a:spLocks/>
          </p:cNvSpPr>
          <p:nvPr/>
        </p:nvSpPr>
        <p:spPr bwMode="auto">
          <a:xfrm>
            <a:off x="7359651" y="4329053"/>
            <a:ext cx="1058863" cy="741362"/>
          </a:xfrm>
          <a:custGeom>
            <a:avLst/>
            <a:gdLst/>
            <a:ahLst/>
            <a:cxnLst>
              <a:cxn ang="0">
                <a:pos x="0" y="45"/>
              </a:cxn>
              <a:cxn ang="0">
                <a:pos x="187" y="27"/>
              </a:cxn>
              <a:cxn ang="0">
                <a:pos x="207" y="57"/>
              </a:cxn>
              <a:cxn ang="0">
                <a:pos x="408" y="27"/>
              </a:cxn>
              <a:cxn ang="0">
                <a:pos x="442" y="52"/>
              </a:cxn>
              <a:cxn ang="0">
                <a:pos x="442" y="4"/>
              </a:cxn>
              <a:cxn ang="0">
                <a:pos x="440" y="0"/>
              </a:cxn>
              <a:cxn ang="0">
                <a:pos x="480" y="3"/>
              </a:cxn>
              <a:cxn ang="0">
                <a:pos x="522" y="75"/>
              </a:cxn>
              <a:cxn ang="0">
                <a:pos x="590" y="172"/>
              </a:cxn>
              <a:cxn ang="0">
                <a:pos x="623" y="256"/>
              </a:cxn>
              <a:cxn ang="0">
                <a:pos x="674" y="314"/>
              </a:cxn>
              <a:cxn ang="0">
                <a:pos x="682" y="399"/>
              </a:cxn>
              <a:cxn ang="0">
                <a:pos x="666" y="450"/>
              </a:cxn>
              <a:cxn ang="0">
                <a:pos x="594" y="463"/>
              </a:cxn>
              <a:cxn ang="0">
                <a:pos x="582" y="442"/>
              </a:cxn>
              <a:cxn ang="0">
                <a:pos x="532" y="411"/>
              </a:cxn>
              <a:cxn ang="0">
                <a:pos x="516" y="380"/>
              </a:cxn>
              <a:cxn ang="0">
                <a:pos x="502" y="368"/>
              </a:cxn>
              <a:cxn ang="0">
                <a:pos x="494" y="338"/>
              </a:cxn>
              <a:cxn ang="0">
                <a:pos x="482" y="346"/>
              </a:cxn>
              <a:cxn ang="0">
                <a:pos x="442" y="308"/>
              </a:cxn>
              <a:cxn ang="0">
                <a:pos x="452" y="272"/>
              </a:cxn>
              <a:cxn ang="0">
                <a:pos x="442" y="252"/>
              </a:cxn>
              <a:cxn ang="0">
                <a:pos x="431" y="258"/>
              </a:cxn>
              <a:cxn ang="0">
                <a:pos x="432" y="280"/>
              </a:cxn>
              <a:cxn ang="0">
                <a:pos x="419" y="252"/>
              </a:cxn>
              <a:cxn ang="0">
                <a:pos x="420" y="186"/>
              </a:cxn>
              <a:cxn ang="0">
                <a:pos x="395" y="148"/>
              </a:cxn>
              <a:cxn ang="0">
                <a:pos x="331" y="116"/>
              </a:cxn>
              <a:cxn ang="0">
                <a:pos x="299" y="80"/>
              </a:cxn>
              <a:cxn ang="0">
                <a:pos x="263" y="76"/>
              </a:cxn>
              <a:cxn ang="0">
                <a:pos x="248" y="99"/>
              </a:cxn>
              <a:cxn ang="0">
                <a:pos x="195" y="115"/>
              </a:cxn>
              <a:cxn ang="0">
                <a:pos x="165" y="99"/>
              </a:cxn>
              <a:cxn ang="0">
                <a:pos x="149" y="75"/>
              </a:cxn>
              <a:cxn ang="0">
                <a:pos x="49" y="96"/>
              </a:cxn>
              <a:cxn ang="0">
                <a:pos x="28" y="79"/>
              </a:cxn>
              <a:cxn ang="0">
                <a:pos x="5" y="97"/>
              </a:cxn>
              <a:cxn ang="0">
                <a:pos x="0" y="45"/>
              </a:cxn>
            </a:cxnLst>
            <a:rect l="0" t="0" r="r" b="b"/>
            <a:pathLst>
              <a:path w="682" h="463">
                <a:moveTo>
                  <a:pt x="0" y="45"/>
                </a:moveTo>
                <a:lnTo>
                  <a:pt x="187" y="27"/>
                </a:lnTo>
                <a:lnTo>
                  <a:pt x="207" y="57"/>
                </a:lnTo>
                <a:lnTo>
                  <a:pt x="408" y="27"/>
                </a:lnTo>
                <a:lnTo>
                  <a:pt x="442" y="52"/>
                </a:lnTo>
                <a:lnTo>
                  <a:pt x="442" y="4"/>
                </a:lnTo>
                <a:lnTo>
                  <a:pt x="440" y="0"/>
                </a:lnTo>
                <a:lnTo>
                  <a:pt x="480" y="3"/>
                </a:lnTo>
                <a:lnTo>
                  <a:pt x="522" y="75"/>
                </a:lnTo>
                <a:lnTo>
                  <a:pt x="590" y="172"/>
                </a:lnTo>
                <a:lnTo>
                  <a:pt x="623" y="256"/>
                </a:lnTo>
                <a:lnTo>
                  <a:pt x="674" y="314"/>
                </a:lnTo>
                <a:lnTo>
                  <a:pt x="682" y="399"/>
                </a:lnTo>
                <a:lnTo>
                  <a:pt x="666" y="450"/>
                </a:lnTo>
                <a:lnTo>
                  <a:pt x="594" y="463"/>
                </a:lnTo>
                <a:lnTo>
                  <a:pt x="582" y="442"/>
                </a:lnTo>
                <a:lnTo>
                  <a:pt x="532" y="411"/>
                </a:lnTo>
                <a:lnTo>
                  <a:pt x="516" y="380"/>
                </a:lnTo>
                <a:lnTo>
                  <a:pt x="502" y="368"/>
                </a:lnTo>
                <a:lnTo>
                  <a:pt x="494" y="338"/>
                </a:lnTo>
                <a:lnTo>
                  <a:pt x="482" y="346"/>
                </a:lnTo>
                <a:lnTo>
                  <a:pt x="442" y="308"/>
                </a:lnTo>
                <a:lnTo>
                  <a:pt x="452" y="272"/>
                </a:lnTo>
                <a:lnTo>
                  <a:pt x="442" y="252"/>
                </a:lnTo>
                <a:lnTo>
                  <a:pt x="431" y="258"/>
                </a:lnTo>
                <a:lnTo>
                  <a:pt x="432" y="280"/>
                </a:lnTo>
                <a:lnTo>
                  <a:pt x="419" y="252"/>
                </a:lnTo>
                <a:lnTo>
                  <a:pt x="420" y="186"/>
                </a:lnTo>
                <a:lnTo>
                  <a:pt x="395" y="148"/>
                </a:lnTo>
                <a:lnTo>
                  <a:pt x="331" y="116"/>
                </a:lnTo>
                <a:lnTo>
                  <a:pt x="299" y="80"/>
                </a:lnTo>
                <a:lnTo>
                  <a:pt x="263" y="76"/>
                </a:lnTo>
                <a:lnTo>
                  <a:pt x="248" y="99"/>
                </a:lnTo>
                <a:lnTo>
                  <a:pt x="195" y="115"/>
                </a:lnTo>
                <a:lnTo>
                  <a:pt x="165" y="99"/>
                </a:lnTo>
                <a:lnTo>
                  <a:pt x="149" y="75"/>
                </a:lnTo>
                <a:lnTo>
                  <a:pt x="49" y="96"/>
                </a:lnTo>
                <a:lnTo>
                  <a:pt x="28" y="79"/>
                </a:lnTo>
                <a:lnTo>
                  <a:pt x="5" y="97"/>
                </a:lnTo>
                <a:lnTo>
                  <a:pt x="0" y="45"/>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19" name="Freeform 52"/>
          <p:cNvSpPr>
            <a:spLocks/>
          </p:cNvSpPr>
          <p:nvPr/>
        </p:nvSpPr>
        <p:spPr bwMode="auto">
          <a:xfrm>
            <a:off x="7650164" y="3351154"/>
            <a:ext cx="974725" cy="441325"/>
          </a:xfrm>
          <a:custGeom>
            <a:avLst/>
            <a:gdLst/>
            <a:ahLst/>
            <a:cxnLst>
              <a:cxn ang="0">
                <a:pos x="22" y="204"/>
              </a:cxn>
              <a:cxn ang="0">
                <a:pos x="0" y="262"/>
              </a:cxn>
              <a:cxn ang="0">
                <a:pos x="81" y="254"/>
              </a:cxn>
              <a:cxn ang="0">
                <a:pos x="113" y="228"/>
              </a:cxn>
              <a:cxn ang="0">
                <a:pos x="224" y="198"/>
              </a:cxn>
              <a:cxn ang="0">
                <a:pos x="254" y="214"/>
              </a:cxn>
              <a:cxn ang="0">
                <a:pos x="327" y="204"/>
              </a:cxn>
              <a:cxn ang="0">
                <a:pos x="327" y="208"/>
              </a:cxn>
              <a:cxn ang="0">
                <a:pos x="436" y="275"/>
              </a:cxn>
              <a:cxn ang="0">
                <a:pos x="500" y="255"/>
              </a:cxn>
              <a:cxn ang="0">
                <a:pos x="536" y="180"/>
              </a:cxn>
              <a:cxn ang="0">
                <a:pos x="598" y="158"/>
              </a:cxn>
              <a:cxn ang="0">
                <a:pos x="628" y="102"/>
              </a:cxn>
              <a:cxn ang="0">
                <a:pos x="626" y="34"/>
              </a:cxn>
              <a:cxn ang="0">
                <a:pos x="618" y="90"/>
              </a:cxn>
              <a:cxn ang="0">
                <a:pos x="584" y="138"/>
              </a:cxn>
              <a:cxn ang="0">
                <a:pos x="571" y="134"/>
              </a:cxn>
              <a:cxn ang="0">
                <a:pos x="524" y="148"/>
              </a:cxn>
              <a:cxn ang="0">
                <a:pos x="524" y="132"/>
              </a:cxn>
              <a:cxn ang="0">
                <a:pos x="571" y="116"/>
              </a:cxn>
              <a:cxn ang="0">
                <a:pos x="528" y="110"/>
              </a:cxn>
              <a:cxn ang="0">
                <a:pos x="576" y="96"/>
              </a:cxn>
              <a:cxn ang="0">
                <a:pos x="594" y="104"/>
              </a:cxn>
              <a:cxn ang="0">
                <a:pos x="604" y="50"/>
              </a:cxn>
              <a:cxn ang="0">
                <a:pos x="592" y="38"/>
              </a:cxn>
              <a:cxn ang="0">
                <a:pos x="535" y="60"/>
              </a:cxn>
              <a:cxn ang="0">
                <a:pos x="536" y="28"/>
              </a:cxn>
              <a:cxn ang="0">
                <a:pos x="560" y="36"/>
              </a:cxn>
              <a:cxn ang="0">
                <a:pos x="592" y="12"/>
              </a:cxn>
              <a:cxn ang="0">
                <a:pos x="574" y="0"/>
              </a:cxn>
              <a:cxn ang="0">
                <a:pos x="387" y="42"/>
              </a:cxn>
              <a:cxn ang="0">
                <a:pos x="157" y="89"/>
              </a:cxn>
              <a:cxn ang="0">
                <a:pos x="52" y="202"/>
              </a:cxn>
              <a:cxn ang="0">
                <a:pos x="22" y="204"/>
              </a:cxn>
            </a:cxnLst>
            <a:rect l="0" t="0" r="r" b="b"/>
            <a:pathLst>
              <a:path w="628" h="275">
                <a:moveTo>
                  <a:pt x="22" y="204"/>
                </a:moveTo>
                <a:lnTo>
                  <a:pt x="0" y="262"/>
                </a:lnTo>
                <a:lnTo>
                  <a:pt x="81" y="254"/>
                </a:lnTo>
                <a:lnTo>
                  <a:pt x="113" y="228"/>
                </a:lnTo>
                <a:lnTo>
                  <a:pt x="224" y="198"/>
                </a:lnTo>
                <a:lnTo>
                  <a:pt x="254" y="214"/>
                </a:lnTo>
                <a:lnTo>
                  <a:pt x="327" y="204"/>
                </a:lnTo>
                <a:lnTo>
                  <a:pt x="327" y="208"/>
                </a:lnTo>
                <a:lnTo>
                  <a:pt x="436" y="275"/>
                </a:lnTo>
                <a:lnTo>
                  <a:pt x="500" y="255"/>
                </a:lnTo>
                <a:lnTo>
                  <a:pt x="536" y="180"/>
                </a:lnTo>
                <a:lnTo>
                  <a:pt x="598" y="158"/>
                </a:lnTo>
                <a:lnTo>
                  <a:pt x="628" y="102"/>
                </a:lnTo>
                <a:lnTo>
                  <a:pt x="626" y="34"/>
                </a:lnTo>
                <a:lnTo>
                  <a:pt x="618" y="90"/>
                </a:lnTo>
                <a:lnTo>
                  <a:pt x="584" y="138"/>
                </a:lnTo>
                <a:lnTo>
                  <a:pt x="571" y="134"/>
                </a:lnTo>
                <a:lnTo>
                  <a:pt x="524" y="148"/>
                </a:lnTo>
                <a:lnTo>
                  <a:pt x="524" y="132"/>
                </a:lnTo>
                <a:lnTo>
                  <a:pt x="571" y="116"/>
                </a:lnTo>
                <a:lnTo>
                  <a:pt x="528" y="110"/>
                </a:lnTo>
                <a:lnTo>
                  <a:pt x="576" y="96"/>
                </a:lnTo>
                <a:lnTo>
                  <a:pt x="594" y="104"/>
                </a:lnTo>
                <a:lnTo>
                  <a:pt x="604" y="50"/>
                </a:lnTo>
                <a:lnTo>
                  <a:pt x="592" y="38"/>
                </a:lnTo>
                <a:lnTo>
                  <a:pt x="535" y="60"/>
                </a:lnTo>
                <a:lnTo>
                  <a:pt x="536" y="28"/>
                </a:lnTo>
                <a:lnTo>
                  <a:pt x="560" y="36"/>
                </a:lnTo>
                <a:lnTo>
                  <a:pt x="592" y="12"/>
                </a:lnTo>
                <a:lnTo>
                  <a:pt x="574" y="0"/>
                </a:lnTo>
                <a:lnTo>
                  <a:pt x="387" y="42"/>
                </a:lnTo>
                <a:lnTo>
                  <a:pt x="157" y="89"/>
                </a:lnTo>
                <a:lnTo>
                  <a:pt x="52" y="202"/>
                </a:lnTo>
                <a:lnTo>
                  <a:pt x="22" y="204"/>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0" name="Freeform 53"/>
          <p:cNvSpPr>
            <a:spLocks/>
          </p:cNvSpPr>
          <p:nvPr/>
        </p:nvSpPr>
        <p:spPr bwMode="auto">
          <a:xfrm>
            <a:off x="7689850" y="2986029"/>
            <a:ext cx="852488" cy="547687"/>
          </a:xfrm>
          <a:custGeom>
            <a:avLst/>
            <a:gdLst/>
            <a:ahLst/>
            <a:cxnLst>
              <a:cxn ang="0">
                <a:pos x="90" y="240"/>
              </a:cxn>
              <a:cxn ang="0">
                <a:pos x="74" y="274"/>
              </a:cxn>
              <a:cxn ang="0">
                <a:pos x="51" y="284"/>
              </a:cxn>
              <a:cxn ang="0">
                <a:pos x="50" y="306"/>
              </a:cxn>
              <a:cxn ang="0">
                <a:pos x="2" y="324"/>
              </a:cxn>
              <a:cxn ang="0">
                <a:pos x="0" y="342"/>
              </a:cxn>
              <a:cxn ang="0">
                <a:pos x="130" y="320"/>
              </a:cxn>
              <a:cxn ang="0">
                <a:pos x="366" y="270"/>
              </a:cxn>
              <a:cxn ang="0">
                <a:pos x="548" y="226"/>
              </a:cxn>
              <a:cxn ang="0">
                <a:pos x="548" y="192"/>
              </a:cxn>
              <a:cxn ang="0">
                <a:pos x="529" y="181"/>
              </a:cxn>
              <a:cxn ang="0">
                <a:pos x="513" y="199"/>
              </a:cxn>
              <a:cxn ang="0">
                <a:pos x="503" y="152"/>
              </a:cxn>
              <a:cxn ang="0">
                <a:pos x="513" y="111"/>
              </a:cxn>
              <a:cxn ang="0">
                <a:pos x="445" y="80"/>
              </a:cxn>
              <a:cxn ang="0">
                <a:pos x="398" y="88"/>
              </a:cxn>
              <a:cxn ang="0">
                <a:pos x="397" y="24"/>
              </a:cxn>
              <a:cxn ang="0">
                <a:pos x="349" y="0"/>
              </a:cxn>
              <a:cxn ang="0">
                <a:pos x="313" y="15"/>
              </a:cxn>
              <a:cxn ang="0">
                <a:pos x="289" y="75"/>
              </a:cxn>
              <a:cxn ang="0">
                <a:pos x="247" y="99"/>
              </a:cxn>
              <a:cxn ang="0">
                <a:pos x="229" y="193"/>
              </a:cxn>
              <a:cxn ang="0">
                <a:pos x="160" y="240"/>
              </a:cxn>
              <a:cxn ang="0">
                <a:pos x="105" y="258"/>
              </a:cxn>
              <a:cxn ang="0">
                <a:pos x="90" y="240"/>
              </a:cxn>
            </a:cxnLst>
            <a:rect l="0" t="0" r="r" b="b"/>
            <a:pathLst>
              <a:path w="548" h="342">
                <a:moveTo>
                  <a:pt x="90" y="240"/>
                </a:moveTo>
                <a:lnTo>
                  <a:pt x="74" y="274"/>
                </a:lnTo>
                <a:lnTo>
                  <a:pt x="51" y="284"/>
                </a:lnTo>
                <a:lnTo>
                  <a:pt x="50" y="306"/>
                </a:lnTo>
                <a:lnTo>
                  <a:pt x="2" y="324"/>
                </a:lnTo>
                <a:lnTo>
                  <a:pt x="0" y="342"/>
                </a:lnTo>
                <a:lnTo>
                  <a:pt x="130" y="320"/>
                </a:lnTo>
                <a:lnTo>
                  <a:pt x="366" y="270"/>
                </a:lnTo>
                <a:lnTo>
                  <a:pt x="548" y="226"/>
                </a:lnTo>
                <a:lnTo>
                  <a:pt x="548" y="192"/>
                </a:lnTo>
                <a:lnTo>
                  <a:pt x="529" y="181"/>
                </a:lnTo>
                <a:lnTo>
                  <a:pt x="513" y="199"/>
                </a:lnTo>
                <a:lnTo>
                  <a:pt x="503" y="152"/>
                </a:lnTo>
                <a:lnTo>
                  <a:pt x="513" y="111"/>
                </a:lnTo>
                <a:lnTo>
                  <a:pt x="445" y="80"/>
                </a:lnTo>
                <a:lnTo>
                  <a:pt x="398" y="88"/>
                </a:lnTo>
                <a:lnTo>
                  <a:pt x="397" y="24"/>
                </a:lnTo>
                <a:lnTo>
                  <a:pt x="349" y="0"/>
                </a:lnTo>
                <a:lnTo>
                  <a:pt x="313" y="15"/>
                </a:lnTo>
                <a:lnTo>
                  <a:pt x="289" y="75"/>
                </a:lnTo>
                <a:lnTo>
                  <a:pt x="247" y="99"/>
                </a:lnTo>
                <a:lnTo>
                  <a:pt x="229" y="193"/>
                </a:lnTo>
                <a:lnTo>
                  <a:pt x="160" y="240"/>
                </a:lnTo>
                <a:lnTo>
                  <a:pt x="105" y="258"/>
                </a:lnTo>
                <a:lnTo>
                  <a:pt x="90" y="24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1" name="Freeform 54"/>
          <p:cNvSpPr>
            <a:spLocks/>
          </p:cNvSpPr>
          <p:nvPr/>
        </p:nvSpPr>
        <p:spPr bwMode="auto">
          <a:xfrm>
            <a:off x="7748589" y="2878079"/>
            <a:ext cx="484187" cy="522287"/>
          </a:xfrm>
          <a:custGeom>
            <a:avLst/>
            <a:gdLst/>
            <a:ahLst/>
            <a:cxnLst>
              <a:cxn ang="0">
                <a:pos x="32" y="171"/>
              </a:cxn>
              <a:cxn ang="0">
                <a:pos x="8" y="164"/>
              </a:cxn>
              <a:cxn ang="0">
                <a:pos x="0" y="216"/>
              </a:cxn>
              <a:cxn ang="0">
                <a:pos x="8" y="271"/>
              </a:cxn>
              <a:cxn ang="0">
                <a:pos x="53" y="308"/>
              </a:cxn>
              <a:cxn ang="0">
                <a:pos x="64" y="326"/>
              </a:cxn>
              <a:cxn ang="0">
                <a:pos x="121" y="308"/>
              </a:cxn>
              <a:cxn ang="0">
                <a:pos x="189" y="264"/>
              </a:cxn>
              <a:cxn ang="0">
                <a:pos x="209" y="168"/>
              </a:cxn>
              <a:cxn ang="0">
                <a:pos x="253" y="143"/>
              </a:cxn>
              <a:cxn ang="0">
                <a:pos x="277" y="84"/>
              </a:cxn>
              <a:cxn ang="0">
                <a:pos x="311" y="68"/>
              </a:cxn>
              <a:cxn ang="0">
                <a:pos x="266" y="60"/>
              </a:cxn>
              <a:cxn ang="0">
                <a:pos x="188" y="103"/>
              </a:cxn>
              <a:cxn ang="0">
                <a:pos x="176" y="61"/>
              </a:cxn>
              <a:cxn ang="0">
                <a:pos x="108" y="65"/>
              </a:cxn>
              <a:cxn ang="0">
                <a:pos x="92" y="0"/>
              </a:cxn>
              <a:cxn ang="0">
                <a:pos x="75" y="18"/>
              </a:cxn>
              <a:cxn ang="0">
                <a:pos x="80" y="111"/>
              </a:cxn>
              <a:cxn ang="0">
                <a:pos x="49" y="119"/>
              </a:cxn>
              <a:cxn ang="0">
                <a:pos x="32" y="171"/>
              </a:cxn>
            </a:cxnLst>
            <a:rect l="0" t="0" r="r" b="b"/>
            <a:pathLst>
              <a:path w="311" h="326">
                <a:moveTo>
                  <a:pt x="32" y="171"/>
                </a:moveTo>
                <a:lnTo>
                  <a:pt x="8" y="164"/>
                </a:lnTo>
                <a:lnTo>
                  <a:pt x="0" y="216"/>
                </a:lnTo>
                <a:lnTo>
                  <a:pt x="8" y="271"/>
                </a:lnTo>
                <a:lnTo>
                  <a:pt x="53" y="308"/>
                </a:lnTo>
                <a:lnTo>
                  <a:pt x="64" y="326"/>
                </a:lnTo>
                <a:lnTo>
                  <a:pt x="121" y="308"/>
                </a:lnTo>
                <a:lnTo>
                  <a:pt x="189" y="264"/>
                </a:lnTo>
                <a:lnTo>
                  <a:pt x="209" y="168"/>
                </a:lnTo>
                <a:lnTo>
                  <a:pt x="253" y="143"/>
                </a:lnTo>
                <a:lnTo>
                  <a:pt x="277" y="84"/>
                </a:lnTo>
                <a:lnTo>
                  <a:pt x="311" y="68"/>
                </a:lnTo>
                <a:lnTo>
                  <a:pt x="266" y="60"/>
                </a:lnTo>
                <a:lnTo>
                  <a:pt x="188" y="103"/>
                </a:lnTo>
                <a:lnTo>
                  <a:pt x="176" y="61"/>
                </a:lnTo>
                <a:lnTo>
                  <a:pt x="108" y="65"/>
                </a:lnTo>
                <a:lnTo>
                  <a:pt x="92" y="0"/>
                </a:lnTo>
                <a:lnTo>
                  <a:pt x="75" y="18"/>
                </a:lnTo>
                <a:lnTo>
                  <a:pt x="80" y="111"/>
                </a:lnTo>
                <a:lnTo>
                  <a:pt x="49" y="119"/>
                </a:lnTo>
                <a:lnTo>
                  <a:pt x="32" y="171"/>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2" name="Freeform 55"/>
          <p:cNvSpPr>
            <a:spLocks/>
          </p:cNvSpPr>
          <p:nvPr/>
        </p:nvSpPr>
        <p:spPr bwMode="auto">
          <a:xfrm>
            <a:off x="8437564" y="2887604"/>
            <a:ext cx="134937" cy="174625"/>
          </a:xfrm>
          <a:custGeom>
            <a:avLst/>
            <a:gdLst/>
            <a:ahLst/>
            <a:cxnLst>
              <a:cxn ang="0">
                <a:pos x="0" y="6"/>
              </a:cxn>
              <a:cxn ang="0">
                <a:pos x="18" y="0"/>
              </a:cxn>
              <a:cxn ang="0">
                <a:pos x="58" y="24"/>
              </a:cxn>
              <a:cxn ang="0">
                <a:pos x="58" y="47"/>
              </a:cxn>
              <a:cxn ang="0">
                <a:pos x="86" y="65"/>
              </a:cxn>
              <a:cxn ang="0">
                <a:pos x="87" y="97"/>
              </a:cxn>
              <a:cxn ang="0">
                <a:pos x="42" y="109"/>
              </a:cxn>
              <a:cxn ang="0">
                <a:pos x="0" y="6"/>
              </a:cxn>
            </a:cxnLst>
            <a:rect l="0" t="0" r="r" b="b"/>
            <a:pathLst>
              <a:path w="87" h="109">
                <a:moveTo>
                  <a:pt x="0" y="6"/>
                </a:moveTo>
                <a:lnTo>
                  <a:pt x="18" y="0"/>
                </a:lnTo>
                <a:lnTo>
                  <a:pt x="58" y="24"/>
                </a:lnTo>
                <a:lnTo>
                  <a:pt x="58" y="47"/>
                </a:lnTo>
                <a:lnTo>
                  <a:pt x="86" y="65"/>
                </a:lnTo>
                <a:lnTo>
                  <a:pt x="87" y="97"/>
                </a:lnTo>
                <a:lnTo>
                  <a:pt x="42" y="109"/>
                </a:lnTo>
                <a:lnTo>
                  <a:pt x="0" y="6"/>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3" name="Freeform 56"/>
          <p:cNvSpPr>
            <a:spLocks/>
          </p:cNvSpPr>
          <p:nvPr/>
        </p:nvSpPr>
        <p:spPr bwMode="auto">
          <a:xfrm>
            <a:off x="7856539" y="2543116"/>
            <a:ext cx="655637" cy="442913"/>
          </a:xfrm>
          <a:custGeom>
            <a:avLst/>
            <a:gdLst/>
            <a:ahLst/>
            <a:cxnLst>
              <a:cxn ang="0">
                <a:pos x="39" y="40"/>
              </a:cxn>
              <a:cxn ang="0">
                <a:pos x="0" y="77"/>
              </a:cxn>
              <a:cxn ang="0">
                <a:pos x="21" y="212"/>
              </a:cxn>
              <a:cxn ang="0">
                <a:pos x="39" y="277"/>
              </a:cxn>
              <a:cxn ang="0">
                <a:pos x="111" y="272"/>
              </a:cxn>
              <a:cxn ang="0">
                <a:pos x="376" y="221"/>
              </a:cxn>
              <a:cxn ang="0">
                <a:pos x="395" y="213"/>
              </a:cxn>
              <a:cxn ang="0">
                <a:pos x="422" y="151"/>
              </a:cxn>
              <a:cxn ang="0">
                <a:pos x="382" y="116"/>
              </a:cxn>
              <a:cxn ang="0">
                <a:pos x="403" y="36"/>
              </a:cxn>
              <a:cxn ang="0">
                <a:pos x="372" y="28"/>
              </a:cxn>
              <a:cxn ang="0">
                <a:pos x="372" y="8"/>
              </a:cxn>
              <a:cxn ang="0">
                <a:pos x="359" y="0"/>
              </a:cxn>
              <a:cxn ang="0">
                <a:pos x="51" y="57"/>
              </a:cxn>
              <a:cxn ang="0">
                <a:pos x="39" y="40"/>
              </a:cxn>
            </a:cxnLst>
            <a:rect l="0" t="0" r="r" b="b"/>
            <a:pathLst>
              <a:path w="422" h="277">
                <a:moveTo>
                  <a:pt x="39" y="40"/>
                </a:moveTo>
                <a:lnTo>
                  <a:pt x="0" y="77"/>
                </a:lnTo>
                <a:lnTo>
                  <a:pt x="21" y="212"/>
                </a:lnTo>
                <a:lnTo>
                  <a:pt x="39" y="277"/>
                </a:lnTo>
                <a:lnTo>
                  <a:pt x="111" y="272"/>
                </a:lnTo>
                <a:lnTo>
                  <a:pt x="376" y="221"/>
                </a:lnTo>
                <a:lnTo>
                  <a:pt x="395" y="213"/>
                </a:lnTo>
                <a:lnTo>
                  <a:pt x="422" y="151"/>
                </a:lnTo>
                <a:lnTo>
                  <a:pt x="382" y="116"/>
                </a:lnTo>
                <a:lnTo>
                  <a:pt x="403" y="36"/>
                </a:lnTo>
                <a:lnTo>
                  <a:pt x="372" y="28"/>
                </a:lnTo>
                <a:lnTo>
                  <a:pt x="372" y="8"/>
                </a:lnTo>
                <a:lnTo>
                  <a:pt x="359" y="0"/>
                </a:lnTo>
                <a:lnTo>
                  <a:pt x="51" y="57"/>
                </a:lnTo>
                <a:lnTo>
                  <a:pt x="39" y="4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4" name="Freeform 57"/>
          <p:cNvSpPr>
            <a:spLocks/>
          </p:cNvSpPr>
          <p:nvPr/>
        </p:nvSpPr>
        <p:spPr bwMode="auto">
          <a:xfrm>
            <a:off x="8450263" y="2593916"/>
            <a:ext cx="171450" cy="354013"/>
          </a:xfrm>
          <a:custGeom>
            <a:avLst/>
            <a:gdLst/>
            <a:ahLst/>
            <a:cxnLst>
              <a:cxn ang="0">
                <a:pos x="20" y="1"/>
              </a:cxn>
              <a:cxn ang="0">
                <a:pos x="46" y="0"/>
              </a:cxn>
              <a:cxn ang="0">
                <a:pos x="99" y="33"/>
              </a:cxn>
              <a:cxn ang="0">
                <a:pos x="91" y="60"/>
              </a:cxn>
              <a:cxn ang="0">
                <a:pos x="110" y="77"/>
              </a:cxn>
              <a:cxn ang="0">
                <a:pos x="111" y="181"/>
              </a:cxn>
              <a:cxn ang="0">
                <a:pos x="93" y="221"/>
              </a:cxn>
              <a:cxn ang="0">
                <a:pos x="71" y="207"/>
              </a:cxn>
              <a:cxn ang="0">
                <a:pos x="49" y="205"/>
              </a:cxn>
              <a:cxn ang="0">
                <a:pos x="10" y="184"/>
              </a:cxn>
              <a:cxn ang="0">
                <a:pos x="40" y="119"/>
              </a:cxn>
              <a:cxn ang="0">
                <a:pos x="0" y="84"/>
              </a:cxn>
              <a:cxn ang="0">
                <a:pos x="20" y="1"/>
              </a:cxn>
            </a:cxnLst>
            <a:rect l="0" t="0" r="r" b="b"/>
            <a:pathLst>
              <a:path w="111" h="221">
                <a:moveTo>
                  <a:pt x="20" y="1"/>
                </a:moveTo>
                <a:lnTo>
                  <a:pt x="46" y="0"/>
                </a:lnTo>
                <a:lnTo>
                  <a:pt x="99" y="33"/>
                </a:lnTo>
                <a:lnTo>
                  <a:pt x="91" y="60"/>
                </a:lnTo>
                <a:lnTo>
                  <a:pt x="110" y="77"/>
                </a:lnTo>
                <a:lnTo>
                  <a:pt x="111" y="181"/>
                </a:lnTo>
                <a:lnTo>
                  <a:pt x="93" y="221"/>
                </a:lnTo>
                <a:lnTo>
                  <a:pt x="71" y="207"/>
                </a:lnTo>
                <a:lnTo>
                  <a:pt x="49" y="205"/>
                </a:lnTo>
                <a:lnTo>
                  <a:pt x="10" y="184"/>
                </a:lnTo>
                <a:lnTo>
                  <a:pt x="40" y="119"/>
                </a:lnTo>
                <a:lnTo>
                  <a:pt x="0" y="84"/>
                </a:lnTo>
                <a:lnTo>
                  <a:pt x="20" y="1"/>
                </a:lnTo>
                <a:close/>
              </a:path>
            </a:pathLst>
          </a:custGeom>
          <a:solidFill>
            <a:schemeClr val="accent1">
              <a:lumMod val="60000"/>
              <a:lumOff val="40000"/>
            </a:schemeClr>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5" name="Freeform 58"/>
          <p:cNvSpPr>
            <a:spLocks/>
          </p:cNvSpPr>
          <p:nvPr/>
        </p:nvSpPr>
        <p:spPr bwMode="auto">
          <a:xfrm>
            <a:off x="7912100" y="2043053"/>
            <a:ext cx="725488" cy="609600"/>
          </a:xfrm>
          <a:custGeom>
            <a:avLst/>
            <a:gdLst/>
            <a:ahLst/>
            <a:cxnLst>
              <a:cxn ang="0">
                <a:pos x="36" y="256"/>
              </a:cxn>
              <a:cxn ang="0">
                <a:pos x="80" y="233"/>
              </a:cxn>
              <a:cxn ang="0">
                <a:pos x="140" y="228"/>
              </a:cxn>
              <a:cxn ang="0">
                <a:pos x="154" y="208"/>
              </a:cxn>
              <a:cxn ang="0">
                <a:pos x="176" y="205"/>
              </a:cxn>
              <a:cxn ang="0">
                <a:pos x="188" y="184"/>
              </a:cxn>
              <a:cxn ang="0">
                <a:pos x="207" y="176"/>
              </a:cxn>
              <a:cxn ang="0">
                <a:pos x="198" y="136"/>
              </a:cxn>
              <a:cxn ang="0">
                <a:pos x="186" y="125"/>
              </a:cxn>
              <a:cxn ang="0">
                <a:pos x="211" y="93"/>
              </a:cxn>
              <a:cxn ang="0">
                <a:pos x="227" y="93"/>
              </a:cxn>
              <a:cxn ang="0">
                <a:pos x="282" y="26"/>
              </a:cxn>
              <a:cxn ang="0">
                <a:pos x="366" y="0"/>
              </a:cxn>
              <a:cxn ang="0">
                <a:pos x="375" y="64"/>
              </a:cxn>
              <a:cxn ang="0">
                <a:pos x="379" y="61"/>
              </a:cxn>
              <a:cxn ang="0">
                <a:pos x="399" y="84"/>
              </a:cxn>
              <a:cxn ang="0">
                <a:pos x="400" y="149"/>
              </a:cxn>
              <a:cxn ang="0">
                <a:pos x="425" y="203"/>
              </a:cxn>
              <a:cxn ang="0">
                <a:pos x="435" y="272"/>
              </a:cxn>
              <a:cxn ang="0">
                <a:pos x="437" y="332"/>
              </a:cxn>
              <a:cxn ang="0">
                <a:pos x="467" y="352"/>
              </a:cxn>
              <a:cxn ang="0">
                <a:pos x="445" y="381"/>
              </a:cxn>
              <a:cxn ang="0">
                <a:pos x="391" y="346"/>
              </a:cxn>
              <a:cxn ang="0">
                <a:pos x="363" y="349"/>
              </a:cxn>
              <a:cxn ang="0">
                <a:pos x="335" y="341"/>
              </a:cxn>
              <a:cxn ang="0">
                <a:pos x="336" y="321"/>
              </a:cxn>
              <a:cxn ang="0">
                <a:pos x="319" y="314"/>
              </a:cxn>
              <a:cxn ang="0">
                <a:pos x="13" y="373"/>
              </a:cxn>
              <a:cxn ang="0">
                <a:pos x="0" y="356"/>
              </a:cxn>
              <a:cxn ang="0">
                <a:pos x="47" y="288"/>
              </a:cxn>
              <a:cxn ang="0">
                <a:pos x="36" y="256"/>
              </a:cxn>
            </a:cxnLst>
            <a:rect l="0" t="0" r="r" b="b"/>
            <a:pathLst>
              <a:path w="467" h="381">
                <a:moveTo>
                  <a:pt x="36" y="256"/>
                </a:moveTo>
                <a:lnTo>
                  <a:pt x="80" y="233"/>
                </a:lnTo>
                <a:lnTo>
                  <a:pt x="140" y="228"/>
                </a:lnTo>
                <a:lnTo>
                  <a:pt x="154" y="208"/>
                </a:lnTo>
                <a:lnTo>
                  <a:pt x="176" y="205"/>
                </a:lnTo>
                <a:lnTo>
                  <a:pt x="188" y="184"/>
                </a:lnTo>
                <a:lnTo>
                  <a:pt x="207" y="176"/>
                </a:lnTo>
                <a:lnTo>
                  <a:pt x="198" y="136"/>
                </a:lnTo>
                <a:lnTo>
                  <a:pt x="186" y="125"/>
                </a:lnTo>
                <a:lnTo>
                  <a:pt x="211" y="93"/>
                </a:lnTo>
                <a:lnTo>
                  <a:pt x="227" y="93"/>
                </a:lnTo>
                <a:lnTo>
                  <a:pt x="282" y="26"/>
                </a:lnTo>
                <a:lnTo>
                  <a:pt x="366" y="0"/>
                </a:lnTo>
                <a:lnTo>
                  <a:pt x="375" y="64"/>
                </a:lnTo>
                <a:lnTo>
                  <a:pt x="379" y="61"/>
                </a:lnTo>
                <a:lnTo>
                  <a:pt x="399" y="84"/>
                </a:lnTo>
                <a:lnTo>
                  <a:pt x="400" y="149"/>
                </a:lnTo>
                <a:lnTo>
                  <a:pt x="425" y="203"/>
                </a:lnTo>
                <a:lnTo>
                  <a:pt x="435" y="272"/>
                </a:lnTo>
                <a:lnTo>
                  <a:pt x="437" y="332"/>
                </a:lnTo>
                <a:lnTo>
                  <a:pt x="467" y="352"/>
                </a:lnTo>
                <a:lnTo>
                  <a:pt x="445" y="381"/>
                </a:lnTo>
                <a:lnTo>
                  <a:pt x="391" y="346"/>
                </a:lnTo>
                <a:lnTo>
                  <a:pt x="363" y="349"/>
                </a:lnTo>
                <a:lnTo>
                  <a:pt x="335" y="341"/>
                </a:lnTo>
                <a:lnTo>
                  <a:pt x="336" y="321"/>
                </a:lnTo>
                <a:lnTo>
                  <a:pt x="319" y="314"/>
                </a:lnTo>
                <a:lnTo>
                  <a:pt x="13" y="373"/>
                </a:lnTo>
                <a:lnTo>
                  <a:pt x="0" y="356"/>
                </a:lnTo>
                <a:lnTo>
                  <a:pt x="47" y="288"/>
                </a:lnTo>
                <a:lnTo>
                  <a:pt x="36" y="256"/>
                </a:lnTo>
                <a:close/>
              </a:path>
            </a:pathLst>
          </a:custGeom>
          <a:solidFill>
            <a:srgbClr val="3177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6" name="Freeform 59"/>
          <p:cNvSpPr>
            <a:spLocks/>
          </p:cNvSpPr>
          <p:nvPr/>
        </p:nvSpPr>
        <p:spPr bwMode="auto">
          <a:xfrm>
            <a:off x="8475664" y="2008128"/>
            <a:ext cx="193675" cy="366712"/>
          </a:xfrm>
          <a:custGeom>
            <a:avLst/>
            <a:gdLst/>
            <a:ahLst/>
            <a:cxnLst>
              <a:cxn ang="0">
                <a:pos x="0" y="24"/>
              </a:cxn>
              <a:cxn ang="0">
                <a:pos x="90" y="0"/>
              </a:cxn>
              <a:cxn ang="0">
                <a:pos x="124" y="63"/>
              </a:cxn>
              <a:cxn ang="0">
                <a:pos x="106" y="79"/>
              </a:cxn>
              <a:cxn ang="0">
                <a:pos x="113" y="217"/>
              </a:cxn>
              <a:cxn ang="0">
                <a:pos x="61" y="229"/>
              </a:cxn>
              <a:cxn ang="0">
                <a:pos x="36" y="172"/>
              </a:cxn>
              <a:cxn ang="0">
                <a:pos x="35" y="104"/>
              </a:cxn>
              <a:cxn ang="0">
                <a:pos x="12" y="84"/>
              </a:cxn>
              <a:cxn ang="0">
                <a:pos x="0" y="24"/>
              </a:cxn>
            </a:cxnLst>
            <a:rect l="0" t="0" r="r" b="b"/>
            <a:pathLst>
              <a:path w="124" h="229">
                <a:moveTo>
                  <a:pt x="0" y="24"/>
                </a:moveTo>
                <a:lnTo>
                  <a:pt x="90" y="0"/>
                </a:lnTo>
                <a:lnTo>
                  <a:pt x="124" y="63"/>
                </a:lnTo>
                <a:lnTo>
                  <a:pt x="106" y="79"/>
                </a:lnTo>
                <a:lnTo>
                  <a:pt x="113" y="217"/>
                </a:lnTo>
                <a:lnTo>
                  <a:pt x="61" y="229"/>
                </a:lnTo>
                <a:lnTo>
                  <a:pt x="36" y="172"/>
                </a:lnTo>
                <a:lnTo>
                  <a:pt x="35" y="104"/>
                </a:lnTo>
                <a:lnTo>
                  <a:pt x="12" y="84"/>
                </a:lnTo>
                <a:lnTo>
                  <a:pt x="0" y="24"/>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7" name="Freeform 60"/>
          <p:cNvSpPr>
            <a:spLocks/>
          </p:cNvSpPr>
          <p:nvPr/>
        </p:nvSpPr>
        <p:spPr bwMode="auto">
          <a:xfrm>
            <a:off x="8569326" y="2293879"/>
            <a:ext cx="409575" cy="192087"/>
          </a:xfrm>
          <a:custGeom>
            <a:avLst/>
            <a:gdLst/>
            <a:ahLst/>
            <a:cxnLst>
              <a:cxn ang="0">
                <a:pos x="0" y="48"/>
              </a:cxn>
              <a:cxn ang="0">
                <a:pos x="134" y="15"/>
              </a:cxn>
              <a:cxn ang="0">
                <a:pos x="150" y="16"/>
              </a:cxn>
              <a:cxn ang="0">
                <a:pos x="166" y="0"/>
              </a:cxn>
              <a:cxn ang="0">
                <a:pos x="179" y="8"/>
              </a:cxn>
              <a:cxn ang="0">
                <a:pos x="163" y="43"/>
              </a:cxn>
              <a:cxn ang="0">
                <a:pos x="191" y="40"/>
              </a:cxn>
              <a:cxn ang="0">
                <a:pos x="207" y="67"/>
              </a:cxn>
              <a:cxn ang="0">
                <a:pos x="226" y="70"/>
              </a:cxn>
              <a:cxn ang="0">
                <a:pos x="239" y="66"/>
              </a:cxn>
              <a:cxn ang="0">
                <a:pos x="239" y="51"/>
              </a:cxn>
              <a:cxn ang="0">
                <a:pos x="216" y="32"/>
              </a:cxn>
              <a:cxn ang="0">
                <a:pos x="234" y="31"/>
              </a:cxn>
              <a:cxn ang="0">
                <a:pos x="263" y="71"/>
              </a:cxn>
              <a:cxn ang="0">
                <a:pos x="235" y="95"/>
              </a:cxn>
              <a:cxn ang="0">
                <a:pos x="203" y="83"/>
              </a:cxn>
              <a:cxn ang="0">
                <a:pos x="183" y="112"/>
              </a:cxn>
              <a:cxn ang="0">
                <a:pos x="143" y="83"/>
              </a:cxn>
              <a:cxn ang="0">
                <a:pos x="10" y="120"/>
              </a:cxn>
              <a:cxn ang="0">
                <a:pos x="0" y="48"/>
              </a:cxn>
            </a:cxnLst>
            <a:rect l="0" t="0" r="r" b="b"/>
            <a:pathLst>
              <a:path w="263" h="120">
                <a:moveTo>
                  <a:pt x="0" y="48"/>
                </a:moveTo>
                <a:lnTo>
                  <a:pt x="134" y="15"/>
                </a:lnTo>
                <a:lnTo>
                  <a:pt x="150" y="16"/>
                </a:lnTo>
                <a:lnTo>
                  <a:pt x="166" y="0"/>
                </a:lnTo>
                <a:lnTo>
                  <a:pt x="179" y="8"/>
                </a:lnTo>
                <a:lnTo>
                  <a:pt x="163" y="43"/>
                </a:lnTo>
                <a:lnTo>
                  <a:pt x="191" y="40"/>
                </a:lnTo>
                <a:lnTo>
                  <a:pt x="207" y="67"/>
                </a:lnTo>
                <a:lnTo>
                  <a:pt x="226" y="70"/>
                </a:lnTo>
                <a:lnTo>
                  <a:pt x="239" y="66"/>
                </a:lnTo>
                <a:lnTo>
                  <a:pt x="239" y="51"/>
                </a:lnTo>
                <a:lnTo>
                  <a:pt x="216" y="32"/>
                </a:lnTo>
                <a:lnTo>
                  <a:pt x="234" y="31"/>
                </a:lnTo>
                <a:lnTo>
                  <a:pt x="263" y="71"/>
                </a:lnTo>
                <a:lnTo>
                  <a:pt x="235" y="95"/>
                </a:lnTo>
                <a:lnTo>
                  <a:pt x="203" y="83"/>
                </a:lnTo>
                <a:lnTo>
                  <a:pt x="183" y="112"/>
                </a:lnTo>
                <a:lnTo>
                  <a:pt x="143" y="83"/>
                </a:lnTo>
                <a:lnTo>
                  <a:pt x="10" y="120"/>
                </a:lnTo>
                <a:lnTo>
                  <a:pt x="0" y="48"/>
                </a:lnTo>
                <a:close/>
              </a:path>
            </a:pathLst>
          </a:custGeom>
          <a:solidFill>
            <a:schemeClr val="bg1"/>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8" name="Freeform 61"/>
          <p:cNvSpPr>
            <a:spLocks/>
          </p:cNvSpPr>
          <p:nvPr/>
        </p:nvSpPr>
        <p:spPr bwMode="auto">
          <a:xfrm>
            <a:off x="8583614" y="2439929"/>
            <a:ext cx="212725" cy="168275"/>
          </a:xfrm>
          <a:custGeom>
            <a:avLst/>
            <a:gdLst/>
            <a:ahLst/>
            <a:cxnLst>
              <a:cxn ang="0">
                <a:pos x="0" y="27"/>
              </a:cxn>
              <a:cxn ang="0">
                <a:pos x="105" y="0"/>
              </a:cxn>
              <a:cxn ang="0">
                <a:pos x="137" y="48"/>
              </a:cxn>
              <a:cxn ang="0">
                <a:pos x="118" y="69"/>
              </a:cxn>
              <a:cxn ang="0">
                <a:pos x="85" y="61"/>
              </a:cxn>
              <a:cxn ang="0">
                <a:pos x="33" y="105"/>
              </a:cxn>
              <a:cxn ang="0">
                <a:pos x="5" y="82"/>
              </a:cxn>
              <a:cxn ang="0">
                <a:pos x="0" y="27"/>
              </a:cxn>
            </a:cxnLst>
            <a:rect l="0" t="0" r="r" b="b"/>
            <a:pathLst>
              <a:path w="137" h="105">
                <a:moveTo>
                  <a:pt x="0" y="27"/>
                </a:moveTo>
                <a:lnTo>
                  <a:pt x="105" y="0"/>
                </a:lnTo>
                <a:lnTo>
                  <a:pt x="137" y="48"/>
                </a:lnTo>
                <a:lnTo>
                  <a:pt x="118" y="69"/>
                </a:lnTo>
                <a:lnTo>
                  <a:pt x="85" y="61"/>
                </a:lnTo>
                <a:lnTo>
                  <a:pt x="33" y="105"/>
                </a:lnTo>
                <a:lnTo>
                  <a:pt x="5" y="82"/>
                </a:lnTo>
                <a:lnTo>
                  <a:pt x="0" y="27"/>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29" name="Freeform 62"/>
          <p:cNvSpPr>
            <a:spLocks/>
          </p:cNvSpPr>
          <p:nvPr/>
        </p:nvSpPr>
        <p:spPr bwMode="auto">
          <a:xfrm>
            <a:off x="8618539" y="2554229"/>
            <a:ext cx="211137" cy="130175"/>
          </a:xfrm>
          <a:custGeom>
            <a:avLst/>
            <a:gdLst/>
            <a:ahLst/>
            <a:cxnLst>
              <a:cxn ang="0">
                <a:pos x="0" y="60"/>
              </a:cxn>
              <a:cxn ang="0">
                <a:pos x="56" y="33"/>
              </a:cxn>
              <a:cxn ang="0">
                <a:pos x="110" y="0"/>
              </a:cxn>
              <a:cxn ang="0">
                <a:pos x="119" y="1"/>
              </a:cxn>
              <a:cxn ang="0">
                <a:pos x="135" y="2"/>
              </a:cxn>
              <a:cxn ang="0">
                <a:pos x="82" y="45"/>
              </a:cxn>
              <a:cxn ang="0">
                <a:pos x="16" y="81"/>
              </a:cxn>
              <a:cxn ang="0">
                <a:pos x="0" y="60"/>
              </a:cxn>
            </a:cxnLst>
            <a:rect l="0" t="0" r="r" b="b"/>
            <a:pathLst>
              <a:path w="135" h="81">
                <a:moveTo>
                  <a:pt x="0" y="60"/>
                </a:moveTo>
                <a:lnTo>
                  <a:pt x="56" y="33"/>
                </a:lnTo>
                <a:lnTo>
                  <a:pt x="110" y="0"/>
                </a:lnTo>
                <a:lnTo>
                  <a:pt x="119" y="1"/>
                </a:lnTo>
                <a:lnTo>
                  <a:pt x="135" y="2"/>
                </a:lnTo>
                <a:lnTo>
                  <a:pt x="82" y="45"/>
                </a:lnTo>
                <a:lnTo>
                  <a:pt x="16" y="81"/>
                </a:lnTo>
                <a:lnTo>
                  <a:pt x="0" y="60"/>
                </a:lnTo>
                <a:close/>
              </a:path>
            </a:pathLst>
          </a:custGeom>
          <a:solidFill>
            <a:schemeClr val="accent1">
              <a:lumMod val="60000"/>
              <a:lumOff val="40000"/>
            </a:schemeClr>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30" name="Freeform 63"/>
          <p:cNvSpPr>
            <a:spLocks/>
          </p:cNvSpPr>
          <p:nvPr/>
        </p:nvSpPr>
        <p:spPr bwMode="auto">
          <a:xfrm>
            <a:off x="8616950" y="1938278"/>
            <a:ext cx="223838" cy="412750"/>
          </a:xfrm>
          <a:custGeom>
            <a:avLst/>
            <a:gdLst/>
            <a:ahLst/>
            <a:cxnLst>
              <a:cxn ang="0">
                <a:pos x="31" y="0"/>
              </a:cxn>
              <a:cxn ang="0">
                <a:pos x="0" y="45"/>
              </a:cxn>
              <a:cxn ang="0">
                <a:pos x="34" y="105"/>
              </a:cxn>
              <a:cxn ang="0">
                <a:pos x="14" y="121"/>
              </a:cxn>
              <a:cxn ang="0">
                <a:pos x="22" y="258"/>
              </a:cxn>
              <a:cxn ang="0">
                <a:pos x="103" y="238"/>
              </a:cxn>
              <a:cxn ang="0">
                <a:pos x="124" y="238"/>
              </a:cxn>
              <a:cxn ang="0">
                <a:pos x="136" y="224"/>
              </a:cxn>
              <a:cxn ang="0">
                <a:pos x="136" y="198"/>
              </a:cxn>
              <a:cxn ang="0">
                <a:pos x="145" y="182"/>
              </a:cxn>
              <a:cxn ang="0">
                <a:pos x="100" y="162"/>
              </a:cxn>
              <a:cxn ang="0">
                <a:pos x="42" y="12"/>
              </a:cxn>
              <a:cxn ang="0">
                <a:pos x="31" y="0"/>
              </a:cxn>
            </a:cxnLst>
            <a:rect l="0" t="0" r="r" b="b"/>
            <a:pathLst>
              <a:path w="145" h="258">
                <a:moveTo>
                  <a:pt x="31" y="0"/>
                </a:moveTo>
                <a:lnTo>
                  <a:pt x="0" y="45"/>
                </a:lnTo>
                <a:lnTo>
                  <a:pt x="34" y="105"/>
                </a:lnTo>
                <a:lnTo>
                  <a:pt x="14" y="121"/>
                </a:lnTo>
                <a:lnTo>
                  <a:pt x="22" y="258"/>
                </a:lnTo>
                <a:lnTo>
                  <a:pt x="103" y="238"/>
                </a:lnTo>
                <a:lnTo>
                  <a:pt x="124" y="238"/>
                </a:lnTo>
                <a:lnTo>
                  <a:pt x="136" y="224"/>
                </a:lnTo>
                <a:lnTo>
                  <a:pt x="136" y="198"/>
                </a:lnTo>
                <a:lnTo>
                  <a:pt x="145" y="182"/>
                </a:lnTo>
                <a:lnTo>
                  <a:pt x="100" y="162"/>
                </a:lnTo>
                <a:lnTo>
                  <a:pt x="42" y="12"/>
                </a:lnTo>
                <a:lnTo>
                  <a:pt x="31" y="0"/>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31" name="Freeform 64"/>
          <p:cNvSpPr>
            <a:spLocks/>
          </p:cNvSpPr>
          <p:nvPr/>
        </p:nvSpPr>
        <p:spPr bwMode="auto">
          <a:xfrm>
            <a:off x="8747126" y="2425640"/>
            <a:ext cx="106363" cy="90488"/>
          </a:xfrm>
          <a:custGeom>
            <a:avLst/>
            <a:gdLst/>
            <a:ahLst/>
            <a:cxnLst>
              <a:cxn ang="0">
                <a:pos x="0" y="9"/>
              </a:cxn>
              <a:cxn ang="0">
                <a:pos x="29" y="0"/>
              </a:cxn>
              <a:cxn ang="0">
                <a:pos x="69" y="29"/>
              </a:cxn>
              <a:cxn ang="0">
                <a:pos x="61" y="37"/>
              </a:cxn>
              <a:cxn ang="0">
                <a:pos x="41" y="37"/>
              </a:cxn>
              <a:cxn ang="0">
                <a:pos x="32" y="57"/>
              </a:cxn>
              <a:cxn ang="0">
                <a:pos x="0" y="9"/>
              </a:cxn>
            </a:cxnLst>
            <a:rect l="0" t="0" r="r" b="b"/>
            <a:pathLst>
              <a:path w="69" h="57">
                <a:moveTo>
                  <a:pt x="0" y="9"/>
                </a:moveTo>
                <a:lnTo>
                  <a:pt x="29" y="0"/>
                </a:lnTo>
                <a:lnTo>
                  <a:pt x="69" y="29"/>
                </a:lnTo>
                <a:lnTo>
                  <a:pt x="61" y="37"/>
                </a:lnTo>
                <a:lnTo>
                  <a:pt x="41" y="37"/>
                </a:lnTo>
                <a:lnTo>
                  <a:pt x="32" y="57"/>
                </a:lnTo>
                <a:lnTo>
                  <a:pt x="0" y="9"/>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32" name="Freeform 65"/>
          <p:cNvSpPr>
            <a:spLocks/>
          </p:cNvSpPr>
          <p:nvPr/>
        </p:nvSpPr>
        <p:spPr bwMode="auto">
          <a:xfrm>
            <a:off x="8518525" y="3122554"/>
            <a:ext cx="57150" cy="103187"/>
          </a:xfrm>
          <a:custGeom>
            <a:avLst/>
            <a:gdLst/>
            <a:ahLst/>
            <a:cxnLst>
              <a:cxn ang="0">
                <a:pos x="0" y="6"/>
              </a:cxn>
              <a:cxn ang="0">
                <a:pos x="37" y="0"/>
              </a:cxn>
              <a:cxn ang="0">
                <a:pos x="15" y="64"/>
              </a:cxn>
              <a:cxn ang="0">
                <a:pos x="1" y="63"/>
              </a:cxn>
              <a:cxn ang="0">
                <a:pos x="0" y="6"/>
              </a:cxn>
            </a:cxnLst>
            <a:rect l="0" t="0" r="r" b="b"/>
            <a:pathLst>
              <a:path w="37" h="64">
                <a:moveTo>
                  <a:pt x="0" y="6"/>
                </a:moveTo>
                <a:lnTo>
                  <a:pt x="37" y="0"/>
                </a:lnTo>
                <a:lnTo>
                  <a:pt x="15" y="64"/>
                </a:lnTo>
                <a:lnTo>
                  <a:pt x="1" y="63"/>
                </a:lnTo>
                <a:lnTo>
                  <a:pt x="0" y="6"/>
                </a:lnTo>
                <a:close/>
              </a:path>
            </a:pathLst>
          </a:custGeom>
          <a:solidFill>
            <a:srgbClr val="FFFFFF"/>
          </a:solidFill>
          <a:ln w="17526">
            <a:solidFill>
              <a:srgbClr val="000000"/>
            </a:solidFill>
            <a:prstDash val="solid"/>
            <a:round/>
            <a:headEnd/>
            <a:tailEnd/>
          </a:ln>
        </p:spPr>
        <p:txBody>
          <a:bodyPr/>
          <a:lstStyle/>
          <a:p>
            <a:pPr>
              <a:defRPr/>
            </a:pPr>
            <a:endParaRPr lang="en-US" kern="0" dirty="0">
              <a:solidFill>
                <a:sysClr val="windowText" lastClr="000000"/>
              </a:solidFill>
            </a:endParaRPr>
          </a:p>
        </p:txBody>
      </p:sp>
      <p:sp>
        <p:nvSpPr>
          <p:cNvPr id="133" name="Text Box 66"/>
          <p:cNvSpPr txBox="1">
            <a:spLocks noChangeArrowheads="1"/>
          </p:cNvSpPr>
          <p:nvPr/>
        </p:nvSpPr>
        <p:spPr bwMode="auto">
          <a:xfrm>
            <a:off x="6200775" y="5311715"/>
            <a:ext cx="3377848" cy="400110"/>
          </a:xfrm>
          <a:prstGeom prst="rect">
            <a:avLst/>
          </a:prstGeom>
          <a:noFill/>
          <a:ln w="9525">
            <a:noFill/>
            <a:miter lim="800000"/>
            <a:headEnd/>
            <a:tailEnd/>
          </a:ln>
          <a:effectLst/>
        </p:spPr>
        <p:txBody>
          <a:bodyPr wrap="none">
            <a:spAutoFit/>
          </a:bodyPr>
          <a:lstStyle/>
          <a:p>
            <a:pPr>
              <a:defRPr/>
            </a:pPr>
            <a:r>
              <a:rPr lang="en-US" sz="2000" u="sng" kern="0" dirty="0">
                <a:solidFill>
                  <a:schemeClr val="accent6">
                    <a:lumMod val="25000"/>
                  </a:schemeClr>
                </a:solidFill>
              </a:rPr>
              <a:t>&lt;</a:t>
            </a:r>
            <a:r>
              <a:rPr lang="en-US" sz="2000" kern="0" dirty="0">
                <a:solidFill>
                  <a:schemeClr val="accent6">
                    <a:lumMod val="25000"/>
                  </a:schemeClr>
                </a:solidFill>
              </a:rPr>
              <a:t> 3.0 (2014 national average)</a:t>
            </a:r>
          </a:p>
        </p:txBody>
      </p:sp>
      <p:sp>
        <p:nvSpPr>
          <p:cNvPr id="134" name="Text Box 67"/>
          <p:cNvSpPr txBox="1">
            <a:spLocks noChangeArrowheads="1"/>
          </p:cNvSpPr>
          <p:nvPr/>
        </p:nvSpPr>
        <p:spPr bwMode="auto">
          <a:xfrm>
            <a:off x="6200776" y="5695890"/>
            <a:ext cx="633507" cy="400110"/>
          </a:xfrm>
          <a:prstGeom prst="rect">
            <a:avLst/>
          </a:prstGeom>
          <a:noFill/>
          <a:ln w="9525">
            <a:noFill/>
            <a:miter lim="800000"/>
            <a:headEnd/>
            <a:tailEnd/>
          </a:ln>
          <a:effectLst/>
        </p:spPr>
        <p:txBody>
          <a:bodyPr wrap="none">
            <a:spAutoFit/>
          </a:bodyPr>
          <a:lstStyle/>
          <a:p>
            <a:pPr>
              <a:defRPr/>
            </a:pPr>
            <a:r>
              <a:rPr lang="en-US" sz="2000" kern="0" dirty="0">
                <a:solidFill>
                  <a:schemeClr val="accent6">
                    <a:lumMod val="25000"/>
                  </a:schemeClr>
                </a:solidFill>
              </a:rPr>
              <a:t>&gt;3.0</a:t>
            </a:r>
          </a:p>
        </p:txBody>
      </p:sp>
      <p:sp>
        <p:nvSpPr>
          <p:cNvPr id="135" name="Rectangle 70"/>
          <p:cNvSpPr>
            <a:spLocks noChangeArrowheads="1"/>
          </p:cNvSpPr>
          <p:nvPr/>
        </p:nvSpPr>
        <p:spPr bwMode="auto">
          <a:xfrm>
            <a:off x="5603876" y="5772090"/>
            <a:ext cx="447675" cy="230188"/>
          </a:xfrm>
          <a:prstGeom prst="rect">
            <a:avLst/>
          </a:prstGeom>
          <a:solidFill>
            <a:srgbClr val="3177FF"/>
          </a:solidFill>
          <a:ln w="17526">
            <a:solidFill>
              <a:srgbClr val="000000"/>
            </a:solidFill>
            <a:miter lim="800000"/>
            <a:headEnd/>
            <a:tailEnd/>
          </a:ln>
          <a:effectLst/>
        </p:spPr>
        <p:txBody>
          <a:bodyPr wrap="none" anchor="ctr"/>
          <a:lstStyle/>
          <a:p>
            <a:pPr>
              <a:defRPr/>
            </a:pPr>
            <a:endParaRPr lang="en-US" kern="0" dirty="0">
              <a:solidFill>
                <a:sysClr val="windowText" lastClr="000000"/>
              </a:solidFill>
            </a:endParaRPr>
          </a:p>
        </p:txBody>
      </p:sp>
      <p:sp>
        <p:nvSpPr>
          <p:cNvPr id="136" name="Rectangle 71"/>
          <p:cNvSpPr>
            <a:spLocks noChangeArrowheads="1"/>
          </p:cNvSpPr>
          <p:nvPr/>
        </p:nvSpPr>
        <p:spPr bwMode="auto">
          <a:xfrm>
            <a:off x="5603876" y="5387915"/>
            <a:ext cx="447675" cy="230188"/>
          </a:xfrm>
          <a:prstGeom prst="rect">
            <a:avLst/>
          </a:prstGeom>
          <a:solidFill>
            <a:schemeClr val="bg1"/>
          </a:solidFill>
          <a:ln w="17526">
            <a:solidFill>
              <a:srgbClr val="000000"/>
            </a:solidFill>
            <a:miter lim="800000"/>
            <a:headEnd/>
            <a:tailEnd/>
          </a:ln>
          <a:effectLst/>
        </p:spPr>
        <p:txBody>
          <a:bodyPr wrap="none" anchor="ctr"/>
          <a:lstStyle/>
          <a:p>
            <a:pPr>
              <a:defRPr/>
            </a:pPr>
            <a:endParaRPr lang="en-US" kern="0" dirty="0">
              <a:solidFill>
                <a:sysClr val="windowText" lastClr="000000"/>
              </a:solidFill>
            </a:endParaRPr>
          </a:p>
        </p:txBody>
      </p:sp>
      <p:sp>
        <p:nvSpPr>
          <p:cNvPr id="137" name="Oval 72"/>
          <p:cNvSpPr>
            <a:spLocks noChangeArrowheads="1"/>
          </p:cNvSpPr>
          <p:nvPr/>
        </p:nvSpPr>
        <p:spPr bwMode="auto">
          <a:xfrm>
            <a:off x="8810626" y="2852679"/>
            <a:ext cx="149225" cy="153987"/>
          </a:xfrm>
          <a:prstGeom prst="ellipse">
            <a:avLst/>
          </a:prstGeom>
          <a:solidFill>
            <a:srgbClr val="3177FF"/>
          </a:solidFill>
          <a:ln w="17526">
            <a:solidFill>
              <a:srgbClr val="000000"/>
            </a:solidFill>
            <a:round/>
            <a:headEnd/>
            <a:tailEnd/>
          </a:ln>
          <a:effectLst/>
        </p:spPr>
        <p:txBody>
          <a:bodyPr wrap="none" anchor="ctr"/>
          <a:lstStyle/>
          <a:p>
            <a:pPr>
              <a:defRPr/>
            </a:pPr>
            <a:endParaRPr lang="en-US" kern="0" dirty="0">
              <a:solidFill>
                <a:sysClr val="windowText" lastClr="000000"/>
              </a:solidFill>
            </a:endParaRPr>
          </a:p>
        </p:txBody>
      </p:sp>
      <p:sp>
        <p:nvSpPr>
          <p:cNvPr id="138" name="Text Box 73"/>
          <p:cNvSpPr txBox="1">
            <a:spLocks noChangeArrowheads="1"/>
          </p:cNvSpPr>
          <p:nvPr/>
        </p:nvSpPr>
        <p:spPr bwMode="auto">
          <a:xfrm>
            <a:off x="8959850" y="2774890"/>
            <a:ext cx="641522" cy="369332"/>
          </a:xfrm>
          <a:prstGeom prst="rect">
            <a:avLst/>
          </a:prstGeom>
          <a:noFill/>
          <a:ln w="9525">
            <a:noFill/>
            <a:miter lim="800000"/>
            <a:headEnd/>
            <a:tailEnd/>
          </a:ln>
          <a:effectLst/>
        </p:spPr>
        <p:txBody>
          <a:bodyPr wrap="none">
            <a:spAutoFit/>
          </a:bodyPr>
          <a:lstStyle/>
          <a:p>
            <a:pPr>
              <a:defRPr/>
            </a:pPr>
            <a:r>
              <a:rPr lang="en-US" kern="0" dirty="0">
                <a:solidFill>
                  <a:schemeClr val="accent6">
                    <a:lumMod val="25000"/>
                  </a:schemeClr>
                </a:solidFill>
              </a:rPr>
              <a:t>D.C.</a:t>
            </a:r>
          </a:p>
        </p:txBody>
      </p:sp>
      <p:sp>
        <p:nvSpPr>
          <p:cNvPr id="139" name="Freeform 14"/>
          <p:cNvSpPr>
            <a:spLocks/>
          </p:cNvSpPr>
          <p:nvPr/>
        </p:nvSpPr>
        <p:spPr bwMode="auto">
          <a:xfrm>
            <a:off x="2057401" y="3429000"/>
            <a:ext cx="1254125" cy="1081088"/>
          </a:xfrm>
          <a:custGeom>
            <a:avLst/>
            <a:gdLst/>
            <a:ahLst/>
            <a:cxnLst>
              <a:cxn ang="0">
                <a:pos x="224" y="204"/>
              </a:cxn>
              <a:cxn ang="0">
                <a:pos x="505" y="0"/>
              </a:cxn>
              <a:cxn ang="0">
                <a:pos x="640" y="36"/>
              </a:cxn>
              <a:cxn ang="0">
                <a:pos x="705" y="102"/>
              </a:cxn>
              <a:cxn ang="0">
                <a:pos x="969" y="127"/>
              </a:cxn>
              <a:cxn ang="0">
                <a:pos x="977" y="805"/>
              </a:cxn>
              <a:cxn ang="0">
                <a:pos x="1064" y="825"/>
              </a:cxn>
              <a:cxn ang="0">
                <a:pos x="1104" y="906"/>
              </a:cxn>
              <a:cxn ang="0">
                <a:pos x="1165" y="878"/>
              </a:cxn>
              <a:cxn ang="0">
                <a:pos x="1292" y="1062"/>
              </a:cxn>
              <a:cxn ang="0">
                <a:pos x="1401" y="1147"/>
              </a:cxn>
              <a:cxn ang="0">
                <a:pos x="1397" y="1220"/>
              </a:cxn>
              <a:cxn ang="0">
                <a:pos x="1259" y="1229"/>
              </a:cxn>
              <a:cxn ang="0">
                <a:pos x="1198" y="1004"/>
              </a:cxn>
              <a:cxn ang="0">
                <a:pos x="762" y="783"/>
              </a:cxn>
              <a:cxn ang="0">
                <a:pos x="774" y="853"/>
              </a:cxn>
              <a:cxn ang="0">
                <a:pos x="676" y="943"/>
              </a:cxn>
              <a:cxn ang="0">
                <a:pos x="660" y="910"/>
              </a:cxn>
              <a:cxn ang="0">
                <a:pos x="632" y="910"/>
              </a:cxn>
              <a:cxn ang="0">
                <a:pos x="553" y="1098"/>
              </a:cxn>
              <a:cxn ang="0">
                <a:pos x="310" y="1283"/>
              </a:cxn>
              <a:cxn ang="0">
                <a:pos x="69" y="1371"/>
              </a:cxn>
              <a:cxn ang="0">
                <a:pos x="0" y="1359"/>
              </a:cxn>
              <a:cxn ang="0">
                <a:pos x="277" y="1200"/>
              </a:cxn>
              <a:cxn ang="0">
                <a:pos x="310" y="1200"/>
              </a:cxn>
              <a:cxn ang="0">
                <a:pos x="411" y="1078"/>
              </a:cxn>
              <a:cxn ang="0">
                <a:pos x="456" y="1074"/>
              </a:cxn>
              <a:cxn ang="0">
                <a:pos x="525" y="980"/>
              </a:cxn>
              <a:cxn ang="0">
                <a:pos x="501" y="939"/>
              </a:cxn>
              <a:cxn ang="0">
                <a:pos x="354" y="959"/>
              </a:cxn>
              <a:cxn ang="0">
                <a:pos x="253" y="726"/>
              </a:cxn>
              <a:cxn ang="0">
                <a:pos x="310" y="621"/>
              </a:cxn>
              <a:cxn ang="0">
                <a:pos x="403" y="584"/>
              </a:cxn>
              <a:cxn ang="0">
                <a:pos x="370" y="490"/>
              </a:cxn>
              <a:cxn ang="0">
                <a:pos x="273" y="534"/>
              </a:cxn>
              <a:cxn ang="0">
                <a:pos x="200" y="400"/>
              </a:cxn>
              <a:cxn ang="0">
                <a:pos x="281" y="368"/>
              </a:cxn>
              <a:cxn ang="0">
                <a:pos x="354" y="404"/>
              </a:cxn>
              <a:cxn ang="0">
                <a:pos x="387" y="384"/>
              </a:cxn>
              <a:cxn ang="0">
                <a:pos x="326" y="269"/>
              </a:cxn>
              <a:cxn ang="0">
                <a:pos x="220" y="261"/>
              </a:cxn>
              <a:cxn ang="0">
                <a:pos x="224" y="204"/>
              </a:cxn>
            </a:cxnLst>
            <a:rect l="0" t="0" r="r" b="b"/>
            <a:pathLst>
              <a:path w="1401" h="1371">
                <a:moveTo>
                  <a:pt x="224" y="204"/>
                </a:moveTo>
                <a:lnTo>
                  <a:pt x="505" y="0"/>
                </a:lnTo>
                <a:lnTo>
                  <a:pt x="640" y="36"/>
                </a:lnTo>
                <a:lnTo>
                  <a:pt x="705" y="102"/>
                </a:lnTo>
                <a:lnTo>
                  <a:pt x="969" y="127"/>
                </a:lnTo>
                <a:lnTo>
                  <a:pt x="977" y="805"/>
                </a:lnTo>
                <a:lnTo>
                  <a:pt x="1064" y="825"/>
                </a:lnTo>
                <a:lnTo>
                  <a:pt x="1104" y="906"/>
                </a:lnTo>
                <a:lnTo>
                  <a:pt x="1165" y="878"/>
                </a:lnTo>
                <a:lnTo>
                  <a:pt x="1292" y="1062"/>
                </a:lnTo>
                <a:lnTo>
                  <a:pt x="1401" y="1147"/>
                </a:lnTo>
                <a:lnTo>
                  <a:pt x="1397" y="1220"/>
                </a:lnTo>
                <a:lnTo>
                  <a:pt x="1259" y="1229"/>
                </a:lnTo>
                <a:lnTo>
                  <a:pt x="1198" y="1004"/>
                </a:lnTo>
                <a:lnTo>
                  <a:pt x="762" y="783"/>
                </a:lnTo>
                <a:lnTo>
                  <a:pt x="774" y="853"/>
                </a:lnTo>
                <a:lnTo>
                  <a:pt x="676" y="943"/>
                </a:lnTo>
                <a:lnTo>
                  <a:pt x="660" y="910"/>
                </a:lnTo>
                <a:lnTo>
                  <a:pt x="632" y="910"/>
                </a:lnTo>
                <a:lnTo>
                  <a:pt x="553" y="1098"/>
                </a:lnTo>
                <a:lnTo>
                  <a:pt x="310" y="1283"/>
                </a:lnTo>
                <a:lnTo>
                  <a:pt x="69" y="1371"/>
                </a:lnTo>
                <a:lnTo>
                  <a:pt x="0" y="1359"/>
                </a:lnTo>
                <a:lnTo>
                  <a:pt x="277" y="1200"/>
                </a:lnTo>
                <a:lnTo>
                  <a:pt x="310" y="1200"/>
                </a:lnTo>
                <a:lnTo>
                  <a:pt x="411" y="1078"/>
                </a:lnTo>
                <a:lnTo>
                  <a:pt x="456" y="1074"/>
                </a:lnTo>
                <a:lnTo>
                  <a:pt x="525" y="980"/>
                </a:lnTo>
                <a:lnTo>
                  <a:pt x="501" y="939"/>
                </a:lnTo>
                <a:lnTo>
                  <a:pt x="354" y="959"/>
                </a:lnTo>
                <a:lnTo>
                  <a:pt x="253" y="726"/>
                </a:lnTo>
                <a:lnTo>
                  <a:pt x="310" y="621"/>
                </a:lnTo>
                <a:lnTo>
                  <a:pt x="403" y="584"/>
                </a:lnTo>
                <a:lnTo>
                  <a:pt x="370" y="490"/>
                </a:lnTo>
                <a:lnTo>
                  <a:pt x="273" y="534"/>
                </a:lnTo>
                <a:lnTo>
                  <a:pt x="200" y="400"/>
                </a:lnTo>
                <a:lnTo>
                  <a:pt x="281" y="368"/>
                </a:lnTo>
                <a:lnTo>
                  <a:pt x="354" y="404"/>
                </a:lnTo>
                <a:lnTo>
                  <a:pt x="387" y="384"/>
                </a:lnTo>
                <a:lnTo>
                  <a:pt x="326" y="269"/>
                </a:lnTo>
                <a:lnTo>
                  <a:pt x="220" y="261"/>
                </a:lnTo>
                <a:lnTo>
                  <a:pt x="224" y="204"/>
                </a:lnTo>
                <a:close/>
              </a:path>
            </a:pathLst>
          </a:custGeom>
          <a:solidFill>
            <a:srgbClr val="3177FF"/>
          </a:solidFill>
          <a:ln w="17526">
            <a:solidFill>
              <a:srgbClr val="000000"/>
            </a:solidFill>
            <a:prstDash val="solid"/>
            <a:round/>
            <a:headEnd/>
            <a:tailEnd/>
          </a:ln>
        </p:spPr>
        <p:txBody>
          <a:bodyPr/>
          <a:lstStyle/>
          <a:p>
            <a:endParaRPr lang="en-US" dirty="0"/>
          </a:p>
        </p:txBody>
      </p:sp>
    </p:spTree>
    <p:extLst>
      <p:ext uri="{BB962C8B-B14F-4D97-AF65-F5344CB8AC3E}">
        <p14:creationId xmlns:p14="http://schemas.microsoft.com/office/powerpoint/2010/main" val="36844711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8517" y="224586"/>
            <a:ext cx="10972800" cy="1143000"/>
          </a:xfrm>
        </p:spPr>
        <p:txBody>
          <a:bodyPr/>
          <a:lstStyle/>
          <a:p>
            <a:pPr algn="ctr"/>
            <a:r>
              <a:rPr lang="en-US" dirty="0" smtClean="0"/>
              <a:t>TB in New Mexico</a:t>
            </a:r>
            <a:endParaRPr lang="en-US" dirty="0"/>
          </a:p>
        </p:txBody>
      </p:sp>
      <p:pic>
        <p:nvPicPr>
          <p:cNvPr id="4" name="Chart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126" y="1836591"/>
            <a:ext cx="7155024" cy="457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06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dirty="0" smtClean="0"/>
              <a:t>County Data</a:t>
            </a:r>
            <a:endParaRPr lang="en-US" dirty="0"/>
          </a:p>
        </p:txBody>
      </p:sp>
      <p:sp>
        <p:nvSpPr>
          <p:cNvPr id="5" name="Content Placeholder 4"/>
          <p:cNvSpPr>
            <a:spLocks noGrp="1"/>
          </p:cNvSpPr>
          <p:nvPr>
            <p:ph sz="half" idx="1"/>
          </p:nvPr>
        </p:nvSpPr>
        <p:spPr/>
        <p:txBody>
          <a:bodyPr/>
          <a:lstStyle/>
          <a:p>
            <a:r>
              <a:rPr lang="en-US" dirty="0" smtClean="0"/>
              <a:t>County Data	</a:t>
            </a:r>
            <a:endParaRPr lang="en-US" dirty="0"/>
          </a:p>
        </p:txBody>
      </p:sp>
      <p:sp>
        <p:nvSpPr>
          <p:cNvPr id="4" name="Title 3"/>
          <p:cNvSpPr>
            <a:spLocks noGrp="1"/>
          </p:cNvSpPr>
          <p:nvPr>
            <p:ph type="title"/>
          </p:nvPr>
        </p:nvSpPr>
        <p:spPr/>
        <p:txBody>
          <a:bodyPr/>
          <a:lstStyle/>
          <a:p>
            <a:r>
              <a:rPr lang="en-US" dirty="0" smtClean="0"/>
              <a:t>TB in New Mexico</a:t>
            </a:r>
            <a:endParaRPr lang="en-US" dirty="0"/>
          </a:p>
        </p:txBody>
      </p:sp>
    </p:spTree>
    <p:extLst>
      <p:ext uri="{BB962C8B-B14F-4D97-AF65-F5344CB8AC3E}">
        <p14:creationId xmlns:p14="http://schemas.microsoft.com/office/powerpoint/2010/main" val="391546114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PQuestion"/>
          <p:cNvSpPr>
            <a:spLocks noGrp="1"/>
          </p:cNvSpPr>
          <p:nvPr>
            <p:ph type="title"/>
          </p:nvPr>
        </p:nvSpPr>
        <p:spPr>
          <a:xfrm>
            <a:off x="348116" y="309368"/>
            <a:ext cx="10174028" cy="1143000"/>
          </a:xfrm>
        </p:spPr>
        <p:txBody>
          <a:bodyPr>
            <a:normAutofit fontScale="90000"/>
          </a:bodyPr>
          <a:lstStyle/>
          <a:p>
            <a:pPr eaLnBrk="1" hangingPunct="1"/>
            <a:r>
              <a:rPr lang="en-US" altLang="en-US" dirty="0" smtClean="0"/>
              <a:t>How soon may a TST be repeated?</a:t>
            </a:r>
          </a:p>
        </p:txBody>
      </p:sp>
      <p:sp>
        <p:nvSpPr>
          <p:cNvPr id="29699" name="TPAnswers"/>
          <p:cNvSpPr>
            <a:spLocks noGrp="1"/>
          </p:cNvSpPr>
          <p:nvPr>
            <p:ph type="body" idx="1"/>
            <p:custDataLst>
              <p:tags r:id="rId3"/>
            </p:custDataLst>
          </p:nvPr>
        </p:nvSpPr>
        <p:spPr>
          <a:xfrm>
            <a:off x="749560" y="1957387"/>
            <a:ext cx="4114800" cy="4530725"/>
          </a:xfrm>
        </p:spPr>
        <p:txBody>
          <a:bodyPr/>
          <a:lstStyle/>
          <a:p>
            <a:pPr marL="514350" indent="-514350">
              <a:buFont typeface="Wingdings" panose="05000000000000000000" pitchFamily="2" charset="2"/>
              <a:buAutoNum type="arabicPeriod"/>
            </a:pPr>
            <a:r>
              <a:rPr lang="en-US" altLang="en-US" dirty="0" smtClean="0"/>
              <a:t>Right away if incorrect placement.</a:t>
            </a:r>
          </a:p>
          <a:p>
            <a:pPr marL="514350" indent="-514350">
              <a:buFont typeface="Wingdings" panose="05000000000000000000" pitchFamily="2" charset="2"/>
              <a:buAutoNum type="arabicPeriod"/>
            </a:pPr>
            <a:r>
              <a:rPr lang="en-US" altLang="en-US" dirty="0" smtClean="0"/>
              <a:t>Must wait at least a week before retesting.</a:t>
            </a:r>
          </a:p>
        </p:txBody>
      </p:sp>
      <p:graphicFrame>
        <p:nvGraphicFramePr>
          <p:cNvPr id="4" name="TPChart"/>
          <p:cNvGraphicFramePr>
            <a:graphicFrameLocks noChangeAspect="1"/>
          </p:cNvGraphicFramePr>
          <p:nvPr>
            <p:custDataLst>
              <p:tags r:id="rId4"/>
            </p:custData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spid="_x0000_s3203" name="Chart" r:id="rId7" imgW="4572039" imgH="5143616" progId="MSGraph.Chart.8">
                  <p:embed followColorScheme="full"/>
                </p:oleObj>
              </mc:Choice>
              <mc:Fallback>
                <p:oleObj name="Chart" r:id="rId7" imgW="4572039" imgH="5143616" progId="MSGraph.Chart.8">
                  <p:embed followColorScheme="full"/>
                  <p:pic>
                    <p:nvPicPr>
                      <p:cNvPr id="0" name=""/>
                      <p:cNvPicPr>
                        <a:picLocks noChangeAspect="1" noChangeArrowheads="1"/>
                      </p:cNvPicPr>
                      <p:nvPr/>
                    </p:nvPicPr>
                    <p:blipFill>
                      <a:blip r:embed="rId8"/>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592986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860" y="738188"/>
            <a:ext cx="6885993" cy="868362"/>
          </a:xfrm>
        </p:spPr>
        <p:txBody>
          <a:bodyPr>
            <a:noAutofit/>
          </a:bodyPr>
          <a:lstStyle/>
          <a:p>
            <a:r>
              <a:rPr lang="en-US" dirty="0"/>
              <a:t>What is tuberculosis?</a:t>
            </a:r>
          </a:p>
        </p:txBody>
      </p:sp>
      <p:sp>
        <p:nvSpPr>
          <p:cNvPr id="2" name="Content Placeholder 1"/>
          <p:cNvSpPr>
            <a:spLocks noGrp="1"/>
          </p:cNvSpPr>
          <p:nvPr>
            <p:ph sz="half" idx="1"/>
          </p:nvPr>
        </p:nvSpPr>
        <p:spPr/>
        <p:txBody>
          <a:bodyPr/>
          <a:lstStyle/>
          <a:p>
            <a:pPr marL="285750" indent="-285750">
              <a:buFont typeface="Arial" pitchFamily="34" charset="0"/>
              <a:buChar char="•"/>
            </a:pPr>
            <a:r>
              <a:rPr lang="en-US" dirty="0"/>
              <a:t>Tuberculosis is a disease caused by a </a:t>
            </a:r>
            <a:r>
              <a:rPr lang="en-US" dirty="0" smtClean="0"/>
              <a:t>bacterium</a:t>
            </a:r>
          </a:p>
          <a:p>
            <a:pPr marL="651510" lvl="1" indent="-285750">
              <a:buFont typeface="Arial" pitchFamily="34" charset="0"/>
              <a:buChar char="•"/>
            </a:pPr>
            <a:r>
              <a:rPr lang="en-US" i="1" dirty="0" smtClean="0"/>
              <a:t>Mycobacterium </a:t>
            </a:r>
            <a:r>
              <a:rPr lang="en-US" i="1" dirty="0"/>
              <a:t>tuberculosis</a:t>
            </a:r>
            <a:r>
              <a:rPr lang="en-US" dirty="0"/>
              <a:t>.</a:t>
            </a:r>
          </a:p>
          <a:p>
            <a:pPr marL="285750" indent="-285750">
              <a:buFont typeface="Arial" pitchFamily="34" charset="0"/>
              <a:buChar char="•"/>
            </a:pPr>
            <a:r>
              <a:rPr lang="en-US" dirty="0"/>
              <a:t>The bacteria usually infects the </a:t>
            </a:r>
            <a:r>
              <a:rPr lang="en-US" dirty="0" smtClean="0"/>
              <a:t>lungs….. </a:t>
            </a:r>
          </a:p>
          <a:p>
            <a:pPr marL="651510" lvl="1" indent="-285750">
              <a:buFont typeface="Arial" pitchFamily="34" charset="0"/>
              <a:buChar char="•"/>
            </a:pPr>
            <a:r>
              <a:rPr lang="en-US" dirty="0" smtClean="0"/>
              <a:t>but </a:t>
            </a:r>
            <a:r>
              <a:rPr lang="en-US" dirty="0"/>
              <a:t>it can infect any part of the body such as the </a:t>
            </a:r>
            <a:r>
              <a:rPr lang="en-US" dirty="0" smtClean="0"/>
              <a:t>bone, pleura, liver, kidney</a:t>
            </a:r>
            <a:r>
              <a:rPr lang="en-US" dirty="0"/>
              <a:t>, spine, and </a:t>
            </a:r>
            <a:r>
              <a:rPr lang="en-US" dirty="0" smtClean="0"/>
              <a:t>brain and other organs. </a:t>
            </a:r>
            <a:endParaRPr lang="en-US" dirty="0"/>
          </a:p>
          <a:p>
            <a:endParaRPr lang="en-US" dirty="0"/>
          </a:p>
        </p:txBody>
      </p:sp>
      <p:pic>
        <p:nvPicPr>
          <p:cNvPr id="9" name="Picture 5"/>
          <p:cNvPicPr>
            <a:picLocks noChangeArrowheads="1"/>
          </p:cNvPicPr>
          <p:nvPr/>
        </p:nvPicPr>
        <p:blipFill>
          <a:blip r:embed="rId3">
            <a:extLst>
              <a:ext uri="{28A0092B-C50C-407E-A947-70E740481C1C}">
                <a14:useLocalDpi xmlns:a14="http://schemas.microsoft.com/office/drawing/2010/main" val="0"/>
              </a:ext>
            </a:extLst>
          </a:blip>
          <a:srcRect l="1083" t="2997" b="8542"/>
          <a:stretch>
            <a:fillRect/>
          </a:stretch>
        </p:blipFill>
        <p:spPr bwMode="auto">
          <a:xfrm>
            <a:off x="9645805" y="1875660"/>
            <a:ext cx="1806262" cy="2071872"/>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185" y="1910478"/>
            <a:ext cx="2067600" cy="217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553612"/>
            <a:ext cx="2319336" cy="156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100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Rectangle 11"/>
          <p:cNvSpPr>
            <a:spLocks noChangeArrowheads="1"/>
          </p:cNvSpPr>
          <p:nvPr/>
        </p:nvSpPr>
        <p:spPr bwMode="auto">
          <a:xfrm>
            <a:off x="7867261" y="5837238"/>
            <a:ext cx="287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r"/>
            <a:r>
              <a:rPr lang="en-US" sz="1200" i="1" dirty="0">
                <a:latin typeface="Arial" pitchFamily="34" charset="0"/>
              </a:rPr>
              <a:t>Source: CDC/Dr. George P. </a:t>
            </a:r>
            <a:r>
              <a:rPr lang="en-US" sz="1200" i="1" dirty="0" err="1">
                <a:latin typeface="Arial" pitchFamily="34" charset="0"/>
              </a:rPr>
              <a:t>Kubica</a:t>
            </a:r>
            <a:r>
              <a:rPr lang="en-US" sz="1200" i="1" dirty="0">
                <a:latin typeface="Arial" pitchFamily="34" charset="0"/>
              </a:rPr>
              <a:t>, 1979</a:t>
            </a:r>
            <a:r>
              <a:rPr lang="en-US" dirty="0">
                <a:latin typeface="Arial" pitchFamily="34" charset="0"/>
              </a:rPr>
              <a:t> </a:t>
            </a:r>
          </a:p>
        </p:txBody>
      </p:sp>
      <p:sp>
        <p:nvSpPr>
          <p:cNvPr id="13" name="Rectangle 3"/>
          <p:cNvSpPr>
            <a:spLocks noGrp="1" noChangeArrowheads="1"/>
          </p:cNvSpPr>
          <p:nvPr>
            <p:ph type="title"/>
          </p:nvPr>
        </p:nvSpPr>
        <p:spPr bwMode="auto">
          <a:xfrm>
            <a:off x="740228" y="237516"/>
            <a:ext cx="8229600" cy="85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0488" tIns="44450" rIns="90488" bIns="44450" anchor="b">
            <a:spAutoFit/>
          </a:bodyPr>
          <a:lstStyle/>
          <a:p>
            <a:pPr eaLnBrk="0" hangingPunct="0"/>
            <a:r>
              <a:rPr lang="en-US" i="1" dirty="0"/>
              <a:t>M. tuberculosis</a:t>
            </a:r>
          </a:p>
        </p:txBody>
      </p:sp>
      <p:sp>
        <p:nvSpPr>
          <p:cNvPr id="5" name="Content Placeholder 4"/>
          <p:cNvSpPr>
            <a:spLocks noGrp="1"/>
          </p:cNvSpPr>
          <p:nvPr>
            <p:ph sz="half" idx="1"/>
          </p:nvPr>
        </p:nvSpPr>
        <p:spPr>
          <a:xfrm>
            <a:off x="625151" y="1402398"/>
            <a:ext cx="7242110" cy="3972035"/>
          </a:xfrm>
        </p:spPr>
        <p:txBody>
          <a:bodyPr>
            <a:normAutofit fontScale="92500" lnSpcReduction="10000"/>
          </a:bodyPr>
          <a:lstStyle/>
          <a:p>
            <a:pPr marL="285750" indent="-285750">
              <a:buFont typeface="Arial" pitchFamily="34" charset="0"/>
              <a:buChar char="•"/>
            </a:pPr>
            <a:r>
              <a:rPr lang="en-US" dirty="0"/>
              <a:t>Discovered by Robert Koch in 1882</a:t>
            </a:r>
          </a:p>
          <a:p>
            <a:pPr marL="285750" indent="-285750">
              <a:buFont typeface="Arial" pitchFamily="34" charset="0"/>
              <a:buChar char="•"/>
            </a:pPr>
            <a:r>
              <a:rPr lang="en-US" dirty="0"/>
              <a:t>Slightly curved, rod shaped bacilli</a:t>
            </a:r>
          </a:p>
          <a:p>
            <a:pPr marL="285750" indent="-285750">
              <a:buFont typeface="Arial" pitchFamily="34" charset="0"/>
              <a:buChar char="•"/>
            </a:pPr>
            <a:r>
              <a:rPr lang="en-US" dirty="0"/>
              <a:t>0.2 - 0.5 microns in diameter and 2 - 4 microns in length</a:t>
            </a:r>
          </a:p>
          <a:p>
            <a:pPr marL="285750" indent="-285750">
              <a:buFont typeface="Arial" pitchFamily="34" charset="0"/>
              <a:buChar char="•"/>
            </a:pPr>
            <a:r>
              <a:rPr lang="en-US" dirty="0"/>
              <a:t>Aerobic</a:t>
            </a:r>
          </a:p>
          <a:p>
            <a:pPr marL="285750" indent="-285750">
              <a:buFont typeface="Arial" pitchFamily="34" charset="0"/>
              <a:buChar char="•"/>
            </a:pPr>
            <a:r>
              <a:rPr lang="en-US" dirty="0"/>
              <a:t>Non-motile</a:t>
            </a:r>
          </a:p>
          <a:p>
            <a:pPr marL="285750" indent="-285750">
              <a:buFont typeface="Arial" pitchFamily="34" charset="0"/>
              <a:buChar char="•"/>
            </a:pPr>
            <a:r>
              <a:rPr lang="en-US" dirty="0"/>
              <a:t>Thick lipid cell wall</a:t>
            </a:r>
          </a:p>
          <a:p>
            <a:pPr marL="285750" indent="-285750">
              <a:buFont typeface="Arial" pitchFamily="34" charset="0"/>
              <a:buChar char="•"/>
            </a:pPr>
            <a:r>
              <a:rPr lang="en-US" dirty="0"/>
              <a:t>Acid fast </a:t>
            </a:r>
          </a:p>
          <a:p>
            <a:pPr marL="285750" indent="-285750">
              <a:buFont typeface="Arial" pitchFamily="34" charset="0"/>
              <a:buChar char="•"/>
            </a:pPr>
            <a:r>
              <a:rPr lang="en-US" dirty="0"/>
              <a:t>Multiplies slowly (once every 18 - 24 hours</a:t>
            </a:r>
            <a:r>
              <a:rPr lang="en-US" dirty="0" smtClean="0"/>
              <a:t>)</a:t>
            </a:r>
          </a:p>
          <a:p>
            <a:pPr marL="285750" indent="-285750">
              <a:buFont typeface="Arial" pitchFamily="34" charset="0"/>
              <a:buChar char="•"/>
            </a:pPr>
            <a:r>
              <a:rPr lang="en-US" dirty="0" smtClean="0"/>
              <a:t>Can </a:t>
            </a:r>
            <a:r>
              <a:rPr lang="en-US" dirty="0"/>
              <a:t>remain dormant for decades</a:t>
            </a: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398" y="3683716"/>
            <a:ext cx="2814513" cy="18478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888" y="1402398"/>
            <a:ext cx="2818023" cy="1912230"/>
          </a:xfrm>
          <a:prstGeom prst="rect">
            <a:avLst/>
          </a:prstGeom>
        </p:spPr>
      </p:pic>
    </p:spTree>
    <p:extLst>
      <p:ext uri="{BB962C8B-B14F-4D97-AF65-F5344CB8AC3E}">
        <p14:creationId xmlns:p14="http://schemas.microsoft.com/office/powerpoint/2010/main" val="3042376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67" y="341315"/>
            <a:ext cx="8229600" cy="868362"/>
          </a:xfrm>
        </p:spPr>
        <p:txBody>
          <a:bodyPr>
            <a:normAutofit/>
          </a:bodyPr>
          <a:lstStyle/>
          <a:p>
            <a:r>
              <a:rPr lang="en-US" dirty="0"/>
              <a:t>Active TB Disease</a:t>
            </a:r>
          </a:p>
        </p:txBody>
      </p:sp>
      <p:sp>
        <p:nvSpPr>
          <p:cNvPr id="3" name="Content Placeholder 2"/>
          <p:cNvSpPr>
            <a:spLocks noGrp="1"/>
          </p:cNvSpPr>
          <p:nvPr>
            <p:ph idx="1"/>
          </p:nvPr>
        </p:nvSpPr>
        <p:spPr>
          <a:xfrm>
            <a:off x="590938" y="1431627"/>
            <a:ext cx="10972800" cy="4389120"/>
          </a:xfrm>
          <a:prstGeom prst="rect">
            <a:avLst/>
          </a:prstGeom>
        </p:spPr>
        <p:txBody>
          <a:bodyPr/>
          <a:lstStyle/>
          <a:p>
            <a:pPr>
              <a:lnSpc>
                <a:spcPct val="90000"/>
              </a:lnSpc>
              <a:spcBef>
                <a:spcPct val="25000"/>
              </a:spcBef>
              <a:defRPr/>
            </a:pPr>
            <a:r>
              <a:rPr lang="en-US" sz="2000" dirty="0" smtClean="0"/>
              <a:t>Symptomatic</a:t>
            </a:r>
            <a:r>
              <a:rPr lang="en-US" sz="2000" dirty="0"/>
              <a:t>:</a:t>
            </a:r>
          </a:p>
          <a:p>
            <a:pPr marL="857250" lvl="1" indent="-457200">
              <a:lnSpc>
                <a:spcPct val="90000"/>
              </a:lnSpc>
              <a:spcBef>
                <a:spcPct val="25000"/>
              </a:spcBef>
              <a:buFont typeface="Arial" pitchFamily="34" charset="0"/>
              <a:buChar char="•"/>
              <a:defRPr/>
            </a:pPr>
            <a:r>
              <a:rPr lang="en-US" sz="2000" dirty="0"/>
              <a:t>Persistent cough &gt; than 3 weeks</a:t>
            </a:r>
          </a:p>
          <a:p>
            <a:pPr marL="857250" lvl="1" indent="-457200">
              <a:lnSpc>
                <a:spcPct val="90000"/>
              </a:lnSpc>
              <a:spcBef>
                <a:spcPct val="25000"/>
              </a:spcBef>
              <a:buFont typeface="Arial" pitchFamily="34" charset="0"/>
              <a:buChar char="•"/>
              <a:defRPr/>
            </a:pPr>
            <a:r>
              <a:rPr lang="en-US" sz="2000" dirty="0"/>
              <a:t>Weight loss</a:t>
            </a:r>
          </a:p>
          <a:p>
            <a:pPr marL="857250" lvl="1" indent="-457200">
              <a:lnSpc>
                <a:spcPct val="90000"/>
              </a:lnSpc>
              <a:spcBef>
                <a:spcPct val="25000"/>
              </a:spcBef>
              <a:buFont typeface="Arial" pitchFamily="34" charset="0"/>
              <a:buChar char="•"/>
              <a:defRPr/>
            </a:pPr>
            <a:r>
              <a:rPr lang="en-US" sz="2000" dirty="0" smtClean="0"/>
              <a:t>Fever/chills</a:t>
            </a:r>
            <a:endParaRPr lang="en-US" sz="2000" dirty="0"/>
          </a:p>
          <a:p>
            <a:pPr marL="857250" lvl="1" indent="-457200">
              <a:lnSpc>
                <a:spcPct val="90000"/>
              </a:lnSpc>
              <a:spcBef>
                <a:spcPct val="25000"/>
              </a:spcBef>
              <a:buFont typeface="Arial" pitchFamily="34" charset="0"/>
              <a:buChar char="•"/>
              <a:defRPr/>
            </a:pPr>
            <a:r>
              <a:rPr lang="en-US" sz="2000" dirty="0"/>
              <a:t>Night sweats</a:t>
            </a:r>
          </a:p>
          <a:p>
            <a:pPr marL="857250" lvl="1" indent="-457200">
              <a:lnSpc>
                <a:spcPct val="90000"/>
              </a:lnSpc>
              <a:spcBef>
                <a:spcPct val="25000"/>
              </a:spcBef>
              <a:buFont typeface="Arial" pitchFamily="34" charset="0"/>
              <a:buChar char="•"/>
              <a:defRPr/>
            </a:pPr>
            <a:r>
              <a:rPr lang="en-US" sz="2000" dirty="0"/>
              <a:t>Fatigue</a:t>
            </a:r>
          </a:p>
          <a:p>
            <a:pPr marL="857250" lvl="1" indent="-457200">
              <a:lnSpc>
                <a:spcPct val="90000"/>
              </a:lnSpc>
              <a:spcBef>
                <a:spcPct val="25000"/>
              </a:spcBef>
              <a:buFont typeface="Arial" pitchFamily="34" charset="0"/>
              <a:buChar char="•"/>
              <a:defRPr/>
            </a:pPr>
            <a:r>
              <a:rPr lang="en-US" sz="2000" dirty="0" smtClean="0"/>
              <a:t>Bloody </a:t>
            </a:r>
            <a:r>
              <a:rPr lang="en-US" sz="2000" dirty="0"/>
              <a:t>sputum</a:t>
            </a:r>
          </a:p>
          <a:p>
            <a:pPr marL="457200" indent="-457200">
              <a:lnSpc>
                <a:spcPct val="90000"/>
              </a:lnSpc>
              <a:spcBef>
                <a:spcPct val="25000"/>
              </a:spcBef>
              <a:buFont typeface="Arial" pitchFamily="34" charset="0"/>
              <a:buChar char="•"/>
              <a:defRPr/>
            </a:pPr>
            <a:r>
              <a:rPr lang="en-US" sz="2000" dirty="0" smtClean="0"/>
              <a:t>May spread TB to others </a:t>
            </a:r>
            <a:endParaRPr lang="en-US" sz="2000" dirty="0"/>
          </a:p>
          <a:p>
            <a:pPr marL="457200" indent="-457200">
              <a:lnSpc>
                <a:spcPct val="90000"/>
              </a:lnSpc>
              <a:spcBef>
                <a:spcPct val="25000"/>
              </a:spcBef>
              <a:buFont typeface="Arial" pitchFamily="34" charset="0"/>
              <a:buChar char="•"/>
              <a:defRPr/>
            </a:pPr>
            <a:r>
              <a:rPr lang="en-US" sz="2000" dirty="0"/>
              <a:t>May have positive skin test/IGRA</a:t>
            </a:r>
          </a:p>
          <a:p>
            <a:pPr marL="457200" indent="-457200">
              <a:lnSpc>
                <a:spcPct val="90000"/>
              </a:lnSpc>
              <a:spcBef>
                <a:spcPct val="25000"/>
              </a:spcBef>
              <a:buFont typeface="Arial" pitchFamily="34" charset="0"/>
              <a:buChar char="•"/>
              <a:defRPr/>
            </a:pPr>
            <a:r>
              <a:rPr lang="en-US" sz="2000" dirty="0"/>
              <a:t>Sputum culture </a:t>
            </a:r>
            <a:r>
              <a:rPr lang="en-US" sz="2000" dirty="0" smtClean="0"/>
              <a:t>positive</a:t>
            </a:r>
          </a:p>
          <a:p>
            <a:pPr marL="822960" lvl="1" indent="-457200">
              <a:lnSpc>
                <a:spcPct val="90000"/>
              </a:lnSpc>
              <a:spcBef>
                <a:spcPct val="25000"/>
              </a:spcBef>
              <a:buFont typeface="Arial" pitchFamily="34" charset="0"/>
              <a:buChar char="•"/>
              <a:defRPr/>
            </a:pPr>
            <a:r>
              <a:rPr lang="en-US" sz="1800" dirty="0" smtClean="0"/>
              <a:t>Occasionally cases of culture negative TB do occur</a:t>
            </a:r>
          </a:p>
          <a:p>
            <a:pPr marL="457200" indent="-457200">
              <a:lnSpc>
                <a:spcPct val="90000"/>
              </a:lnSpc>
              <a:spcBef>
                <a:spcPct val="25000"/>
              </a:spcBef>
              <a:buFont typeface="Arial" pitchFamily="34" charset="0"/>
              <a:buChar char="•"/>
              <a:defRPr/>
            </a:pPr>
            <a:endParaRPr lang="en-US" sz="2000" dirty="0"/>
          </a:p>
          <a:p>
            <a:endParaRPr lang="en-US" sz="2800" dirty="0"/>
          </a:p>
        </p:txBody>
      </p:sp>
    </p:spTree>
    <p:extLst>
      <p:ext uri="{BB962C8B-B14F-4D97-AF65-F5344CB8AC3E}">
        <p14:creationId xmlns:p14="http://schemas.microsoft.com/office/powerpoint/2010/main" val="833610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PQuestion"/>
          <p:cNvSpPr>
            <a:spLocks noGrp="1"/>
          </p:cNvSpPr>
          <p:nvPr>
            <p:ph type="title"/>
          </p:nvPr>
        </p:nvSpPr>
        <p:spPr>
          <a:xfrm>
            <a:off x="357674" y="629201"/>
            <a:ext cx="8229600" cy="1143000"/>
          </a:xfrm>
        </p:spPr>
        <p:txBody>
          <a:bodyPr/>
          <a:lstStyle/>
          <a:p>
            <a:pPr eaLnBrk="1" hangingPunct="1"/>
            <a:r>
              <a:rPr lang="en-US" altLang="en-US" dirty="0" smtClean="0"/>
              <a:t>Can infants receive a TST?</a:t>
            </a:r>
          </a:p>
        </p:txBody>
      </p:sp>
      <p:sp>
        <p:nvSpPr>
          <p:cNvPr id="36867" name="TPAnswers"/>
          <p:cNvSpPr>
            <a:spLocks noGrp="1"/>
          </p:cNvSpPr>
          <p:nvPr>
            <p:ph type="body" idx="1"/>
            <p:custDataLst>
              <p:tags r:id="rId3"/>
            </p:custDataLst>
          </p:nvPr>
        </p:nvSpPr>
        <p:spPr>
          <a:xfrm>
            <a:off x="984379" y="1846846"/>
            <a:ext cx="4114800" cy="3751521"/>
          </a:xfrm>
        </p:spPr>
        <p:txBody>
          <a:bodyPr/>
          <a:lstStyle/>
          <a:p>
            <a:pPr marL="514350" indent="-514350">
              <a:buFont typeface="Wingdings" panose="05000000000000000000" pitchFamily="2" charset="2"/>
              <a:buAutoNum type="arabicPeriod"/>
            </a:pPr>
            <a:r>
              <a:rPr lang="en-US" altLang="en-US" dirty="0" smtClean="0"/>
              <a:t>True</a:t>
            </a:r>
          </a:p>
          <a:p>
            <a:pPr marL="514350" indent="-514350">
              <a:buFont typeface="Wingdings" panose="05000000000000000000" pitchFamily="2" charset="2"/>
              <a:buAutoNum type="arabicPeriod"/>
            </a:pPr>
            <a:r>
              <a:rPr lang="en-US" altLang="en-US" dirty="0" smtClean="0"/>
              <a:t>False</a:t>
            </a:r>
          </a:p>
        </p:txBody>
      </p:sp>
      <p:graphicFrame>
        <p:nvGraphicFramePr>
          <p:cNvPr id="4" name="TPChart"/>
          <p:cNvGraphicFramePr>
            <a:graphicFrameLocks noChangeAspect="1"/>
          </p:cNvGraphicFramePr>
          <p:nvPr>
            <p:custDataLst>
              <p:tags r:id="rId4"/>
            </p:custData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spid="_x0000_s5243" name="Chart" r:id="rId7" imgW="4572039" imgH="5143616" progId="MSGraph.Chart.8">
                  <p:embed followColorScheme="full"/>
                </p:oleObj>
              </mc:Choice>
              <mc:Fallback>
                <p:oleObj name="Chart" r:id="rId7" imgW="4572039" imgH="5143616" progId="MSGraph.Chart.8">
                  <p:embed followColorScheme="full"/>
                  <p:pic>
                    <p:nvPicPr>
                      <p:cNvPr id="0" name=""/>
                      <p:cNvPicPr>
                        <a:picLocks noChangeAspect="1" noChangeArrowheads="1"/>
                      </p:cNvPicPr>
                      <p:nvPr/>
                    </p:nvPicPr>
                    <p:blipFill>
                      <a:blip r:embed="rId8"/>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46456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780" y="264367"/>
            <a:ext cx="8229600" cy="868362"/>
          </a:xfrm>
        </p:spPr>
        <p:txBody>
          <a:bodyPr>
            <a:normAutofit/>
          </a:bodyPr>
          <a:lstStyle/>
          <a:p>
            <a:pPr algn="ctr"/>
            <a:r>
              <a:rPr lang="en-US" dirty="0"/>
              <a:t>Transmission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122" y="1228531"/>
            <a:ext cx="9395927"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6237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xfrm>
            <a:off x="740229" y="553616"/>
            <a:ext cx="8229600" cy="868362"/>
          </a:xfrm>
        </p:spPr>
        <p:txBody>
          <a:bodyPr>
            <a:normAutofit/>
          </a:bodyPr>
          <a:lstStyle/>
          <a:p>
            <a:r>
              <a:rPr lang="en-US" dirty="0"/>
              <a:t>Transmission</a:t>
            </a:r>
            <a:endParaRPr lang="en-US" dirty="0">
              <a:solidFill>
                <a:schemeClr val="tx1"/>
              </a:solidFill>
            </a:endParaRPr>
          </a:p>
        </p:txBody>
      </p:sp>
      <p:sp>
        <p:nvSpPr>
          <p:cNvPr id="3" name="Content Placeholder 2"/>
          <p:cNvSpPr>
            <a:spLocks noGrp="1"/>
          </p:cNvSpPr>
          <p:nvPr>
            <p:ph idx="1"/>
          </p:nvPr>
        </p:nvSpPr>
        <p:spPr>
          <a:xfrm>
            <a:off x="261256" y="1571586"/>
            <a:ext cx="11569959" cy="4389120"/>
          </a:xfrm>
          <a:prstGeom prst="rect">
            <a:avLst/>
          </a:prstGeom>
        </p:spPr>
        <p:txBody>
          <a:bodyPr/>
          <a:lstStyle/>
          <a:p>
            <a:pPr marL="457200" indent="-457200">
              <a:buFont typeface="Arial" pitchFamily="34" charset="0"/>
              <a:buChar char="•"/>
            </a:pPr>
            <a:r>
              <a:rPr lang="en-US" sz="2800" dirty="0"/>
              <a:t>Person to Person via through the air when a person with TB disease:</a:t>
            </a:r>
          </a:p>
          <a:p>
            <a:pPr marL="457200" indent="-457200">
              <a:buFont typeface="Arial" pitchFamily="34" charset="0"/>
              <a:buChar char="•"/>
            </a:pPr>
            <a:endParaRPr lang="en-US" sz="2800" dirty="0"/>
          </a:p>
          <a:p>
            <a:pPr marL="857250" lvl="1" indent="-457200">
              <a:buFont typeface="Arial" pitchFamily="34" charset="0"/>
              <a:buChar char="•"/>
            </a:pPr>
            <a:r>
              <a:rPr lang="en-US" dirty="0" smtClean="0"/>
              <a:t>Coughs</a:t>
            </a:r>
          </a:p>
          <a:p>
            <a:pPr marL="857250" lvl="1" indent="-457200">
              <a:buFont typeface="Arial" pitchFamily="34" charset="0"/>
              <a:buChar char="•"/>
            </a:pPr>
            <a:r>
              <a:rPr lang="en-US" dirty="0" smtClean="0"/>
              <a:t>Laughs</a:t>
            </a:r>
          </a:p>
          <a:p>
            <a:pPr marL="857250" lvl="1" indent="-457200">
              <a:buFont typeface="Arial" pitchFamily="34" charset="0"/>
              <a:buChar char="•"/>
            </a:pPr>
            <a:r>
              <a:rPr lang="en-US" dirty="0" smtClean="0"/>
              <a:t>Talks</a:t>
            </a:r>
          </a:p>
          <a:p>
            <a:pPr marL="857250" lvl="1" indent="-457200">
              <a:buFont typeface="Arial" pitchFamily="34" charset="0"/>
              <a:buChar char="•"/>
            </a:pPr>
            <a:r>
              <a:rPr lang="en-US" dirty="0" smtClean="0"/>
              <a:t>Sings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265" y="2233451"/>
            <a:ext cx="6730482" cy="4249820"/>
          </a:xfrm>
          <a:prstGeom prst="rect">
            <a:avLst/>
          </a:prstGeom>
        </p:spPr>
      </p:pic>
    </p:spTree>
    <p:extLst>
      <p:ext uri="{BB962C8B-B14F-4D97-AF65-F5344CB8AC3E}">
        <p14:creationId xmlns:p14="http://schemas.microsoft.com/office/powerpoint/2010/main" val="6865529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Transmission, pathogenesis and epidemiology of tuberculosis</a:t>
            </a:r>
          </a:p>
          <a:p>
            <a:r>
              <a:rPr lang="en-US" dirty="0" smtClean="0"/>
              <a:t>Screening for tuberculosis infection</a:t>
            </a:r>
          </a:p>
          <a:p>
            <a:r>
              <a:rPr lang="en-US" dirty="0" smtClean="0"/>
              <a:t>Review TST Health History and TST Consent Form</a:t>
            </a:r>
          </a:p>
          <a:p>
            <a:r>
              <a:rPr lang="en-US" dirty="0" smtClean="0"/>
              <a:t>Administering, reading and interpreting TST</a:t>
            </a:r>
          </a:p>
          <a:p>
            <a:r>
              <a:rPr lang="en-US" dirty="0" smtClean="0"/>
              <a:t>Patient referral information</a:t>
            </a:r>
          </a:p>
          <a:p>
            <a:endParaRPr lang="en-US" dirty="0"/>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05407" y="430214"/>
            <a:ext cx="8229600" cy="868362"/>
          </a:xfrm>
        </p:spPr>
        <p:txBody>
          <a:bodyPr>
            <a:normAutofit/>
          </a:bodyPr>
          <a:lstStyle/>
          <a:p>
            <a:pPr>
              <a:lnSpc>
                <a:spcPct val="90000"/>
              </a:lnSpc>
            </a:pPr>
            <a:r>
              <a:rPr lang="en-US" dirty="0"/>
              <a:t>Transmission</a:t>
            </a:r>
          </a:p>
        </p:txBody>
      </p:sp>
      <p:sp>
        <p:nvSpPr>
          <p:cNvPr id="10" name="Rectangle 4"/>
          <p:cNvSpPr>
            <a:spLocks noGrp="1" noChangeArrowheads="1"/>
          </p:cNvSpPr>
          <p:nvPr>
            <p:ph sz="half" idx="1"/>
          </p:nvPr>
        </p:nvSpPr>
        <p:spPr bwMode="auto">
          <a:xfrm>
            <a:off x="83977" y="1814807"/>
            <a:ext cx="5710334" cy="3562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57200" indent="-457200" eaLnBrk="0" hangingPunct="0">
              <a:spcBef>
                <a:spcPct val="35000"/>
              </a:spcBef>
              <a:buClr>
                <a:schemeClr val="tx1"/>
              </a:buClr>
              <a:buFont typeface="Arial" pitchFamily="34" charset="0"/>
              <a:buChar char="•"/>
            </a:pPr>
            <a:r>
              <a:rPr lang="en-US" dirty="0" smtClean="0"/>
              <a:t>Tuberculosis </a:t>
            </a:r>
            <a:r>
              <a:rPr lang="en-US" b="1" dirty="0" smtClean="0"/>
              <a:t>cannot</a:t>
            </a:r>
            <a:r>
              <a:rPr lang="en-US" dirty="0" smtClean="0"/>
              <a:t> be spread by:</a:t>
            </a:r>
          </a:p>
          <a:p>
            <a:pPr marL="857250" lvl="1" indent="-457200" eaLnBrk="0" hangingPunct="0">
              <a:spcBef>
                <a:spcPct val="35000"/>
              </a:spcBef>
              <a:buFont typeface="Arial" pitchFamily="34" charset="0"/>
              <a:buChar char="•"/>
            </a:pPr>
            <a:r>
              <a:rPr lang="en-US" dirty="0"/>
              <a:t>Sharing dishes and utensils</a:t>
            </a:r>
          </a:p>
          <a:p>
            <a:pPr marL="857250" lvl="1" indent="-457200" eaLnBrk="0" hangingPunct="0">
              <a:spcBef>
                <a:spcPct val="35000"/>
              </a:spcBef>
              <a:buFont typeface="Arial" pitchFamily="34" charset="0"/>
              <a:buChar char="•"/>
            </a:pPr>
            <a:r>
              <a:rPr lang="en-US" dirty="0"/>
              <a:t>Using towels and linens</a:t>
            </a:r>
          </a:p>
          <a:p>
            <a:pPr marL="857250" lvl="1" indent="-457200" eaLnBrk="0" hangingPunct="0">
              <a:spcBef>
                <a:spcPct val="35000"/>
              </a:spcBef>
              <a:buFont typeface="Arial" pitchFamily="34" charset="0"/>
              <a:buChar char="•"/>
            </a:pPr>
            <a:r>
              <a:rPr lang="en-US" dirty="0"/>
              <a:t>Handling food</a:t>
            </a:r>
          </a:p>
          <a:p>
            <a:pPr marL="857250" lvl="1" indent="-457200" eaLnBrk="0" hangingPunct="0">
              <a:spcBef>
                <a:spcPct val="35000"/>
              </a:spcBef>
              <a:buFont typeface="Arial" pitchFamily="34" charset="0"/>
              <a:buChar char="•"/>
            </a:pPr>
            <a:r>
              <a:rPr lang="en-US" dirty="0"/>
              <a:t>Brief contact</a:t>
            </a:r>
          </a:p>
          <a:p>
            <a:pPr marL="0" indent="0"/>
            <a:endParaRPr lang="en-US" sz="2000" dirty="0">
              <a:latin typeface="Arial" charset="0"/>
            </a:endParaRPr>
          </a:p>
          <a:p>
            <a:pPr marL="457200" indent="-457200" eaLnBrk="0" hangingPunct="0">
              <a:spcBef>
                <a:spcPct val="35000"/>
              </a:spcBef>
              <a:buClr>
                <a:schemeClr val="tx1"/>
              </a:buClr>
              <a:buFontTx/>
              <a:buChar char="•"/>
            </a:pPr>
            <a:endParaRPr lang="en-US" sz="3400" dirty="0">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736" y="965804"/>
            <a:ext cx="1695450" cy="2695575"/>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539" y="4548992"/>
            <a:ext cx="3052385" cy="2309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9307" y="1412033"/>
            <a:ext cx="17129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8326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PQuestion"/>
          <p:cNvSpPr>
            <a:spLocks noGrp="1"/>
          </p:cNvSpPr>
          <p:nvPr>
            <p:ph type="title"/>
          </p:nvPr>
        </p:nvSpPr>
        <p:spPr>
          <a:xfrm>
            <a:off x="314131" y="365127"/>
            <a:ext cx="8915400" cy="1143000"/>
          </a:xfrm>
        </p:spPr>
        <p:txBody>
          <a:bodyPr/>
          <a:lstStyle/>
          <a:p>
            <a:pPr eaLnBrk="1" hangingPunct="1"/>
            <a:r>
              <a:rPr lang="en-US" altLang="en-US" sz="3200" dirty="0"/>
              <a:t>Can  a pregnant women receive a TST?</a:t>
            </a:r>
          </a:p>
        </p:txBody>
      </p:sp>
      <p:sp>
        <p:nvSpPr>
          <p:cNvPr id="41987" name="TPAnswers"/>
          <p:cNvSpPr>
            <a:spLocks noGrp="1"/>
          </p:cNvSpPr>
          <p:nvPr>
            <p:ph type="body" idx="1"/>
            <p:custDataLst>
              <p:tags r:id="rId3"/>
            </p:custDataLst>
          </p:nvPr>
        </p:nvSpPr>
        <p:spPr>
          <a:xfrm>
            <a:off x="657031" y="1572924"/>
            <a:ext cx="4114800" cy="3960130"/>
          </a:xfrm>
        </p:spPr>
        <p:txBody>
          <a:bodyPr/>
          <a:lstStyle/>
          <a:p>
            <a:pPr marL="514350" indent="-514350">
              <a:buFont typeface="Wingdings" panose="05000000000000000000" pitchFamily="2" charset="2"/>
              <a:buAutoNum type="arabicPeriod"/>
            </a:pPr>
            <a:r>
              <a:rPr lang="en-US" altLang="en-US" dirty="0" smtClean="0"/>
              <a:t>No, there is a perceived risk to the fetus.</a:t>
            </a:r>
          </a:p>
          <a:p>
            <a:pPr marL="514350" indent="-514350">
              <a:buFont typeface="Wingdings" panose="05000000000000000000" pitchFamily="2" charset="2"/>
              <a:buAutoNum type="arabicPeriod"/>
            </a:pPr>
            <a:r>
              <a:rPr lang="en-US" altLang="en-US" dirty="0" smtClean="0"/>
              <a:t>No, TST should not be done until 3 months post-partum</a:t>
            </a:r>
          </a:p>
          <a:p>
            <a:pPr marL="514350" indent="-514350">
              <a:buFont typeface="Wingdings" panose="05000000000000000000" pitchFamily="2" charset="2"/>
              <a:buAutoNum type="arabicPeriod"/>
            </a:pPr>
            <a:r>
              <a:rPr lang="en-US" altLang="en-US" dirty="0" smtClean="0"/>
              <a:t>Yes, pregnancy is not a contraindication </a:t>
            </a:r>
          </a:p>
        </p:txBody>
      </p:sp>
      <p:graphicFrame>
        <p:nvGraphicFramePr>
          <p:cNvPr id="4" name="TPChart"/>
          <p:cNvGraphicFramePr>
            <a:graphicFrameLocks noChangeAspect="1"/>
          </p:cNvGraphicFramePr>
          <p:nvPr>
            <p:custDataLst>
              <p:tags r:id="rId4"/>
            </p:custData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spid="_x0000_s6265" name="Chart" r:id="rId7" imgW="4572039" imgH="5143616" progId="MSGraph.Chart.8">
                  <p:embed followColorScheme="full"/>
                </p:oleObj>
              </mc:Choice>
              <mc:Fallback>
                <p:oleObj name="Chart" r:id="rId7" imgW="4572039" imgH="5143616" progId="MSGraph.Chart.8">
                  <p:embed followColorScheme="full"/>
                  <p:pic>
                    <p:nvPicPr>
                      <p:cNvPr id="0" name=""/>
                      <p:cNvPicPr>
                        <a:picLocks noChangeAspect="1" noChangeArrowheads="1"/>
                      </p:cNvPicPr>
                      <p:nvPr/>
                    </p:nvPicPr>
                    <p:blipFill>
                      <a:blip r:embed="rId8"/>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1435768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5665" y="427039"/>
            <a:ext cx="8229600" cy="868362"/>
          </a:xfrm>
        </p:spPr>
        <p:txBody>
          <a:bodyPr>
            <a:normAutofit/>
          </a:bodyPr>
          <a:lstStyle/>
          <a:p>
            <a:r>
              <a:rPr lang="en-US" dirty="0"/>
              <a:t>Transmission</a:t>
            </a:r>
          </a:p>
        </p:txBody>
      </p:sp>
      <p:sp>
        <p:nvSpPr>
          <p:cNvPr id="4" name="Content Placeholder 3"/>
          <p:cNvSpPr>
            <a:spLocks noGrp="1"/>
          </p:cNvSpPr>
          <p:nvPr>
            <p:ph idx="1"/>
          </p:nvPr>
        </p:nvSpPr>
        <p:spPr>
          <a:xfrm>
            <a:off x="74646" y="1463352"/>
            <a:ext cx="6917170" cy="3668485"/>
          </a:xfrm>
          <a:prstGeom prst="rect">
            <a:avLst/>
          </a:prstGeom>
        </p:spPr>
        <p:txBody>
          <a:bodyPr>
            <a:normAutofit/>
          </a:bodyPr>
          <a:lstStyle/>
          <a:p>
            <a:r>
              <a:rPr lang="en-US" sz="2400" dirty="0"/>
              <a:t>In 1882, Robert Koch discovered the organism responsible for Tuberculosis.</a:t>
            </a:r>
          </a:p>
          <a:p>
            <a:endParaRPr lang="en-US" sz="2400" dirty="0"/>
          </a:p>
          <a:p>
            <a:r>
              <a:rPr lang="en-US" sz="2400" dirty="0"/>
              <a:t>68 years later….</a:t>
            </a:r>
          </a:p>
          <a:p>
            <a:r>
              <a:rPr lang="en-US" sz="2400" dirty="0"/>
              <a:t>In the 1950’s, Dr. Richard L. Riley work with guinea pigs as a Johns Hopkins Hospital researcher proved that particles the size of a mote of dust could transmit tuberculosis.</a:t>
            </a:r>
            <a:r>
              <a:rPr lang="en-US" sz="1700" baseline="30000" dirty="0"/>
              <a:t>1</a:t>
            </a:r>
            <a:endParaRPr lang="en-US" sz="2400" baseline="30000" dirty="0"/>
          </a:p>
          <a:p>
            <a:endParaRPr lang="en-US" sz="2400" baseline="30000" dirty="0"/>
          </a:p>
          <a:p>
            <a:pPr marL="0" indent="0">
              <a:buNone/>
            </a:pP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608" y="1462496"/>
            <a:ext cx="4781470" cy="3114786"/>
          </a:xfrm>
          <a:prstGeom prst="rect">
            <a:avLst/>
          </a:prstGeom>
        </p:spPr>
      </p:pic>
      <p:sp>
        <p:nvSpPr>
          <p:cNvPr id="5" name="Rectangle 4"/>
          <p:cNvSpPr/>
          <p:nvPr/>
        </p:nvSpPr>
        <p:spPr>
          <a:xfrm>
            <a:off x="8945204" y="4661257"/>
            <a:ext cx="1731564" cy="307777"/>
          </a:xfrm>
          <a:prstGeom prst="rect">
            <a:avLst/>
          </a:prstGeom>
        </p:spPr>
        <p:txBody>
          <a:bodyPr wrap="none">
            <a:spAutoFit/>
          </a:bodyPr>
          <a:lstStyle/>
          <a:p>
            <a:r>
              <a:rPr lang="en-US" sz="1400" dirty="0"/>
              <a:t>CDC/ Merle J. </a:t>
            </a:r>
            <a:r>
              <a:rPr lang="en-US" sz="1400" dirty="0" err="1"/>
              <a:t>Selin</a:t>
            </a:r>
            <a:endParaRPr lang="en-US" sz="1400" dirty="0"/>
          </a:p>
        </p:txBody>
      </p:sp>
      <p:sp>
        <p:nvSpPr>
          <p:cNvPr id="6" name="TextBox 5"/>
          <p:cNvSpPr txBox="1"/>
          <p:nvPr/>
        </p:nvSpPr>
        <p:spPr>
          <a:xfrm>
            <a:off x="2211356" y="5421085"/>
            <a:ext cx="6214188" cy="769441"/>
          </a:xfrm>
          <a:prstGeom prst="rect">
            <a:avLst/>
          </a:prstGeom>
          <a:noFill/>
          <a:ln>
            <a:solidFill>
              <a:schemeClr val="bg2"/>
            </a:solidFill>
          </a:ln>
        </p:spPr>
        <p:txBody>
          <a:bodyPr wrap="square" rtlCol="0">
            <a:spAutoFit/>
          </a:bodyPr>
          <a:lstStyle/>
          <a:p>
            <a:r>
              <a:rPr lang="en-US" sz="1100" dirty="0"/>
              <a:t>1.Aerial dissemination of pulmonary tuberculosis. A two-year study of contagion in a tuberculosis ward. 1959. &lt;</a:t>
            </a:r>
            <a:r>
              <a:rPr lang="en-US" sz="1100" u="sng" dirty="0">
                <a:hlinkClick r:id="rId4"/>
              </a:rPr>
              <a:t>http://www.ncbi.nlm.nih.gov.offcampus.lib.washington.edu/pubmed/7785671</a:t>
            </a:r>
            <a:r>
              <a:rPr lang="en-US" sz="1100" dirty="0"/>
              <a:t>&gt; </a:t>
            </a:r>
            <a:br>
              <a:rPr lang="en-US" sz="1100" dirty="0"/>
            </a:br>
            <a:r>
              <a:rPr lang="en-US" sz="1100" dirty="0"/>
              <a:t>Riley RL, Mills CC, </a:t>
            </a:r>
            <a:r>
              <a:rPr lang="en-US" sz="1100" dirty="0" err="1"/>
              <a:t>Nyka</a:t>
            </a:r>
            <a:r>
              <a:rPr lang="en-US" sz="1100" dirty="0"/>
              <a:t> W, Weinstock N, </a:t>
            </a:r>
            <a:r>
              <a:rPr lang="en-US" sz="1100" dirty="0" err="1"/>
              <a:t>Storey</a:t>
            </a:r>
            <a:r>
              <a:rPr lang="en-US" sz="1100" dirty="0"/>
              <a:t> PB, Sultan LU, Riley MC, Wells WF.</a:t>
            </a:r>
            <a:endParaRPr lang="en-US" sz="1100" baseline="30000" dirty="0"/>
          </a:p>
        </p:txBody>
      </p:sp>
    </p:spTree>
    <p:extLst>
      <p:ext uri="{BB962C8B-B14F-4D97-AF65-F5344CB8AC3E}">
        <p14:creationId xmlns:p14="http://schemas.microsoft.com/office/powerpoint/2010/main" val="497423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5624" y="478971"/>
            <a:ext cx="8229600" cy="868362"/>
          </a:xfrm>
        </p:spPr>
        <p:txBody>
          <a:bodyPr>
            <a:normAutofit/>
          </a:bodyPr>
          <a:lstStyle/>
          <a:p>
            <a:r>
              <a:rPr lang="en-US" dirty="0"/>
              <a:t>Transmission</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82147" y="1537997"/>
            <a:ext cx="8360227"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234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idx="1"/>
          </p:nvPr>
        </p:nvSpPr>
        <p:spPr>
          <a:prstGeom prst="rect">
            <a:avLst/>
          </a:prstGeom>
        </p:spPr>
        <p:txBody>
          <a:bodyPr>
            <a:normAutofit/>
          </a:bodyPr>
          <a:lstStyle/>
          <a:p>
            <a:pPr marL="457200" indent="-457200">
              <a:buFont typeface="Arial" pitchFamily="34" charset="0"/>
              <a:buChar char="•"/>
            </a:pPr>
            <a:r>
              <a:rPr lang="en-GB" sz="2400" dirty="0" smtClean="0"/>
              <a:t>Probability TB will be transmitted:</a:t>
            </a:r>
            <a:endParaRPr lang="en-GB" sz="2400" dirty="0"/>
          </a:p>
          <a:p>
            <a:pPr lvl="1" eaLnBrk="1" hangingPunct="1">
              <a:buFont typeface="Arial" pitchFamily="34" charset="0"/>
              <a:buChar char="•"/>
            </a:pPr>
            <a:r>
              <a:rPr lang="en-GB" dirty="0" smtClean="0"/>
              <a:t>Infectiousness of person with TB</a:t>
            </a:r>
            <a:endParaRPr lang="en-GB" dirty="0"/>
          </a:p>
          <a:p>
            <a:pPr lvl="1" eaLnBrk="1" hangingPunct="1">
              <a:buFont typeface="Arial" pitchFamily="34" charset="0"/>
              <a:buChar char="•"/>
            </a:pPr>
            <a:r>
              <a:rPr lang="en-GB" dirty="0" smtClean="0"/>
              <a:t>Concentration of droplet nuclei in the air </a:t>
            </a:r>
            <a:endParaRPr lang="en-GB" dirty="0"/>
          </a:p>
          <a:p>
            <a:pPr lvl="1">
              <a:buFont typeface="Arial" pitchFamily="34" charset="0"/>
              <a:buChar char="•"/>
            </a:pPr>
            <a:r>
              <a:rPr lang="en-GB" dirty="0" smtClean="0"/>
              <a:t>Duration of exposure</a:t>
            </a:r>
          </a:p>
          <a:p>
            <a:pPr lvl="1">
              <a:buFont typeface="Arial" pitchFamily="34" charset="0"/>
              <a:buChar char="•"/>
            </a:pPr>
            <a:r>
              <a:rPr lang="en-GB" dirty="0" smtClean="0"/>
              <a:t>Susceptibility of the contact</a:t>
            </a:r>
          </a:p>
          <a:p>
            <a:pPr>
              <a:buFont typeface="Arial" pitchFamily="34" charset="0"/>
              <a:buChar char="•"/>
            </a:pPr>
            <a:r>
              <a:rPr lang="en-GB" sz="2400" dirty="0" smtClean="0"/>
              <a:t>Majority of contact do not become infected</a:t>
            </a:r>
          </a:p>
          <a:p>
            <a:pPr>
              <a:buFont typeface="Arial" pitchFamily="34" charset="0"/>
              <a:buChar char="•"/>
            </a:pPr>
            <a:r>
              <a:rPr lang="en-GB" sz="2400" dirty="0" smtClean="0"/>
              <a:t>If infected, 10% lifetime risk of developing active TB</a:t>
            </a:r>
          </a:p>
        </p:txBody>
      </p:sp>
      <p:sp>
        <p:nvSpPr>
          <p:cNvPr id="2051" name="Rectangle 2"/>
          <p:cNvSpPr>
            <a:spLocks noGrp="1" noChangeArrowheads="1"/>
          </p:cNvSpPr>
          <p:nvPr>
            <p:ph type="title"/>
          </p:nvPr>
        </p:nvSpPr>
        <p:spPr/>
        <p:txBody>
          <a:bodyPr>
            <a:noAutofit/>
          </a:bodyPr>
          <a:lstStyle/>
          <a:p>
            <a:r>
              <a:rPr lang="en-GB" dirty="0"/>
              <a:t>Transmission: Risk of Infection </a:t>
            </a:r>
            <a:endParaRPr lang="en-US" dirty="0"/>
          </a:p>
        </p:txBody>
      </p:sp>
    </p:spTree>
    <p:extLst>
      <p:ext uri="{BB962C8B-B14F-4D97-AF65-F5344CB8AC3E}">
        <p14:creationId xmlns:p14="http://schemas.microsoft.com/office/powerpoint/2010/main" val="1115571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7" name="Rectangle 3"/>
          <p:cNvSpPr>
            <a:spLocks noChangeArrowheads="1"/>
          </p:cNvSpPr>
          <p:nvPr/>
        </p:nvSpPr>
        <p:spPr bwMode="auto">
          <a:xfrm>
            <a:off x="5214939" y="1219200"/>
            <a:ext cx="5216525" cy="5334000"/>
          </a:xfrm>
          <a:prstGeom prst="rect">
            <a:avLst/>
          </a:prstGeom>
          <a:noFill/>
          <a:ln w="9525">
            <a:noFill/>
            <a:miter lim="800000"/>
            <a:headEnd/>
            <a:tailEnd/>
          </a:ln>
          <a:effectLst/>
        </p:spPr>
        <p:txBody>
          <a:bodyPr/>
          <a:lstStyle/>
          <a:p>
            <a:pPr marL="342900" indent="-342900">
              <a:lnSpc>
                <a:spcPct val="90000"/>
              </a:lnSpc>
              <a:spcBef>
                <a:spcPct val="40000"/>
              </a:spcBef>
              <a:buClr>
                <a:schemeClr val="tx1"/>
              </a:buClr>
              <a:defRPr/>
            </a:pPr>
            <a:endParaRPr lang="en-US" dirty="0"/>
          </a:p>
        </p:txBody>
      </p:sp>
      <p:sp>
        <p:nvSpPr>
          <p:cNvPr id="2" name="Title 1"/>
          <p:cNvSpPr>
            <a:spLocks noGrp="1"/>
          </p:cNvSpPr>
          <p:nvPr>
            <p:ph type="title"/>
          </p:nvPr>
        </p:nvSpPr>
        <p:spPr>
          <a:xfrm>
            <a:off x="376334" y="208798"/>
            <a:ext cx="8229600" cy="868362"/>
          </a:xfrm>
        </p:spPr>
        <p:txBody>
          <a:bodyPr/>
          <a:lstStyle/>
          <a:p>
            <a:r>
              <a:rPr lang="en-US" sz="4000" dirty="0"/>
              <a:t>Latent TB Infection (LTBI)</a:t>
            </a:r>
          </a:p>
        </p:txBody>
      </p:sp>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61053" y="1392961"/>
            <a:ext cx="3304319" cy="418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sz="half" idx="2"/>
          </p:nvPr>
        </p:nvSpPr>
        <p:spPr>
          <a:xfrm>
            <a:off x="5663682" y="1503280"/>
            <a:ext cx="6002694" cy="4434840"/>
          </a:xfrm>
        </p:spPr>
        <p:txBody>
          <a:bodyPr>
            <a:normAutofit/>
          </a:bodyPr>
          <a:lstStyle/>
          <a:p>
            <a:pPr marL="0" indent="0">
              <a:lnSpc>
                <a:spcPct val="90000"/>
              </a:lnSpc>
              <a:spcBef>
                <a:spcPct val="40000"/>
              </a:spcBef>
              <a:buClr>
                <a:schemeClr val="tx1"/>
              </a:buClr>
              <a:buNone/>
              <a:defRPr/>
            </a:pPr>
            <a:r>
              <a:rPr lang="en-US" sz="2400" dirty="0"/>
              <a:t>Person:</a:t>
            </a:r>
          </a:p>
          <a:p>
            <a:pPr marL="457200" indent="-457200">
              <a:lnSpc>
                <a:spcPct val="90000"/>
              </a:lnSpc>
              <a:buFont typeface="Arial" pitchFamily="34" charset="0"/>
              <a:buChar char="•"/>
              <a:defRPr/>
            </a:pPr>
            <a:r>
              <a:rPr lang="en-US" sz="2400" dirty="0"/>
              <a:t>Asymptomatic</a:t>
            </a:r>
          </a:p>
          <a:p>
            <a:pPr marL="457200" indent="-457200">
              <a:lnSpc>
                <a:spcPct val="90000"/>
              </a:lnSpc>
              <a:buFont typeface="Arial" pitchFamily="34" charset="0"/>
              <a:buChar char="•"/>
              <a:defRPr/>
            </a:pPr>
            <a:r>
              <a:rPr lang="en-US" sz="2400" b="1" u="sng" dirty="0"/>
              <a:t>Not contagious </a:t>
            </a:r>
          </a:p>
          <a:p>
            <a:pPr marL="457200" indent="-457200">
              <a:lnSpc>
                <a:spcPct val="90000"/>
              </a:lnSpc>
              <a:buFont typeface="Arial" pitchFamily="34" charset="0"/>
              <a:buChar char="•"/>
              <a:defRPr/>
            </a:pPr>
            <a:r>
              <a:rPr lang="en-US" sz="2400" dirty="0"/>
              <a:t>Normal chest x-ray</a:t>
            </a:r>
          </a:p>
          <a:p>
            <a:pPr marL="457200" indent="-457200">
              <a:lnSpc>
                <a:spcPct val="90000"/>
              </a:lnSpc>
              <a:buFont typeface="Arial" pitchFamily="34" charset="0"/>
              <a:buChar char="•"/>
              <a:defRPr/>
            </a:pPr>
            <a:r>
              <a:rPr lang="en-US" sz="2400" dirty="0"/>
              <a:t>Positive skin test or Quantiferon Gold</a:t>
            </a:r>
          </a:p>
          <a:p>
            <a:pPr marL="0" indent="0">
              <a:lnSpc>
                <a:spcPct val="90000"/>
              </a:lnSpc>
              <a:spcBef>
                <a:spcPct val="40000"/>
              </a:spcBef>
              <a:buClr>
                <a:srgbClr val="FFFF00"/>
              </a:buClr>
              <a:buNone/>
              <a:defRPr/>
            </a:pPr>
            <a:r>
              <a:rPr lang="en-US" sz="2400" dirty="0"/>
              <a:t>Bacteria:</a:t>
            </a:r>
          </a:p>
          <a:p>
            <a:pPr marL="457200" indent="-457200">
              <a:lnSpc>
                <a:spcPct val="90000"/>
              </a:lnSpc>
              <a:buFont typeface="Arial" pitchFamily="34" charset="0"/>
              <a:buChar char="•"/>
              <a:defRPr/>
            </a:pPr>
            <a:r>
              <a:rPr lang="en-US" sz="2400" dirty="0" smtClean="0"/>
              <a:t>Alive but inactive</a:t>
            </a:r>
            <a:endParaRPr lang="en-US" sz="2400" dirty="0"/>
          </a:p>
          <a:p>
            <a:pPr marL="457200" indent="-457200">
              <a:lnSpc>
                <a:spcPct val="90000"/>
              </a:lnSpc>
              <a:buFont typeface="Arial" pitchFamily="34" charset="0"/>
              <a:buChar char="•"/>
              <a:defRPr/>
            </a:pPr>
            <a:r>
              <a:rPr lang="en-US" sz="2400" dirty="0"/>
              <a:t>Not replicating</a:t>
            </a:r>
          </a:p>
          <a:p>
            <a:pPr marL="457200" indent="-457200">
              <a:lnSpc>
                <a:spcPct val="90000"/>
              </a:lnSpc>
              <a:buFont typeface="Arial" pitchFamily="34" charset="0"/>
              <a:buChar char="•"/>
              <a:defRPr/>
            </a:pPr>
            <a:r>
              <a:rPr lang="en-US" sz="2400" dirty="0"/>
              <a:t>Surrounded (walled off) by body’s defense </a:t>
            </a:r>
            <a:r>
              <a:rPr lang="en-US" sz="2400" dirty="0" smtClean="0"/>
              <a:t>system</a:t>
            </a:r>
          </a:p>
          <a:p>
            <a:endParaRPr lang="en-US" dirty="0"/>
          </a:p>
        </p:txBody>
      </p:sp>
    </p:spTree>
    <p:extLst>
      <p:ext uri="{BB962C8B-B14F-4D97-AF65-F5344CB8AC3E}">
        <p14:creationId xmlns:p14="http://schemas.microsoft.com/office/powerpoint/2010/main" val="39283471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9" name="Rectangle 3"/>
          <p:cNvSpPr>
            <a:spLocks noGrp="1" noChangeArrowheads="1"/>
          </p:cNvSpPr>
          <p:nvPr>
            <p:ph type="title"/>
          </p:nvPr>
        </p:nvSpPr>
        <p:spPr>
          <a:xfrm>
            <a:off x="422987" y="503238"/>
            <a:ext cx="8229600" cy="868362"/>
          </a:xfrm>
        </p:spPr>
        <p:txBody>
          <a:bodyPr/>
          <a:lstStyle/>
          <a:p>
            <a:pPr>
              <a:defRPr/>
            </a:pPr>
            <a:r>
              <a:rPr lang="en-US" sz="4000" dirty="0"/>
              <a:t>Active TB Disease</a:t>
            </a:r>
            <a:endParaRPr lang="en-US" sz="4000" dirty="0">
              <a:effectLst>
                <a:outerShdw blurRad="38100" dist="38100" dir="2700000" algn="tl">
                  <a:srgbClr val="000000"/>
                </a:outerShdw>
              </a:effectLst>
            </a:endParaRPr>
          </a:p>
        </p:txBody>
      </p:sp>
      <p:pic>
        <p:nvPicPr>
          <p:cNvPr id="715778" name="Picture 2" descr="granualoma-break"/>
          <p:cNvPicPr>
            <a:picLocks noGrp="1" noChangeAspect="1" noChangeArrowheads="1"/>
          </p:cNvPicPr>
          <p:nvPr>
            <p:ph sz="half" idx="1"/>
          </p:nvPr>
        </p:nvPicPr>
        <p:blipFill>
          <a:blip r:embed="rId3"/>
          <a:stretch>
            <a:fillRect/>
          </a:stretch>
        </p:blipFill>
        <p:spPr>
          <a:xfrm>
            <a:off x="2017512" y="1753114"/>
            <a:ext cx="2419350" cy="3429000"/>
          </a:xfrm>
          <a:prstGeom prst="rect">
            <a:avLst/>
          </a:prstGeom>
          <a:ln w="25400">
            <a:solidFill>
              <a:schemeClr val="tx1"/>
            </a:solidFill>
          </a:ln>
          <a:effectLst>
            <a:outerShdw dist="107763" dir="2700000" algn="ctr" rotWithShape="0">
              <a:srgbClr val="000000"/>
            </a:outerShdw>
          </a:effectLst>
        </p:spPr>
      </p:pic>
      <p:sp>
        <p:nvSpPr>
          <p:cNvPr id="715780" name="Rectangle 4"/>
          <p:cNvSpPr>
            <a:spLocks noGrp="1" noChangeArrowheads="1"/>
          </p:cNvSpPr>
          <p:nvPr>
            <p:ph sz="half" idx="2"/>
          </p:nvPr>
        </p:nvSpPr>
        <p:spPr>
          <a:xfrm>
            <a:off x="5439747" y="1496108"/>
            <a:ext cx="6232849" cy="5047165"/>
          </a:xfrm>
          <a:prstGeom prst="rect">
            <a:avLst/>
          </a:prstGeom>
        </p:spPr>
        <p:txBody>
          <a:bodyPr>
            <a:normAutofit fontScale="92500" lnSpcReduction="10000"/>
          </a:bodyPr>
          <a:lstStyle/>
          <a:p>
            <a:pPr marL="0" indent="0">
              <a:lnSpc>
                <a:spcPct val="90000"/>
              </a:lnSpc>
              <a:spcBef>
                <a:spcPct val="35000"/>
              </a:spcBef>
              <a:buClr>
                <a:schemeClr val="tx1"/>
              </a:buClr>
              <a:buNone/>
              <a:defRPr/>
            </a:pPr>
            <a:r>
              <a:rPr lang="en-US" sz="2400" dirty="0"/>
              <a:t>Person:</a:t>
            </a:r>
          </a:p>
          <a:p>
            <a:pPr marL="342900" indent="-342900">
              <a:lnSpc>
                <a:spcPct val="90000"/>
              </a:lnSpc>
              <a:spcBef>
                <a:spcPct val="35000"/>
              </a:spcBef>
              <a:buFont typeface="Arial" panose="020B0604020202020204" pitchFamily="34" charset="0"/>
              <a:buChar char="•"/>
              <a:defRPr/>
            </a:pPr>
            <a:r>
              <a:rPr lang="en-US" sz="2400" dirty="0"/>
              <a:t>Symptomatic</a:t>
            </a:r>
          </a:p>
          <a:p>
            <a:pPr marL="342900" indent="-342900">
              <a:lnSpc>
                <a:spcPct val="90000"/>
              </a:lnSpc>
              <a:spcBef>
                <a:spcPct val="35000"/>
              </a:spcBef>
              <a:buFont typeface="Arial" panose="020B0604020202020204" pitchFamily="34" charset="0"/>
              <a:buChar char="•"/>
              <a:defRPr/>
            </a:pPr>
            <a:r>
              <a:rPr lang="en-US" sz="2400" dirty="0" smtClean="0"/>
              <a:t>Infectious </a:t>
            </a:r>
            <a:endParaRPr lang="en-US" sz="2400" dirty="0"/>
          </a:p>
          <a:p>
            <a:pPr marL="342900" indent="-342900">
              <a:lnSpc>
                <a:spcPct val="90000"/>
              </a:lnSpc>
              <a:spcBef>
                <a:spcPct val="35000"/>
              </a:spcBef>
              <a:buFont typeface="Arial" panose="020B0604020202020204" pitchFamily="34" charset="0"/>
              <a:buChar char="•"/>
              <a:defRPr/>
            </a:pPr>
            <a:r>
              <a:rPr lang="en-US" sz="2400" dirty="0"/>
              <a:t>May have positive skin test/IGRA</a:t>
            </a:r>
          </a:p>
          <a:p>
            <a:pPr marL="0" indent="0">
              <a:lnSpc>
                <a:spcPct val="90000"/>
              </a:lnSpc>
              <a:spcBef>
                <a:spcPct val="35000"/>
              </a:spcBef>
              <a:buClr>
                <a:schemeClr val="tx1"/>
              </a:buClr>
              <a:buNone/>
              <a:defRPr/>
            </a:pPr>
            <a:endParaRPr lang="en-US" sz="2400" dirty="0"/>
          </a:p>
          <a:p>
            <a:pPr marL="0" indent="0">
              <a:lnSpc>
                <a:spcPct val="90000"/>
              </a:lnSpc>
              <a:spcBef>
                <a:spcPct val="35000"/>
              </a:spcBef>
              <a:buClr>
                <a:schemeClr val="tx1"/>
              </a:buClr>
              <a:buNone/>
              <a:defRPr/>
            </a:pPr>
            <a:r>
              <a:rPr lang="en-US" sz="2400" dirty="0"/>
              <a:t>Bacteria:</a:t>
            </a:r>
          </a:p>
          <a:p>
            <a:pPr marL="457200" indent="-457200">
              <a:spcBef>
                <a:spcPct val="25000"/>
              </a:spcBef>
              <a:buFont typeface="Arial" pitchFamily="34" charset="0"/>
              <a:buChar char="•"/>
              <a:defRPr/>
            </a:pPr>
            <a:r>
              <a:rPr lang="en-US" sz="2400" dirty="0"/>
              <a:t>Active and multiplying</a:t>
            </a:r>
          </a:p>
          <a:p>
            <a:pPr marL="457200" indent="-457200">
              <a:spcBef>
                <a:spcPct val="25000"/>
              </a:spcBef>
              <a:buFont typeface="Arial" pitchFamily="34" charset="0"/>
              <a:buChar char="•"/>
              <a:defRPr/>
            </a:pPr>
            <a:r>
              <a:rPr lang="en-US" sz="2400" dirty="0"/>
              <a:t>Cause damage</a:t>
            </a:r>
          </a:p>
          <a:p>
            <a:pPr marL="457200" indent="-457200">
              <a:spcBef>
                <a:spcPct val="25000"/>
              </a:spcBef>
              <a:buFont typeface="Arial" pitchFamily="34" charset="0"/>
              <a:buChar char="•"/>
              <a:defRPr/>
            </a:pPr>
            <a:r>
              <a:rPr lang="en-US" sz="2400" dirty="0"/>
              <a:t>Can disseminate throughout the body</a:t>
            </a:r>
          </a:p>
          <a:p>
            <a:pPr marL="457200" indent="-457200">
              <a:spcBef>
                <a:spcPct val="25000"/>
              </a:spcBef>
              <a:buFont typeface="Arial" pitchFamily="34" charset="0"/>
              <a:buChar char="•"/>
              <a:defRPr/>
            </a:pPr>
            <a:r>
              <a:rPr lang="en-US" sz="2400" dirty="0"/>
              <a:t>Grow on culture</a:t>
            </a:r>
          </a:p>
          <a:p>
            <a:pPr marL="457200" indent="-457200">
              <a:spcBef>
                <a:spcPct val="25000"/>
              </a:spcBef>
              <a:buFont typeface="Arial" pitchFamily="34" charset="0"/>
              <a:buChar char="•"/>
              <a:defRPr/>
            </a:pPr>
            <a:r>
              <a:rPr lang="en-US" sz="2400" dirty="0"/>
              <a:t>Damage causes abnormal </a:t>
            </a:r>
            <a:r>
              <a:rPr lang="en-US" sz="2400" dirty="0" smtClean="0"/>
              <a:t>x-ray or imaging</a:t>
            </a:r>
            <a:endParaRPr lang="en-US" sz="2400" dirty="0"/>
          </a:p>
          <a:p>
            <a:pPr marL="0" indent="0">
              <a:spcBef>
                <a:spcPct val="25000"/>
              </a:spcBef>
              <a:buNone/>
              <a:defRPr/>
            </a:pPr>
            <a:endParaRPr lang="en-US" sz="2400" dirty="0"/>
          </a:p>
          <a:p>
            <a:pPr marL="0" indent="0">
              <a:spcBef>
                <a:spcPct val="25000"/>
              </a:spcBef>
              <a:buNone/>
              <a:defRPr/>
            </a:pPr>
            <a:r>
              <a:rPr lang="en-US" sz="1800" b="1" dirty="0" smtClean="0"/>
              <a:t>         </a:t>
            </a:r>
            <a:endParaRPr lang="en-US" sz="1800" dirty="0"/>
          </a:p>
        </p:txBody>
      </p:sp>
      <p:sp>
        <p:nvSpPr>
          <p:cNvPr id="4102" name="Text Box 5"/>
          <p:cNvSpPr txBox="1">
            <a:spLocks noChangeArrowheads="1"/>
          </p:cNvSpPr>
          <p:nvPr/>
        </p:nvSpPr>
        <p:spPr bwMode="auto">
          <a:xfrm>
            <a:off x="1888600" y="5453744"/>
            <a:ext cx="301307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90000"/>
              </a:lnSpc>
            </a:pPr>
            <a:r>
              <a:rPr lang="en-US" i="1" dirty="0">
                <a:latin typeface="Arial" pitchFamily="34" charset="0"/>
              </a:rPr>
              <a:t>Granuloma breaks down and tubercle escape and multiply</a:t>
            </a:r>
          </a:p>
        </p:txBody>
      </p:sp>
    </p:spTree>
    <p:extLst>
      <p:ext uri="{BB962C8B-B14F-4D97-AF65-F5344CB8AC3E}">
        <p14:creationId xmlns:p14="http://schemas.microsoft.com/office/powerpoint/2010/main" val="1695491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67951" y="482081"/>
            <a:ext cx="8229600" cy="1143000"/>
          </a:xfrm>
        </p:spPr>
        <p:txBody>
          <a:bodyPr/>
          <a:lstStyle/>
          <a:p>
            <a:pPr eaLnBrk="1" hangingPunct="1"/>
            <a:r>
              <a:rPr lang="en-US" altLang="en-US" dirty="0" smtClean="0"/>
              <a:t>Making the diagnosis</a:t>
            </a:r>
          </a:p>
        </p:txBody>
      </p:sp>
      <p:sp>
        <p:nvSpPr>
          <p:cNvPr id="43011" name="Rectangle 3"/>
          <p:cNvSpPr>
            <a:spLocks noGrp="1" noChangeArrowheads="1"/>
          </p:cNvSpPr>
          <p:nvPr>
            <p:ph idx="1"/>
          </p:nvPr>
        </p:nvSpPr>
        <p:spPr>
          <a:xfrm>
            <a:off x="5686325" y="1625081"/>
            <a:ext cx="6690050" cy="4530725"/>
          </a:xfrm>
        </p:spPr>
        <p:txBody>
          <a:bodyPr>
            <a:normAutofit fontScale="92500" lnSpcReduction="10000"/>
          </a:bodyPr>
          <a:lstStyle/>
          <a:p>
            <a:pPr eaLnBrk="1" hangingPunct="1"/>
            <a:r>
              <a:rPr lang="en-US" altLang="en-US" dirty="0" smtClean="0"/>
              <a:t>Symptom Screening </a:t>
            </a:r>
          </a:p>
          <a:p>
            <a:pPr lvl="1" eaLnBrk="1" hangingPunct="1"/>
            <a:r>
              <a:rPr lang="en-US" altLang="en-US" dirty="0" smtClean="0"/>
              <a:t>Cough</a:t>
            </a:r>
          </a:p>
          <a:p>
            <a:pPr lvl="1" eaLnBrk="1" hangingPunct="1"/>
            <a:r>
              <a:rPr lang="en-US" altLang="en-US" dirty="0" smtClean="0"/>
              <a:t>Weight loss</a:t>
            </a:r>
          </a:p>
          <a:p>
            <a:pPr lvl="1" eaLnBrk="1" hangingPunct="1"/>
            <a:r>
              <a:rPr lang="en-US" altLang="en-US" dirty="0" smtClean="0"/>
              <a:t>History of potential exposure to TB</a:t>
            </a:r>
          </a:p>
          <a:p>
            <a:r>
              <a:rPr lang="en-US" altLang="en-US" dirty="0" smtClean="0"/>
              <a:t>TB skin test or IGRA results</a:t>
            </a:r>
          </a:p>
          <a:p>
            <a:pPr eaLnBrk="1" hangingPunct="1"/>
            <a:r>
              <a:rPr lang="en-US" altLang="en-US" dirty="0" smtClean="0"/>
              <a:t>CXR – </a:t>
            </a:r>
            <a:r>
              <a:rPr lang="en-US" altLang="en-US" dirty="0" smtClean="0">
                <a:solidFill>
                  <a:srgbClr val="FF0000"/>
                </a:solidFill>
              </a:rPr>
              <a:t>red flags </a:t>
            </a:r>
            <a:r>
              <a:rPr lang="en-US" altLang="en-US" dirty="0" smtClean="0"/>
              <a:t>of CXR chart</a:t>
            </a:r>
          </a:p>
          <a:p>
            <a:pPr eaLnBrk="1" hangingPunct="1"/>
            <a:r>
              <a:rPr lang="en-US" altLang="en-US" dirty="0" smtClean="0"/>
              <a:t>Collect sputa x 3; </a:t>
            </a:r>
          </a:p>
          <a:p>
            <a:pPr lvl="1" eaLnBrk="1" hangingPunct="1"/>
            <a:r>
              <a:rPr lang="en-US" altLang="en-US" dirty="0" smtClean="0"/>
              <a:t>may collect every 8 hours</a:t>
            </a:r>
          </a:p>
          <a:p>
            <a:pPr lvl="1" eaLnBrk="1" hangingPunct="1"/>
            <a:r>
              <a:rPr lang="en-US" altLang="en-US" dirty="0" smtClean="0"/>
              <a:t>at least one specimen early AM</a:t>
            </a:r>
          </a:p>
          <a:p>
            <a:pPr eaLnBrk="1" hangingPunct="1"/>
            <a:r>
              <a:rPr lang="en-US" altLang="en-US" dirty="0" smtClean="0"/>
              <a:t>Medical exam</a:t>
            </a:r>
          </a:p>
          <a:p>
            <a:pPr lvl="1" eaLnBrk="1" hangingPunct="1"/>
            <a:r>
              <a:rPr lang="en-US" altLang="en-US" dirty="0" smtClean="0"/>
              <a:t>Extra-pulmonary sites</a:t>
            </a:r>
          </a:p>
          <a:p>
            <a:pPr eaLnBrk="1" hangingPunct="1"/>
            <a:endParaRPr lang="en-US" altLang="en-US" dirty="0" smtClean="0"/>
          </a:p>
          <a:p>
            <a:pPr eaLnBrk="1" hangingPunct="1"/>
            <a:endParaRPr lang="en-US" alt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96" y="1806232"/>
            <a:ext cx="4373282" cy="3155796"/>
          </a:xfrm>
          <a:prstGeom prst="rect">
            <a:avLst/>
          </a:prstGeom>
        </p:spPr>
      </p:pic>
      <p:sp>
        <p:nvSpPr>
          <p:cNvPr id="3" name="Rectangle 2"/>
          <p:cNvSpPr/>
          <p:nvPr/>
        </p:nvSpPr>
        <p:spPr>
          <a:xfrm>
            <a:off x="716393" y="5104168"/>
            <a:ext cx="4113088" cy="461665"/>
          </a:xfrm>
          <a:prstGeom prst="rect">
            <a:avLst/>
          </a:prstGeom>
        </p:spPr>
        <p:txBody>
          <a:bodyPr wrap="square">
            <a:spAutoFit/>
          </a:bodyPr>
          <a:lstStyle/>
          <a:p>
            <a:r>
              <a:rPr lang="en-US" sz="1200" dirty="0"/>
              <a:t>CDC/ Minnesota Department of Health, R.N. Barr Library; Librarians Melissa </a:t>
            </a:r>
            <a:r>
              <a:rPr lang="en-US" sz="1200" dirty="0" err="1"/>
              <a:t>Rethlefsen</a:t>
            </a:r>
            <a:r>
              <a:rPr lang="en-US" sz="1200" dirty="0"/>
              <a:t> and Marie Jones</a:t>
            </a:r>
          </a:p>
        </p:txBody>
      </p:sp>
    </p:spTree>
    <p:custDataLst>
      <p:tags r:id="rId1"/>
    </p:custDataLst>
    <p:extLst>
      <p:ext uri="{BB962C8B-B14F-4D97-AF65-F5344CB8AC3E}">
        <p14:creationId xmlns:p14="http://schemas.microsoft.com/office/powerpoint/2010/main" val="716432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ChangeArrowheads="1"/>
          </p:cNvSpPr>
          <p:nvPr/>
        </p:nvSpPr>
        <p:spPr bwMode="auto">
          <a:xfrm>
            <a:off x="9022702" y="4327169"/>
            <a:ext cx="2376196" cy="1524000"/>
          </a:xfrm>
          <a:prstGeom prst="rect">
            <a:avLst/>
          </a:prstGeom>
          <a:solidFill>
            <a:schemeClr val="accent5">
              <a:alpha val="22000"/>
            </a:schemeClr>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a:defRPr>
                <a:solidFill>
                  <a:schemeClr val="tx1"/>
                </a:solidFill>
                <a:latin typeface="Times New Roman" panose="02020603050405020304" pitchFamily="18" charset="0"/>
              </a:defRPr>
            </a:lvl3pPr>
            <a:lvl4pPr>
              <a:defRPr>
                <a:solidFill>
                  <a:schemeClr val="tx1"/>
                </a:solidFill>
                <a:latin typeface="Times New Roman" panose="02020603050405020304" pitchFamily="18" charset="0"/>
              </a:defRPr>
            </a:lvl4pPr>
            <a:lvl5pPr>
              <a:defRPr>
                <a:solidFill>
                  <a:schemeClr val="tx1"/>
                </a:solidFill>
                <a:latin typeface="Times New Roman" panose="02020603050405020304" pitchFamily="18" charset="0"/>
              </a:defRPr>
            </a:lvl5pPr>
            <a:lvl6pPr eaLnBrk="0" fontAlgn="base" hangingPunct="0">
              <a:spcBef>
                <a:spcPct val="0"/>
              </a:spcBef>
              <a:spcAft>
                <a:spcPct val="0"/>
              </a:spcAft>
              <a:defRPr>
                <a:solidFill>
                  <a:schemeClr val="tx1"/>
                </a:solidFill>
                <a:latin typeface="Times New Roman" panose="02020603050405020304" pitchFamily="18" charset="0"/>
              </a:defRPr>
            </a:lvl6pPr>
            <a:lvl7pPr eaLnBrk="0" fontAlgn="base" hangingPunct="0">
              <a:spcBef>
                <a:spcPct val="0"/>
              </a:spcBef>
              <a:spcAft>
                <a:spcPct val="0"/>
              </a:spcAft>
              <a:defRPr>
                <a:solidFill>
                  <a:schemeClr val="tx1"/>
                </a:solidFill>
                <a:latin typeface="Times New Roman" panose="02020603050405020304" pitchFamily="18" charset="0"/>
              </a:defRPr>
            </a:lvl7pPr>
            <a:lvl8pPr eaLnBrk="0" fontAlgn="base" hangingPunct="0">
              <a:spcBef>
                <a:spcPct val="0"/>
              </a:spcBef>
              <a:spcAft>
                <a:spcPct val="0"/>
              </a:spcAft>
              <a:defRPr>
                <a:solidFill>
                  <a:schemeClr val="tx1"/>
                </a:solidFill>
                <a:latin typeface="Times New Roman" panose="02020603050405020304" pitchFamily="18" charset="0"/>
              </a:defRPr>
            </a:lvl8pPr>
            <a:lvl9pPr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1400" dirty="0">
                <a:solidFill>
                  <a:schemeClr val="accent6"/>
                </a:solidFill>
                <a:latin typeface="Palatino Linotype" panose="02040502050505030304" pitchFamily="18" charset="0"/>
              </a:rPr>
              <a:t>Probably Not </a:t>
            </a:r>
            <a:r>
              <a:rPr lang="en-US" altLang="en-US" sz="1400" dirty="0" smtClean="0">
                <a:solidFill>
                  <a:schemeClr val="accent6"/>
                </a:solidFill>
                <a:latin typeface="Palatino Linotype" panose="02040502050505030304" pitchFamily="18" charset="0"/>
              </a:rPr>
              <a:t>TB </a:t>
            </a:r>
            <a:r>
              <a:rPr lang="en-US" altLang="en-US" sz="1400" dirty="0">
                <a:solidFill>
                  <a:schemeClr val="accent6"/>
                </a:solidFill>
                <a:latin typeface="Palatino Linotype" panose="02040502050505030304" pitchFamily="18" charset="0"/>
              </a:rPr>
              <a:t>Disease </a:t>
            </a:r>
            <a:endParaRPr lang="en-US" altLang="en-US" sz="1400" dirty="0" smtClean="0">
              <a:solidFill>
                <a:schemeClr val="accent6"/>
              </a:solidFill>
              <a:latin typeface="Palatino Linotype" panose="02040502050505030304" pitchFamily="18" charset="0"/>
            </a:endParaRPr>
          </a:p>
          <a:p>
            <a:pPr algn="ctr"/>
            <a:r>
              <a:rPr lang="en-US" altLang="en-US" sz="1400" dirty="0" smtClean="0">
                <a:solidFill>
                  <a:schemeClr val="accent6"/>
                </a:solidFill>
                <a:latin typeface="Palatino Linotype" panose="02040502050505030304" pitchFamily="18" charset="0"/>
              </a:rPr>
              <a:t>Negative</a:t>
            </a:r>
          </a:p>
          <a:p>
            <a:pPr algn="ctr"/>
            <a:r>
              <a:rPr lang="en-US" altLang="en-US" sz="1400" dirty="0" smtClean="0">
                <a:solidFill>
                  <a:schemeClr val="accent6"/>
                </a:solidFill>
                <a:latin typeface="Palatino Linotype" panose="02040502050505030304" pitchFamily="18" charset="0"/>
              </a:rPr>
              <a:t>no infiltrates</a:t>
            </a:r>
          </a:p>
          <a:p>
            <a:pPr algn="ctr"/>
            <a:r>
              <a:rPr lang="en-US" altLang="en-US" sz="1400" dirty="0" smtClean="0">
                <a:solidFill>
                  <a:schemeClr val="accent6"/>
                </a:solidFill>
                <a:latin typeface="Palatino Linotype" panose="02040502050505030304" pitchFamily="18" charset="0"/>
              </a:rPr>
              <a:t>no </a:t>
            </a:r>
            <a:r>
              <a:rPr lang="en-US" altLang="en-US" sz="1400" dirty="0">
                <a:solidFill>
                  <a:schemeClr val="accent6"/>
                </a:solidFill>
                <a:latin typeface="Palatino Linotype" panose="02040502050505030304" pitchFamily="18" charset="0"/>
              </a:rPr>
              <a:t>active </a:t>
            </a:r>
            <a:r>
              <a:rPr lang="en-US" altLang="en-US" sz="1400" dirty="0" smtClean="0">
                <a:solidFill>
                  <a:schemeClr val="accent6"/>
                </a:solidFill>
                <a:latin typeface="Palatino Linotype" panose="02040502050505030304" pitchFamily="18" charset="0"/>
              </a:rPr>
              <a:t>disease</a:t>
            </a:r>
          </a:p>
          <a:p>
            <a:pPr algn="ctr"/>
            <a:r>
              <a:rPr lang="en-US" altLang="en-US" sz="1400" dirty="0" smtClean="0">
                <a:solidFill>
                  <a:schemeClr val="accent6"/>
                </a:solidFill>
                <a:latin typeface="Palatino Linotype" panose="02040502050505030304" pitchFamily="18" charset="0"/>
              </a:rPr>
              <a:t>no tuberculosis</a:t>
            </a:r>
          </a:p>
          <a:p>
            <a:pPr algn="ctr"/>
            <a:r>
              <a:rPr lang="en-US" altLang="en-US" sz="1400" dirty="0" smtClean="0">
                <a:solidFill>
                  <a:schemeClr val="accent6"/>
                </a:solidFill>
                <a:latin typeface="Palatino Linotype" panose="02040502050505030304" pitchFamily="18" charset="0"/>
              </a:rPr>
              <a:t>Normal</a:t>
            </a:r>
          </a:p>
          <a:p>
            <a:pPr algn="ctr"/>
            <a:r>
              <a:rPr lang="en-US" altLang="en-US" sz="1400" dirty="0" smtClean="0">
                <a:solidFill>
                  <a:schemeClr val="accent6"/>
                </a:solidFill>
                <a:latin typeface="Palatino Linotype" panose="02040502050505030304" pitchFamily="18" charset="0"/>
              </a:rPr>
              <a:t>clear</a:t>
            </a:r>
            <a:endParaRPr lang="en-US" altLang="en-US" sz="1400" dirty="0">
              <a:solidFill>
                <a:schemeClr val="accent6"/>
              </a:solidFill>
              <a:latin typeface="Palatino Linotype" panose="02040502050505030304" pitchFamily="18" charset="0"/>
            </a:endParaRPr>
          </a:p>
        </p:txBody>
      </p:sp>
      <p:sp>
        <p:nvSpPr>
          <p:cNvPr id="44037" name="Rectangle 5"/>
          <p:cNvSpPr>
            <a:spLocks noChangeArrowheads="1"/>
          </p:cNvSpPr>
          <p:nvPr/>
        </p:nvSpPr>
        <p:spPr bwMode="auto">
          <a:xfrm>
            <a:off x="-93307" y="384725"/>
            <a:ext cx="113926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3600" dirty="0">
                <a:solidFill>
                  <a:schemeClr val="tx2"/>
                </a:solidFill>
                <a:latin typeface="+mj-lt"/>
              </a:rPr>
              <a:t>Know the RED FLAGS of TB </a:t>
            </a:r>
            <a:r>
              <a:rPr lang="en-US" altLang="en-US" sz="3600" dirty="0" smtClean="0">
                <a:solidFill>
                  <a:schemeClr val="tx2"/>
                </a:solidFill>
                <a:latin typeface="+mj-lt"/>
              </a:rPr>
              <a:t>Disease</a:t>
            </a:r>
          </a:p>
          <a:p>
            <a:pPr algn="ctr" eaLnBrk="1" hangingPunct="1">
              <a:spcBef>
                <a:spcPct val="0"/>
              </a:spcBef>
              <a:buClrTx/>
              <a:buFontTx/>
              <a:buNone/>
            </a:pPr>
            <a:r>
              <a:rPr lang="en-US" altLang="en-US" sz="3600" dirty="0" smtClean="0">
                <a:solidFill>
                  <a:schemeClr val="tx2"/>
                </a:solidFill>
                <a:latin typeface="+mj-lt"/>
              </a:rPr>
              <a:t>Chest X-ray </a:t>
            </a:r>
            <a:r>
              <a:rPr lang="en-US" altLang="en-US" sz="3600" dirty="0">
                <a:solidFill>
                  <a:schemeClr val="tx2"/>
                </a:solidFill>
                <a:latin typeface="+mj-lt"/>
              </a:rPr>
              <a:t>Reports</a:t>
            </a:r>
          </a:p>
        </p:txBody>
      </p:sp>
      <p:sp>
        <p:nvSpPr>
          <p:cNvPr id="44038" name="Rectangle 6"/>
          <p:cNvSpPr>
            <a:spLocks noChangeArrowheads="1"/>
          </p:cNvSpPr>
          <p:nvPr/>
        </p:nvSpPr>
        <p:spPr bwMode="auto">
          <a:xfrm>
            <a:off x="430764" y="1597061"/>
            <a:ext cx="401372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742950" lvl="1" indent="-285750">
              <a:spcBef>
                <a:spcPct val="0"/>
              </a:spcBef>
              <a:buClr>
                <a:schemeClr val="accent3"/>
              </a:buClr>
              <a:buFont typeface="Arial" panose="020B0604020202020204" pitchFamily="34" charset="0"/>
              <a:buChar char="•"/>
            </a:pPr>
            <a:endParaRPr lang="en-US" altLang="en-US" sz="1400" b="1" dirty="0">
              <a:solidFill>
                <a:schemeClr val="tx1"/>
              </a:solidFill>
              <a:latin typeface="Times New Roman" panose="0202060305040502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Pneumonic Process </a:t>
            </a:r>
            <a:r>
              <a:rPr lang="en-US" altLang="en-US" dirty="0" smtClean="0">
                <a:solidFill>
                  <a:schemeClr val="tx1"/>
                </a:solidFill>
                <a:latin typeface="Palatino Linotype" panose="02040502050505030304" pitchFamily="18" charset="0"/>
              </a:rPr>
              <a:t>- frequently </a:t>
            </a:r>
            <a:r>
              <a:rPr lang="en-US" altLang="en-US" dirty="0">
                <a:solidFill>
                  <a:schemeClr val="tx1"/>
                </a:solidFill>
                <a:latin typeface="Palatino Linotype" panose="02040502050505030304" pitchFamily="18" charset="0"/>
              </a:rPr>
              <a:t>in the right upper lobe.</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Interstitial Infiltrates.</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Possibility of </a:t>
            </a:r>
            <a:r>
              <a:rPr lang="en-US" altLang="en-US" dirty="0" err="1">
                <a:solidFill>
                  <a:schemeClr val="tx1"/>
                </a:solidFill>
                <a:latin typeface="Palatino Linotype" panose="02040502050505030304" pitchFamily="18" charset="0"/>
              </a:rPr>
              <a:t>cavitary</a:t>
            </a:r>
            <a:r>
              <a:rPr lang="en-US" altLang="en-US" dirty="0">
                <a:solidFill>
                  <a:schemeClr val="tx1"/>
                </a:solidFill>
                <a:latin typeface="Palatino Linotype" panose="02040502050505030304" pitchFamily="18" charset="0"/>
              </a:rPr>
              <a:t> lesion.</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Mass, lesion, often needing a CT Scan to </a:t>
            </a:r>
            <a:r>
              <a:rPr lang="en-US" altLang="en-US" dirty="0" smtClean="0">
                <a:solidFill>
                  <a:schemeClr val="tx1"/>
                </a:solidFill>
                <a:latin typeface="Palatino Linotype" panose="02040502050505030304" pitchFamily="18" charset="0"/>
              </a:rPr>
              <a:t>further </a:t>
            </a:r>
            <a:r>
              <a:rPr lang="en-US" altLang="en-US" dirty="0">
                <a:solidFill>
                  <a:schemeClr val="tx1"/>
                </a:solidFill>
                <a:latin typeface="Palatino Linotype" panose="02040502050505030304" pitchFamily="18" charset="0"/>
              </a:rPr>
              <a:t>define.</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Pleural effusion (considered TB until proven otherwise).</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p:txBody>
      </p:sp>
      <p:sp>
        <p:nvSpPr>
          <p:cNvPr id="44039" name="Rectangle 7"/>
          <p:cNvSpPr>
            <a:spLocks noChangeArrowheads="1"/>
          </p:cNvSpPr>
          <p:nvPr/>
        </p:nvSpPr>
        <p:spPr bwMode="auto">
          <a:xfrm>
            <a:off x="4450717" y="1671086"/>
            <a:ext cx="421399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Parenchymal disease</a:t>
            </a:r>
            <a:r>
              <a:rPr lang="en-US" altLang="en-US" dirty="0" smtClean="0">
                <a:solidFill>
                  <a:schemeClr val="tx1"/>
                </a:solidFill>
                <a:latin typeface="Palatino Linotype" panose="02040502050505030304" pitchFamily="18" charset="0"/>
              </a:rPr>
              <a:t>.</a:t>
            </a:r>
          </a:p>
          <a:p>
            <a:pPr marL="285750" indent="-285750">
              <a:spcBef>
                <a:spcPct val="0"/>
              </a:spcBef>
              <a:buClr>
                <a:schemeClr val="accent3"/>
              </a:buClr>
              <a:buFont typeface="Arial" panose="020B0604020202020204" pitchFamily="34" charset="0"/>
              <a:buChar char="•"/>
            </a:pPr>
            <a:endParaRPr lang="en-US" altLang="en-US" dirty="0" smtClean="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smtClean="0">
                <a:solidFill>
                  <a:schemeClr val="tx1"/>
                </a:solidFill>
                <a:latin typeface="Palatino Linotype" panose="02040502050505030304" pitchFamily="18" charset="0"/>
              </a:rPr>
              <a:t>Nodular </a:t>
            </a:r>
            <a:r>
              <a:rPr lang="en-US" altLang="en-US" dirty="0">
                <a:solidFill>
                  <a:schemeClr val="tx1"/>
                </a:solidFill>
                <a:latin typeface="Palatino Linotype" panose="02040502050505030304" pitchFamily="18" charset="0"/>
              </a:rPr>
              <a:t>densities consistent with old granulomatous disease</a:t>
            </a:r>
            <a:r>
              <a:rPr lang="en-US" altLang="en-US" dirty="0" smtClean="0">
                <a:solidFill>
                  <a:schemeClr val="tx1"/>
                </a:solidFill>
                <a:latin typeface="Palatino Linotype" panose="02040502050505030304" pitchFamily="18" charset="0"/>
              </a:rPr>
              <a:t>.</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RUL densities.</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Nodular densities.</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Linear parenchymal changes.</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err="1" smtClean="0">
                <a:solidFill>
                  <a:schemeClr val="tx1"/>
                </a:solidFill>
                <a:latin typeface="Palatino Linotype" panose="02040502050505030304" pitchFamily="18" charset="0"/>
              </a:rPr>
              <a:t>Hilar</a:t>
            </a:r>
            <a:r>
              <a:rPr lang="en-US" altLang="en-US" dirty="0" smtClean="0">
                <a:solidFill>
                  <a:schemeClr val="tx1"/>
                </a:solidFill>
                <a:latin typeface="Palatino Linotype" panose="02040502050505030304" pitchFamily="18" charset="0"/>
              </a:rPr>
              <a:t> </a:t>
            </a:r>
            <a:r>
              <a:rPr lang="en-US" altLang="en-US" dirty="0">
                <a:solidFill>
                  <a:schemeClr val="tx1"/>
                </a:solidFill>
                <a:latin typeface="Palatino Linotype" panose="02040502050505030304" pitchFamily="18" charset="0"/>
              </a:rPr>
              <a:t>or </a:t>
            </a:r>
            <a:r>
              <a:rPr lang="en-US" altLang="en-US" dirty="0" err="1">
                <a:solidFill>
                  <a:schemeClr val="tx1"/>
                </a:solidFill>
                <a:latin typeface="Palatino Linotype" panose="02040502050505030304" pitchFamily="18" charset="0"/>
              </a:rPr>
              <a:t>Perhilar</a:t>
            </a:r>
            <a:r>
              <a:rPr lang="en-US" altLang="en-US" dirty="0">
                <a:solidFill>
                  <a:schemeClr val="tx1"/>
                </a:solidFill>
                <a:latin typeface="Palatino Linotype" panose="02040502050505030304" pitchFamily="18" charset="0"/>
              </a:rPr>
              <a:t>  </a:t>
            </a:r>
            <a:r>
              <a:rPr lang="en-US" altLang="en-US" dirty="0" err="1">
                <a:solidFill>
                  <a:schemeClr val="tx1"/>
                </a:solidFill>
                <a:latin typeface="Palatino Linotype" panose="02040502050505030304" pitchFamily="18" charset="0"/>
              </a:rPr>
              <a:t>adenopathy</a:t>
            </a:r>
            <a:r>
              <a:rPr lang="en-US" altLang="en-US" dirty="0">
                <a:solidFill>
                  <a:schemeClr val="tx1"/>
                </a:solidFill>
                <a:latin typeface="Palatino Linotype" panose="02040502050505030304" pitchFamily="18" charset="0"/>
              </a:rPr>
              <a:t>.</a:t>
            </a:r>
          </a:p>
          <a:p>
            <a:pPr marL="285750" indent="-285750">
              <a:spcBef>
                <a:spcPct val="0"/>
              </a:spcBef>
              <a:buClr>
                <a:schemeClr val="accent3"/>
              </a:buClr>
              <a:buFont typeface="Arial" panose="020B0604020202020204" pitchFamily="34" charset="0"/>
              <a:buChar char="•"/>
            </a:pPr>
            <a:endParaRPr lang="en-US" altLang="en-US" dirty="0">
              <a:solidFill>
                <a:schemeClr val="tx1"/>
              </a:solidFill>
              <a:latin typeface="Palatino Linotype" panose="02040502050505030304" pitchFamily="18" charset="0"/>
            </a:endParaRPr>
          </a:p>
          <a:p>
            <a:pPr marL="285750" indent="-285750">
              <a:spcBef>
                <a:spcPct val="0"/>
              </a:spcBef>
              <a:buClr>
                <a:schemeClr val="accent3"/>
              </a:buClr>
              <a:buFont typeface="Arial" panose="020B0604020202020204" pitchFamily="34" charset="0"/>
              <a:buChar char="•"/>
            </a:pPr>
            <a:r>
              <a:rPr lang="en-US" altLang="en-US" dirty="0">
                <a:solidFill>
                  <a:schemeClr val="tx1"/>
                </a:solidFill>
                <a:latin typeface="Palatino Linotype" panose="02040502050505030304" pitchFamily="18" charset="0"/>
              </a:rPr>
              <a:t>Thickening/blunting of right </a:t>
            </a:r>
            <a:r>
              <a:rPr lang="en-US" altLang="en-US" dirty="0" err="1">
                <a:solidFill>
                  <a:schemeClr val="tx1"/>
                </a:solidFill>
                <a:latin typeface="Palatino Linotype" panose="02040502050505030304" pitchFamily="18" charset="0"/>
              </a:rPr>
              <a:t>costophrenic</a:t>
            </a:r>
            <a:r>
              <a:rPr lang="en-US" altLang="en-US" dirty="0">
                <a:solidFill>
                  <a:schemeClr val="tx1"/>
                </a:solidFill>
                <a:latin typeface="Palatino Linotype" panose="02040502050505030304" pitchFamily="18" charset="0"/>
              </a:rPr>
              <a:t> angle.</a:t>
            </a:r>
          </a:p>
          <a:p>
            <a:pPr>
              <a:spcBef>
                <a:spcPct val="0"/>
              </a:spcBef>
              <a:buClrTx/>
              <a:buFont typeface="Monotype Sorts"/>
              <a:buChar char="¦"/>
            </a:pPr>
            <a:endParaRPr lang="en-US" altLang="en-US" sz="1200" b="1" dirty="0">
              <a:solidFill>
                <a:schemeClr val="tx1"/>
              </a:solidFill>
              <a:latin typeface="Times New Roman" panose="02020603050405020304" pitchFamily="18" charset="0"/>
            </a:endParaRPr>
          </a:p>
          <a:p>
            <a:pPr>
              <a:spcBef>
                <a:spcPct val="0"/>
              </a:spcBef>
              <a:buClrTx/>
              <a:buFont typeface="Monotype Sorts"/>
              <a:buChar char="¦"/>
            </a:pPr>
            <a:endParaRPr lang="en-US" altLang="en-US" sz="1200" b="1" dirty="0">
              <a:solidFill>
                <a:schemeClr val="tx1"/>
              </a:solidFill>
              <a:latin typeface="Times New Roman" panose="02020603050405020304" pitchFamily="18" charset="0"/>
            </a:endParaRPr>
          </a:p>
          <a:p>
            <a:pPr>
              <a:spcBef>
                <a:spcPct val="50000"/>
              </a:spcBef>
              <a:buClrTx/>
              <a:buFontTx/>
              <a:buNone/>
            </a:pPr>
            <a:endParaRPr lang="en-US" altLang="en-US" sz="1200" dirty="0">
              <a:solidFill>
                <a:schemeClr val="tx1"/>
              </a:solidFill>
              <a:latin typeface="Times New Roman" panose="02020603050405020304" pitchFamily="18" charset="0"/>
            </a:endParaRPr>
          </a:p>
        </p:txBody>
      </p:sp>
      <p:sp>
        <p:nvSpPr>
          <p:cNvPr id="44040" name="Text Box 8"/>
          <p:cNvSpPr txBox="1">
            <a:spLocks noChangeArrowheads="1"/>
          </p:cNvSpPr>
          <p:nvPr/>
        </p:nvSpPr>
        <p:spPr bwMode="auto">
          <a:xfrm>
            <a:off x="4240764" y="6324600"/>
            <a:ext cx="746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50000"/>
              </a:spcBef>
              <a:buClrTx/>
              <a:buFontTx/>
              <a:buNone/>
            </a:pPr>
            <a:r>
              <a:rPr lang="en-US" altLang="en-US" sz="900" dirty="0">
                <a:solidFill>
                  <a:schemeClr val="tx1"/>
                </a:solidFill>
                <a:latin typeface="Palatino Linotype" panose="02040502050505030304" pitchFamily="18" charset="0"/>
              </a:rPr>
              <a:t>List created by:  Mary V. </a:t>
            </a:r>
            <a:r>
              <a:rPr lang="en-US" altLang="en-US" sz="900" dirty="0" err="1">
                <a:solidFill>
                  <a:schemeClr val="tx1"/>
                </a:solidFill>
                <a:latin typeface="Palatino Linotype" panose="02040502050505030304" pitchFamily="18" charset="0"/>
              </a:rPr>
              <a:t>Muench</a:t>
            </a:r>
            <a:r>
              <a:rPr lang="en-US" altLang="en-US" sz="900" dirty="0">
                <a:solidFill>
                  <a:schemeClr val="tx1"/>
                </a:solidFill>
                <a:latin typeface="Palatino Linotype" panose="02040502050505030304" pitchFamily="18" charset="0"/>
              </a:rPr>
              <a:t>, RN, TB Program Coordinator  and Carol Clark, RN, TB Program Nurse, Florida Department of Corrections-2003.  This is not intended to be all-inclusive and as with any test must be considered  with  the clinical picture of the patient. </a:t>
            </a:r>
          </a:p>
        </p:txBody>
      </p:sp>
      <p:pic>
        <p:nvPicPr>
          <p:cNvPr id="440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484" y="6204466"/>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8156" y="1623728"/>
            <a:ext cx="2610742" cy="1973880"/>
          </a:xfrm>
          <a:prstGeom prst="rect">
            <a:avLst/>
          </a:prstGeom>
        </p:spPr>
      </p:pic>
      <p:sp>
        <p:nvSpPr>
          <p:cNvPr id="3" name="Rectangle 2"/>
          <p:cNvSpPr/>
          <p:nvPr/>
        </p:nvSpPr>
        <p:spPr>
          <a:xfrm>
            <a:off x="9398718" y="3674955"/>
            <a:ext cx="1624163" cy="276999"/>
          </a:xfrm>
          <a:prstGeom prst="rect">
            <a:avLst/>
          </a:prstGeom>
        </p:spPr>
        <p:txBody>
          <a:bodyPr wrap="none">
            <a:spAutoFit/>
          </a:bodyPr>
          <a:lstStyle/>
          <a:p>
            <a:r>
              <a:rPr lang="en-US" sz="1200" dirty="0"/>
              <a:t>CDC/Charles Farmer</a:t>
            </a:r>
          </a:p>
        </p:txBody>
      </p:sp>
    </p:spTree>
    <p:custDataLst>
      <p:tags r:id="rId1"/>
    </p:custDataLst>
    <p:extLst>
      <p:ext uri="{BB962C8B-B14F-4D97-AF65-F5344CB8AC3E}">
        <p14:creationId xmlns:p14="http://schemas.microsoft.com/office/powerpoint/2010/main" val="3219815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91015" y="182563"/>
            <a:ext cx="8229600" cy="1143000"/>
          </a:xfrm>
        </p:spPr>
        <p:txBody>
          <a:bodyPr/>
          <a:lstStyle/>
          <a:p>
            <a:pPr eaLnBrk="1" hangingPunct="1"/>
            <a:r>
              <a:rPr lang="en-US" altLang="en-US" dirty="0" smtClean="0"/>
              <a:t>AFB SMEAR</a:t>
            </a:r>
          </a:p>
        </p:txBody>
      </p:sp>
      <p:sp>
        <p:nvSpPr>
          <p:cNvPr id="46083" name="Rectangle 3"/>
          <p:cNvSpPr>
            <a:spLocks noGrp="1" noChangeArrowheads="1"/>
          </p:cNvSpPr>
          <p:nvPr>
            <p:ph type="body" sz="half" idx="1"/>
          </p:nvPr>
        </p:nvSpPr>
        <p:spPr>
          <a:xfrm>
            <a:off x="603252" y="1223305"/>
            <a:ext cx="4032250" cy="4530725"/>
          </a:xfrm>
        </p:spPr>
        <p:txBody>
          <a:bodyPr/>
          <a:lstStyle/>
          <a:p>
            <a:pPr marL="0" indent="0">
              <a:lnSpc>
                <a:spcPct val="90000"/>
              </a:lnSpc>
              <a:buNone/>
              <a:defRPr/>
            </a:pPr>
            <a:r>
              <a:rPr lang="en-US" altLang="en-US" sz="2000" dirty="0"/>
              <a:t>  </a:t>
            </a:r>
          </a:p>
          <a:p>
            <a:pPr eaLnBrk="1" hangingPunct="1">
              <a:lnSpc>
                <a:spcPct val="90000"/>
              </a:lnSpc>
              <a:defRPr/>
            </a:pPr>
            <a:r>
              <a:rPr lang="en-US" altLang="en-US" sz="2000" dirty="0"/>
              <a:t>Grading:</a:t>
            </a:r>
          </a:p>
          <a:p>
            <a:pPr lvl="1" eaLnBrk="1" hangingPunct="1">
              <a:lnSpc>
                <a:spcPct val="90000"/>
              </a:lnSpc>
              <a:defRPr/>
            </a:pPr>
            <a:r>
              <a:rPr lang="en-US" altLang="en-US" sz="1800" dirty="0"/>
              <a:t>4+ (Numerous) </a:t>
            </a:r>
          </a:p>
          <a:p>
            <a:pPr lvl="1" eaLnBrk="1" hangingPunct="1">
              <a:lnSpc>
                <a:spcPct val="90000"/>
              </a:lnSpc>
              <a:defRPr/>
            </a:pPr>
            <a:endParaRPr lang="en-US" altLang="en-US" sz="1800" dirty="0"/>
          </a:p>
          <a:p>
            <a:pPr lvl="1" eaLnBrk="1" hangingPunct="1">
              <a:lnSpc>
                <a:spcPct val="90000"/>
              </a:lnSpc>
              <a:defRPr/>
            </a:pPr>
            <a:r>
              <a:rPr lang="en-US" altLang="en-US" sz="1800" dirty="0"/>
              <a:t>3+ (Moderate) </a:t>
            </a:r>
          </a:p>
          <a:p>
            <a:pPr lvl="1" eaLnBrk="1" hangingPunct="1">
              <a:lnSpc>
                <a:spcPct val="90000"/>
              </a:lnSpc>
              <a:defRPr/>
            </a:pPr>
            <a:endParaRPr lang="en-US" altLang="en-US" sz="1800" dirty="0"/>
          </a:p>
          <a:p>
            <a:pPr lvl="1" eaLnBrk="1" hangingPunct="1">
              <a:lnSpc>
                <a:spcPct val="90000"/>
              </a:lnSpc>
              <a:defRPr/>
            </a:pPr>
            <a:r>
              <a:rPr lang="en-US" altLang="en-US" sz="1800" dirty="0"/>
              <a:t>2+ (Few) </a:t>
            </a:r>
          </a:p>
          <a:p>
            <a:pPr lvl="1" eaLnBrk="1" hangingPunct="1">
              <a:lnSpc>
                <a:spcPct val="90000"/>
              </a:lnSpc>
              <a:defRPr/>
            </a:pPr>
            <a:endParaRPr lang="en-US" altLang="en-US" sz="1800" dirty="0"/>
          </a:p>
          <a:p>
            <a:pPr lvl="1" eaLnBrk="1" hangingPunct="1">
              <a:lnSpc>
                <a:spcPct val="90000"/>
              </a:lnSpc>
              <a:defRPr/>
            </a:pPr>
            <a:r>
              <a:rPr lang="en-US" altLang="en-US" sz="1800" dirty="0"/>
              <a:t>1+ (Rare) </a:t>
            </a:r>
          </a:p>
          <a:p>
            <a:pPr lvl="1" eaLnBrk="1" hangingPunct="1">
              <a:lnSpc>
                <a:spcPct val="90000"/>
              </a:lnSpc>
              <a:defRPr/>
            </a:pPr>
            <a:endParaRPr lang="en-US" altLang="en-US" sz="1400" dirty="0"/>
          </a:p>
          <a:p>
            <a:pPr lvl="1" eaLnBrk="1" hangingPunct="1">
              <a:lnSpc>
                <a:spcPct val="90000"/>
              </a:lnSpc>
              <a:defRPr/>
            </a:pPr>
            <a:r>
              <a:rPr lang="en-US" altLang="en-US" sz="1800" dirty="0"/>
              <a:t>(Negative smear)</a:t>
            </a:r>
          </a:p>
          <a:p>
            <a:pPr lvl="2" eaLnBrk="1" hangingPunct="1">
              <a:lnSpc>
                <a:spcPct val="90000"/>
              </a:lnSpc>
              <a:buFont typeface="Wingdings" panose="05000000000000000000" pitchFamily="2" charset="2"/>
              <a:buNone/>
              <a:defRPr/>
            </a:pPr>
            <a:endParaRPr lang="en-US" altLang="en-US" sz="1600" dirty="0"/>
          </a:p>
          <a:p>
            <a:pPr lvl="2" eaLnBrk="1" hangingPunct="1">
              <a:lnSpc>
                <a:spcPct val="90000"/>
              </a:lnSpc>
              <a:buFont typeface="Wingdings" panose="05000000000000000000" pitchFamily="2" charset="2"/>
              <a:buNone/>
              <a:defRPr/>
            </a:pPr>
            <a:endParaRPr lang="en-US" altLang="en-US" sz="1600" dirty="0"/>
          </a:p>
          <a:p>
            <a:pPr lvl="2" eaLnBrk="1" hangingPunct="1">
              <a:lnSpc>
                <a:spcPct val="90000"/>
              </a:lnSpc>
              <a:buFont typeface="Wingdings" panose="05000000000000000000" pitchFamily="2" charset="2"/>
              <a:buNone/>
              <a:defRPr/>
            </a:pPr>
            <a:endParaRPr lang="en-US" altLang="en-US" sz="1600" dirty="0"/>
          </a:p>
          <a:p>
            <a:pPr lvl="2" eaLnBrk="1" hangingPunct="1">
              <a:lnSpc>
                <a:spcPct val="90000"/>
              </a:lnSpc>
              <a:buFont typeface="Wingdings" panose="05000000000000000000" pitchFamily="2" charset="2"/>
              <a:buNone/>
              <a:defRPr/>
            </a:pPr>
            <a:endParaRPr lang="en-US" altLang="en-US" sz="1600" dirty="0"/>
          </a:p>
          <a:p>
            <a:pPr eaLnBrk="1" hangingPunct="1">
              <a:lnSpc>
                <a:spcPct val="90000"/>
              </a:lnSpc>
              <a:defRPr/>
            </a:pPr>
            <a:endParaRPr lang="en-US" altLang="en-US" sz="2000" dirty="0"/>
          </a:p>
          <a:p>
            <a:pPr eaLnBrk="1" hangingPunct="1">
              <a:lnSpc>
                <a:spcPct val="90000"/>
              </a:lnSpc>
              <a:defRPr/>
            </a:pPr>
            <a:endParaRPr lang="en-US" altLang="en-US" sz="2000" dirty="0"/>
          </a:p>
          <a:p>
            <a:pPr eaLnBrk="1" hangingPunct="1">
              <a:lnSpc>
                <a:spcPct val="90000"/>
              </a:lnSpc>
              <a:defRPr/>
            </a:pPr>
            <a:endParaRPr lang="en-US" altLang="en-US" sz="2000" dirty="0"/>
          </a:p>
        </p:txBody>
      </p:sp>
      <p:pic>
        <p:nvPicPr>
          <p:cNvPr id="4506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531194" y="1838439"/>
            <a:ext cx="2689212" cy="3776787"/>
          </a:xfrm>
        </p:spPr>
      </p:pic>
      <p:pic>
        <p:nvPicPr>
          <p:cNvPr id="450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9363" y="997061"/>
            <a:ext cx="2872695" cy="41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2"/>
          <p:cNvSpPr txBox="1">
            <a:spLocks noChangeArrowheads="1"/>
          </p:cNvSpPr>
          <p:nvPr/>
        </p:nvSpPr>
        <p:spPr bwMode="auto">
          <a:xfrm>
            <a:off x="4908486" y="5319984"/>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en-US" dirty="0" err="1">
                <a:solidFill>
                  <a:schemeClr val="tx1"/>
                </a:solidFill>
                <a:latin typeface="Times New Roman" panose="02020603050405020304" pitchFamily="18" charset="0"/>
              </a:rPr>
              <a:t>Ziehl-Neelsen</a:t>
            </a:r>
            <a:r>
              <a:rPr lang="en-US" altLang="en-US" dirty="0">
                <a:solidFill>
                  <a:schemeClr val="tx1"/>
                </a:solidFill>
                <a:latin typeface="Times New Roman" panose="02020603050405020304" pitchFamily="18" charset="0"/>
              </a:rPr>
              <a:t> Stain</a:t>
            </a:r>
          </a:p>
        </p:txBody>
      </p:sp>
      <p:sp>
        <p:nvSpPr>
          <p:cNvPr id="45063" name="TextBox 3"/>
          <p:cNvSpPr txBox="1">
            <a:spLocks noChangeArrowheads="1"/>
          </p:cNvSpPr>
          <p:nvPr/>
        </p:nvSpPr>
        <p:spPr bwMode="auto">
          <a:xfrm>
            <a:off x="8988394" y="122330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en-US" dirty="0">
                <a:solidFill>
                  <a:schemeClr val="tx1"/>
                </a:solidFill>
                <a:latin typeface="Times New Roman" panose="02020603050405020304" pitchFamily="18" charset="0"/>
              </a:rPr>
              <a:t>Fluorescent Stain</a:t>
            </a:r>
          </a:p>
        </p:txBody>
      </p:sp>
    </p:spTree>
    <p:custDataLst>
      <p:tags r:id="rId1"/>
    </p:custDataLst>
    <p:extLst>
      <p:ext uri="{BB962C8B-B14F-4D97-AF65-F5344CB8AC3E}">
        <p14:creationId xmlns:p14="http://schemas.microsoft.com/office/powerpoint/2010/main" val="88811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39" y="583850"/>
            <a:ext cx="8229600" cy="990600"/>
          </a:xfrm>
        </p:spPr>
        <p:txBody>
          <a:bodyPr/>
          <a:lstStyle/>
          <a:p>
            <a:pPr algn="ctr"/>
            <a:r>
              <a:rPr lang="en-US" dirty="0" smtClean="0"/>
              <a:t>TB: An Ancient </a:t>
            </a:r>
            <a:r>
              <a:rPr lang="en-US" dirty="0"/>
              <a:t>D</a:t>
            </a:r>
            <a:r>
              <a:rPr lang="en-US" dirty="0" smtClean="0"/>
              <a:t>isease</a:t>
            </a:r>
            <a:endParaRPr lang="en-US" dirty="0"/>
          </a:p>
        </p:txBody>
      </p:sp>
      <p:sp>
        <p:nvSpPr>
          <p:cNvPr id="2" name="Content Placeholder 1"/>
          <p:cNvSpPr>
            <a:spLocks noGrp="1"/>
          </p:cNvSpPr>
          <p:nvPr>
            <p:ph sz="half" idx="1"/>
          </p:nvPr>
        </p:nvSpPr>
        <p:spPr>
          <a:xfrm>
            <a:off x="475861" y="1694086"/>
            <a:ext cx="6853820" cy="4854641"/>
          </a:xfrm>
          <a:prstGeom prst="rect">
            <a:avLst/>
          </a:prstGeom>
        </p:spPr>
        <p:txBody>
          <a:bodyPr>
            <a:normAutofit/>
          </a:bodyPr>
          <a:lstStyle/>
          <a:p>
            <a:pPr marL="457200" indent="-457200">
              <a:buFont typeface="Arial" pitchFamily="34" charset="0"/>
              <a:buChar char="•"/>
            </a:pPr>
            <a:r>
              <a:rPr lang="en-US" sz="2200" dirty="0"/>
              <a:t>Tuberculosis has plagued humanity for centuries.</a:t>
            </a:r>
          </a:p>
          <a:p>
            <a:pPr marL="457200" indent="-457200">
              <a:buFont typeface="Arial" pitchFamily="34" charset="0"/>
              <a:buChar char="•"/>
            </a:pPr>
            <a:r>
              <a:rPr lang="en-US" sz="2200" dirty="0"/>
              <a:t>Has been known by a variety of names:</a:t>
            </a:r>
          </a:p>
          <a:p>
            <a:pPr marL="857250" lvl="1">
              <a:buFont typeface="Arial" pitchFamily="34" charset="0"/>
              <a:buChar char="•"/>
            </a:pPr>
            <a:r>
              <a:rPr lang="en-US" sz="1900" dirty="0"/>
              <a:t>Phthisis (Hippocrates 450 BC)</a:t>
            </a:r>
          </a:p>
          <a:p>
            <a:pPr marL="857250" lvl="1">
              <a:buFont typeface="Arial" pitchFamily="34" charset="0"/>
              <a:buChar char="•"/>
            </a:pPr>
            <a:r>
              <a:rPr lang="en-US" sz="1900" dirty="0"/>
              <a:t>Consumption</a:t>
            </a:r>
          </a:p>
          <a:p>
            <a:pPr marL="857250" lvl="1">
              <a:buFont typeface="Arial" pitchFamily="34" charset="0"/>
              <a:buChar char="•"/>
            </a:pPr>
            <a:r>
              <a:rPr lang="en-US" sz="1900" dirty="0"/>
              <a:t>Wasting disease</a:t>
            </a:r>
          </a:p>
          <a:p>
            <a:pPr marL="857250" lvl="1">
              <a:buFont typeface="Arial" pitchFamily="34" charset="0"/>
              <a:buChar char="•"/>
            </a:pPr>
            <a:r>
              <a:rPr lang="en-US" sz="1900" dirty="0"/>
              <a:t>White plague</a:t>
            </a:r>
          </a:p>
          <a:p>
            <a:pPr marL="457200" lvl="0" indent="-457200">
              <a:buFont typeface="Arial" pitchFamily="34" charset="0"/>
              <a:buChar char="•"/>
            </a:pPr>
            <a:r>
              <a:rPr lang="en-US" sz="2200" dirty="0" smtClean="0"/>
              <a:t>Evidence of TB has been found in ancient mummies over 4,000 years old. </a:t>
            </a:r>
          </a:p>
          <a:p>
            <a:pPr marL="822960" lvl="1" indent="-457200">
              <a:buFont typeface="Arial" pitchFamily="34" charset="0"/>
              <a:buChar char="•"/>
            </a:pPr>
            <a:r>
              <a:rPr lang="en-US" altLang="en-US" sz="1000" dirty="0"/>
              <a:t>Albert R. </a:t>
            </a:r>
            <a:r>
              <a:rPr lang="en-US" altLang="en-US" sz="1000" dirty="0" smtClean="0"/>
              <a:t>Zink, </a:t>
            </a:r>
            <a:r>
              <a:rPr lang="en-US" altLang="en-US" sz="1000" dirty="0"/>
              <a:t>Christophe </a:t>
            </a:r>
            <a:r>
              <a:rPr lang="en-US" altLang="en-US" sz="1000" dirty="0" smtClean="0"/>
              <a:t>Sola, </a:t>
            </a:r>
            <a:r>
              <a:rPr lang="en-US" altLang="en-US" sz="1000" dirty="0"/>
              <a:t>Udo </a:t>
            </a:r>
            <a:r>
              <a:rPr lang="en-US" altLang="en-US" sz="1000" dirty="0" smtClean="0"/>
              <a:t>Reischl, </a:t>
            </a:r>
            <a:r>
              <a:rPr lang="en-US" altLang="en-US" sz="1000" dirty="0"/>
              <a:t>Waltraud </a:t>
            </a:r>
            <a:r>
              <a:rPr lang="en-US" altLang="en-US" sz="1000" dirty="0" smtClean="0"/>
              <a:t>Grabner, </a:t>
            </a:r>
            <a:r>
              <a:rPr lang="en-US" altLang="en-US" sz="1000" dirty="0"/>
              <a:t>Nalin </a:t>
            </a:r>
            <a:r>
              <a:rPr lang="en-US" altLang="en-US" sz="1000" dirty="0" smtClean="0"/>
              <a:t>Rastogi, </a:t>
            </a:r>
            <a:r>
              <a:rPr lang="en-US" altLang="en-US" sz="1000" dirty="0"/>
              <a:t>Hans </a:t>
            </a:r>
            <a:r>
              <a:rPr lang="en-US" altLang="en-US" sz="1000" dirty="0" smtClean="0"/>
              <a:t>Wolf </a:t>
            </a:r>
            <a:r>
              <a:rPr lang="en-US" altLang="en-US" sz="1000" dirty="0"/>
              <a:t>and Andreas G. </a:t>
            </a:r>
            <a:r>
              <a:rPr lang="en-US" altLang="en-US" sz="1000" dirty="0" smtClean="0"/>
              <a:t>Nerlich</a:t>
            </a:r>
            <a:r>
              <a:rPr lang="en-US" altLang="en-US" sz="1000" dirty="0"/>
              <a:t>. Characterization of Mycobacterium tuberculosis Complex DNAs from Egyptian Mummies by </a:t>
            </a:r>
            <a:r>
              <a:rPr lang="en-US" altLang="en-US" sz="1000" dirty="0" smtClean="0"/>
              <a:t>Spoligotyping. Journal of Clinical Microbiology</a:t>
            </a:r>
            <a:r>
              <a:rPr lang="en-US" altLang="en-US" sz="1000" dirty="0"/>
              <a:t>.</a:t>
            </a:r>
            <a:r>
              <a:rPr lang="en-US" altLang="en-US" sz="1000" b="1" dirty="0">
                <a:solidFill>
                  <a:srgbClr val="333300"/>
                </a:solidFill>
                <a:cs typeface="Arial" panose="020B0604020202020204" pitchFamily="34" charset="0"/>
              </a:rPr>
              <a:t> </a:t>
            </a:r>
            <a:r>
              <a:rPr lang="en-US" altLang="en-US" sz="1000" dirty="0" smtClean="0">
                <a:solidFill>
                  <a:srgbClr val="333300"/>
                </a:solidFill>
                <a:cs typeface="Arial" panose="020B0604020202020204" pitchFamily="34" charset="0"/>
              </a:rPr>
              <a:t>2003 </a:t>
            </a:r>
            <a:r>
              <a:rPr lang="en-US" altLang="en-US" sz="1000" dirty="0" smtClean="0">
                <a:cs typeface="Arial" panose="020B0604020202020204" pitchFamily="34" charset="0"/>
              </a:rPr>
              <a:t>Jan; 41(1)</a:t>
            </a:r>
            <a:r>
              <a:rPr lang="en-US" altLang="en-US" sz="1000" dirty="0">
                <a:cs typeface="Arial" panose="020B0604020202020204" pitchFamily="34" charset="0"/>
              </a:rPr>
              <a:t>;</a:t>
            </a:r>
            <a:r>
              <a:rPr lang="en-US" altLang="en-US" sz="1000" dirty="0" smtClean="0">
                <a:cs typeface="Arial" panose="020B0604020202020204" pitchFamily="34" charset="0"/>
              </a:rPr>
              <a:t>359-367 </a:t>
            </a:r>
            <a:endParaRPr lang="en-US" altLang="en-US" sz="1000" dirty="0">
              <a:cs typeface="Arial" panose="020B0604020202020204" pitchFamily="34" charset="0"/>
            </a:endParaRPr>
          </a:p>
          <a:p>
            <a:pPr marL="0" indent="0">
              <a:buNone/>
            </a:pP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755" y="1524307"/>
            <a:ext cx="2652190" cy="177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329681" y="3419562"/>
            <a:ext cx="3540738" cy="3129165"/>
            <a:chOff x="6746262" y="3167635"/>
            <a:chExt cx="3540738" cy="3129165"/>
          </a:xfrm>
        </p:grpSpPr>
        <p:pic>
          <p:nvPicPr>
            <p:cNvPr id="4100" name="Picture 4" descr="File:Cristobal Rojas 37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262" y="3167635"/>
              <a:ext cx="3388338" cy="27325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46262" y="6019801"/>
              <a:ext cx="3540738" cy="276999"/>
            </a:xfrm>
            <a:prstGeom prst="rect">
              <a:avLst/>
            </a:prstGeom>
            <a:noFill/>
          </p:spPr>
          <p:txBody>
            <a:bodyPr wrap="square" rtlCol="0">
              <a:spAutoFit/>
            </a:bodyPr>
            <a:lstStyle/>
            <a:p>
              <a:pPr algn="ctr"/>
              <a:r>
                <a:rPr lang="en-US" sz="1200" i="1" dirty="0"/>
                <a:t>La </a:t>
              </a:r>
              <a:r>
                <a:rPr lang="en-US" sz="1200" i="1" dirty="0" err="1"/>
                <a:t>Miseria</a:t>
              </a:r>
              <a:r>
                <a:rPr lang="en-US" sz="1200" dirty="0"/>
                <a:t> by </a:t>
              </a:r>
              <a:r>
                <a:rPr lang="en-US" sz="1200" dirty="0" err="1">
                  <a:hlinkClick r:id="rId6" action="ppaction://hlinkfile" tooltip="Cristóbal Rojas (artist)"/>
                </a:rPr>
                <a:t>Cristóbal</a:t>
              </a:r>
              <a:r>
                <a:rPr lang="en-US" sz="1200" dirty="0">
                  <a:hlinkClick r:id="rId6" action="ppaction://hlinkfile" tooltip="Cristóbal Rojas (artist)"/>
                </a:rPr>
                <a:t> Rojas</a:t>
              </a:r>
              <a:r>
                <a:rPr lang="en-US" sz="1200" dirty="0"/>
                <a:t> (1886).</a:t>
              </a:r>
            </a:p>
          </p:txBody>
        </p:sp>
      </p:grpSp>
      <p:sp>
        <p:nvSpPr>
          <p:cNvPr id="6"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4985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79800" y="534678"/>
            <a:ext cx="6589712" cy="1281112"/>
          </a:xfrm>
        </p:spPr>
        <p:txBody>
          <a:bodyPr/>
          <a:lstStyle/>
          <a:p>
            <a:pPr eaLnBrk="1" hangingPunct="1"/>
            <a:r>
              <a:rPr lang="en-US" altLang="en-US" dirty="0" smtClean="0"/>
              <a:t>NAAT/PCR</a:t>
            </a:r>
            <a:br>
              <a:rPr lang="en-US" altLang="en-US" dirty="0" smtClean="0"/>
            </a:br>
            <a:r>
              <a:rPr lang="en-US" altLang="en-US" sz="1800" dirty="0"/>
              <a:t>(Nuclei Acid Amplification Test)</a:t>
            </a:r>
          </a:p>
        </p:txBody>
      </p:sp>
      <p:sp>
        <p:nvSpPr>
          <p:cNvPr id="46083" name="Content Placeholder 2"/>
          <p:cNvSpPr>
            <a:spLocks noGrp="1"/>
          </p:cNvSpPr>
          <p:nvPr>
            <p:ph idx="1"/>
          </p:nvPr>
        </p:nvSpPr>
        <p:spPr>
          <a:xfrm>
            <a:off x="545481" y="2066693"/>
            <a:ext cx="8130168" cy="2850995"/>
          </a:xfrm>
        </p:spPr>
        <p:txBody>
          <a:bodyPr/>
          <a:lstStyle/>
          <a:p>
            <a:pPr eaLnBrk="1" hangingPunct="1"/>
            <a:r>
              <a:rPr lang="en-US" altLang="en-US" dirty="0" smtClean="0"/>
              <a:t>Perform on ALL patients who are TB Suspects</a:t>
            </a:r>
          </a:p>
          <a:p>
            <a:pPr eaLnBrk="1" hangingPunct="1"/>
            <a:r>
              <a:rPr lang="en-US" altLang="en-US" dirty="0" smtClean="0"/>
              <a:t>Sputum only</a:t>
            </a:r>
          </a:p>
          <a:p>
            <a:pPr eaLnBrk="1" hangingPunct="1"/>
            <a:r>
              <a:rPr lang="en-US" altLang="en-US" dirty="0" smtClean="0"/>
              <a:t>Sputum Smear positive &amp; smear negative</a:t>
            </a:r>
          </a:p>
          <a:p>
            <a:pPr eaLnBrk="1" hangingPunct="1"/>
            <a:r>
              <a:rPr lang="en-US" altLang="en-US" dirty="0" smtClean="0"/>
              <a:t>Takes about 2-4 hours</a:t>
            </a:r>
          </a:p>
          <a:p>
            <a:pPr eaLnBrk="1" hangingPunct="1"/>
            <a:endParaRPr lang="en-US" altLang="en-US" dirty="0" smtClean="0"/>
          </a:p>
        </p:txBody>
      </p:sp>
    </p:spTree>
    <p:custDataLst>
      <p:tags r:id="rId1"/>
    </p:custDataLst>
    <p:extLst>
      <p:ext uri="{BB962C8B-B14F-4D97-AF65-F5344CB8AC3E}">
        <p14:creationId xmlns:p14="http://schemas.microsoft.com/office/powerpoint/2010/main" val="4204357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0691" y="535259"/>
            <a:ext cx="8637588" cy="766956"/>
          </a:xfrm>
        </p:spPr>
        <p:txBody>
          <a:bodyPr>
            <a:normAutofit fontScale="90000"/>
          </a:bodyPr>
          <a:lstStyle/>
          <a:p>
            <a:pPr eaLnBrk="1" hangingPunct="1"/>
            <a:r>
              <a:rPr lang="en-US" altLang="en-US" sz="4000" dirty="0"/>
              <a:t/>
            </a:r>
            <a:br>
              <a:rPr lang="en-US" altLang="en-US" sz="4000" dirty="0"/>
            </a:br>
            <a:r>
              <a:rPr lang="en-US" altLang="en-US" sz="4000" dirty="0"/>
              <a:t>Isolation of M.TB Complex</a:t>
            </a:r>
          </a:p>
        </p:txBody>
      </p:sp>
      <p:sp>
        <p:nvSpPr>
          <p:cNvPr id="281603" name="Rectangle 3"/>
          <p:cNvSpPr>
            <a:spLocks noGrp="1" noChangeArrowheads="1"/>
          </p:cNvSpPr>
          <p:nvPr>
            <p:ph type="body" sz="half" idx="1"/>
          </p:nvPr>
        </p:nvSpPr>
        <p:spPr>
          <a:xfrm>
            <a:off x="667235" y="1600200"/>
            <a:ext cx="4032250" cy="4238316"/>
          </a:xfrm>
        </p:spPr>
        <p:txBody>
          <a:bodyPr rtlCol="0">
            <a:normAutofit fontScale="92500"/>
          </a:bodyPr>
          <a:lstStyle/>
          <a:p>
            <a:pPr>
              <a:buFont typeface="Arial" panose="020B0604020202020204" pitchFamily="34" charset="0"/>
              <a:buChar char="•"/>
              <a:defRPr/>
            </a:pPr>
            <a:r>
              <a:rPr lang="en-US" sz="2800" dirty="0">
                <a:solidFill>
                  <a:schemeClr val="tx1">
                    <a:lumMod val="75000"/>
                    <a:lumOff val="25000"/>
                  </a:schemeClr>
                </a:solidFill>
              </a:rPr>
              <a:t>Processed specimen inoculated to broth (MGIT) and solid media</a:t>
            </a:r>
          </a:p>
          <a:p>
            <a:pPr>
              <a:buFont typeface="Arial" panose="020B0604020202020204" pitchFamily="34" charset="0"/>
              <a:buChar char="•"/>
              <a:defRPr/>
            </a:pPr>
            <a:endParaRPr lang="en-US" sz="2800" dirty="0">
              <a:solidFill>
                <a:schemeClr val="tx1">
                  <a:lumMod val="75000"/>
                  <a:lumOff val="25000"/>
                </a:schemeClr>
              </a:solidFill>
            </a:endParaRPr>
          </a:p>
          <a:p>
            <a:pPr>
              <a:buFont typeface="Arial" panose="020B0604020202020204" pitchFamily="34" charset="0"/>
              <a:buChar char="•"/>
              <a:defRPr/>
            </a:pPr>
            <a:r>
              <a:rPr lang="en-US" sz="2800" dirty="0">
                <a:solidFill>
                  <a:schemeClr val="tx1">
                    <a:lumMod val="75000"/>
                    <a:lumOff val="25000"/>
                  </a:schemeClr>
                </a:solidFill>
              </a:rPr>
              <a:t>Broth usually positive within 7-14 days </a:t>
            </a:r>
          </a:p>
          <a:p>
            <a:pPr>
              <a:buFont typeface="Arial" panose="020B0604020202020204" pitchFamily="34" charset="0"/>
              <a:buChar char="•"/>
              <a:defRPr/>
            </a:pPr>
            <a:endParaRPr lang="en-US" sz="2800" dirty="0">
              <a:solidFill>
                <a:schemeClr val="tx1">
                  <a:lumMod val="75000"/>
                  <a:lumOff val="25000"/>
                </a:schemeClr>
              </a:solidFill>
            </a:endParaRPr>
          </a:p>
          <a:p>
            <a:pPr>
              <a:buFont typeface="Arial" panose="020B0604020202020204" pitchFamily="34" charset="0"/>
              <a:buChar char="•"/>
              <a:defRPr/>
            </a:pPr>
            <a:r>
              <a:rPr lang="en-US" sz="2800" dirty="0">
                <a:solidFill>
                  <a:schemeClr val="tx1">
                    <a:lumMod val="75000"/>
                    <a:lumOff val="25000"/>
                  </a:schemeClr>
                </a:solidFill>
              </a:rPr>
              <a:t>Solid media may take up to 6 weeks</a:t>
            </a:r>
          </a:p>
        </p:txBody>
      </p:sp>
      <p:pic>
        <p:nvPicPr>
          <p:cNvPr id="47108" name="Picture 4" descr="tb COLON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134225" y="1533370"/>
            <a:ext cx="3206750" cy="2185988"/>
          </a:xfrm>
          <a:noFill/>
        </p:spPr>
      </p:pic>
      <p:pic>
        <p:nvPicPr>
          <p:cNvPr id="47109" name="Picture 5" descr="TB COLONY CLOSEUP"/>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861175" y="3852553"/>
            <a:ext cx="3752850" cy="2189162"/>
          </a:xfrm>
          <a:noFill/>
        </p:spPr>
      </p:pic>
    </p:spTree>
    <p:custDataLst>
      <p:tags r:id="rId1"/>
    </p:custDataLst>
    <p:extLst>
      <p:ext uri="{BB962C8B-B14F-4D97-AF65-F5344CB8AC3E}">
        <p14:creationId xmlns:p14="http://schemas.microsoft.com/office/powerpoint/2010/main" val="17666044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34833" y="891518"/>
            <a:ext cx="6589712" cy="1281112"/>
          </a:xfrm>
        </p:spPr>
        <p:txBody>
          <a:bodyPr rtlCol="0">
            <a:noAutofit/>
          </a:bodyPr>
          <a:lstStyle/>
          <a:p>
            <a:pPr>
              <a:defRPr/>
            </a:pPr>
            <a:r>
              <a:rPr lang="en-US" altLang="en-US" dirty="0"/>
              <a:t>TB Susceptibilities</a:t>
            </a:r>
            <a:r>
              <a:rPr lang="en-US" altLang="en-US" dirty="0">
                <a:solidFill>
                  <a:schemeClr val="tx1">
                    <a:lumMod val="85000"/>
                    <a:lumOff val="15000"/>
                  </a:schemeClr>
                </a:solidFill>
              </a:rPr>
              <a:t/>
            </a:r>
            <a:br>
              <a:rPr lang="en-US" altLang="en-US" dirty="0">
                <a:solidFill>
                  <a:schemeClr val="tx1">
                    <a:lumMod val="85000"/>
                    <a:lumOff val="15000"/>
                  </a:schemeClr>
                </a:solidFill>
              </a:rPr>
            </a:br>
            <a:endParaRPr lang="en-US" altLang="en-US" dirty="0">
              <a:solidFill>
                <a:schemeClr val="tx1">
                  <a:lumMod val="85000"/>
                  <a:lumOff val="15000"/>
                </a:schemeClr>
              </a:solidFill>
            </a:endParaRPr>
          </a:p>
        </p:txBody>
      </p:sp>
      <p:sp>
        <p:nvSpPr>
          <p:cNvPr id="111619" name="Rectangle 3"/>
          <p:cNvSpPr>
            <a:spLocks noGrp="1" noChangeArrowheads="1"/>
          </p:cNvSpPr>
          <p:nvPr>
            <p:ph idx="1"/>
          </p:nvPr>
        </p:nvSpPr>
        <p:spPr>
          <a:xfrm>
            <a:off x="251220" y="1532074"/>
            <a:ext cx="5750122" cy="4094285"/>
          </a:xfrm>
        </p:spPr>
        <p:txBody>
          <a:bodyPr rtlCol="0">
            <a:normAutofit lnSpcReduction="10000"/>
          </a:bodyPr>
          <a:lstStyle/>
          <a:p>
            <a:pPr>
              <a:lnSpc>
                <a:spcPct val="90000"/>
              </a:lnSpc>
              <a:buFont typeface="Arial" panose="020B0604020202020204" pitchFamily="34" charset="0"/>
              <a:buChar char="•"/>
              <a:defRPr/>
            </a:pPr>
            <a:r>
              <a:rPr lang="en-US" altLang="en-US" sz="2800" dirty="0">
                <a:solidFill>
                  <a:schemeClr val="tx1">
                    <a:lumMod val="75000"/>
                    <a:lumOff val="25000"/>
                  </a:schemeClr>
                </a:solidFill>
              </a:rPr>
              <a:t>Performed on all initial positive </a:t>
            </a:r>
            <a:r>
              <a:rPr lang="en-US" altLang="en-US" sz="2800" dirty="0" err="1">
                <a:solidFill>
                  <a:schemeClr val="tx1">
                    <a:lumMod val="75000"/>
                    <a:lumOff val="25000"/>
                  </a:schemeClr>
                </a:solidFill>
              </a:rPr>
              <a:t>MTb</a:t>
            </a:r>
            <a:endParaRPr lang="en-US" altLang="en-US" sz="2800" dirty="0">
              <a:solidFill>
                <a:schemeClr val="tx1">
                  <a:lumMod val="75000"/>
                  <a:lumOff val="25000"/>
                </a:schemeClr>
              </a:solidFill>
            </a:endParaRPr>
          </a:p>
          <a:p>
            <a:pPr lvl="1">
              <a:lnSpc>
                <a:spcPct val="90000"/>
              </a:lnSpc>
              <a:buFont typeface="Arial" panose="020B0604020202020204" pitchFamily="34" charset="0"/>
              <a:buChar char="•"/>
              <a:defRPr/>
            </a:pPr>
            <a:r>
              <a:rPr lang="en-US" altLang="en-US" dirty="0">
                <a:solidFill>
                  <a:schemeClr val="tx1">
                    <a:lumMod val="75000"/>
                    <a:lumOff val="25000"/>
                  </a:schemeClr>
                </a:solidFill>
              </a:rPr>
              <a:t>If patient culture positive after 3 months of treatment</a:t>
            </a:r>
          </a:p>
          <a:p>
            <a:pPr marL="797814" lvl="1" indent="-342900">
              <a:lnSpc>
                <a:spcPct val="90000"/>
              </a:lnSpc>
              <a:buFont typeface="Arial" panose="020B0604020202020204" pitchFamily="34" charset="0"/>
              <a:buChar char="•"/>
              <a:defRPr/>
            </a:pPr>
            <a:endParaRPr lang="en-US" altLang="en-US" dirty="0">
              <a:solidFill>
                <a:schemeClr val="tx1">
                  <a:lumMod val="75000"/>
                  <a:lumOff val="25000"/>
                </a:schemeClr>
              </a:solidFill>
            </a:endParaRPr>
          </a:p>
          <a:p>
            <a:pPr>
              <a:lnSpc>
                <a:spcPct val="90000"/>
              </a:lnSpc>
              <a:buFont typeface="Arial" panose="020B0604020202020204" pitchFamily="34" charset="0"/>
              <a:buChar char="•"/>
              <a:defRPr/>
            </a:pPr>
            <a:r>
              <a:rPr lang="en-US" altLang="en-US" sz="2800" dirty="0" err="1">
                <a:solidFill>
                  <a:schemeClr val="tx1">
                    <a:lumMod val="75000"/>
                    <a:lumOff val="25000"/>
                  </a:schemeClr>
                </a:solidFill>
              </a:rPr>
              <a:t>MTb</a:t>
            </a:r>
            <a:r>
              <a:rPr lang="en-US" altLang="en-US" sz="2800" dirty="0">
                <a:solidFill>
                  <a:schemeClr val="tx1">
                    <a:lumMod val="75000"/>
                    <a:lumOff val="25000"/>
                  </a:schemeClr>
                </a:solidFill>
              </a:rPr>
              <a:t> drugs tested:</a:t>
            </a:r>
          </a:p>
          <a:p>
            <a:pPr lvl="1">
              <a:lnSpc>
                <a:spcPct val="90000"/>
              </a:lnSpc>
              <a:buFont typeface="Arial" panose="020B0604020202020204" pitchFamily="34" charset="0"/>
              <a:buChar char="•"/>
              <a:defRPr/>
            </a:pPr>
            <a:r>
              <a:rPr lang="en-US" altLang="en-US" dirty="0">
                <a:solidFill>
                  <a:schemeClr val="tx1">
                    <a:lumMod val="75000"/>
                    <a:lumOff val="25000"/>
                  </a:schemeClr>
                </a:solidFill>
              </a:rPr>
              <a:t>INH (isoniazid low level 0.1 </a:t>
            </a:r>
            <a:r>
              <a:rPr lang="en-US" altLang="en-US" dirty="0" err="1">
                <a:solidFill>
                  <a:schemeClr val="tx1">
                    <a:lumMod val="75000"/>
                    <a:lumOff val="25000"/>
                  </a:schemeClr>
                </a:solidFill>
              </a:rPr>
              <a:t>ug</a:t>
            </a:r>
            <a:r>
              <a:rPr lang="en-US" altLang="en-US" dirty="0">
                <a:solidFill>
                  <a:schemeClr val="tx1">
                    <a:lumMod val="75000"/>
                    <a:lumOff val="25000"/>
                  </a:schemeClr>
                </a:solidFill>
              </a:rPr>
              <a:t>)</a:t>
            </a:r>
          </a:p>
          <a:p>
            <a:pPr lvl="1">
              <a:lnSpc>
                <a:spcPct val="90000"/>
              </a:lnSpc>
              <a:buFont typeface="Arial" panose="020B0604020202020204" pitchFamily="34" charset="0"/>
              <a:buChar char="•"/>
              <a:defRPr/>
            </a:pPr>
            <a:r>
              <a:rPr lang="en-US" altLang="en-US" dirty="0">
                <a:solidFill>
                  <a:schemeClr val="tx1">
                    <a:lumMod val="75000"/>
                    <a:lumOff val="25000"/>
                  </a:schemeClr>
                </a:solidFill>
              </a:rPr>
              <a:t>INH (isoniazid high level 0.4 </a:t>
            </a:r>
            <a:r>
              <a:rPr lang="en-US" altLang="en-US" dirty="0" err="1">
                <a:solidFill>
                  <a:schemeClr val="tx1">
                    <a:lumMod val="75000"/>
                    <a:lumOff val="25000"/>
                  </a:schemeClr>
                </a:solidFill>
              </a:rPr>
              <a:t>ug</a:t>
            </a:r>
            <a:r>
              <a:rPr lang="en-US" altLang="en-US" dirty="0">
                <a:solidFill>
                  <a:schemeClr val="tx1">
                    <a:lumMod val="75000"/>
                    <a:lumOff val="25000"/>
                  </a:schemeClr>
                </a:solidFill>
              </a:rPr>
              <a:t>)</a:t>
            </a:r>
          </a:p>
          <a:p>
            <a:pPr lvl="1">
              <a:lnSpc>
                <a:spcPct val="90000"/>
              </a:lnSpc>
              <a:buFont typeface="Arial" panose="020B0604020202020204" pitchFamily="34" charset="0"/>
              <a:buChar char="•"/>
              <a:defRPr/>
            </a:pPr>
            <a:r>
              <a:rPr lang="en-US" altLang="en-US" dirty="0">
                <a:solidFill>
                  <a:schemeClr val="tx1">
                    <a:lumMod val="75000"/>
                    <a:lumOff val="25000"/>
                  </a:schemeClr>
                </a:solidFill>
              </a:rPr>
              <a:t>RA (Rifampin)</a:t>
            </a:r>
          </a:p>
          <a:p>
            <a:pPr lvl="1">
              <a:lnSpc>
                <a:spcPct val="90000"/>
              </a:lnSpc>
              <a:buFont typeface="Arial" panose="020B0604020202020204" pitchFamily="34" charset="0"/>
              <a:buChar char="•"/>
              <a:defRPr/>
            </a:pPr>
            <a:r>
              <a:rPr lang="en-US" altLang="en-US" dirty="0">
                <a:solidFill>
                  <a:schemeClr val="tx1">
                    <a:lumMod val="75000"/>
                    <a:lumOff val="25000"/>
                  </a:schemeClr>
                </a:solidFill>
              </a:rPr>
              <a:t>EMB (</a:t>
            </a:r>
            <a:r>
              <a:rPr lang="en-US" altLang="en-US" dirty="0" err="1">
                <a:solidFill>
                  <a:schemeClr val="tx1">
                    <a:lumMod val="75000"/>
                    <a:lumOff val="25000"/>
                  </a:schemeClr>
                </a:solidFill>
              </a:rPr>
              <a:t>Ethambutol</a:t>
            </a:r>
            <a:r>
              <a:rPr lang="en-US" altLang="en-US" dirty="0">
                <a:solidFill>
                  <a:schemeClr val="tx1">
                    <a:lumMod val="75000"/>
                    <a:lumOff val="25000"/>
                  </a:schemeClr>
                </a:solidFill>
              </a:rPr>
              <a:t>)</a:t>
            </a:r>
          </a:p>
          <a:p>
            <a:pPr lvl="1">
              <a:lnSpc>
                <a:spcPct val="90000"/>
              </a:lnSpc>
              <a:buFont typeface="Arial" panose="020B0604020202020204" pitchFamily="34" charset="0"/>
              <a:buChar char="•"/>
              <a:defRPr/>
            </a:pPr>
            <a:r>
              <a:rPr lang="en-US" altLang="en-US" dirty="0">
                <a:solidFill>
                  <a:schemeClr val="tx1">
                    <a:lumMod val="75000"/>
                    <a:lumOff val="25000"/>
                  </a:schemeClr>
                </a:solidFill>
              </a:rPr>
              <a:t>PZA (pyrazinamide)</a:t>
            </a:r>
          </a:p>
          <a:p>
            <a:pPr lvl="1">
              <a:lnSpc>
                <a:spcPct val="90000"/>
              </a:lnSpc>
              <a:buFont typeface="Wingdings 3" charset="2"/>
              <a:buChar char=""/>
              <a:defRPr/>
            </a:pPr>
            <a:endParaRPr lang="en-US" altLang="en-US" dirty="0">
              <a:solidFill>
                <a:schemeClr val="tx1">
                  <a:lumMod val="75000"/>
                  <a:lumOff val="2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1342" y="1866122"/>
            <a:ext cx="6190658" cy="4068147"/>
          </a:xfrm>
          <a:prstGeom prst="rect">
            <a:avLst/>
          </a:prstGeom>
        </p:spPr>
      </p:pic>
    </p:spTree>
    <p:extLst>
      <p:ext uri="{BB962C8B-B14F-4D97-AF65-F5344CB8AC3E}">
        <p14:creationId xmlns:p14="http://schemas.microsoft.com/office/powerpoint/2010/main" val="1173389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314092" y="479793"/>
            <a:ext cx="10825976" cy="815608"/>
          </a:xfrm>
        </p:spPr>
        <p:txBody>
          <a:bodyPr wrap="square" anchor="b">
            <a:spAutoFit/>
          </a:bodyPr>
          <a:lstStyle/>
          <a:p>
            <a:pPr eaLnBrk="1" hangingPunct="1"/>
            <a:r>
              <a:rPr lang="en-US" altLang="en-US" dirty="0" smtClean="0"/>
              <a:t>TB Disease:  Treatment Regimens </a:t>
            </a:r>
          </a:p>
        </p:txBody>
      </p:sp>
      <p:sp>
        <p:nvSpPr>
          <p:cNvPr id="49155" name="Rectangle 3"/>
          <p:cNvSpPr>
            <a:spLocks noGrp="1" noChangeArrowheads="1"/>
          </p:cNvSpPr>
          <p:nvPr>
            <p:ph type="body" idx="4294967295"/>
          </p:nvPr>
        </p:nvSpPr>
        <p:spPr>
          <a:xfrm>
            <a:off x="1011044" y="1613742"/>
            <a:ext cx="7239000" cy="4438728"/>
          </a:xfrm>
          <a:ln>
            <a:noFill/>
            <a:miter lim="800000"/>
            <a:headEnd/>
            <a:tailEnd/>
          </a:ln>
        </p:spPr>
        <p:txBody>
          <a:bodyPr/>
          <a:lstStyle/>
          <a:p>
            <a:pPr eaLnBrk="1" hangingPunct="1">
              <a:lnSpc>
                <a:spcPct val="90000"/>
              </a:lnSpc>
            </a:pPr>
            <a:r>
              <a:rPr lang="en-US" altLang="en-US" dirty="0" smtClean="0"/>
              <a:t>Four regimens recommended for treatment of culture-positive TB</a:t>
            </a:r>
          </a:p>
          <a:p>
            <a:pPr marL="0" indent="0" eaLnBrk="1" hangingPunct="1">
              <a:lnSpc>
                <a:spcPct val="90000"/>
              </a:lnSpc>
              <a:buNone/>
            </a:pPr>
            <a:endParaRPr lang="en-US" altLang="en-US" dirty="0" smtClean="0"/>
          </a:p>
          <a:p>
            <a:pPr eaLnBrk="1" hangingPunct="1">
              <a:lnSpc>
                <a:spcPct val="90000"/>
              </a:lnSpc>
            </a:pPr>
            <a:r>
              <a:rPr lang="en-US" altLang="en-US" dirty="0" smtClean="0"/>
              <a:t>Initial phase: standard </a:t>
            </a:r>
            <a:r>
              <a:rPr lang="en-US" altLang="en-US" b="1" u="sng" dirty="0" smtClean="0">
                <a:solidFill>
                  <a:schemeClr val="accent6"/>
                </a:solidFill>
              </a:rPr>
              <a:t>four drug regimens</a:t>
            </a:r>
            <a:r>
              <a:rPr lang="en-US" altLang="en-US" dirty="0" smtClean="0">
                <a:solidFill>
                  <a:schemeClr val="accent6"/>
                </a:solidFill>
              </a:rPr>
              <a:t> </a:t>
            </a:r>
            <a:r>
              <a:rPr lang="en-US" altLang="en-US" dirty="0" smtClean="0"/>
              <a:t>(INH, RIF, PZA, EMB), for 2 months</a:t>
            </a:r>
          </a:p>
          <a:p>
            <a:pPr eaLnBrk="1" hangingPunct="1">
              <a:lnSpc>
                <a:spcPct val="90000"/>
              </a:lnSpc>
            </a:pPr>
            <a:endParaRPr lang="en-US" altLang="en-US" dirty="0" smtClean="0"/>
          </a:p>
          <a:p>
            <a:pPr eaLnBrk="1" hangingPunct="1">
              <a:lnSpc>
                <a:spcPct val="90000"/>
              </a:lnSpc>
            </a:pPr>
            <a:r>
              <a:rPr lang="en-US" altLang="en-US" dirty="0" smtClean="0"/>
              <a:t>Continuation phase: (RIF &amp; INH) additional 4 months </a:t>
            </a:r>
          </a:p>
          <a:p>
            <a:pPr lvl="1" eaLnBrk="1" hangingPunct="1">
              <a:lnSpc>
                <a:spcPct val="90000"/>
              </a:lnSpc>
            </a:pPr>
            <a:r>
              <a:rPr lang="en-US" altLang="en-US" dirty="0" smtClean="0"/>
              <a:t>(may be up to 7 months)</a:t>
            </a:r>
          </a:p>
        </p:txBody>
      </p:sp>
    </p:spTree>
    <p:custDataLst>
      <p:tags r:id="rId1"/>
    </p:custDataLst>
    <p:extLst>
      <p:ext uri="{BB962C8B-B14F-4D97-AF65-F5344CB8AC3E}">
        <p14:creationId xmlns:p14="http://schemas.microsoft.com/office/powerpoint/2010/main" val="18531550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PQuestion"/>
          <p:cNvSpPr>
            <a:spLocks noGrp="1"/>
          </p:cNvSpPr>
          <p:nvPr>
            <p:ph type="title"/>
          </p:nvPr>
        </p:nvSpPr>
        <p:spPr>
          <a:xfrm>
            <a:off x="414416" y="531048"/>
            <a:ext cx="8839200" cy="1143000"/>
          </a:xfrm>
        </p:spPr>
        <p:txBody>
          <a:bodyPr>
            <a:normAutofit fontScale="90000"/>
          </a:bodyPr>
          <a:lstStyle/>
          <a:p>
            <a:pPr eaLnBrk="1" hangingPunct="1"/>
            <a:r>
              <a:rPr lang="en-US" altLang="en-US" dirty="0" smtClean="0"/>
              <a:t>Can a HCW read their own TST?</a:t>
            </a:r>
          </a:p>
        </p:txBody>
      </p:sp>
      <p:sp>
        <p:nvSpPr>
          <p:cNvPr id="50179" name="TPAnswers"/>
          <p:cNvSpPr>
            <a:spLocks noGrp="1"/>
          </p:cNvSpPr>
          <p:nvPr>
            <p:ph type="body" idx="1"/>
            <p:custDataLst>
              <p:tags r:id="rId2"/>
            </p:custDataLst>
          </p:nvPr>
        </p:nvSpPr>
        <p:spPr>
          <a:xfrm>
            <a:off x="1442266" y="1929731"/>
            <a:ext cx="4648200" cy="4530725"/>
          </a:xfrm>
        </p:spPr>
        <p:txBody>
          <a:bodyPr/>
          <a:lstStyle/>
          <a:p>
            <a:pPr marL="514350" indent="-514350">
              <a:buFont typeface="Wingdings" panose="05000000000000000000" pitchFamily="2" charset="2"/>
              <a:buAutoNum type="arabicPeriod"/>
            </a:pPr>
            <a:r>
              <a:rPr lang="en-US" altLang="en-US" dirty="0" smtClean="0"/>
              <a:t>Yes, if they work for the TB Program.</a:t>
            </a:r>
          </a:p>
          <a:p>
            <a:pPr marL="514350" indent="-514350">
              <a:buFont typeface="Wingdings" panose="05000000000000000000" pitchFamily="2" charset="2"/>
              <a:buAutoNum type="arabicPeriod"/>
            </a:pPr>
            <a:r>
              <a:rPr lang="en-US" altLang="en-US" dirty="0" smtClean="0"/>
              <a:t>Yes, if they have received a state sponsored TST practicum.</a:t>
            </a:r>
          </a:p>
          <a:p>
            <a:pPr marL="514350" indent="-514350">
              <a:buFont typeface="Wingdings" panose="05000000000000000000" pitchFamily="2" charset="2"/>
              <a:buAutoNum type="arabicPeriod"/>
            </a:pPr>
            <a:r>
              <a:rPr lang="en-US" altLang="en-US" dirty="0" smtClean="0"/>
              <a:t>No, </a:t>
            </a:r>
            <a:r>
              <a:rPr lang="en-US" altLang="en-US" dirty="0" err="1" smtClean="0"/>
              <a:t>Negativo</a:t>
            </a:r>
            <a:r>
              <a:rPr lang="en-US" altLang="en-US" dirty="0" smtClean="0"/>
              <a:t>, </a:t>
            </a:r>
            <a:r>
              <a:rPr lang="en-US" altLang="en-US" dirty="0" err="1" smtClean="0"/>
              <a:t>Nien</a:t>
            </a:r>
            <a:r>
              <a:rPr lang="en-US" altLang="en-US" dirty="0" smtClean="0"/>
              <a:t>!</a:t>
            </a:r>
          </a:p>
        </p:txBody>
      </p:sp>
    </p:spTree>
    <p:custDataLst>
      <p:tags r:id="rId1"/>
    </p:custDataLst>
    <p:extLst>
      <p:ext uri="{BB962C8B-B14F-4D97-AF65-F5344CB8AC3E}">
        <p14:creationId xmlns:p14="http://schemas.microsoft.com/office/powerpoint/2010/main" val="275964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lnSpcReduction="10000"/>
          </a:bodyPr>
          <a:lstStyle/>
          <a:p>
            <a:pPr>
              <a:lnSpc>
                <a:spcPct val="80000"/>
              </a:lnSpc>
              <a:buFont typeface="Arial" panose="020B0604020202020204" pitchFamily="34" charset="0"/>
              <a:buChar char="•"/>
              <a:defRPr/>
            </a:pPr>
            <a:r>
              <a:rPr lang="en-US" sz="2400" dirty="0"/>
              <a:t>Patients in renal dialysis units</a:t>
            </a:r>
          </a:p>
          <a:p>
            <a:pPr>
              <a:lnSpc>
                <a:spcPct val="80000"/>
              </a:lnSpc>
              <a:buFont typeface="Arial" panose="020B0604020202020204" pitchFamily="34" charset="0"/>
              <a:buChar char="•"/>
              <a:defRPr/>
            </a:pPr>
            <a:r>
              <a:rPr lang="en-US" sz="2400" dirty="0"/>
              <a:t>Person using TNF-Alpha </a:t>
            </a:r>
            <a:r>
              <a:rPr lang="en-US" sz="2400" dirty="0" smtClean="0"/>
              <a:t>Blockers</a:t>
            </a:r>
            <a:endParaRPr lang="en-US" sz="2000" dirty="0"/>
          </a:p>
          <a:p>
            <a:pPr>
              <a:lnSpc>
                <a:spcPct val="80000"/>
              </a:lnSpc>
              <a:buFont typeface="Arial" panose="020B0604020202020204" pitchFamily="34" charset="0"/>
              <a:buChar char="•"/>
              <a:defRPr/>
            </a:pPr>
            <a:r>
              <a:rPr lang="en-US" sz="2400" dirty="0" smtClean="0"/>
              <a:t>Medically </a:t>
            </a:r>
            <a:r>
              <a:rPr lang="en-US" sz="2400" dirty="0"/>
              <a:t>undeserved/ low-income </a:t>
            </a:r>
            <a:r>
              <a:rPr lang="en-US" sz="2400" dirty="0" smtClean="0"/>
              <a:t>groups</a:t>
            </a:r>
            <a:endParaRPr lang="en-US" sz="2400" dirty="0"/>
          </a:p>
          <a:p>
            <a:pPr>
              <a:lnSpc>
                <a:spcPct val="80000"/>
              </a:lnSpc>
              <a:buFont typeface="Arial" panose="020B0604020202020204" pitchFamily="34" charset="0"/>
              <a:buChar char="•"/>
              <a:defRPr/>
            </a:pPr>
            <a:r>
              <a:rPr lang="en-US" dirty="0"/>
              <a:t>Persons who live or stay in overcrowded, poorly-ventilated environments</a:t>
            </a:r>
          </a:p>
          <a:p>
            <a:pPr>
              <a:lnSpc>
                <a:spcPct val="80000"/>
              </a:lnSpc>
              <a:buFont typeface="Arial" panose="020B0604020202020204" pitchFamily="34" charset="0"/>
              <a:buChar char="•"/>
              <a:defRPr/>
            </a:pPr>
            <a:r>
              <a:rPr lang="en-US" dirty="0"/>
              <a:t>Substance abusers, especially IVDU</a:t>
            </a:r>
          </a:p>
          <a:p>
            <a:pPr>
              <a:lnSpc>
                <a:spcPct val="80000"/>
              </a:lnSpc>
              <a:buFont typeface="Arial" panose="020B0604020202020204" pitchFamily="34" charset="0"/>
              <a:buChar char="•"/>
              <a:defRPr/>
            </a:pPr>
            <a:r>
              <a:rPr lang="en-US" dirty="0"/>
              <a:t>Homeless </a:t>
            </a:r>
          </a:p>
          <a:p>
            <a:pPr>
              <a:lnSpc>
                <a:spcPct val="80000"/>
              </a:lnSpc>
              <a:buFont typeface="Arial" panose="020B0604020202020204" pitchFamily="34" charset="0"/>
              <a:buChar char="•"/>
              <a:defRPr/>
            </a:pPr>
            <a:r>
              <a:rPr lang="en-US" dirty="0"/>
              <a:t>Persons with inadequate health care</a:t>
            </a:r>
          </a:p>
          <a:p>
            <a:pPr>
              <a:lnSpc>
                <a:spcPct val="80000"/>
              </a:lnSpc>
              <a:buFont typeface="Arial" panose="020B0604020202020204" pitchFamily="34" charset="0"/>
              <a:buChar char="•"/>
              <a:defRPr/>
            </a:pPr>
            <a:r>
              <a:rPr lang="en-US" dirty="0"/>
              <a:t>Migrant workers</a:t>
            </a:r>
          </a:p>
          <a:p>
            <a:pPr marL="0" indent="0">
              <a:buNone/>
            </a:pPr>
            <a:endParaRPr lang="en-US" dirty="0"/>
          </a:p>
        </p:txBody>
      </p:sp>
      <p:sp>
        <p:nvSpPr>
          <p:cNvPr id="48131" name="Rectangle 3"/>
          <p:cNvSpPr>
            <a:spLocks noGrp="1" noChangeArrowheads="1"/>
          </p:cNvSpPr>
          <p:nvPr>
            <p:ph sz="half" idx="1"/>
          </p:nvPr>
        </p:nvSpPr>
        <p:spPr>
          <a:xfrm>
            <a:off x="609600" y="1920085"/>
            <a:ext cx="5588000" cy="4434840"/>
          </a:xfrm>
        </p:spPr>
        <p:txBody>
          <a:bodyPr rtlCol="0">
            <a:normAutofit lnSpcReduction="10000"/>
          </a:bodyPr>
          <a:lstStyle/>
          <a:p>
            <a:pPr>
              <a:lnSpc>
                <a:spcPct val="80000"/>
              </a:lnSpc>
              <a:buFont typeface="Arial" panose="020B0604020202020204" pitchFamily="34" charset="0"/>
              <a:buChar char="•"/>
              <a:defRPr/>
            </a:pPr>
            <a:r>
              <a:rPr lang="en-US" dirty="0" smtClean="0"/>
              <a:t>Contacts of infectious TB cases </a:t>
            </a:r>
          </a:p>
          <a:p>
            <a:pPr>
              <a:lnSpc>
                <a:spcPct val="80000"/>
              </a:lnSpc>
              <a:buFont typeface="Arial" panose="020B0604020202020204" pitchFamily="34" charset="0"/>
              <a:buChar char="•"/>
              <a:defRPr/>
            </a:pPr>
            <a:r>
              <a:rPr lang="en-US" dirty="0" smtClean="0"/>
              <a:t>Recently arrived immigrants from TB endemic countries</a:t>
            </a:r>
          </a:p>
          <a:p>
            <a:pPr>
              <a:lnSpc>
                <a:spcPct val="80000"/>
              </a:lnSpc>
              <a:buFont typeface="Arial" panose="020B0604020202020204" pitchFamily="34" charset="0"/>
              <a:buChar char="•"/>
              <a:defRPr/>
            </a:pPr>
            <a:r>
              <a:rPr lang="en-US" dirty="0" smtClean="0"/>
              <a:t>Health care workers</a:t>
            </a:r>
          </a:p>
          <a:p>
            <a:pPr>
              <a:lnSpc>
                <a:spcPct val="80000"/>
              </a:lnSpc>
              <a:buFont typeface="Arial" panose="020B0604020202020204" pitchFamily="34" charset="0"/>
              <a:buChar char="•"/>
              <a:defRPr/>
            </a:pPr>
            <a:r>
              <a:rPr lang="en-US" dirty="0" smtClean="0"/>
              <a:t>Persons who live/work in institutional settings </a:t>
            </a:r>
          </a:p>
          <a:p>
            <a:pPr lvl="1">
              <a:lnSpc>
                <a:spcPct val="80000"/>
              </a:lnSpc>
              <a:buFont typeface="Arial" panose="020B0604020202020204" pitchFamily="34" charset="0"/>
              <a:buChar char="•"/>
              <a:defRPr/>
            </a:pPr>
            <a:r>
              <a:rPr lang="en-US" sz="1800" dirty="0"/>
              <a:t>(shelters, nursing homes, correctional facilities)</a:t>
            </a:r>
          </a:p>
          <a:p>
            <a:pPr>
              <a:lnSpc>
                <a:spcPct val="80000"/>
              </a:lnSpc>
              <a:buFont typeface="Arial" panose="020B0604020202020204" pitchFamily="34" charset="0"/>
              <a:buChar char="•"/>
              <a:defRPr/>
            </a:pPr>
            <a:r>
              <a:rPr lang="en-US" dirty="0" smtClean="0"/>
              <a:t>Persons with compromised immune systems </a:t>
            </a:r>
          </a:p>
          <a:p>
            <a:pPr lvl="1">
              <a:lnSpc>
                <a:spcPct val="80000"/>
              </a:lnSpc>
              <a:buFont typeface="Arial" panose="020B0604020202020204" pitchFamily="34" charset="0"/>
              <a:buChar char="•"/>
              <a:defRPr/>
            </a:pPr>
            <a:r>
              <a:rPr lang="en-US" sz="1400" dirty="0"/>
              <a:t>(</a:t>
            </a:r>
            <a:r>
              <a:rPr lang="en-US" sz="1400" dirty="0" smtClean="0"/>
              <a:t>children </a:t>
            </a:r>
            <a:r>
              <a:rPr lang="en-US" sz="1400" u="sng" dirty="0"/>
              <a:t>&lt; </a:t>
            </a:r>
            <a:r>
              <a:rPr lang="en-US" sz="1400" dirty="0"/>
              <a:t>4 years, other immunocompromised)</a:t>
            </a:r>
          </a:p>
          <a:p>
            <a:pPr>
              <a:lnSpc>
                <a:spcPct val="80000"/>
              </a:lnSpc>
              <a:buFont typeface="Wingdings 3" charset="2"/>
              <a:buChar char=""/>
              <a:defRPr/>
            </a:pPr>
            <a:endParaRPr lang="en-US" sz="1600" b="1" dirty="0">
              <a:solidFill>
                <a:schemeClr val="tx1">
                  <a:lumMod val="75000"/>
                  <a:lumOff val="25000"/>
                </a:schemeClr>
              </a:solidFill>
              <a:latin typeface="Franklin Gothic Book" pitchFamily="34" charset="0"/>
            </a:endParaRPr>
          </a:p>
          <a:p>
            <a:pPr lvl="1">
              <a:lnSpc>
                <a:spcPct val="80000"/>
              </a:lnSpc>
              <a:buFont typeface="Wingdings 3" charset="2"/>
              <a:buChar char=""/>
              <a:defRPr/>
            </a:pPr>
            <a:endParaRPr lang="en-US" b="1" dirty="0" smtClean="0">
              <a:solidFill>
                <a:schemeClr val="tx1">
                  <a:lumMod val="75000"/>
                  <a:lumOff val="25000"/>
                </a:schemeClr>
              </a:solidFill>
              <a:latin typeface="Franklin Gothic Book" pitchFamily="34" charset="0"/>
            </a:endParaRPr>
          </a:p>
        </p:txBody>
      </p:sp>
      <p:sp>
        <p:nvSpPr>
          <p:cNvPr id="48130" name="Rectangle 2"/>
          <p:cNvSpPr>
            <a:spLocks noGrp="1" noChangeArrowheads="1"/>
          </p:cNvSpPr>
          <p:nvPr>
            <p:ph type="title"/>
          </p:nvPr>
        </p:nvSpPr>
        <p:spPr/>
        <p:txBody>
          <a:bodyPr rtlCol="0">
            <a:normAutofit fontScale="90000"/>
          </a:bodyPr>
          <a:lstStyle/>
          <a:p>
            <a:pPr>
              <a:defRPr/>
            </a:pPr>
            <a:r>
              <a:rPr lang="en-US" sz="3400" dirty="0">
                <a:solidFill>
                  <a:schemeClr val="tx1">
                    <a:lumMod val="85000"/>
                    <a:lumOff val="15000"/>
                  </a:schemeClr>
                </a:solidFill>
                <a:latin typeface="Franklin Gothic Book" pitchFamily="34" charset="0"/>
              </a:rPr>
              <a:t/>
            </a:r>
            <a:br>
              <a:rPr lang="en-US" sz="3400" dirty="0">
                <a:solidFill>
                  <a:schemeClr val="tx1">
                    <a:lumMod val="85000"/>
                    <a:lumOff val="15000"/>
                  </a:schemeClr>
                </a:solidFill>
                <a:latin typeface="Franklin Gothic Book" pitchFamily="34" charset="0"/>
              </a:rPr>
            </a:br>
            <a:r>
              <a:rPr lang="en-US" sz="5600" dirty="0"/>
              <a:t>HIGH risk for </a:t>
            </a:r>
            <a:r>
              <a:rPr lang="en-US" sz="5600" dirty="0" smtClean="0"/>
              <a:t>TB Infection</a:t>
            </a:r>
            <a:endParaRPr lang="en-US" sz="5600" dirty="0"/>
          </a:p>
        </p:txBody>
      </p:sp>
    </p:spTree>
    <p:custDataLst>
      <p:tags r:id="rId1"/>
    </p:custDataLst>
    <p:extLst>
      <p:ext uri="{BB962C8B-B14F-4D97-AF65-F5344CB8AC3E}">
        <p14:creationId xmlns:p14="http://schemas.microsoft.com/office/powerpoint/2010/main" val="35699697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609600" y="1935480"/>
            <a:ext cx="10972800" cy="3896153"/>
          </a:xfrm>
        </p:spPr>
        <p:txBody>
          <a:bodyPr rtlCol="0">
            <a:normAutofit lnSpcReduction="10000"/>
          </a:bodyPr>
          <a:lstStyle/>
          <a:p>
            <a:pPr>
              <a:lnSpc>
                <a:spcPct val="90000"/>
              </a:lnSpc>
              <a:buFont typeface="Arial" panose="020B0604020202020204" pitchFamily="34" charset="0"/>
              <a:buChar char="•"/>
              <a:defRPr/>
            </a:pPr>
            <a:r>
              <a:rPr lang="en-US" sz="2000" dirty="0"/>
              <a:t>Persons recently infected </a:t>
            </a:r>
          </a:p>
          <a:p>
            <a:pPr lvl="1">
              <a:lnSpc>
                <a:spcPct val="90000"/>
              </a:lnSpc>
              <a:buFont typeface="Arial" panose="020B0604020202020204" pitchFamily="34" charset="0"/>
              <a:buChar char="•"/>
              <a:defRPr/>
            </a:pPr>
            <a:r>
              <a:rPr lang="en-US" sz="2000" dirty="0"/>
              <a:t>Contacts and TST Convertors</a:t>
            </a:r>
          </a:p>
          <a:p>
            <a:pPr lvl="1">
              <a:lnSpc>
                <a:spcPct val="90000"/>
              </a:lnSpc>
              <a:buFont typeface="Arial" panose="020B0604020202020204" pitchFamily="34" charset="0"/>
              <a:buChar char="•"/>
              <a:defRPr/>
            </a:pPr>
            <a:endParaRPr lang="en-US" sz="2000" dirty="0"/>
          </a:p>
          <a:p>
            <a:pPr>
              <a:lnSpc>
                <a:spcPct val="90000"/>
              </a:lnSpc>
              <a:buFont typeface="Arial" panose="020B0604020202020204" pitchFamily="34" charset="0"/>
              <a:buChar char="•"/>
              <a:defRPr/>
            </a:pPr>
            <a:r>
              <a:rPr lang="en-US" sz="2000" dirty="0"/>
              <a:t>Individuals with abnormal Chest X-ray </a:t>
            </a:r>
          </a:p>
          <a:p>
            <a:pPr lvl="1">
              <a:lnSpc>
                <a:spcPct val="90000"/>
              </a:lnSpc>
              <a:buFont typeface="Arial" panose="020B0604020202020204" pitchFamily="34" charset="0"/>
              <a:buChar char="•"/>
              <a:defRPr/>
            </a:pPr>
            <a:r>
              <a:rPr lang="en-US" sz="2000" dirty="0"/>
              <a:t>compatible with  past TB</a:t>
            </a:r>
          </a:p>
          <a:p>
            <a:pPr lvl="1">
              <a:lnSpc>
                <a:spcPct val="90000"/>
              </a:lnSpc>
              <a:buFont typeface="Arial" panose="020B0604020202020204" pitchFamily="34" charset="0"/>
              <a:buChar char="•"/>
              <a:defRPr/>
            </a:pPr>
            <a:endParaRPr lang="en-US" sz="2000" dirty="0"/>
          </a:p>
          <a:p>
            <a:pPr>
              <a:lnSpc>
                <a:spcPct val="90000"/>
              </a:lnSpc>
              <a:buFont typeface="Arial" panose="020B0604020202020204" pitchFamily="34" charset="0"/>
              <a:buChar char="•"/>
              <a:defRPr/>
            </a:pPr>
            <a:r>
              <a:rPr lang="en-US" sz="2000" dirty="0"/>
              <a:t>Children &lt;5 years of age </a:t>
            </a:r>
          </a:p>
          <a:p>
            <a:pPr>
              <a:lnSpc>
                <a:spcPct val="90000"/>
              </a:lnSpc>
              <a:buFont typeface="Arial" panose="020B0604020202020204" pitchFamily="34" charset="0"/>
              <a:buChar char="•"/>
              <a:defRPr/>
            </a:pPr>
            <a:endParaRPr lang="en-US" sz="2000" dirty="0"/>
          </a:p>
          <a:p>
            <a:pPr>
              <a:lnSpc>
                <a:spcPct val="90000"/>
              </a:lnSpc>
              <a:buFont typeface="Arial" panose="020B0604020202020204" pitchFamily="34" charset="0"/>
              <a:buChar char="•"/>
              <a:defRPr/>
            </a:pPr>
            <a:r>
              <a:rPr lang="en-US" sz="2000" dirty="0"/>
              <a:t>Certain medical conditions: </a:t>
            </a:r>
          </a:p>
          <a:p>
            <a:pPr lvl="1">
              <a:lnSpc>
                <a:spcPct val="90000"/>
              </a:lnSpc>
              <a:buFont typeface="Arial" panose="020B0604020202020204" pitchFamily="34" charset="0"/>
              <a:buChar char="•"/>
              <a:defRPr/>
            </a:pPr>
            <a:r>
              <a:rPr lang="en-US" sz="2000" dirty="0"/>
              <a:t>Diabetes; TNF-alpha blockers; HIV+; in addition to:</a:t>
            </a:r>
          </a:p>
          <a:p>
            <a:pPr lvl="1">
              <a:lnSpc>
                <a:spcPct val="90000"/>
              </a:lnSpc>
              <a:buFont typeface="Arial" panose="020B0604020202020204" pitchFamily="34" charset="0"/>
              <a:buChar char="•"/>
              <a:defRPr/>
            </a:pPr>
            <a:r>
              <a:rPr lang="en-US" sz="2000" dirty="0"/>
              <a:t>Cancers , Prolonged corticosteroid or other </a:t>
            </a:r>
            <a:r>
              <a:rPr lang="en-US" sz="2000" dirty="0" err="1"/>
              <a:t>immunosuppressed</a:t>
            </a:r>
            <a:r>
              <a:rPr lang="en-US" sz="2000" dirty="0"/>
              <a:t> therapies, Chronic renal failure/</a:t>
            </a:r>
            <a:r>
              <a:rPr lang="en-US" sz="2000" dirty="0" err="1"/>
              <a:t>hemodialysis</a:t>
            </a:r>
            <a:r>
              <a:rPr lang="en-US" sz="2000" dirty="0"/>
              <a:t>, Organ transplant recipients,  &amp; Low body weight </a:t>
            </a:r>
            <a:r>
              <a:rPr lang="en-US" sz="2000" i="1" dirty="0"/>
              <a:t> </a:t>
            </a:r>
            <a:endParaRPr lang="en-US" sz="2000" dirty="0"/>
          </a:p>
          <a:p>
            <a:pPr>
              <a:lnSpc>
                <a:spcPct val="90000"/>
              </a:lnSpc>
              <a:buFont typeface="Wingdings 3" charset="2"/>
              <a:buChar char=""/>
              <a:defRPr/>
            </a:pPr>
            <a:endParaRPr lang="en-US" sz="2400" dirty="0">
              <a:solidFill>
                <a:schemeClr val="tx1">
                  <a:lumMod val="75000"/>
                  <a:lumOff val="25000"/>
                </a:schemeClr>
              </a:solidFill>
              <a:latin typeface="Franklin Gothic Book" pitchFamily="34" charset="0"/>
            </a:endParaRPr>
          </a:p>
        </p:txBody>
      </p:sp>
      <p:sp>
        <p:nvSpPr>
          <p:cNvPr id="53250" name="Rectangle 2"/>
          <p:cNvSpPr>
            <a:spLocks noGrp="1" noChangeArrowheads="1"/>
          </p:cNvSpPr>
          <p:nvPr>
            <p:ph type="title"/>
          </p:nvPr>
        </p:nvSpPr>
        <p:spPr/>
        <p:txBody>
          <a:bodyPr>
            <a:noAutofit/>
          </a:bodyPr>
          <a:lstStyle/>
          <a:p>
            <a:pPr eaLnBrk="1" hangingPunct="1"/>
            <a:r>
              <a:rPr lang="en-US" altLang="en-US" sz="4800" dirty="0"/>
              <a:t>HIGH risk for</a:t>
            </a:r>
            <a:r>
              <a:rPr lang="en-US" altLang="en-US" sz="4800" dirty="0">
                <a:solidFill>
                  <a:srgbClr val="FFFF00"/>
                </a:solidFill>
              </a:rPr>
              <a:t> </a:t>
            </a:r>
            <a:r>
              <a:rPr lang="en-US" altLang="en-US" sz="4800" dirty="0"/>
              <a:t>progression</a:t>
            </a:r>
            <a:r>
              <a:rPr lang="en-US" altLang="en-US" sz="4800" dirty="0">
                <a:solidFill>
                  <a:srgbClr val="FFFF00"/>
                </a:solidFill>
              </a:rPr>
              <a:t> </a:t>
            </a:r>
            <a:r>
              <a:rPr lang="en-US" altLang="en-US" sz="4800" dirty="0"/>
              <a:t>to TB disease</a:t>
            </a:r>
          </a:p>
        </p:txBody>
      </p:sp>
    </p:spTree>
    <p:custDataLst>
      <p:tags r:id="rId1"/>
    </p:custDataLst>
    <p:extLst>
      <p:ext uri="{BB962C8B-B14F-4D97-AF65-F5344CB8AC3E}">
        <p14:creationId xmlns:p14="http://schemas.microsoft.com/office/powerpoint/2010/main" val="17258409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p:txBody>
          <a:bodyPr/>
          <a:lstStyle/>
          <a:p>
            <a:pPr eaLnBrk="1" hangingPunct="1"/>
            <a:r>
              <a:rPr lang="en-US" altLang="en-US" dirty="0" smtClean="0"/>
              <a:t>Two types of TB Testing available</a:t>
            </a:r>
          </a:p>
          <a:p>
            <a:pPr lvl="1" eaLnBrk="1" hangingPunct="1"/>
            <a:r>
              <a:rPr lang="en-US" altLang="en-US" dirty="0" smtClean="0"/>
              <a:t>TB Skin Test</a:t>
            </a:r>
          </a:p>
          <a:p>
            <a:pPr lvl="1" eaLnBrk="1" hangingPunct="1"/>
            <a:r>
              <a:rPr lang="en-US" altLang="en-US" dirty="0" smtClean="0"/>
              <a:t>IGRA (Immune </a:t>
            </a:r>
            <a:r>
              <a:rPr lang="en-US" altLang="en-US" dirty="0"/>
              <a:t>G</a:t>
            </a:r>
            <a:r>
              <a:rPr lang="en-US" altLang="en-US" dirty="0" smtClean="0"/>
              <a:t>amma </a:t>
            </a:r>
            <a:r>
              <a:rPr lang="en-US" altLang="en-US" dirty="0"/>
              <a:t>R</a:t>
            </a:r>
            <a:r>
              <a:rPr lang="en-US" altLang="en-US" dirty="0" smtClean="0"/>
              <a:t>elease Assay)</a:t>
            </a:r>
          </a:p>
          <a:p>
            <a:pPr lvl="2" eaLnBrk="1" hangingPunct="1"/>
            <a:r>
              <a:rPr lang="en-US" altLang="en-US" dirty="0" smtClean="0"/>
              <a:t>QFT &amp; T. Spot</a:t>
            </a:r>
          </a:p>
          <a:p>
            <a:pPr lvl="3" eaLnBrk="1" hangingPunct="1"/>
            <a:r>
              <a:rPr lang="en-US" altLang="en-US" sz="1600" dirty="0" smtClean="0"/>
              <a:t>Blood test</a:t>
            </a:r>
            <a:endParaRPr lang="en-US" altLang="en-US" sz="1600" dirty="0"/>
          </a:p>
          <a:p>
            <a:pPr lvl="3" eaLnBrk="1" hangingPunct="1"/>
            <a:r>
              <a:rPr lang="en-US" altLang="en-US" sz="1600" dirty="0"/>
              <a:t>Measure immune reactivity to Mycobacterium  </a:t>
            </a:r>
            <a:r>
              <a:rPr lang="en-US" altLang="en-US" sz="1600" dirty="0" smtClean="0"/>
              <a:t>tuberculosis</a:t>
            </a:r>
          </a:p>
          <a:p>
            <a:pPr lvl="3" eaLnBrk="1" hangingPunct="1"/>
            <a:r>
              <a:rPr lang="en-US" altLang="en-US" sz="1600" dirty="0" smtClean="0"/>
              <a:t>Does NOT interact with BCG!</a:t>
            </a:r>
          </a:p>
          <a:p>
            <a:pPr lvl="2" eaLnBrk="1" hangingPunct="1"/>
            <a:endParaRPr lang="en-US" altLang="en-US" dirty="0" smtClean="0"/>
          </a:p>
          <a:p>
            <a:pPr lvl="3" eaLnBrk="1" hangingPunct="1">
              <a:buFont typeface="Wingdings" panose="05000000000000000000" pitchFamily="2" charset="2"/>
              <a:buNone/>
            </a:pPr>
            <a:endParaRPr lang="en-US" altLang="en-US" dirty="0" smtClean="0"/>
          </a:p>
          <a:p>
            <a:pPr lvl="3" eaLnBrk="1" hangingPunct="1">
              <a:buFont typeface="Wingdings" panose="05000000000000000000" pitchFamily="2" charset="2"/>
              <a:buNone/>
            </a:pPr>
            <a:endParaRPr lang="en-US" altLang="en-US" dirty="0" smtClean="0"/>
          </a:p>
          <a:p>
            <a:pPr lvl="2" eaLnBrk="1" hangingPunct="1">
              <a:buFont typeface="Wingdings" panose="05000000000000000000" pitchFamily="2" charset="2"/>
              <a:buNone/>
            </a:pPr>
            <a:endParaRPr lang="en-US" altLang="en-US" dirty="0" smtClean="0"/>
          </a:p>
        </p:txBody>
      </p:sp>
      <p:sp>
        <p:nvSpPr>
          <p:cNvPr id="55298" name="Rectangle 2"/>
          <p:cNvSpPr>
            <a:spLocks noGrp="1" noChangeArrowheads="1"/>
          </p:cNvSpPr>
          <p:nvPr>
            <p:ph type="title"/>
          </p:nvPr>
        </p:nvSpPr>
        <p:spPr/>
        <p:txBody>
          <a:bodyPr/>
          <a:lstStyle/>
          <a:p>
            <a:pPr eaLnBrk="1" hangingPunct="1"/>
            <a:r>
              <a:rPr lang="en-US" altLang="en-US" sz="4000" dirty="0"/>
              <a:t>Diagnosing TB Infection </a:t>
            </a:r>
          </a:p>
        </p:txBody>
      </p:sp>
    </p:spTree>
    <p:custDataLst>
      <p:tags r:id="rId1"/>
    </p:custDataLst>
    <p:extLst>
      <p:ext uri="{BB962C8B-B14F-4D97-AF65-F5344CB8AC3E}">
        <p14:creationId xmlns:p14="http://schemas.microsoft.com/office/powerpoint/2010/main" val="2960099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7600" y="2372374"/>
            <a:ext cx="5384800" cy="3530890"/>
          </a:xfrm>
        </p:spPr>
      </p:pic>
      <p:sp>
        <p:nvSpPr>
          <p:cNvPr id="56323" name="Rectangle 3"/>
          <p:cNvSpPr>
            <a:spLocks noGrp="1" noChangeArrowheads="1"/>
          </p:cNvSpPr>
          <p:nvPr>
            <p:ph sz="half" idx="1"/>
          </p:nvPr>
        </p:nvSpPr>
        <p:spPr/>
        <p:txBody>
          <a:bodyPr>
            <a:normAutofit/>
          </a:bodyPr>
          <a:lstStyle/>
          <a:p>
            <a:pPr>
              <a:defRPr/>
            </a:pPr>
            <a:r>
              <a:rPr lang="en-US" sz="2800" dirty="0" smtClean="0"/>
              <a:t>Mantoux </a:t>
            </a:r>
            <a:r>
              <a:rPr lang="en-US" sz="2800" dirty="0"/>
              <a:t>is only skin test currently used. Multiple puncture test (tine test) is inaccurate</a:t>
            </a:r>
          </a:p>
          <a:p>
            <a:pPr>
              <a:defRPr/>
            </a:pPr>
            <a:r>
              <a:rPr lang="en-US" sz="2800" dirty="0"/>
              <a:t>The tuberculin used in the Mantoux skin test is also known as purified protein derivative or “PPD” </a:t>
            </a:r>
          </a:p>
        </p:txBody>
      </p:sp>
      <p:sp>
        <p:nvSpPr>
          <p:cNvPr id="56322" name="Rectangle 2"/>
          <p:cNvSpPr>
            <a:spLocks noGrp="1" noChangeArrowheads="1"/>
          </p:cNvSpPr>
          <p:nvPr>
            <p:ph type="title"/>
          </p:nvPr>
        </p:nvSpPr>
        <p:spPr/>
        <p:txBody>
          <a:bodyPr>
            <a:normAutofit/>
          </a:bodyPr>
          <a:lstStyle/>
          <a:p>
            <a:pPr eaLnBrk="1" hangingPunct="1"/>
            <a:r>
              <a:rPr lang="en-US" altLang="en-US" dirty="0" smtClean="0">
                <a:latin typeface="Franklin Gothic Book" panose="020B0503020102020204" pitchFamily="34" charset="0"/>
              </a:rPr>
              <a:t>Tuberculin Skin Testing (Mantoux)</a:t>
            </a:r>
          </a:p>
        </p:txBody>
      </p:sp>
      <p:sp>
        <p:nvSpPr>
          <p:cNvPr id="4" name="Rectangle 3"/>
          <p:cNvSpPr/>
          <p:nvPr/>
        </p:nvSpPr>
        <p:spPr>
          <a:xfrm>
            <a:off x="8220985" y="5985593"/>
            <a:ext cx="1782860" cy="261610"/>
          </a:xfrm>
          <a:prstGeom prst="rect">
            <a:avLst/>
          </a:prstGeom>
        </p:spPr>
        <p:txBody>
          <a:bodyPr wrap="none">
            <a:spAutoFit/>
          </a:bodyPr>
          <a:lstStyle/>
          <a:p>
            <a:r>
              <a:rPr lang="en-US" sz="1100" dirty="0"/>
              <a:t>CDC/ Gabrielle </a:t>
            </a:r>
            <a:r>
              <a:rPr lang="en-US" sz="1100" dirty="0" err="1"/>
              <a:t>Benenson</a:t>
            </a:r>
            <a:endParaRPr lang="en-US" sz="1100" dirty="0"/>
          </a:p>
        </p:txBody>
      </p:sp>
    </p:spTree>
    <p:custDataLst>
      <p:tags r:id="rId1"/>
    </p:custDataLst>
    <p:extLst>
      <p:ext uri="{BB962C8B-B14F-4D97-AF65-F5344CB8AC3E}">
        <p14:creationId xmlns:p14="http://schemas.microsoft.com/office/powerpoint/2010/main" val="3223777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p:txBody>
          <a:bodyPr/>
          <a:lstStyle/>
          <a:p>
            <a:pPr eaLnBrk="1" hangingPunct="1"/>
            <a:r>
              <a:rPr lang="en-US" altLang="en-US" dirty="0" smtClean="0"/>
              <a:t>Sensitivity; </a:t>
            </a:r>
          </a:p>
          <a:p>
            <a:pPr lvl="1" eaLnBrk="1" hangingPunct="1"/>
            <a:r>
              <a:rPr lang="en-US" altLang="en-US" dirty="0" smtClean="0"/>
              <a:t>ability to correctly identify  TB Infection</a:t>
            </a:r>
          </a:p>
          <a:p>
            <a:pPr eaLnBrk="1" hangingPunct="1">
              <a:buFont typeface="Wingdings" panose="05000000000000000000" pitchFamily="2" charset="2"/>
              <a:buNone/>
            </a:pPr>
            <a:endParaRPr lang="en-US" altLang="en-US" dirty="0" smtClean="0"/>
          </a:p>
          <a:p>
            <a:pPr eaLnBrk="1" hangingPunct="1"/>
            <a:r>
              <a:rPr lang="en-US" altLang="en-US" dirty="0" smtClean="0"/>
              <a:t>Specificity: </a:t>
            </a:r>
          </a:p>
          <a:p>
            <a:pPr lvl="1" eaLnBrk="1" hangingPunct="1"/>
            <a:r>
              <a:rPr lang="en-US" altLang="en-US" dirty="0" smtClean="0"/>
              <a:t> correctly identify those who </a:t>
            </a:r>
            <a:r>
              <a:rPr lang="en-US" altLang="en-US" b="1" i="1" dirty="0" smtClean="0">
                <a:solidFill>
                  <a:srgbClr val="0000FF"/>
                </a:solidFill>
              </a:rPr>
              <a:t>do Not</a:t>
            </a:r>
            <a:r>
              <a:rPr lang="en-US" altLang="en-US" dirty="0" smtClean="0">
                <a:solidFill>
                  <a:srgbClr val="0000FF"/>
                </a:solidFill>
              </a:rPr>
              <a:t>  </a:t>
            </a:r>
            <a:r>
              <a:rPr lang="en-US" altLang="en-US" dirty="0" smtClean="0"/>
              <a:t>have TBI</a:t>
            </a:r>
          </a:p>
          <a:p>
            <a:pPr eaLnBrk="1" hangingPunct="1">
              <a:buFont typeface="Wingdings" panose="05000000000000000000" pitchFamily="2" charset="2"/>
              <a:buNone/>
            </a:pPr>
            <a:endParaRPr lang="en-US" altLang="en-US" dirty="0" smtClean="0">
              <a:latin typeface="Franklin Gothic Book" panose="020B0503020102020204" pitchFamily="34" charset="0"/>
            </a:endParaRPr>
          </a:p>
        </p:txBody>
      </p:sp>
      <p:sp>
        <p:nvSpPr>
          <p:cNvPr id="58370" name="Rectangle 2"/>
          <p:cNvSpPr>
            <a:spLocks noGrp="1" noChangeArrowheads="1"/>
          </p:cNvSpPr>
          <p:nvPr>
            <p:ph type="title"/>
          </p:nvPr>
        </p:nvSpPr>
        <p:spPr/>
        <p:txBody>
          <a:bodyPr>
            <a:normAutofit/>
          </a:bodyPr>
          <a:lstStyle/>
          <a:p>
            <a:pPr eaLnBrk="1" hangingPunct="1"/>
            <a:r>
              <a:rPr lang="en-US" altLang="en-US" dirty="0" smtClean="0">
                <a:latin typeface="Franklin Gothic Book" panose="020B0503020102020204" pitchFamily="34" charset="0"/>
              </a:rPr>
              <a:t>Mantoux TST: Not a perfect test.</a:t>
            </a:r>
          </a:p>
        </p:txBody>
      </p:sp>
    </p:spTree>
    <p:custDataLst>
      <p:tags r:id="rId1"/>
    </p:custDataLst>
    <p:extLst>
      <p:ext uri="{BB962C8B-B14F-4D97-AF65-F5344CB8AC3E}">
        <p14:creationId xmlns:p14="http://schemas.microsoft.com/office/powerpoint/2010/main" val="185610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102637" y="1676400"/>
            <a:ext cx="5287347" cy="4117910"/>
          </a:xfrm>
        </p:spPr>
        <p:txBody>
          <a:bodyPr>
            <a:normAutofit/>
          </a:bodyPr>
          <a:lstStyle/>
          <a:p>
            <a:pPr marL="274320" lvl="0" indent="-274320">
              <a:buClr>
                <a:srgbClr val="C0CF3A"/>
              </a:buClr>
              <a:buFont typeface="Wingdings 2"/>
              <a:buChar char=""/>
            </a:pPr>
            <a:r>
              <a:rPr lang="en-US" sz="2800" dirty="0">
                <a:solidFill>
                  <a:prstClr val="black"/>
                </a:solidFill>
              </a:rPr>
              <a:t>Between 1880 – </a:t>
            </a:r>
            <a:r>
              <a:rPr lang="en-US" sz="2800" dirty="0" smtClean="0">
                <a:solidFill>
                  <a:prstClr val="black"/>
                </a:solidFill>
              </a:rPr>
              <a:t>1940</a:t>
            </a:r>
            <a:endParaRPr lang="en-US" sz="2800" dirty="0">
              <a:solidFill>
                <a:prstClr val="black"/>
              </a:solidFill>
            </a:endParaRPr>
          </a:p>
          <a:p>
            <a:pPr marL="914400" lvl="1" indent="-274320">
              <a:buClr>
                <a:srgbClr val="C0CF3A"/>
              </a:buClr>
              <a:buFont typeface="Wingdings 2"/>
              <a:buChar char=""/>
            </a:pPr>
            <a:r>
              <a:rPr lang="en-US" sz="2600" dirty="0" smtClean="0">
                <a:solidFill>
                  <a:prstClr val="black"/>
                </a:solidFill>
              </a:rPr>
              <a:t> </a:t>
            </a:r>
            <a:r>
              <a:rPr lang="en-US" sz="2600" dirty="0">
                <a:solidFill>
                  <a:prstClr val="black"/>
                </a:solidFill>
              </a:rPr>
              <a:t>people sought the cure for TB in </a:t>
            </a:r>
            <a:r>
              <a:rPr lang="en-US" sz="2600" dirty="0" smtClean="0">
                <a:solidFill>
                  <a:prstClr val="black"/>
                </a:solidFill>
              </a:rPr>
              <a:t>NM due </a:t>
            </a:r>
            <a:r>
              <a:rPr lang="en-US" sz="2600" dirty="0">
                <a:solidFill>
                  <a:prstClr val="black"/>
                </a:solidFill>
              </a:rPr>
              <a:t>to the arid </a:t>
            </a:r>
            <a:r>
              <a:rPr lang="en-US" sz="2600" dirty="0" smtClean="0">
                <a:solidFill>
                  <a:prstClr val="black"/>
                </a:solidFill>
              </a:rPr>
              <a:t>climate </a:t>
            </a:r>
            <a:endParaRPr lang="en-US" sz="2600" dirty="0">
              <a:solidFill>
                <a:prstClr val="black"/>
              </a:solidFill>
            </a:endParaRPr>
          </a:p>
          <a:p>
            <a:pPr lvl="1" indent="-246888">
              <a:buClr>
                <a:srgbClr val="549E39"/>
              </a:buClr>
              <a:buFont typeface="Wingdings 2"/>
              <a:buChar char=""/>
            </a:pPr>
            <a:r>
              <a:rPr lang="en-US" sz="2600" dirty="0">
                <a:solidFill>
                  <a:prstClr val="black"/>
                </a:solidFill>
              </a:rPr>
              <a:t>Up to 60 Sanatoriums </a:t>
            </a:r>
            <a:endParaRPr lang="en-US" sz="2600" dirty="0" smtClean="0">
              <a:solidFill>
                <a:prstClr val="black"/>
              </a:solidFill>
            </a:endParaRPr>
          </a:p>
          <a:p>
            <a:pPr lvl="1" indent="-246888">
              <a:buClr>
                <a:srgbClr val="549E39"/>
              </a:buClr>
              <a:buFont typeface="Wingdings 2"/>
              <a:buChar char=""/>
            </a:pPr>
            <a:r>
              <a:rPr lang="en-US" sz="2600" dirty="0" smtClean="0">
                <a:solidFill>
                  <a:prstClr val="black"/>
                </a:solidFill>
              </a:rPr>
              <a:t>By 1920:</a:t>
            </a:r>
          </a:p>
          <a:p>
            <a:pPr lvl="2" indent="-246888">
              <a:buClr>
                <a:srgbClr val="549E39"/>
              </a:buClr>
              <a:buFont typeface="Wingdings 2"/>
              <a:buChar char=""/>
            </a:pPr>
            <a:r>
              <a:rPr lang="en-US" sz="2400" dirty="0" smtClean="0">
                <a:solidFill>
                  <a:prstClr val="black"/>
                </a:solidFill>
              </a:rPr>
              <a:t>10</a:t>
            </a:r>
            <a:r>
              <a:rPr lang="en-US" sz="2400" dirty="0">
                <a:solidFill>
                  <a:prstClr val="black"/>
                </a:solidFill>
              </a:rPr>
              <a:t>% of the New </a:t>
            </a:r>
            <a:r>
              <a:rPr lang="en-US" sz="2400" dirty="0" smtClean="0">
                <a:solidFill>
                  <a:prstClr val="black"/>
                </a:solidFill>
              </a:rPr>
              <a:t>Mexico population were residents seeking health remedies</a:t>
            </a:r>
            <a:endParaRPr lang="en-US" dirty="0"/>
          </a:p>
        </p:txBody>
      </p:sp>
      <p:sp>
        <p:nvSpPr>
          <p:cNvPr id="3" name="Title 2"/>
          <p:cNvSpPr>
            <a:spLocks noGrp="1"/>
          </p:cNvSpPr>
          <p:nvPr>
            <p:ph type="title"/>
          </p:nvPr>
        </p:nvSpPr>
        <p:spPr>
          <a:xfrm>
            <a:off x="905069" y="367379"/>
            <a:ext cx="8761445" cy="1162050"/>
          </a:xfrm>
        </p:spPr>
        <p:txBody>
          <a:bodyPr/>
          <a:lstStyle/>
          <a:p>
            <a:r>
              <a:rPr lang="en-US" sz="5000" dirty="0" smtClean="0"/>
              <a:t>TB History in New Mexico</a:t>
            </a:r>
            <a:endParaRPr lang="en-US" sz="5000" dirty="0"/>
          </a:p>
        </p:txBody>
      </p:sp>
      <p:pic>
        <p:nvPicPr>
          <p:cNvPr id="1026" name="Picture 2" descr="St. Anthonys Sanitoriu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556915" y="1714500"/>
            <a:ext cx="556260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89984" y="4256342"/>
            <a:ext cx="6096000" cy="1938992"/>
          </a:xfrm>
          <a:prstGeom prst="rect">
            <a:avLst/>
          </a:prstGeom>
        </p:spPr>
        <p:txBody>
          <a:bodyPr>
            <a:spAutoFit/>
          </a:bodyPr>
          <a:lstStyle/>
          <a:p>
            <a:pPr algn="ctr"/>
            <a:r>
              <a:rPr lang="en-US" sz="1200" dirty="0">
                <a:solidFill>
                  <a:srgbClr val="000000"/>
                </a:solidFill>
              </a:rPr>
              <a:t>ST. ANTHONY'S SANATORIUM and HOSPITAL</a:t>
            </a:r>
            <a:br>
              <a:rPr lang="en-US" sz="1200" dirty="0">
                <a:solidFill>
                  <a:srgbClr val="000000"/>
                </a:solidFill>
              </a:rPr>
            </a:br>
            <a:r>
              <a:rPr lang="en-US" sz="1200" dirty="0">
                <a:solidFill>
                  <a:srgbClr val="000000"/>
                </a:solidFill>
              </a:rPr>
              <a:t>A fully equipped Sanatorium for the treatment of pulmonary,</a:t>
            </a:r>
            <a:br>
              <a:rPr lang="en-US" sz="1200" dirty="0">
                <a:solidFill>
                  <a:srgbClr val="000000"/>
                </a:solidFill>
              </a:rPr>
            </a:br>
            <a:r>
              <a:rPr lang="en-US" sz="1200" dirty="0">
                <a:solidFill>
                  <a:srgbClr val="000000"/>
                </a:solidFill>
              </a:rPr>
              <a:t>gland, bone, joint and laryngeal tuberculosis. Rates $50.00 to</a:t>
            </a:r>
            <a:br>
              <a:rPr lang="en-US" sz="1200" dirty="0">
                <a:solidFill>
                  <a:srgbClr val="000000"/>
                </a:solidFill>
              </a:rPr>
            </a:br>
            <a:r>
              <a:rPr lang="en-US" sz="1200" dirty="0">
                <a:solidFill>
                  <a:srgbClr val="000000"/>
                </a:solidFill>
              </a:rPr>
              <a:t>$60.00 per month. Medical care extra. Operated by the "Sisters</a:t>
            </a:r>
            <a:br>
              <a:rPr lang="en-US" sz="1200" dirty="0">
                <a:solidFill>
                  <a:srgbClr val="000000"/>
                </a:solidFill>
              </a:rPr>
            </a:br>
            <a:r>
              <a:rPr lang="en-US" sz="1200" dirty="0">
                <a:solidFill>
                  <a:srgbClr val="000000"/>
                </a:solidFill>
              </a:rPr>
              <a:t>of Charity of Leavenworth, Kansas."</a:t>
            </a:r>
            <a:br>
              <a:rPr lang="en-US" sz="1200" dirty="0">
                <a:solidFill>
                  <a:srgbClr val="000000"/>
                </a:solidFill>
              </a:rPr>
            </a:br>
            <a:r>
              <a:rPr lang="en-US" sz="1200" dirty="0">
                <a:solidFill>
                  <a:srgbClr val="000000"/>
                </a:solidFill>
              </a:rPr>
              <a:t>EAST LAS VEGAS, NEW MEXICO</a:t>
            </a:r>
            <a:br>
              <a:rPr lang="en-US" sz="1200" dirty="0">
                <a:solidFill>
                  <a:srgbClr val="000000"/>
                </a:solidFill>
              </a:rPr>
            </a:br>
            <a:r>
              <a:rPr lang="en-US" sz="1200" dirty="0">
                <a:solidFill>
                  <a:srgbClr val="000000"/>
                </a:solidFill>
              </a:rPr>
              <a:t>[March 1935 advertisement in the CHEST Journal]</a:t>
            </a:r>
          </a:p>
          <a:p>
            <a:r>
              <a:rPr lang="en-US" dirty="0"/>
              <a:t/>
            </a:r>
            <a:br>
              <a:rPr lang="en-US" dirty="0"/>
            </a:br>
            <a:endParaRPr lang="en-US" dirty="0"/>
          </a:p>
        </p:txBody>
      </p:sp>
    </p:spTree>
    <p:extLst>
      <p:ext uri="{BB962C8B-B14F-4D97-AF65-F5344CB8AC3E}">
        <p14:creationId xmlns:p14="http://schemas.microsoft.com/office/powerpoint/2010/main" val="1150854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p:txBody>
          <a:bodyPr>
            <a:normAutofit/>
          </a:bodyPr>
          <a:lstStyle/>
          <a:p>
            <a:pPr eaLnBrk="1" hangingPunct="1">
              <a:lnSpc>
                <a:spcPct val="90000"/>
              </a:lnSpc>
            </a:pPr>
            <a:r>
              <a:rPr lang="en-US" altLang="en-US" dirty="0"/>
              <a:t>Storage and handling</a:t>
            </a:r>
          </a:p>
          <a:p>
            <a:pPr lvl="1" eaLnBrk="1" hangingPunct="1">
              <a:lnSpc>
                <a:spcPct val="90000"/>
              </a:lnSpc>
            </a:pPr>
            <a:r>
              <a:rPr lang="en-US" altLang="en-US" sz="2600" dirty="0" smtClean="0"/>
              <a:t>Store at 35-46 F. in refrigerator or in cooler with ice packs</a:t>
            </a:r>
          </a:p>
          <a:p>
            <a:pPr lvl="2" eaLnBrk="1" hangingPunct="1">
              <a:lnSpc>
                <a:spcPct val="90000"/>
              </a:lnSpc>
            </a:pPr>
            <a:r>
              <a:rPr lang="en-US" altLang="en-US" sz="2600" dirty="0"/>
              <a:t>Do not freeze, </a:t>
            </a:r>
          </a:p>
          <a:p>
            <a:pPr lvl="2" eaLnBrk="1" hangingPunct="1">
              <a:lnSpc>
                <a:spcPct val="90000"/>
              </a:lnSpc>
            </a:pPr>
            <a:r>
              <a:rPr lang="en-US" altLang="en-US" sz="2600" dirty="0"/>
              <a:t>do not store on refrigerator door</a:t>
            </a:r>
          </a:p>
          <a:p>
            <a:pPr lvl="1" eaLnBrk="1" hangingPunct="1">
              <a:lnSpc>
                <a:spcPct val="90000"/>
              </a:lnSpc>
            </a:pPr>
            <a:r>
              <a:rPr lang="en-US" altLang="en-US" sz="2600" dirty="0" smtClean="0"/>
              <a:t>Keep out of light</a:t>
            </a:r>
          </a:p>
          <a:p>
            <a:pPr lvl="1" eaLnBrk="1" hangingPunct="1">
              <a:lnSpc>
                <a:spcPct val="90000"/>
              </a:lnSpc>
            </a:pPr>
            <a:r>
              <a:rPr lang="en-US" altLang="en-US" sz="2600" dirty="0" smtClean="0"/>
              <a:t>Date and initial when vial is opened.</a:t>
            </a:r>
          </a:p>
          <a:p>
            <a:pPr lvl="1" eaLnBrk="1" hangingPunct="1">
              <a:lnSpc>
                <a:spcPct val="90000"/>
              </a:lnSpc>
            </a:pPr>
            <a:r>
              <a:rPr lang="en-US" altLang="en-US" sz="2600" dirty="0"/>
              <a:t>30-day shelf life once vial is opened</a:t>
            </a:r>
          </a:p>
          <a:p>
            <a:pPr lvl="1" eaLnBrk="1" hangingPunct="1">
              <a:lnSpc>
                <a:spcPct val="90000"/>
              </a:lnSpc>
            </a:pPr>
            <a:r>
              <a:rPr lang="en-US" altLang="en-US" sz="2600" dirty="0" smtClean="0"/>
              <a:t>Avoid pre-filling syringes </a:t>
            </a:r>
          </a:p>
        </p:txBody>
      </p:sp>
      <p:sp>
        <p:nvSpPr>
          <p:cNvPr id="51202" name="Rectangle 2"/>
          <p:cNvSpPr>
            <a:spLocks noGrp="1" noChangeArrowheads="1"/>
          </p:cNvSpPr>
          <p:nvPr>
            <p:ph type="title"/>
          </p:nvPr>
        </p:nvSpPr>
        <p:spPr/>
        <p:txBody>
          <a:bodyPr rtlCol="0">
            <a:normAutofit/>
          </a:bodyPr>
          <a:lstStyle/>
          <a:p>
            <a:pPr>
              <a:defRPr/>
            </a:pPr>
            <a:r>
              <a:rPr lang="en-US" dirty="0">
                <a:latin typeface="Franklin Gothic Book" pitchFamily="34" charset="0"/>
              </a:rPr>
              <a:t>Purified Protein Derivative (PPD)</a:t>
            </a:r>
          </a:p>
        </p:txBody>
      </p:sp>
    </p:spTree>
    <p:custDataLst>
      <p:tags r:id="rId1"/>
    </p:custDataLst>
    <p:extLst>
      <p:ext uri="{BB962C8B-B14F-4D97-AF65-F5344CB8AC3E}">
        <p14:creationId xmlns:p14="http://schemas.microsoft.com/office/powerpoint/2010/main" val="2693016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descr="PPD with whea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7272387" y="1920875"/>
            <a:ext cx="3235225" cy="4433888"/>
          </a:xfrm>
          <a:noFill/>
        </p:spPr>
      </p:pic>
      <p:sp>
        <p:nvSpPr>
          <p:cNvPr id="62466" name="Rectangle 2"/>
          <p:cNvSpPr>
            <a:spLocks noGrp="1" noChangeArrowheads="1"/>
          </p:cNvSpPr>
          <p:nvPr>
            <p:ph type="title"/>
          </p:nvPr>
        </p:nvSpPr>
        <p:spPr/>
        <p:txBody>
          <a:bodyPr/>
          <a:lstStyle/>
          <a:p>
            <a:pPr eaLnBrk="1" hangingPunct="1"/>
            <a:r>
              <a:rPr lang="en-US" altLang="en-US" dirty="0" smtClean="0">
                <a:latin typeface="Franklin Gothic Book" panose="020B0503020102020204" pitchFamily="34" charset="0"/>
              </a:rPr>
              <a:t>Administering the TST</a:t>
            </a:r>
          </a:p>
        </p:txBody>
      </p:sp>
      <p:sp>
        <p:nvSpPr>
          <p:cNvPr id="8" name="Rectangle 3"/>
          <p:cNvSpPr txBox="1">
            <a:spLocks noChangeArrowheads="1"/>
          </p:cNvSpPr>
          <p:nvPr/>
        </p:nvSpPr>
        <p:spPr bwMode="auto">
          <a:xfrm>
            <a:off x="908180" y="1987420"/>
            <a:ext cx="5343331" cy="39095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altLang="en-US" sz="2800" dirty="0" smtClean="0"/>
              <a:t>Standard Precautions for administering</a:t>
            </a:r>
          </a:p>
          <a:p>
            <a:r>
              <a:rPr lang="en-US" altLang="en-US" sz="2800" dirty="0" smtClean="0"/>
              <a:t>Use a tuberculin syringe</a:t>
            </a:r>
          </a:p>
          <a:p>
            <a:pPr lvl="1"/>
            <a:r>
              <a:rPr lang="en-US" altLang="en-US" dirty="0" smtClean="0"/>
              <a:t>27 gauge with 1/2  inch attached need</a:t>
            </a:r>
          </a:p>
          <a:p>
            <a:r>
              <a:rPr lang="en-US" altLang="en-US" sz="2800" dirty="0" smtClean="0"/>
              <a:t>Dose:</a:t>
            </a:r>
          </a:p>
          <a:p>
            <a:pPr lvl="1"/>
            <a:r>
              <a:rPr lang="en-US" altLang="en-US" dirty="0" smtClean="0"/>
              <a:t>0.1 ml of tuberculin (5 TU PPD)</a:t>
            </a:r>
          </a:p>
          <a:p>
            <a:r>
              <a:rPr lang="en-US" altLang="en-US" sz="2800" dirty="0" smtClean="0"/>
              <a:t>Site:</a:t>
            </a:r>
          </a:p>
          <a:p>
            <a:pPr lvl="1"/>
            <a:r>
              <a:rPr lang="en-US" altLang="en-US" dirty="0" smtClean="0"/>
              <a:t>Standard site – Left forearm</a:t>
            </a:r>
          </a:p>
          <a:p>
            <a:pPr lvl="1"/>
            <a:r>
              <a:rPr lang="en-US" altLang="en-US" dirty="0" smtClean="0"/>
              <a:t>Alternate site – Right forearm</a:t>
            </a:r>
          </a:p>
          <a:p>
            <a:r>
              <a:rPr lang="en-US" altLang="en-US" sz="2800" dirty="0" smtClean="0"/>
              <a:t>Route:</a:t>
            </a:r>
          </a:p>
          <a:p>
            <a:pPr lvl="1"/>
            <a:r>
              <a:rPr lang="en-US" altLang="en-US" dirty="0" err="1" smtClean="0"/>
              <a:t>Intradermally</a:t>
            </a:r>
            <a:r>
              <a:rPr lang="en-US" altLang="en-US" dirty="0" smtClean="0"/>
              <a:t> using 5-15 degree angle</a:t>
            </a:r>
          </a:p>
        </p:txBody>
      </p:sp>
    </p:spTree>
    <p:custDataLst>
      <p:tags r:id="rId1"/>
    </p:custDataLst>
    <p:extLst>
      <p:ext uri="{BB962C8B-B14F-4D97-AF65-F5344CB8AC3E}">
        <p14:creationId xmlns:p14="http://schemas.microsoft.com/office/powerpoint/2010/main" val="3401907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6" descr="fig1-5"/>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61861" y="996820"/>
            <a:ext cx="6820677" cy="5683898"/>
          </a:xfrm>
          <a:noFill/>
        </p:spPr>
      </p:pic>
      <p:sp>
        <p:nvSpPr>
          <p:cNvPr id="55300" name="Rectangle 4"/>
          <p:cNvSpPr>
            <a:spLocks noGrp="1" noChangeArrowheads="1"/>
          </p:cNvSpPr>
          <p:nvPr>
            <p:ph type="title"/>
          </p:nvPr>
        </p:nvSpPr>
        <p:spPr>
          <a:xfrm>
            <a:off x="618931" y="106929"/>
            <a:ext cx="9504783" cy="770149"/>
          </a:xfrm>
        </p:spPr>
        <p:txBody>
          <a:bodyPr rtlCol="0">
            <a:normAutofit/>
          </a:bodyPr>
          <a:lstStyle/>
          <a:p>
            <a:pPr>
              <a:defRPr/>
            </a:pPr>
            <a:r>
              <a:rPr lang="en-US" sz="4000" dirty="0">
                <a:latin typeface="Franklin Gothic Book" pitchFamily="34" charset="0"/>
              </a:rPr>
              <a:t>Administering the TST </a:t>
            </a:r>
          </a:p>
        </p:txBody>
      </p:sp>
    </p:spTree>
    <p:custDataLst>
      <p:tags r:id="rId1"/>
    </p:custDataLst>
    <p:extLst>
      <p:ext uri="{BB962C8B-B14F-4D97-AF65-F5344CB8AC3E}">
        <p14:creationId xmlns:p14="http://schemas.microsoft.com/office/powerpoint/2010/main" val="1336717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fig3-5"/>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41667" y="1920875"/>
            <a:ext cx="5320665" cy="4433888"/>
          </a:xfrm>
          <a:noFill/>
        </p:spPr>
      </p:pic>
      <p:sp>
        <p:nvSpPr>
          <p:cNvPr id="3" name="Title 2"/>
          <p:cNvSpPr>
            <a:spLocks noGrp="1"/>
          </p:cNvSpPr>
          <p:nvPr>
            <p:ph type="title"/>
          </p:nvPr>
        </p:nvSpPr>
        <p:spPr/>
        <p:txBody>
          <a:bodyPr/>
          <a:lstStyle/>
          <a:p>
            <a:r>
              <a:rPr lang="en-US" dirty="0" smtClean="0"/>
              <a:t>Incorrect placement</a:t>
            </a:r>
            <a:endParaRPr lang="en-US" dirty="0"/>
          </a:p>
        </p:txBody>
      </p:sp>
      <p:pic>
        <p:nvPicPr>
          <p:cNvPr id="7" name="Picture 4" descr="fig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09580"/>
            <a:ext cx="5320665" cy="444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4480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Rectangle 8"/>
          <p:cNvSpPr>
            <a:spLocks noGrp="1" noChangeArrowheads="1"/>
          </p:cNvSpPr>
          <p:nvPr>
            <p:ph type="title"/>
          </p:nvPr>
        </p:nvSpPr>
        <p:spPr/>
        <p:txBody>
          <a:bodyPr rtlCol="0">
            <a:normAutofit/>
          </a:bodyPr>
          <a:lstStyle/>
          <a:p>
            <a:pPr>
              <a:defRPr/>
            </a:pPr>
            <a:r>
              <a:rPr lang="en-US" sz="4000" dirty="0">
                <a:latin typeface="Franklin Gothic Book" pitchFamily="34" charset="0"/>
              </a:rPr>
              <a:t>Reading the TST </a:t>
            </a:r>
            <a:r>
              <a:rPr lang="en-US" sz="4000" dirty="0" smtClean="0">
                <a:latin typeface="Franklin Gothic Book" pitchFamily="34" charset="0"/>
              </a:rPr>
              <a:t>Reaction</a:t>
            </a:r>
            <a:endParaRPr lang="en-US" sz="4000" dirty="0">
              <a:latin typeface="Franklin Gothic Book" pitchFamily="34" charset="0"/>
            </a:endParaRPr>
          </a:p>
        </p:txBody>
      </p:sp>
      <p:sp>
        <p:nvSpPr>
          <p:cNvPr id="5" name="Text Placeholder 4"/>
          <p:cNvSpPr>
            <a:spLocks noGrp="1"/>
          </p:cNvSpPr>
          <p:nvPr>
            <p:ph type="body" sz="half" idx="1"/>
          </p:nvPr>
        </p:nvSpPr>
        <p:spPr>
          <a:xfrm>
            <a:off x="609600" y="1600201"/>
            <a:ext cx="6089780" cy="4530725"/>
          </a:xfrm>
        </p:spPr>
        <p:txBody>
          <a:bodyPr>
            <a:normAutofit/>
          </a:bodyPr>
          <a:lstStyle/>
          <a:p>
            <a:pPr>
              <a:defRPr/>
            </a:pPr>
            <a:r>
              <a:rPr lang="en-US" sz="2400" dirty="0"/>
              <a:t>Read reaction 48-72 hours after </a:t>
            </a:r>
            <a:r>
              <a:rPr lang="en-US" sz="2400" dirty="0" smtClean="0"/>
              <a:t>injection</a:t>
            </a:r>
            <a:endParaRPr lang="en-US" sz="2400" dirty="0"/>
          </a:p>
          <a:p>
            <a:pPr marL="0" indent="0"/>
            <a:r>
              <a:rPr lang="en-US" altLang="en-US" sz="2400" dirty="0" smtClean="0"/>
              <a:t> Measure </a:t>
            </a:r>
            <a:r>
              <a:rPr lang="en-US" altLang="en-US" sz="2400" dirty="0"/>
              <a:t>the diameter of </a:t>
            </a:r>
            <a:r>
              <a:rPr lang="en-US" altLang="en-US" sz="2400" dirty="0" smtClean="0"/>
              <a:t>induration </a:t>
            </a:r>
            <a:r>
              <a:rPr lang="en-US" altLang="en-US" sz="2400" u="sng" dirty="0" smtClean="0"/>
              <a:t>across</a:t>
            </a:r>
            <a:r>
              <a:rPr lang="en-US" altLang="en-US" sz="2400" dirty="0" smtClean="0"/>
              <a:t> </a:t>
            </a:r>
            <a:r>
              <a:rPr lang="en-US" altLang="en-US" sz="2400" dirty="0"/>
              <a:t>the forearm</a:t>
            </a:r>
          </a:p>
          <a:p>
            <a:pPr lvl="1"/>
            <a:r>
              <a:rPr lang="en-US" altLang="en-US" dirty="0"/>
              <a:t>Induration = hard dense raised formation</a:t>
            </a:r>
          </a:p>
          <a:p>
            <a:pPr lvl="1"/>
            <a:r>
              <a:rPr lang="en-US" altLang="en-US" dirty="0" smtClean="0"/>
              <a:t>Erythema = reddening </a:t>
            </a:r>
            <a:r>
              <a:rPr lang="en-US" altLang="en-US" dirty="0"/>
              <a:t>of the </a:t>
            </a:r>
            <a:r>
              <a:rPr lang="en-US" altLang="en-US" dirty="0" smtClean="0"/>
              <a:t>skin (do </a:t>
            </a:r>
            <a:r>
              <a:rPr lang="en-US" altLang="en-US" dirty="0"/>
              <a:t>not </a:t>
            </a:r>
            <a:r>
              <a:rPr lang="en-US" altLang="en-US" dirty="0" smtClean="0"/>
              <a:t>measure)</a:t>
            </a:r>
            <a:endParaRPr lang="en-US" altLang="en-US" dirty="0"/>
          </a:p>
          <a:p>
            <a:pPr>
              <a:buFont typeface="Arial" panose="020B0604020202020204" pitchFamily="34" charset="0"/>
              <a:buChar char="•"/>
              <a:defRPr/>
            </a:pPr>
            <a:r>
              <a:rPr lang="en-US" sz="2400" dirty="0" smtClean="0"/>
              <a:t>Record </a:t>
            </a:r>
            <a:r>
              <a:rPr lang="en-US" sz="2400" dirty="0"/>
              <a:t>result in millimeters (mm) </a:t>
            </a:r>
          </a:p>
          <a:p>
            <a:pPr lvl="2">
              <a:buFont typeface="Arial" panose="020B0604020202020204" pitchFamily="34" charset="0"/>
              <a:buChar char="•"/>
              <a:defRPr/>
            </a:pPr>
            <a:r>
              <a:rPr lang="en-US" sz="2400" dirty="0"/>
              <a:t>(‘0’mm = no reaction)</a:t>
            </a:r>
          </a:p>
          <a:p>
            <a:pPr marL="0" indent="0">
              <a:buNone/>
            </a:pPr>
            <a:endParaRPr lang="en-US" dirty="0"/>
          </a:p>
        </p:txBody>
      </p:sp>
      <p:pic>
        <p:nvPicPr>
          <p:cNvPr id="8" name="Content Placeholder 7"/>
          <p:cNvPicPr>
            <a:picLocks noGrp="1" noChangeAspect="1"/>
          </p:cNvPicPr>
          <p:nvPr>
            <p:ph sz="quarter" idx="2"/>
          </p:nvPr>
        </p:nvPicPr>
        <p:blipFill>
          <a:blip r:embed="rId4"/>
          <a:stretch>
            <a:fillRect/>
          </a:stretch>
        </p:blipFill>
        <p:spPr>
          <a:xfrm>
            <a:off x="7124441" y="4163027"/>
            <a:ext cx="3791352" cy="2318901"/>
          </a:xfrm>
          <a:prstGeom prst="rect">
            <a:avLst/>
          </a:prstGeom>
        </p:spPr>
      </p:pic>
      <p:pic>
        <p:nvPicPr>
          <p:cNvPr id="9" name="Content Placeholder 8"/>
          <p:cNvPicPr>
            <a:picLocks noGrp="1" noChangeAspect="1"/>
          </p:cNvPicPr>
          <p:nvPr>
            <p:ph sz="quarter" idx="3"/>
          </p:nvPr>
        </p:nvPicPr>
        <p:blipFill rotWithShape="1">
          <a:blip r:embed="rId5"/>
          <a:srcRect r="5290" b="3581"/>
          <a:stretch/>
        </p:blipFill>
        <p:spPr>
          <a:xfrm>
            <a:off x="7124441" y="1420813"/>
            <a:ext cx="3791352" cy="2610011"/>
          </a:xfrm>
          <a:prstGeom prst="rect">
            <a:avLst/>
          </a:prstGeom>
        </p:spPr>
      </p:pic>
    </p:spTree>
    <p:custDataLst>
      <p:tags r:id="rId1"/>
    </p:custDataLst>
    <p:extLst>
      <p:ext uri="{BB962C8B-B14F-4D97-AF65-F5344CB8AC3E}">
        <p14:creationId xmlns:p14="http://schemas.microsoft.com/office/powerpoint/2010/main" val="384152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p:txBody>
          <a:bodyPr>
            <a:normAutofit/>
          </a:bodyPr>
          <a:lstStyle/>
          <a:p>
            <a:pPr lvl="1" eaLnBrk="1" hangingPunct="1">
              <a:buClr>
                <a:schemeClr val="tx1"/>
              </a:buClr>
              <a:buFontTx/>
              <a:buNone/>
            </a:pPr>
            <a:endParaRPr lang="en-US" altLang="en-US" sz="3000" dirty="0">
              <a:latin typeface="Franklin Gothic Book" panose="020B0503020102020204" pitchFamily="34" charset="0"/>
            </a:endParaRPr>
          </a:p>
          <a:p>
            <a:pPr lvl="1">
              <a:buClr>
                <a:schemeClr val="accent2"/>
              </a:buClr>
            </a:pPr>
            <a:r>
              <a:rPr lang="en-US" altLang="en-US" sz="2600" dirty="0"/>
              <a:t>If client returns after 72 </a:t>
            </a:r>
            <a:r>
              <a:rPr lang="en-US" altLang="en-US" sz="2600" dirty="0" smtClean="0"/>
              <a:t>hours measure </a:t>
            </a:r>
            <a:r>
              <a:rPr lang="en-US" altLang="en-US" sz="2600" dirty="0"/>
              <a:t>and record induration, </a:t>
            </a:r>
            <a:r>
              <a:rPr lang="en-US" altLang="en-US" sz="2600" dirty="0" smtClean="0"/>
              <a:t>then</a:t>
            </a:r>
            <a:endParaRPr lang="en-US" altLang="en-US" sz="2600" dirty="0"/>
          </a:p>
          <a:p>
            <a:pPr lvl="1">
              <a:buClr>
                <a:schemeClr val="accent2"/>
              </a:buClr>
            </a:pPr>
            <a:r>
              <a:rPr lang="en-US" altLang="en-US" sz="2600" dirty="0"/>
              <a:t>If TST is read as negative</a:t>
            </a:r>
            <a:r>
              <a:rPr lang="en-US" altLang="en-US" sz="2600" i="1" dirty="0"/>
              <a:t>,</a:t>
            </a:r>
            <a:r>
              <a:rPr lang="en-US" altLang="en-US" sz="2600" dirty="0"/>
              <a:t> </a:t>
            </a:r>
            <a:r>
              <a:rPr lang="en-US" altLang="en-US" sz="2600" u="sng" dirty="0"/>
              <a:t>repeat </a:t>
            </a:r>
            <a:r>
              <a:rPr lang="en-US" altLang="en-US" sz="2600" u="sng" dirty="0" smtClean="0"/>
              <a:t>TST</a:t>
            </a:r>
            <a:endParaRPr lang="en-US" altLang="en-US" sz="2600" u="sng" dirty="0"/>
          </a:p>
          <a:p>
            <a:pPr lvl="1">
              <a:buClr>
                <a:schemeClr val="accent2"/>
              </a:buClr>
            </a:pPr>
            <a:r>
              <a:rPr lang="en-US" altLang="en-US" sz="2600" dirty="0"/>
              <a:t>You can read a positive TST up to 7 </a:t>
            </a:r>
            <a:r>
              <a:rPr lang="en-US" altLang="en-US" sz="2600" dirty="0" smtClean="0"/>
              <a:t>days</a:t>
            </a:r>
          </a:p>
          <a:p>
            <a:pPr lvl="1">
              <a:buClr>
                <a:schemeClr val="accent2"/>
              </a:buClr>
            </a:pPr>
            <a:r>
              <a:rPr lang="en-US" altLang="en-US" sz="2600" dirty="0" smtClean="0"/>
              <a:t>Hypersensitivity reactions: </a:t>
            </a:r>
          </a:p>
          <a:p>
            <a:pPr lvl="2"/>
            <a:r>
              <a:rPr lang="en-US" altLang="en-US" sz="2600" dirty="0" smtClean="0"/>
              <a:t>usually occur shortly after injection </a:t>
            </a:r>
          </a:p>
          <a:p>
            <a:pPr lvl="2"/>
            <a:r>
              <a:rPr lang="en-US" altLang="en-US" sz="2600" dirty="0" smtClean="0"/>
              <a:t>subsides within 24 hours.</a:t>
            </a:r>
          </a:p>
        </p:txBody>
      </p:sp>
      <p:sp>
        <p:nvSpPr>
          <p:cNvPr id="2" name="Title 1"/>
          <p:cNvSpPr>
            <a:spLocks noGrp="1"/>
          </p:cNvSpPr>
          <p:nvPr>
            <p:ph type="title"/>
          </p:nvPr>
        </p:nvSpPr>
        <p:spPr/>
        <p:txBody>
          <a:bodyPr/>
          <a:lstStyle/>
          <a:p>
            <a:r>
              <a:rPr lang="en-US" dirty="0" smtClean="0"/>
              <a:t>Reading the TST Reaction</a:t>
            </a:r>
            <a:endParaRPr lang="en-US" dirty="0"/>
          </a:p>
        </p:txBody>
      </p:sp>
    </p:spTree>
    <p:custDataLst>
      <p:tags r:id="rId1"/>
    </p:custDataLst>
    <p:extLst>
      <p:ext uri="{BB962C8B-B14F-4D97-AF65-F5344CB8AC3E}">
        <p14:creationId xmlns:p14="http://schemas.microsoft.com/office/powerpoint/2010/main" val="6324821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a:xfrm>
            <a:off x="609600" y="1935480"/>
            <a:ext cx="10972800" cy="3672218"/>
          </a:xfrm>
        </p:spPr>
        <p:txBody>
          <a:bodyPr>
            <a:normAutofit fontScale="92500" lnSpcReduction="10000"/>
          </a:bodyPr>
          <a:lstStyle/>
          <a:p>
            <a:pPr marL="27432" indent="0">
              <a:buNone/>
            </a:pPr>
            <a:r>
              <a:rPr lang="en-US" altLang="en-US" u="sng" dirty="0"/>
              <a:t>&gt;5 mm</a:t>
            </a:r>
            <a:r>
              <a:rPr lang="en-US" altLang="en-US" u="sng" dirty="0" smtClean="0"/>
              <a:t> is considered positive in</a:t>
            </a:r>
          </a:p>
          <a:p>
            <a:pPr lvl="1">
              <a:buFont typeface="Arial" panose="020B0604020202020204" pitchFamily="34" charset="0"/>
              <a:buChar char="•"/>
            </a:pPr>
            <a:r>
              <a:rPr lang="en-US" altLang="en-US" sz="2700" dirty="0"/>
              <a:t>Close contacts of infectious TB cases </a:t>
            </a:r>
          </a:p>
          <a:p>
            <a:pPr lvl="2">
              <a:buFont typeface="Arial" panose="020B0604020202020204" pitchFamily="34" charset="0"/>
              <a:buChar char="•"/>
            </a:pPr>
            <a:r>
              <a:rPr lang="en-US" altLang="en-US" sz="2500" dirty="0" smtClean="0"/>
              <a:t>(known or suspected)</a:t>
            </a:r>
          </a:p>
          <a:p>
            <a:pPr lvl="1">
              <a:buFont typeface="Arial" panose="020B0604020202020204" pitchFamily="34" charset="0"/>
              <a:buChar char="•"/>
            </a:pPr>
            <a:r>
              <a:rPr lang="en-US" altLang="en-US" sz="2700" dirty="0"/>
              <a:t>HIV-infected persons </a:t>
            </a:r>
          </a:p>
          <a:p>
            <a:pPr lvl="2">
              <a:buFont typeface="Arial" panose="020B0604020202020204" pitchFamily="34" charset="0"/>
              <a:buChar char="•"/>
            </a:pPr>
            <a:r>
              <a:rPr lang="en-US" altLang="en-US" sz="2500" dirty="0" smtClean="0"/>
              <a:t>(known or suspected)</a:t>
            </a:r>
          </a:p>
          <a:p>
            <a:pPr lvl="1">
              <a:buFont typeface="Arial" panose="020B0604020202020204" pitchFamily="34" charset="0"/>
              <a:buChar char="•"/>
            </a:pPr>
            <a:r>
              <a:rPr lang="en-US" altLang="en-US" sz="2700" dirty="0"/>
              <a:t>- Fibrotic changes on CXR consistent with prior TB</a:t>
            </a:r>
          </a:p>
          <a:p>
            <a:pPr lvl="1">
              <a:buFont typeface="Arial" panose="020B0604020202020204" pitchFamily="34" charset="0"/>
              <a:buChar char="•"/>
            </a:pPr>
            <a:r>
              <a:rPr lang="en-US" altLang="en-US" sz="2700" dirty="0"/>
              <a:t>Patients with organ transplants and/or those receiving immunosuppressed  </a:t>
            </a:r>
            <a:r>
              <a:rPr lang="en-US" altLang="en-US" sz="2700" dirty="0" smtClean="0"/>
              <a:t>treatments</a:t>
            </a:r>
          </a:p>
          <a:p>
            <a:pPr>
              <a:buFont typeface="Arial" panose="020B0604020202020204" pitchFamily="34" charset="0"/>
              <a:buChar char="•"/>
            </a:pPr>
            <a:r>
              <a:rPr lang="en-US" altLang="en-US" sz="2900" dirty="0" smtClean="0">
                <a:solidFill>
                  <a:schemeClr val="accent6"/>
                </a:solidFill>
              </a:rPr>
              <a:t>This group should be tested by Public Health</a:t>
            </a:r>
            <a:endParaRPr lang="en-US" altLang="en-US" sz="2900" dirty="0">
              <a:solidFill>
                <a:schemeClr val="accent6"/>
              </a:solidFill>
            </a:endParaRPr>
          </a:p>
        </p:txBody>
      </p:sp>
      <p:sp>
        <p:nvSpPr>
          <p:cNvPr id="76802" name="Rectangle 2"/>
          <p:cNvSpPr>
            <a:spLocks noGrp="1" noChangeArrowheads="1"/>
          </p:cNvSpPr>
          <p:nvPr>
            <p:ph type="title"/>
          </p:nvPr>
        </p:nvSpPr>
        <p:spPr/>
        <p:txBody>
          <a:bodyPr/>
          <a:lstStyle/>
          <a:p>
            <a:pPr eaLnBrk="1" hangingPunct="1"/>
            <a:r>
              <a:rPr lang="en-US" altLang="en-US" sz="4200" dirty="0">
                <a:latin typeface="Franklin Gothic Book" panose="020B0503020102020204" pitchFamily="34" charset="0"/>
              </a:rPr>
              <a:t>TST Interpretation Cut </a:t>
            </a:r>
            <a:r>
              <a:rPr lang="en-US" altLang="en-US" sz="4200" dirty="0" smtClean="0">
                <a:latin typeface="Franklin Gothic Book" panose="020B0503020102020204" pitchFamily="34" charset="0"/>
              </a:rPr>
              <a:t>Points – ATS/CDC</a:t>
            </a:r>
            <a:r>
              <a:rPr lang="en-US" altLang="en-US" sz="4200" dirty="0">
                <a:latin typeface="Franklin Gothic Book" panose="020B0503020102020204" pitchFamily="34" charset="0"/>
              </a:rPr>
              <a:t/>
            </a:r>
            <a:br>
              <a:rPr lang="en-US" altLang="en-US" sz="4200" dirty="0">
                <a:latin typeface="Franklin Gothic Book" panose="020B0503020102020204" pitchFamily="34" charset="0"/>
              </a:rPr>
            </a:br>
            <a:endParaRPr lang="en-US" altLang="en-US" sz="2400" dirty="0">
              <a:solidFill>
                <a:srgbClr val="FF0000"/>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188315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609600" y="1935480"/>
            <a:ext cx="10972800" cy="3821508"/>
          </a:xfrm>
        </p:spPr>
        <p:txBody>
          <a:bodyPr rtlCol="0">
            <a:normAutofit fontScale="92500" lnSpcReduction="20000"/>
          </a:bodyPr>
          <a:lstStyle/>
          <a:p>
            <a:pPr marL="27432" indent="0">
              <a:buClr>
                <a:srgbClr val="0000CC"/>
              </a:buClr>
              <a:buNone/>
              <a:defRPr/>
            </a:pPr>
            <a:r>
              <a:rPr lang="en-US" sz="3700" u="sng" dirty="0">
                <a:solidFill>
                  <a:schemeClr val="tx1">
                    <a:lumMod val="75000"/>
                    <a:lumOff val="25000"/>
                  </a:schemeClr>
                </a:solidFill>
              </a:rPr>
              <a:t>&gt; 10 mm</a:t>
            </a:r>
            <a:r>
              <a:rPr lang="en-US" sz="3300" u="sng" dirty="0">
                <a:solidFill>
                  <a:schemeClr val="tx1">
                    <a:lumMod val="75000"/>
                    <a:lumOff val="25000"/>
                  </a:schemeClr>
                </a:solidFill>
              </a:rPr>
              <a:t> is considered positive in</a:t>
            </a:r>
          </a:p>
          <a:p>
            <a:pPr lvl="1">
              <a:defRPr/>
            </a:pPr>
            <a:r>
              <a:rPr lang="en-US" sz="2800" dirty="0" smtClean="0">
                <a:solidFill>
                  <a:schemeClr val="tx1">
                    <a:lumMod val="75000"/>
                    <a:lumOff val="25000"/>
                  </a:schemeClr>
                </a:solidFill>
              </a:rPr>
              <a:t>Recent </a:t>
            </a:r>
            <a:r>
              <a:rPr lang="en-US" sz="2800" dirty="0">
                <a:solidFill>
                  <a:schemeClr val="tx1">
                    <a:lumMod val="75000"/>
                    <a:lumOff val="25000"/>
                  </a:schemeClr>
                </a:solidFill>
              </a:rPr>
              <a:t>immigrants from high prevalence countries </a:t>
            </a:r>
          </a:p>
          <a:p>
            <a:pPr lvl="1">
              <a:defRPr/>
            </a:pPr>
            <a:r>
              <a:rPr lang="en-US" sz="2800" dirty="0" smtClean="0">
                <a:solidFill>
                  <a:schemeClr val="tx1">
                    <a:lumMod val="75000"/>
                    <a:lumOff val="25000"/>
                  </a:schemeClr>
                </a:solidFill>
              </a:rPr>
              <a:t>IVDU</a:t>
            </a:r>
            <a:r>
              <a:rPr lang="en-US" sz="2800" dirty="0">
                <a:solidFill>
                  <a:schemeClr val="tx1">
                    <a:lumMod val="75000"/>
                    <a:lumOff val="25000"/>
                  </a:schemeClr>
                </a:solidFill>
              </a:rPr>
              <a:t>, known to be HIV neg.</a:t>
            </a:r>
          </a:p>
          <a:p>
            <a:pPr lvl="1">
              <a:defRPr/>
            </a:pPr>
            <a:r>
              <a:rPr lang="en-US" sz="2800" dirty="0" smtClean="0">
                <a:solidFill>
                  <a:schemeClr val="tx1">
                    <a:lumMod val="75000"/>
                    <a:lumOff val="25000"/>
                  </a:schemeClr>
                </a:solidFill>
              </a:rPr>
              <a:t>Residents </a:t>
            </a:r>
            <a:r>
              <a:rPr lang="en-US" sz="2800" dirty="0">
                <a:solidFill>
                  <a:schemeClr val="tx1">
                    <a:lumMod val="75000"/>
                    <a:lumOff val="25000"/>
                  </a:schemeClr>
                </a:solidFill>
              </a:rPr>
              <a:t>and employees of high-risk congregate settings </a:t>
            </a:r>
          </a:p>
          <a:p>
            <a:pPr lvl="1">
              <a:defRPr/>
            </a:pPr>
            <a:r>
              <a:rPr lang="en-US" sz="2800" dirty="0" err="1" smtClean="0">
                <a:solidFill>
                  <a:schemeClr val="tx1">
                    <a:lumMod val="75000"/>
                    <a:lumOff val="25000"/>
                  </a:schemeClr>
                </a:solidFill>
              </a:rPr>
              <a:t>Mycobacteriology</a:t>
            </a:r>
            <a:r>
              <a:rPr lang="en-US" sz="2800" dirty="0" smtClean="0">
                <a:solidFill>
                  <a:schemeClr val="tx1">
                    <a:lumMod val="75000"/>
                    <a:lumOff val="25000"/>
                  </a:schemeClr>
                </a:solidFill>
              </a:rPr>
              <a:t> </a:t>
            </a:r>
            <a:r>
              <a:rPr lang="en-US" sz="2800" dirty="0">
                <a:solidFill>
                  <a:schemeClr val="tx1">
                    <a:lumMod val="75000"/>
                    <a:lumOff val="25000"/>
                  </a:schemeClr>
                </a:solidFill>
              </a:rPr>
              <a:t>lab personnel</a:t>
            </a:r>
          </a:p>
          <a:p>
            <a:pPr lvl="1">
              <a:defRPr/>
            </a:pPr>
            <a:r>
              <a:rPr lang="en-US" sz="2800" dirty="0" smtClean="0">
                <a:solidFill>
                  <a:schemeClr val="tx1">
                    <a:lumMod val="75000"/>
                    <a:lumOff val="25000"/>
                  </a:schemeClr>
                </a:solidFill>
              </a:rPr>
              <a:t>Children </a:t>
            </a:r>
            <a:r>
              <a:rPr lang="en-US" sz="2800" u="sng" dirty="0">
                <a:solidFill>
                  <a:schemeClr val="tx1">
                    <a:lumMod val="75000"/>
                    <a:lumOff val="25000"/>
                  </a:schemeClr>
                </a:solidFill>
              </a:rPr>
              <a:t>&lt; </a:t>
            </a:r>
            <a:r>
              <a:rPr lang="en-US" sz="2800" dirty="0">
                <a:solidFill>
                  <a:schemeClr val="tx1">
                    <a:lumMod val="75000"/>
                    <a:lumOff val="25000"/>
                  </a:schemeClr>
                </a:solidFill>
              </a:rPr>
              <a:t>4 years of age/ children and adolescents </a:t>
            </a:r>
            <a:r>
              <a:rPr lang="en-US" sz="2800" dirty="0" smtClean="0">
                <a:solidFill>
                  <a:schemeClr val="tx1">
                    <a:lumMod val="75000"/>
                    <a:lumOff val="25000"/>
                  </a:schemeClr>
                </a:solidFill>
              </a:rPr>
              <a:t>exposed </a:t>
            </a:r>
            <a:r>
              <a:rPr lang="en-US" sz="2800" dirty="0">
                <a:solidFill>
                  <a:schemeClr val="tx1">
                    <a:lumMod val="75000"/>
                    <a:lumOff val="25000"/>
                  </a:schemeClr>
                </a:solidFill>
              </a:rPr>
              <a:t>to adults at high </a:t>
            </a:r>
            <a:r>
              <a:rPr lang="en-US" sz="2800" dirty="0" smtClean="0">
                <a:solidFill>
                  <a:schemeClr val="tx1">
                    <a:lumMod val="75000"/>
                    <a:lumOff val="25000"/>
                  </a:schemeClr>
                </a:solidFill>
              </a:rPr>
              <a:t>risk</a:t>
            </a:r>
          </a:p>
          <a:p>
            <a:pPr lvl="1">
              <a:defRPr/>
            </a:pPr>
            <a:r>
              <a:rPr lang="en-US" sz="2800" dirty="0" smtClean="0">
                <a:solidFill>
                  <a:schemeClr val="tx1">
                    <a:lumMod val="75000"/>
                    <a:lumOff val="25000"/>
                  </a:schemeClr>
                </a:solidFill>
              </a:rPr>
              <a:t>Persons </a:t>
            </a:r>
            <a:r>
              <a:rPr lang="en-US" sz="2800" dirty="0">
                <a:solidFill>
                  <a:schemeClr val="tx1">
                    <a:lumMod val="75000"/>
                    <a:lumOff val="25000"/>
                  </a:schemeClr>
                </a:solidFill>
              </a:rPr>
              <a:t>with medical conditions that place them at high risk of progression to TB disease</a:t>
            </a:r>
          </a:p>
        </p:txBody>
      </p:sp>
      <p:sp>
        <p:nvSpPr>
          <p:cNvPr id="78850" name="Rectangle 2"/>
          <p:cNvSpPr>
            <a:spLocks noGrp="1" noChangeArrowheads="1"/>
          </p:cNvSpPr>
          <p:nvPr>
            <p:ph type="title"/>
          </p:nvPr>
        </p:nvSpPr>
        <p:spPr/>
        <p:txBody>
          <a:bodyPr/>
          <a:lstStyle/>
          <a:p>
            <a:r>
              <a:rPr lang="en-US" altLang="en-US" sz="4200" dirty="0">
                <a:latin typeface="Franklin Gothic Book" panose="020B0503020102020204" pitchFamily="34" charset="0"/>
              </a:rPr>
              <a:t>TST Interpretation Cut Points – ATS/CDC</a:t>
            </a:r>
          </a:p>
        </p:txBody>
      </p:sp>
      <p:sp>
        <p:nvSpPr>
          <p:cNvPr id="4" name="Rectangle 2"/>
          <p:cNvSpPr txBox="1">
            <a:spLocks noChangeArrowheads="1"/>
          </p:cNvSpPr>
          <p:nvPr/>
        </p:nvSpPr>
        <p:spPr>
          <a:xfrm>
            <a:off x="762000" y="856488"/>
            <a:ext cx="109728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en-US" sz="4200" dirty="0" smtClean="0">
                <a:latin typeface="Franklin Gothic Book" panose="020B0503020102020204" pitchFamily="34" charset="0"/>
              </a:rPr>
              <a:t/>
            </a:r>
            <a:br>
              <a:rPr lang="en-US" altLang="en-US" sz="4200" dirty="0" smtClean="0">
                <a:latin typeface="Franklin Gothic Book" panose="020B0503020102020204" pitchFamily="34" charset="0"/>
              </a:rPr>
            </a:br>
            <a:endParaRPr lang="en-US" altLang="en-US" sz="2400" dirty="0">
              <a:solidFill>
                <a:srgbClr val="FF0000"/>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3217178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p:txBody>
          <a:bodyPr/>
          <a:lstStyle/>
          <a:p>
            <a:pPr marL="0" indent="0" eaLnBrk="1" hangingPunct="1">
              <a:lnSpc>
                <a:spcPct val="90000"/>
              </a:lnSpc>
              <a:buClr>
                <a:srgbClr val="0000CC"/>
              </a:buClr>
              <a:buNone/>
            </a:pPr>
            <a:r>
              <a:rPr lang="en-US" altLang="en-US" sz="3000" b="1" u="sng" dirty="0">
                <a:latin typeface="Franklin Gothic Book" panose="020B0503020102020204" pitchFamily="34" charset="0"/>
              </a:rPr>
              <a:t>&gt;</a:t>
            </a:r>
            <a:r>
              <a:rPr lang="en-US" altLang="en-US" sz="3000" b="1" dirty="0">
                <a:latin typeface="Franklin Gothic Book" panose="020B0503020102020204" pitchFamily="34" charset="0"/>
              </a:rPr>
              <a:t> </a:t>
            </a:r>
            <a:r>
              <a:rPr lang="en-US" altLang="en-US" dirty="0" smtClean="0">
                <a:latin typeface="Franklin Gothic Book" panose="020B0503020102020204" pitchFamily="34" charset="0"/>
              </a:rPr>
              <a:t>15mm is considered positive</a:t>
            </a:r>
          </a:p>
          <a:p>
            <a:pPr lvl="1" eaLnBrk="1" hangingPunct="1">
              <a:lnSpc>
                <a:spcPct val="90000"/>
              </a:lnSpc>
              <a:buClr>
                <a:schemeClr val="accent2"/>
              </a:buClr>
              <a:buFont typeface="Arial" panose="020B0604020202020204" pitchFamily="34" charset="0"/>
              <a:buChar char="•"/>
            </a:pPr>
            <a:r>
              <a:rPr lang="en-US" altLang="en-US" dirty="0" smtClean="0">
                <a:latin typeface="Franklin Gothic Book" panose="020B0503020102020204" pitchFamily="34" charset="0"/>
              </a:rPr>
              <a:t>persons with no risk factors </a:t>
            </a:r>
          </a:p>
          <a:p>
            <a:pPr algn="ctr" eaLnBrk="1" hangingPunct="1">
              <a:lnSpc>
                <a:spcPct val="90000"/>
              </a:lnSpc>
              <a:buFont typeface="Wingdings" panose="05000000000000000000" pitchFamily="2" charset="2"/>
              <a:buNone/>
            </a:pPr>
            <a:endParaRPr lang="en-US" altLang="en-US" dirty="0" smtClean="0">
              <a:latin typeface="Franklin Gothic Book" panose="020B0503020102020204" pitchFamily="34" charset="0"/>
            </a:endParaRPr>
          </a:p>
        </p:txBody>
      </p:sp>
      <p:sp>
        <p:nvSpPr>
          <p:cNvPr id="79874" name="Rectangle 2"/>
          <p:cNvSpPr>
            <a:spLocks noGrp="1" noChangeArrowheads="1"/>
          </p:cNvSpPr>
          <p:nvPr>
            <p:ph type="title"/>
          </p:nvPr>
        </p:nvSpPr>
        <p:spPr/>
        <p:txBody>
          <a:bodyPr rtlCol="0">
            <a:normAutofit/>
          </a:bodyPr>
          <a:lstStyle/>
          <a:p>
            <a:pPr>
              <a:defRPr/>
            </a:pPr>
            <a:r>
              <a:rPr lang="en-US" altLang="en-US" sz="4000" dirty="0">
                <a:latin typeface="Franklin Gothic Book" panose="020B0503020102020204" pitchFamily="34" charset="0"/>
              </a:rPr>
              <a:t>TST Interpretation Cut Points – ATS/CDC</a:t>
            </a:r>
            <a:endParaRPr lang="en-US" sz="4000" dirty="0">
              <a:latin typeface="Franklin Gothic Book" pitchFamily="34" charset="0"/>
            </a:endParaRPr>
          </a:p>
        </p:txBody>
      </p:sp>
    </p:spTree>
    <p:custDataLst>
      <p:tags r:id="rId1"/>
    </p:custDataLst>
    <p:extLst>
      <p:ext uri="{BB962C8B-B14F-4D97-AF65-F5344CB8AC3E}">
        <p14:creationId xmlns:p14="http://schemas.microsoft.com/office/powerpoint/2010/main" val="1872150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lnSpcReduction="10000"/>
          </a:bodyPr>
          <a:lstStyle/>
          <a:p>
            <a:pPr marL="0" indent="0" algn="ctr">
              <a:buNone/>
              <a:defRPr/>
            </a:pPr>
            <a:r>
              <a:rPr lang="en-US" sz="3200" b="1" dirty="0"/>
              <a:t>Host Factors</a:t>
            </a:r>
          </a:p>
          <a:p>
            <a:pPr marL="342900" indent="-342900">
              <a:buFontTx/>
              <a:buChar char="•"/>
              <a:defRPr/>
            </a:pPr>
            <a:r>
              <a:rPr lang="en-US" dirty="0"/>
              <a:t>Recent TB infection</a:t>
            </a:r>
          </a:p>
          <a:p>
            <a:pPr marL="800100" lvl="1" indent="-342900">
              <a:buFontTx/>
              <a:buChar char="•"/>
              <a:defRPr/>
            </a:pPr>
            <a:r>
              <a:rPr lang="en-US" sz="2600" dirty="0"/>
              <a:t> (&lt; 3 months)</a:t>
            </a:r>
          </a:p>
          <a:p>
            <a:pPr marL="342900" indent="-342900">
              <a:buFontTx/>
              <a:buChar char="•"/>
              <a:defRPr/>
            </a:pPr>
            <a:r>
              <a:rPr lang="en-US" dirty="0" err="1"/>
              <a:t>Anergic</a:t>
            </a:r>
            <a:r>
              <a:rPr lang="en-US" dirty="0"/>
              <a:t> (HIV)</a:t>
            </a:r>
          </a:p>
          <a:p>
            <a:pPr marL="342900" indent="-342900">
              <a:buFontTx/>
              <a:buChar char="•"/>
              <a:defRPr/>
            </a:pPr>
            <a:r>
              <a:rPr lang="en-US" dirty="0"/>
              <a:t>Very young age </a:t>
            </a:r>
          </a:p>
          <a:p>
            <a:pPr lvl="1">
              <a:buFontTx/>
              <a:buChar char="•"/>
              <a:defRPr/>
            </a:pPr>
            <a:r>
              <a:rPr lang="en-US" sz="2600" dirty="0" smtClean="0"/>
              <a:t>&lt; 3 months/age</a:t>
            </a:r>
            <a:endParaRPr lang="en-US" sz="2600" dirty="0"/>
          </a:p>
          <a:p>
            <a:pPr marL="342900" indent="-342900">
              <a:buFontTx/>
              <a:buChar char="•"/>
              <a:defRPr/>
            </a:pPr>
            <a:r>
              <a:rPr lang="en-US" dirty="0"/>
              <a:t>Other viral, bacterial, fungal infections</a:t>
            </a:r>
          </a:p>
          <a:p>
            <a:pPr marL="342900" indent="-342900">
              <a:buFontTx/>
              <a:buChar char="•"/>
              <a:defRPr/>
            </a:pPr>
            <a:r>
              <a:rPr lang="en-US" dirty="0"/>
              <a:t>Live virus vaccinations</a:t>
            </a:r>
          </a:p>
          <a:p>
            <a:pPr marL="342900" indent="-342900">
              <a:buFontTx/>
              <a:buChar char="•"/>
              <a:defRPr/>
            </a:pPr>
            <a:r>
              <a:rPr lang="en-US" dirty="0" smtClean="0"/>
              <a:t>Overwhelming </a:t>
            </a:r>
            <a:r>
              <a:rPr lang="en-US" dirty="0"/>
              <a:t>TB disease</a:t>
            </a:r>
          </a:p>
          <a:p>
            <a:endParaRPr lang="en-US" dirty="0"/>
          </a:p>
        </p:txBody>
      </p:sp>
      <p:sp>
        <p:nvSpPr>
          <p:cNvPr id="82947" name="Rectangle 7"/>
          <p:cNvSpPr>
            <a:spLocks noGrp="1" noChangeArrowheads="1"/>
          </p:cNvSpPr>
          <p:nvPr>
            <p:ph sz="half" idx="1"/>
          </p:nvPr>
        </p:nvSpPr>
        <p:spPr/>
        <p:txBody>
          <a:bodyPr>
            <a:normAutofit lnSpcReduction="10000"/>
          </a:bodyPr>
          <a:lstStyle/>
          <a:p>
            <a:pPr marL="0" indent="0" algn="ctr" eaLnBrk="1" hangingPunct="1">
              <a:buNone/>
            </a:pPr>
            <a:r>
              <a:rPr lang="en-US" altLang="en-US" sz="3200" b="1" dirty="0"/>
              <a:t>Technical factors</a:t>
            </a:r>
          </a:p>
          <a:p>
            <a:pPr eaLnBrk="1" hangingPunct="1"/>
            <a:r>
              <a:rPr lang="en-US" altLang="en-US" dirty="0" smtClean="0"/>
              <a:t>Incorrect method of administration; </a:t>
            </a:r>
          </a:p>
          <a:p>
            <a:pPr eaLnBrk="1" hangingPunct="1"/>
            <a:r>
              <a:rPr lang="en-US" altLang="en-US" dirty="0" smtClean="0"/>
              <a:t>Incorrect interpretation; </a:t>
            </a:r>
          </a:p>
          <a:p>
            <a:pPr eaLnBrk="1" hangingPunct="1"/>
            <a:r>
              <a:rPr lang="en-US" altLang="en-US" dirty="0" smtClean="0"/>
              <a:t>Improper storage or contamination of PPD</a:t>
            </a:r>
          </a:p>
          <a:p>
            <a:pPr marL="0" indent="0" eaLnBrk="1" hangingPunct="1">
              <a:buNone/>
            </a:pPr>
            <a:endParaRPr lang="en-US" altLang="en-US" dirty="0" smtClean="0"/>
          </a:p>
        </p:txBody>
      </p:sp>
      <p:sp>
        <p:nvSpPr>
          <p:cNvPr id="82946" name="Rectangle 2"/>
          <p:cNvSpPr>
            <a:spLocks noGrp="1" noChangeArrowheads="1"/>
          </p:cNvSpPr>
          <p:nvPr>
            <p:ph type="title"/>
          </p:nvPr>
        </p:nvSpPr>
        <p:spPr/>
        <p:txBody>
          <a:bodyPr/>
          <a:lstStyle/>
          <a:p>
            <a:pPr eaLnBrk="1" hangingPunct="1"/>
            <a:r>
              <a:rPr lang="en-US" altLang="en-US" sz="4000" dirty="0">
                <a:latin typeface="Franklin Gothic Book" panose="020B0503020102020204" pitchFamily="34" charset="0"/>
              </a:rPr>
              <a:t>False negative reactions</a:t>
            </a:r>
          </a:p>
        </p:txBody>
      </p:sp>
    </p:spTree>
    <p:custDataLst>
      <p:tags r:id="rId1"/>
    </p:custDataLst>
    <p:extLst>
      <p:ext uri="{BB962C8B-B14F-4D97-AF65-F5344CB8AC3E}">
        <p14:creationId xmlns:p14="http://schemas.microsoft.com/office/powerpoint/2010/main" val="7568737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26534"/>
            <a:ext cx="10972800" cy="1143000"/>
          </a:xfrm>
        </p:spPr>
        <p:txBody>
          <a:bodyPr/>
          <a:lstStyle/>
          <a:p>
            <a:r>
              <a:rPr lang="en-US" dirty="0" smtClean="0"/>
              <a:t>TB: A Silent Public Health Epidemic</a:t>
            </a:r>
            <a:endParaRPr lang="en-US" dirty="0"/>
          </a:p>
        </p:txBody>
      </p:sp>
      <p:sp>
        <p:nvSpPr>
          <p:cNvPr id="5" name="Rectangle 5"/>
          <p:cNvSpPr txBox="1">
            <a:spLocks noChangeArrowheads="1"/>
          </p:cNvSpPr>
          <p:nvPr/>
        </p:nvSpPr>
        <p:spPr>
          <a:xfrm>
            <a:off x="242597" y="1952261"/>
            <a:ext cx="5654350" cy="400335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altLang="en-US" sz="2100" dirty="0" smtClean="0">
                <a:latin typeface="Palatino Linotype" panose="02040502050505030304" pitchFamily="18" charset="0"/>
              </a:rPr>
              <a:t>In 2014, </a:t>
            </a:r>
          </a:p>
          <a:p>
            <a:pPr lvl="1"/>
            <a:r>
              <a:rPr lang="en-US" altLang="en-US" sz="1900" dirty="0" smtClean="0">
                <a:latin typeface="Palatino Linotype" panose="02040502050505030304" pitchFamily="18" charset="0"/>
              </a:rPr>
              <a:t>6 million new TB cases reported to WHO</a:t>
            </a:r>
          </a:p>
          <a:p>
            <a:pPr lvl="1"/>
            <a:r>
              <a:rPr lang="en-US" altLang="en-US" sz="2100" dirty="0" smtClean="0">
                <a:latin typeface="Palatino Linotype" panose="02040502050505030304" pitchFamily="18" charset="0"/>
              </a:rPr>
              <a:t>TB killed 1.4 million people </a:t>
            </a:r>
          </a:p>
          <a:p>
            <a:pPr lvl="2"/>
            <a:r>
              <a:rPr lang="en-US" altLang="en-US" sz="1800" dirty="0" smtClean="0">
                <a:latin typeface="Palatino Linotype" panose="02040502050505030304" pitchFamily="18" charset="0"/>
              </a:rPr>
              <a:t>(1.1 million HIV neg., 0.4 HIV positive)</a:t>
            </a:r>
          </a:p>
          <a:p>
            <a:r>
              <a:rPr lang="en-US" altLang="en-US" sz="2100" dirty="0" smtClean="0">
                <a:latin typeface="Palatino Linotype" panose="02040502050505030304" pitchFamily="18" charset="0"/>
              </a:rPr>
              <a:t>2-3 billion people infected with TB</a:t>
            </a:r>
          </a:p>
          <a:p>
            <a:r>
              <a:rPr lang="en-US" altLang="en-US" sz="2100" dirty="0" smtClean="0">
                <a:latin typeface="Palatino Linotype" panose="02040502050505030304" pitchFamily="18" charset="0"/>
              </a:rPr>
              <a:t>30,000 people die EACH Week</a:t>
            </a:r>
          </a:p>
          <a:p>
            <a:pPr lvl="1"/>
            <a:r>
              <a:rPr lang="en-US" altLang="en-US" sz="2100" dirty="0" smtClean="0">
                <a:latin typeface="Palatino Linotype" panose="02040502050505030304" pitchFamily="18" charset="0"/>
              </a:rPr>
              <a:t>4100 people per day</a:t>
            </a:r>
          </a:p>
          <a:p>
            <a:r>
              <a:rPr lang="en-US" altLang="en-US" sz="2100" dirty="0" smtClean="0">
                <a:latin typeface="Palatino Linotype" panose="02040502050505030304" pitchFamily="18" charset="0"/>
              </a:rPr>
              <a:t>Leading infectious disease killer of adults worldwide</a:t>
            </a:r>
          </a:p>
          <a:p>
            <a:pPr>
              <a:lnSpc>
                <a:spcPct val="80000"/>
              </a:lnSpc>
            </a:pPr>
            <a:endParaRPr lang="en-US" altLang="en-US" b="1" dirty="0" smtClean="0">
              <a:solidFill>
                <a:schemeClr val="tx2"/>
              </a:solidFill>
              <a:latin typeface="Franklin Gothic Book" panose="020B0503020102020204" pitchFamily="34" charset="0"/>
            </a:endParaRPr>
          </a:p>
          <a:p>
            <a:pPr>
              <a:lnSpc>
                <a:spcPct val="80000"/>
              </a:lnSpc>
            </a:pPr>
            <a:endParaRPr lang="en-US" altLang="en-US" sz="2500" dirty="0" smtClean="0">
              <a:solidFill>
                <a:srgbClr val="0000CC"/>
              </a:solidFill>
              <a:latin typeface="Franklin Gothic Book" panose="020B0503020102020204" pitchFamily="34" charset="0"/>
            </a:endParaRPr>
          </a:p>
        </p:txBody>
      </p:sp>
      <p:sp>
        <p:nvSpPr>
          <p:cNvPr id="6" name="TextBox 1"/>
          <p:cNvSpPr txBox="1">
            <a:spLocks noChangeArrowheads="1"/>
          </p:cNvSpPr>
          <p:nvPr/>
        </p:nvSpPr>
        <p:spPr bwMode="auto">
          <a:xfrm>
            <a:off x="4301413" y="5876673"/>
            <a:ext cx="71472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en-US" dirty="0">
                <a:solidFill>
                  <a:schemeClr val="tx1"/>
                </a:solidFill>
                <a:latin typeface="Palatino Linotype" panose="02040502050505030304" pitchFamily="18" charset="0"/>
              </a:rPr>
              <a:t>World Health Organization Global Tuberculosis Report 2015 </a:t>
            </a:r>
            <a:r>
              <a:rPr lang="en-US" altLang="en-US" dirty="0">
                <a:solidFill>
                  <a:schemeClr val="tx1"/>
                </a:solidFill>
                <a:latin typeface="Palatino Linotype" panose="02040502050505030304" pitchFamily="18" charset="0"/>
                <a:hlinkClick r:id="rId3"/>
              </a:rPr>
              <a:t>http://www.who.int/tb/publications/global_report/en/</a:t>
            </a:r>
            <a:endParaRPr lang="en-US" altLang="en-US" dirty="0">
              <a:solidFill>
                <a:schemeClr val="tx1"/>
              </a:solidFill>
              <a:latin typeface="Palatino Linotype" panose="02040502050505030304" pitchFamily="18" charset="0"/>
            </a:endParaRPr>
          </a:p>
          <a:p>
            <a:pPr>
              <a:spcBef>
                <a:spcPct val="0"/>
              </a:spcBef>
              <a:buClrTx/>
              <a:buFontTx/>
              <a:buNone/>
            </a:pPr>
            <a:r>
              <a:rPr lang="en-US" altLang="en-US" dirty="0">
                <a:solidFill>
                  <a:schemeClr val="tx1"/>
                </a:solidFill>
                <a:latin typeface="Times New Roman" panose="02020603050405020304" pitchFamily="18" charset="0"/>
              </a:rPr>
              <a:t> </a:t>
            </a:r>
          </a:p>
        </p:txBody>
      </p:sp>
      <p:sp>
        <p:nvSpPr>
          <p:cNvPr id="7" name="Content Placeholder 1"/>
          <p:cNvSpPr>
            <a:spLocks noGrp="1"/>
          </p:cNvSpPr>
          <p:nvPr>
            <p:ph sz="half" idx="4294967295"/>
          </p:nvPr>
        </p:nvSpPr>
        <p:spPr>
          <a:xfrm>
            <a:off x="6668666" y="1952259"/>
            <a:ext cx="4533900" cy="3814579"/>
          </a:xfrm>
          <a:prstGeom prst="rect">
            <a:avLst/>
          </a:prstGeom>
        </p:spPr>
        <p:txBody>
          <a:bodyPr>
            <a:normAutofit/>
          </a:bodyPr>
          <a:lstStyle/>
          <a:p>
            <a:r>
              <a:rPr lang="en-US" altLang="en-US" sz="2100" dirty="0" smtClean="0"/>
              <a:t>Economic Impact</a:t>
            </a:r>
          </a:p>
          <a:p>
            <a:pPr lvl="1" eaLnBrk="1" hangingPunct="1"/>
            <a:r>
              <a:rPr lang="en-US" altLang="en-US" sz="2100" dirty="0" smtClean="0"/>
              <a:t>Toll on global economy</a:t>
            </a:r>
          </a:p>
          <a:p>
            <a:pPr lvl="2"/>
            <a:r>
              <a:rPr lang="en-US" altLang="en-US" sz="1800" dirty="0" smtClean="0"/>
              <a:t> - $12 billion/year</a:t>
            </a:r>
          </a:p>
          <a:p>
            <a:pPr lvl="1" eaLnBrk="1" hangingPunct="1"/>
            <a:r>
              <a:rPr lang="en-US" altLang="en-US" sz="2100" dirty="0" smtClean="0"/>
              <a:t>By 2050 cost to global economy</a:t>
            </a:r>
          </a:p>
          <a:p>
            <a:pPr lvl="2"/>
            <a:r>
              <a:rPr lang="en-US" altLang="en-US" sz="1800" dirty="0" smtClean="0"/>
              <a:t>- $16.7 trillion</a:t>
            </a:r>
          </a:p>
          <a:p>
            <a:pPr eaLnBrk="1" hangingPunct="1"/>
            <a:r>
              <a:rPr lang="en-US" altLang="en-US" sz="2100" dirty="0" smtClean="0"/>
              <a:t>Personal Impact</a:t>
            </a:r>
          </a:p>
          <a:p>
            <a:pPr lvl="1" eaLnBrk="1" hangingPunct="1"/>
            <a:r>
              <a:rPr lang="en-US" altLang="en-US" sz="2100" dirty="0" smtClean="0"/>
              <a:t>Loss 4 months of work</a:t>
            </a:r>
          </a:p>
          <a:p>
            <a:pPr lvl="1" eaLnBrk="1" hangingPunct="1"/>
            <a:r>
              <a:rPr lang="en-US" altLang="en-US" sz="2100" dirty="0" smtClean="0"/>
              <a:t>30% of annual income</a:t>
            </a:r>
          </a:p>
          <a:p>
            <a:pPr eaLnBrk="1" hangingPunct="1"/>
            <a:r>
              <a:rPr lang="en-US" altLang="en-US" sz="2100" dirty="0" smtClean="0"/>
              <a:t>Isolation</a:t>
            </a:r>
          </a:p>
        </p:txBody>
      </p:sp>
    </p:spTree>
    <p:extLst>
      <p:ext uri="{BB962C8B-B14F-4D97-AF65-F5344CB8AC3E}">
        <p14:creationId xmlns:p14="http://schemas.microsoft.com/office/powerpoint/2010/main" val="3252008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a:buFont typeface="Arial" panose="020B0604020202020204" pitchFamily="34" charset="0"/>
              <a:buChar char="•"/>
              <a:defRPr/>
            </a:pPr>
            <a:r>
              <a:rPr lang="en-US" sz="2800" dirty="0"/>
              <a:t>MMR, varicella, oral polio, oral typhoid, and yellow fever vaccines </a:t>
            </a:r>
          </a:p>
          <a:p>
            <a:pPr lvl="1">
              <a:buFont typeface="Arial" panose="020B0604020202020204" pitchFamily="34" charset="0"/>
              <a:buChar char="•"/>
              <a:defRPr/>
            </a:pPr>
            <a:r>
              <a:rPr lang="en-US" dirty="0"/>
              <a:t>may temporarily suppress response to tuberculin</a:t>
            </a:r>
          </a:p>
          <a:p>
            <a:pPr>
              <a:buFont typeface="Arial" panose="020B0604020202020204" pitchFamily="34" charset="0"/>
              <a:buChar char="•"/>
              <a:defRPr/>
            </a:pPr>
            <a:r>
              <a:rPr lang="en-US" sz="2800" dirty="0"/>
              <a:t> What you should do:</a:t>
            </a:r>
          </a:p>
          <a:p>
            <a:pPr lvl="1">
              <a:buFont typeface="Arial" panose="020B0604020202020204" pitchFamily="34" charset="0"/>
              <a:buChar char="•"/>
              <a:defRPr/>
            </a:pPr>
            <a:r>
              <a:rPr lang="en-US" dirty="0"/>
              <a:t>Administer TST at same visit as </a:t>
            </a:r>
            <a:r>
              <a:rPr lang="en-US" dirty="0" smtClean="0"/>
              <a:t>vaccine</a:t>
            </a:r>
          </a:p>
          <a:p>
            <a:pPr lvl="5">
              <a:buFont typeface="Arial" panose="020B0604020202020204" pitchFamily="34" charset="0"/>
              <a:buChar char="•"/>
              <a:defRPr/>
            </a:pPr>
            <a:r>
              <a:rPr lang="en-US" dirty="0" smtClean="0"/>
              <a:t>OR</a:t>
            </a:r>
            <a:endParaRPr lang="en-US" dirty="0"/>
          </a:p>
          <a:p>
            <a:pPr lvl="1">
              <a:buFont typeface="Arial" panose="020B0604020202020204" pitchFamily="34" charset="0"/>
              <a:buChar char="•"/>
              <a:defRPr/>
            </a:pPr>
            <a:r>
              <a:rPr lang="en-US" dirty="0"/>
              <a:t>Apply TST first and give vaccine when TST is </a:t>
            </a:r>
            <a:r>
              <a:rPr lang="en-US" dirty="0" smtClean="0"/>
              <a:t>read</a:t>
            </a:r>
          </a:p>
          <a:p>
            <a:pPr lvl="5">
              <a:buFont typeface="Arial" panose="020B0604020202020204" pitchFamily="34" charset="0"/>
              <a:buChar char="•"/>
              <a:defRPr/>
            </a:pPr>
            <a:r>
              <a:rPr lang="en-US" dirty="0" smtClean="0"/>
              <a:t>OR</a:t>
            </a:r>
            <a:endParaRPr lang="en-US" dirty="0"/>
          </a:p>
          <a:p>
            <a:pPr lvl="1">
              <a:buFont typeface="Arial" panose="020B0604020202020204" pitchFamily="34" charset="0"/>
              <a:buChar char="•"/>
              <a:defRPr/>
            </a:pPr>
            <a:r>
              <a:rPr lang="en-US" dirty="0"/>
              <a:t>Delay TST until at least 4-6 weeks after vaccine administered</a:t>
            </a:r>
          </a:p>
        </p:txBody>
      </p:sp>
      <p:sp>
        <p:nvSpPr>
          <p:cNvPr id="86018" name="Title 1"/>
          <p:cNvSpPr>
            <a:spLocks noGrp="1"/>
          </p:cNvSpPr>
          <p:nvPr>
            <p:ph type="title"/>
          </p:nvPr>
        </p:nvSpPr>
        <p:spPr/>
        <p:txBody>
          <a:bodyPr>
            <a:normAutofit/>
          </a:bodyPr>
          <a:lstStyle/>
          <a:p>
            <a:pPr eaLnBrk="1" hangingPunct="1"/>
            <a:r>
              <a:rPr lang="en-US" altLang="en-US" smtClean="0"/>
              <a:t>Live, Attenuated Vaccines</a:t>
            </a:r>
          </a:p>
        </p:txBody>
      </p:sp>
    </p:spTree>
    <p:custDataLst>
      <p:tags r:id="rId1"/>
    </p:custDataLst>
    <p:extLst>
      <p:ext uri="{BB962C8B-B14F-4D97-AF65-F5344CB8AC3E}">
        <p14:creationId xmlns:p14="http://schemas.microsoft.com/office/powerpoint/2010/main" val="719766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9"/>
          <p:cNvSpPr>
            <a:spLocks noGrp="1" noChangeArrowheads="1"/>
          </p:cNvSpPr>
          <p:nvPr>
            <p:ph idx="1"/>
          </p:nvPr>
        </p:nvSpPr>
        <p:spPr/>
        <p:txBody>
          <a:bodyPr>
            <a:normAutofit/>
          </a:bodyPr>
          <a:lstStyle/>
          <a:p>
            <a:pPr eaLnBrk="1" hangingPunct="1">
              <a:lnSpc>
                <a:spcPct val="90000"/>
              </a:lnSpc>
              <a:buFont typeface="Wingdings" panose="05000000000000000000" pitchFamily="2" charset="2"/>
              <a:buNone/>
            </a:pPr>
            <a:r>
              <a:rPr lang="en-US" altLang="en-US" sz="2400" dirty="0"/>
              <a:t>1st TST	   	</a:t>
            </a:r>
            <a:r>
              <a:rPr lang="en-US" altLang="en-US" sz="2400" dirty="0">
                <a:solidFill>
                  <a:schemeClr val="accent1"/>
                </a:solidFill>
              </a:rPr>
              <a:t>Negative</a:t>
            </a:r>
          </a:p>
          <a:p>
            <a:pPr eaLnBrk="1" hangingPunct="1">
              <a:lnSpc>
                <a:spcPct val="90000"/>
              </a:lnSpc>
              <a:buFont typeface="Wingdings" panose="05000000000000000000" pitchFamily="2" charset="2"/>
              <a:buNone/>
            </a:pPr>
            <a:r>
              <a:rPr lang="en-US" altLang="en-US" sz="2400" dirty="0"/>
              <a:t>				Repeat TST in 1-3 Weeks</a:t>
            </a:r>
          </a:p>
          <a:p>
            <a:pPr eaLnBrk="1" hangingPunct="1">
              <a:lnSpc>
                <a:spcPct val="90000"/>
              </a:lnSpc>
              <a:buFont typeface="Wingdings" panose="05000000000000000000" pitchFamily="2" charset="2"/>
              <a:buNone/>
            </a:pPr>
            <a:r>
              <a:rPr lang="en-US" altLang="en-US" sz="2400" dirty="0"/>
              <a:t>______________________________________________</a:t>
            </a:r>
          </a:p>
          <a:p>
            <a:pPr eaLnBrk="1" hangingPunct="1">
              <a:lnSpc>
                <a:spcPct val="90000"/>
              </a:lnSpc>
              <a:buFont typeface="Wingdings" panose="05000000000000000000" pitchFamily="2" charset="2"/>
              <a:buNone/>
            </a:pPr>
            <a:endParaRPr lang="en-US" altLang="en-US" sz="2400" dirty="0"/>
          </a:p>
          <a:p>
            <a:pPr eaLnBrk="1" hangingPunct="1">
              <a:lnSpc>
                <a:spcPct val="90000"/>
              </a:lnSpc>
              <a:buFont typeface="Wingdings" panose="05000000000000000000" pitchFamily="2" charset="2"/>
              <a:buNone/>
            </a:pPr>
            <a:r>
              <a:rPr lang="en-US" altLang="en-US" sz="2400" dirty="0"/>
              <a:t>2</a:t>
            </a:r>
            <a:r>
              <a:rPr lang="en-US" altLang="en-US" sz="2400" baseline="30000" dirty="0"/>
              <a:t>nd</a:t>
            </a:r>
            <a:r>
              <a:rPr lang="en-US" altLang="en-US" sz="2400" dirty="0"/>
              <a:t> TST	</a:t>
            </a:r>
            <a:r>
              <a:rPr lang="en-US" altLang="en-US" sz="2400" dirty="0">
                <a:solidFill>
                  <a:schemeClr val="accent1"/>
                </a:solidFill>
              </a:rPr>
              <a:t>Negative</a:t>
            </a:r>
            <a:r>
              <a:rPr lang="en-US" altLang="en-US" sz="2400" dirty="0"/>
              <a:t>	</a:t>
            </a:r>
          </a:p>
          <a:p>
            <a:pPr eaLnBrk="1" hangingPunct="1">
              <a:lnSpc>
                <a:spcPct val="90000"/>
              </a:lnSpc>
              <a:buFont typeface="Wingdings" panose="05000000000000000000" pitchFamily="2" charset="2"/>
              <a:buNone/>
            </a:pPr>
            <a:r>
              <a:rPr lang="en-US" altLang="en-US" sz="2400" dirty="0"/>
              <a:t>				Person likely does not have </a:t>
            </a:r>
            <a:r>
              <a:rPr lang="en-US" altLang="en-US" sz="2400" dirty="0" smtClean="0"/>
              <a:t>TB </a:t>
            </a:r>
            <a:r>
              <a:rPr lang="en-US" altLang="en-US" sz="2400" dirty="0"/>
              <a:t>Infection</a:t>
            </a:r>
          </a:p>
          <a:p>
            <a:pPr eaLnBrk="1" hangingPunct="1">
              <a:lnSpc>
                <a:spcPct val="90000"/>
              </a:lnSpc>
              <a:buFont typeface="Wingdings" panose="05000000000000000000" pitchFamily="2" charset="2"/>
              <a:buNone/>
            </a:pPr>
            <a:endParaRPr lang="en-US" altLang="en-US" sz="2400" dirty="0"/>
          </a:p>
          <a:p>
            <a:pPr eaLnBrk="1" hangingPunct="1">
              <a:lnSpc>
                <a:spcPct val="90000"/>
              </a:lnSpc>
              <a:buFont typeface="Wingdings" panose="05000000000000000000" pitchFamily="2" charset="2"/>
              <a:buNone/>
            </a:pPr>
            <a:r>
              <a:rPr lang="en-US" altLang="en-US" sz="2400" dirty="0"/>
              <a:t>			</a:t>
            </a:r>
            <a:r>
              <a:rPr lang="en-US" altLang="en-US" sz="2400" dirty="0" smtClean="0">
                <a:solidFill>
                  <a:schemeClr val="accent1"/>
                </a:solidFill>
              </a:rPr>
              <a:t>Positive</a:t>
            </a:r>
            <a:r>
              <a:rPr lang="en-US" altLang="en-US" sz="2400" dirty="0"/>
              <a:t>	</a:t>
            </a:r>
          </a:p>
          <a:p>
            <a:pPr eaLnBrk="1" hangingPunct="1">
              <a:lnSpc>
                <a:spcPct val="90000"/>
              </a:lnSpc>
              <a:buFont typeface="Wingdings" panose="05000000000000000000" pitchFamily="2" charset="2"/>
              <a:buNone/>
            </a:pPr>
            <a:r>
              <a:rPr lang="en-US" altLang="en-US" sz="2400" dirty="0"/>
              <a:t>				Boosted reaction </a:t>
            </a:r>
            <a:r>
              <a:rPr lang="en-US" altLang="en-US" sz="2400" dirty="0" smtClean="0"/>
              <a:t>due </a:t>
            </a:r>
            <a:r>
              <a:rPr lang="en-US" altLang="en-US" sz="2400" dirty="0"/>
              <a:t>past infection </a:t>
            </a:r>
          </a:p>
        </p:txBody>
      </p:sp>
      <p:sp>
        <p:nvSpPr>
          <p:cNvPr id="84994" name="Rectangle 2"/>
          <p:cNvSpPr>
            <a:spLocks noGrp="1" noChangeArrowheads="1"/>
          </p:cNvSpPr>
          <p:nvPr>
            <p:ph type="title"/>
          </p:nvPr>
        </p:nvSpPr>
        <p:spPr/>
        <p:txBody>
          <a:bodyPr/>
          <a:lstStyle/>
          <a:p>
            <a:pPr eaLnBrk="1" hangingPunct="1"/>
            <a:r>
              <a:rPr lang="en-US" altLang="en-US" smtClean="0"/>
              <a:t>Two-Step TST Method</a:t>
            </a:r>
          </a:p>
        </p:txBody>
      </p:sp>
    </p:spTree>
    <p:custDataLst>
      <p:tags r:id="rId1"/>
    </p:custDataLst>
    <p:extLst>
      <p:ext uri="{BB962C8B-B14F-4D97-AF65-F5344CB8AC3E}">
        <p14:creationId xmlns:p14="http://schemas.microsoft.com/office/powerpoint/2010/main" val="2321457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609600" y="1935480"/>
            <a:ext cx="10972800" cy="3718871"/>
          </a:xfrm>
        </p:spPr>
        <p:txBody>
          <a:bodyPr rtlCol="0">
            <a:normAutofit lnSpcReduction="10000"/>
          </a:bodyPr>
          <a:lstStyle/>
          <a:p>
            <a:pPr marL="0" indent="0">
              <a:buNone/>
              <a:defRPr/>
            </a:pPr>
            <a:r>
              <a:rPr lang="en-US" sz="2400" dirty="0" smtClean="0">
                <a:solidFill>
                  <a:srgbClr val="000000"/>
                </a:solidFill>
                <a:effectLst>
                  <a:outerShdw blurRad="38100" dist="38100" dir="2700000" algn="tl">
                    <a:srgbClr val="FFFFFF"/>
                  </a:outerShdw>
                </a:effectLst>
              </a:rPr>
              <a:t> </a:t>
            </a:r>
            <a:r>
              <a:rPr lang="en-US" sz="2200" dirty="0"/>
              <a:t>Causes;</a:t>
            </a:r>
          </a:p>
          <a:p>
            <a:pPr lvl="1">
              <a:buFont typeface="Arial" panose="020B0604020202020204" pitchFamily="34" charset="0"/>
              <a:buChar char="•"/>
              <a:defRPr/>
            </a:pPr>
            <a:r>
              <a:rPr lang="en-US" sz="2200" dirty="0"/>
              <a:t>Infection with NTM (non-tuberculosis </a:t>
            </a:r>
            <a:r>
              <a:rPr lang="en-US" sz="2200" dirty="0" err="1"/>
              <a:t>mycobacteria</a:t>
            </a:r>
            <a:r>
              <a:rPr lang="en-US" sz="2200" dirty="0"/>
              <a:t>)</a:t>
            </a:r>
          </a:p>
          <a:p>
            <a:pPr marL="0" indent="0">
              <a:buNone/>
            </a:pPr>
            <a:r>
              <a:rPr lang="en-US" altLang="en-US" sz="2200" dirty="0"/>
              <a:t>Vaccination with BCG (</a:t>
            </a:r>
            <a:r>
              <a:rPr lang="en-US" altLang="en-US" sz="2200" dirty="0" err="1"/>
              <a:t>bacille</a:t>
            </a:r>
            <a:r>
              <a:rPr lang="en-US" altLang="en-US" sz="2200" dirty="0"/>
              <a:t> </a:t>
            </a:r>
            <a:r>
              <a:rPr lang="en-US" altLang="en-US" sz="2200" dirty="0" err="1"/>
              <a:t>Balmette</a:t>
            </a:r>
            <a:r>
              <a:rPr lang="en-US" altLang="en-US" sz="2200" dirty="0"/>
              <a:t>-Guerin)</a:t>
            </a:r>
          </a:p>
          <a:p>
            <a:pPr lvl="1">
              <a:buFont typeface="Arial" panose="020B0604020202020204" pitchFamily="34" charset="0"/>
              <a:buChar char="•"/>
            </a:pPr>
            <a:r>
              <a:rPr lang="en-US" sz="2200" dirty="0" smtClean="0"/>
              <a:t>used </a:t>
            </a:r>
            <a:r>
              <a:rPr lang="en-US" sz="2200" dirty="0"/>
              <a:t>in high prevalent countries</a:t>
            </a:r>
          </a:p>
          <a:p>
            <a:pPr lvl="1">
              <a:buFont typeface="Arial" panose="020B0604020202020204" pitchFamily="34" charset="0"/>
              <a:buChar char="•"/>
              <a:defRPr/>
            </a:pPr>
            <a:r>
              <a:rPr lang="en-US" sz="2200" dirty="0"/>
              <a:t>Size of reaction (3mm-19mm) doesn’t predict the degree of protection.  (50% of vaccinated infants do not react to TST)</a:t>
            </a:r>
          </a:p>
          <a:p>
            <a:pPr lvl="1">
              <a:buFont typeface="Arial" panose="020B0604020202020204" pitchFamily="34" charset="0"/>
              <a:buChar char="•"/>
              <a:defRPr/>
            </a:pPr>
            <a:r>
              <a:rPr lang="en-US" sz="2200" dirty="0"/>
              <a:t>Reactions wane 5-10 years after inoculation</a:t>
            </a:r>
          </a:p>
          <a:p>
            <a:pPr lvl="1">
              <a:buFont typeface="Arial" panose="020B0604020202020204" pitchFamily="34" charset="0"/>
              <a:buChar char="•"/>
              <a:defRPr/>
            </a:pPr>
            <a:r>
              <a:rPr lang="en-US" sz="2200" dirty="0"/>
              <a:t>Large positive +TST reaction usually indicate a </a:t>
            </a:r>
            <a:r>
              <a:rPr lang="en-US" sz="2200" i="1" dirty="0" err="1"/>
              <a:t>M.Tb</a:t>
            </a:r>
            <a:r>
              <a:rPr lang="en-US" sz="2200" dirty="0"/>
              <a:t> infection</a:t>
            </a:r>
          </a:p>
          <a:p>
            <a:pPr lvl="1">
              <a:buFont typeface="Arial" panose="020B0604020202020204" pitchFamily="34" charset="0"/>
              <a:buChar char="•"/>
              <a:defRPr/>
            </a:pPr>
            <a:r>
              <a:rPr lang="en-US" sz="2200" u="sng" dirty="0" smtClean="0"/>
              <a:t>BCG history should not preclude skin testing for LTBI</a:t>
            </a:r>
          </a:p>
          <a:p>
            <a:pPr lvl="1">
              <a:buFont typeface="Arial" panose="020B0604020202020204" pitchFamily="34" charset="0"/>
              <a:buChar char="•"/>
              <a:defRPr/>
            </a:pPr>
            <a:r>
              <a:rPr lang="en-US" sz="2200" dirty="0"/>
              <a:t>Do not alter the interpretation of a TST reaction due to a past BCG vaccination</a:t>
            </a:r>
          </a:p>
        </p:txBody>
      </p:sp>
      <p:sp>
        <p:nvSpPr>
          <p:cNvPr id="81922" name="Rectangle 2"/>
          <p:cNvSpPr>
            <a:spLocks noGrp="1" noChangeArrowheads="1"/>
          </p:cNvSpPr>
          <p:nvPr>
            <p:ph type="title"/>
          </p:nvPr>
        </p:nvSpPr>
        <p:spPr/>
        <p:txBody>
          <a:bodyPr rtlCol="0">
            <a:normAutofit/>
          </a:bodyPr>
          <a:lstStyle/>
          <a:p>
            <a:pPr>
              <a:defRPr/>
            </a:pPr>
            <a:r>
              <a:rPr lang="en-US" sz="4000" dirty="0"/>
              <a:t>False positive reactions</a:t>
            </a:r>
          </a:p>
        </p:txBody>
      </p:sp>
    </p:spTree>
    <p:custDataLst>
      <p:tags r:id="rId1"/>
    </p:custDataLst>
    <p:extLst>
      <p:ext uri="{BB962C8B-B14F-4D97-AF65-F5344CB8AC3E}">
        <p14:creationId xmlns:p14="http://schemas.microsoft.com/office/powerpoint/2010/main" val="3312684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4"/>
          <a:stretch>
            <a:fillRect/>
          </a:stretch>
        </p:blipFill>
        <p:spPr>
          <a:xfrm>
            <a:off x="5131837" y="0"/>
            <a:ext cx="6591731" cy="7593982"/>
          </a:xfrm>
          <a:prstGeom prst="rect">
            <a:avLst/>
          </a:prstGeom>
        </p:spPr>
      </p:pic>
      <p:sp>
        <p:nvSpPr>
          <p:cNvPr id="8" name="Content Placeholder 7"/>
          <p:cNvSpPr>
            <a:spLocks noGrp="1"/>
          </p:cNvSpPr>
          <p:nvPr>
            <p:ph sz="half" idx="1"/>
          </p:nvPr>
        </p:nvSpPr>
        <p:spPr>
          <a:xfrm>
            <a:off x="177282" y="1920085"/>
            <a:ext cx="5817118" cy="4434840"/>
          </a:xfrm>
        </p:spPr>
        <p:txBody>
          <a:bodyPr>
            <a:normAutofit/>
          </a:bodyPr>
          <a:lstStyle/>
          <a:p>
            <a:pPr marL="0" indent="0" algn="ctr">
              <a:buNone/>
            </a:pPr>
            <a:r>
              <a:rPr lang="en-US" altLang="en-US" sz="4000" dirty="0"/>
              <a:t>The TST Health History </a:t>
            </a:r>
            <a:r>
              <a:rPr lang="en-US" altLang="en-US" sz="4000" dirty="0" smtClean="0"/>
              <a:t>and</a:t>
            </a:r>
          </a:p>
          <a:p>
            <a:pPr marL="0" indent="0" algn="ctr">
              <a:buNone/>
            </a:pPr>
            <a:r>
              <a:rPr lang="en-US" altLang="en-US" sz="4000" dirty="0" smtClean="0"/>
              <a:t> </a:t>
            </a:r>
            <a:r>
              <a:rPr lang="en-US" altLang="en-US" sz="4000" dirty="0"/>
              <a:t>Consent Form</a:t>
            </a:r>
            <a:endParaRPr lang="en-US" sz="3600" dirty="0"/>
          </a:p>
        </p:txBody>
      </p:sp>
    </p:spTree>
    <p:custDataLst>
      <p:tags r:id="rId1"/>
    </p:custDataLst>
    <p:extLst>
      <p:ext uri="{BB962C8B-B14F-4D97-AF65-F5344CB8AC3E}">
        <p14:creationId xmlns:p14="http://schemas.microsoft.com/office/powerpoint/2010/main" val="1049874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idx="1"/>
          </p:nvPr>
        </p:nvSpPr>
        <p:spPr/>
        <p:txBody>
          <a:bodyPr>
            <a:normAutofit/>
          </a:bodyPr>
          <a:lstStyle/>
          <a:p>
            <a:pPr marL="0" indent="0" eaLnBrk="1" hangingPunct="1">
              <a:buNone/>
            </a:pPr>
            <a:r>
              <a:rPr lang="en-US" altLang="en-US" dirty="0" smtClean="0"/>
              <a:t>Demographic Information</a:t>
            </a:r>
          </a:p>
          <a:p>
            <a:pPr eaLnBrk="1" hangingPunct="1"/>
            <a:r>
              <a:rPr lang="en-US" altLang="en-US" dirty="0" smtClean="0"/>
              <a:t>Patient identification</a:t>
            </a:r>
          </a:p>
          <a:p>
            <a:pPr lvl="1" eaLnBrk="1" hangingPunct="1"/>
            <a:r>
              <a:rPr lang="en-US" altLang="en-US" dirty="0" smtClean="0"/>
              <a:t>Good address &amp; contact information</a:t>
            </a:r>
          </a:p>
          <a:p>
            <a:pPr eaLnBrk="1" hangingPunct="1"/>
            <a:r>
              <a:rPr lang="en-US" altLang="en-US" dirty="0" smtClean="0"/>
              <a:t>Physician/PCP identification</a:t>
            </a:r>
          </a:p>
          <a:p>
            <a:pPr lvl="1" eaLnBrk="1" hangingPunct="1"/>
            <a:r>
              <a:rPr lang="en-US" altLang="en-US" dirty="0" smtClean="0"/>
              <a:t>To notify of results of TST &amp; referral for CXR if positive TST</a:t>
            </a:r>
          </a:p>
          <a:p>
            <a:pPr eaLnBrk="1" hangingPunct="1"/>
            <a:r>
              <a:rPr lang="en-US" altLang="en-US" dirty="0" smtClean="0"/>
              <a:t>Refer to public health if:</a:t>
            </a:r>
          </a:p>
          <a:p>
            <a:pPr lvl="1" eaLnBrk="1" hangingPunct="1"/>
            <a:r>
              <a:rPr lang="en-US" altLang="en-US" dirty="0" smtClean="0"/>
              <a:t> +TST and CXR complete</a:t>
            </a:r>
          </a:p>
          <a:p>
            <a:pPr lvl="1" eaLnBrk="1" hangingPunct="1"/>
            <a:r>
              <a:rPr lang="en-US" altLang="en-US" dirty="0" smtClean="0"/>
              <a:t>Public Health provide </a:t>
            </a:r>
            <a:r>
              <a:rPr lang="en-US" altLang="en-US" dirty="0" err="1" smtClean="0"/>
              <a:t>tx</a:t>
            </a:r>
            <a:r>
              <a:rPr lang="en-US" altLang="en-US" dirty="0" smtClean="0"/>
              <a:t> for TBI and Nurse Case Management</a:t>
            </a:r>
          </a:p>
          <a:p>
            <a:pPr lvl="2" eaLnBrk="1" hangingPunct="1"/>
            <a:endParaRPr lang="en-US" altLang="en-US" dirty="0" smtClean="0"/>
          </a:p>
          <a:p>
            <a:pPr eaLnBrk="1" hangingPunct="1"/>
            <a:endParaRPr lang="en-US" altLang="en-US" dirty="0" smtClean="0"/>
          </a:p>
          <a:p>
            <a:pPr lvl="1" eaLnBrk="1" hangingPunct="1"/>
            <a:endParaRPr lang="en-US" altLang="en-US" dirty="0" smtClean="0"/>
          </a:p>
        </p:txBody>
      </p:sp>
      <p:sp>
        <p:nvSpPr>
          <p:cNvPr id="90114" name="Title 1"/>
          <p:cNvSpPr>
            <a:spLocks noGrp="1"/>
          </p:cNvSpPr>
          <p:nvPr>
            <p:ph type="title"/>
          </p:nvPr>
        </p:nvSpPr>
        <p:spPr/>
        <p:txBody>
          <a:bodyPr>
            <a:normAutofit/>
          </a:bodyPr>
          <a:lstStyle/>
          <a:p>
            <a:pPr eaLnBrk="1" hangingPunct="1"/>
            <a:r>
              <a:rPr lang="en-US" altLang="en-US" dirty="0" smtClean="0"/>
              <a:t>TST </a:t>
            </a:r>
            <a:r>
              <a:rPr lang="en-US" altLang="en-US" dirty="0"/>
              <a:t>Health History/Consent Form</a:t>
            </a:r>
          </a:p>
        </p:txBody>
      </p:sp>
    </p:spTree>
    <p:custDataLst>
      <p:tags r:id="rId1"/>
    </p:custDataLst>
    <p:extLst>
      <p:ext uri="{BB962C8B-B14F-4D97-AF65-F5344CB8AC3E}">
        <p14:creationId xmlns:p14="http://schemas.microsoft.com/office/powerpoint/2010/main" val="1593300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ontent Placeholder 2"/>
          <p:cNvSpPr>
            <a:spLocks noGrp="1"/>
          </p:cNvSpPr>
          <p:nvPr>
            <p:ph idx="1"/>
          </p:nvPr>
        </p:nvSpPr>
        <p:spPr/>
        <p:txBody>
          <a:bodyPr/>
          <a:lstStyle/>
          <a:p>
            <a:pPr eaLnBrk="1" hangingPunct="1"/>
            <a:r>
              <a:rPr lang="en-US" altLang="en-US" dirty="0" smtClean="0"/>
              <a:t>Targeted data collection</a:t>
            </a:r>
          </a:p>
          <a:p>
            <a:pPr lvl="1" eaLnBrk="1" hangingPunct="1"/>
            <a:r>
              <a:rPr lang="en-US" altLang="en-US" b="1" u="sng" dirty="0" smtClean="0"/>
              <a:t>Minimum</a:t>
            </a:r>
            <a:r>
              <a:rPr lang="en-US" altLang="en-US" dirty="0" smtClean="0"/>
              <a:t> information required……</a:t>
            </a:r>
          </a:p>
          <a:p>
            <a:pPr lvl="2" eaLnBrk="1" hangingPunct="1"/>
            <a:r>
              <a:rPr lang="en-US" altLang="en-US" dirty="0" smtClean="0"/>
              <a:t>Should a TST be administered?</a:t>
            </a:r>
          </a:p>
          <a:p>
            <a:pPr lvl="2" eaLnBrk="1" hangingPunct="1"/>
            <a:r>
              <a:rPr lang="en-US" altLang="en-US" dirty="0" smtClean="0"/>
              <a:t>Is this a positive TST result for this patient?</a:t>
            </a:r>
          </a:p>
          <a:p>
            <a:pPr lvl="2" eaLnBrk="1" hangingPunct="1"/>
            <a:r>
              <a:rPr lang="en-US" altLang="en-US" dirty="0" smtClean="0"/>
              <a:t>Should the patient be referred for additional medical evaluation?</a:t>
            </a:r>
          </a:p>
          <a:p>
            <a:pPr eaLnBrk="1" hangingPunct="1"/>
            <a:r>
              <a:rPr lang="en-US" altLang="en-US" dirty="0" smtClean="0"/>
              <a:t>Client’s PCP</a:t>
            </a:r>
          </a:p>
          <a:p>
            <a:pPr eaLnBrk="1" hangingPunct="1"/>
            <a:r>
              <a:rPr lang="en-US" altLang="en-US" dirty="0" smtClean="0"/>
              <a:t>Informed consent for testing</a:t>
            </a:r>
          </a:p>
          <a:p>
            <a:pPr eaLnBrk="1" hangingPunct="1">
              <a:buFont typeface="Wingdings" panose="05000000000000000000" pitchFamily="2" charset="2"/>
              <a:buNone/>
            </a:pPr>
            <a:endParaRPr lang="en-US" altLang="en-US" dirty="0" smtClean="0"/>
          </a:p>
          <a:p>
            <a:pPr lvl="1" eaLnBrk="1" hangingPunct="1"/>
            <a:endParaRPr lang="en-US" altLang="en-US" dirty="0" smtClean="0"/>
          </a:p>
          <a:p>
            <a:pPr eaLnBrk="1" hangingPunct="1"/>
            <a:endParaRPr lang="en-US" altLang="en-US" dirty="0" smtClean="0"/>
          </a:p>
        </p:txBody>
      </p:sp>
      <p:sp>
        <p:nvSpPr>
          <p:cNvPr id="91138" name="Title 1"/>
          <p:cNvSpPr>
            <a:spLocks noGrp="1"/>
          </p:cNvSpPr>
          <p:nvPr>
            <p:ph type="title"/>
          </p:nvPr>
        </p:nvSpPr>
        <p:spPr/>
        <p:txBody>
          <a:bodyPr/>
          <a:lstStyle/>
          <a:p>
            <a:pPr eaLnBrk="1" hangingPunct="1"/>
            <a:r>
              <a:rPr lang="en-US" altLang="en-US" dirty="0" smtClean="0"/>
              <a:t>Purposes</a:t>
            </a:r>
          </a:p>
        </p:txBody>
      </p:sp>
    </p:spTree>
    <p:custDataLst>
      <p:tags r:id="rId1"/>
    </p:custDataLst>
    <p:extLst>
      <p:ext uri="{BB962C8B-B14F-4D97-AF65-F5344CB8AC3E}">
        <p14:creationId xmlns:p14="http://schemas.microsoft.com/office/powerpoint/2010/main" val="3570776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ontent Placeholder 2"/>
          <p:cNvSpPr>
            <a:spLocks noGrp="1"/>
          </p:cNvSpPr>
          <p:nvPr>
            <p:ph idx="1"/>
          </p:nvPr>
        </p:nvSpPr>
        <p:spPr/>
        <p:txBody>
          <a:bodyPr/>
          <a:lstStyle/>
          <a:p>
            <a:pPr eaLnBrk="1" hangingPunct="1"/>
            <a:r>
              <a:rPr lang="en-US" altLang="en-US" smtClean="0"/>
              <a:t>Informed consent for testing</a:t>
            </a:r>
          </a:p>
          <a:p>
            <a:pPr eaLnBrk="1" hangingPunct="1"/>
            <a:r>
              <a:rPr lang="en-US" altLang="en-US" smtClean="0"/>
              <a:t>Educational materials in patient’s preferred language</a:t>
            </a:r>
          </a:p>
          <a:p>
            <a:pPr lvl="1" eaLnBrk="1" hangingPunct="1"/>
            <a:r>
              <a:rPr lang="en-US" altLang="en-US" smtClean="0">
                <a:hlinkClick r:id="rId4"/>
              </a:rPr>
              <a:t>www.cdc.gov/tb</a:t>
            </a:r>
            <a:endParaRPr lang="en-US" altLang="en-US" smtClean="0"/>
          </a:p>
          <a:p>
            <a:pPr eaLnBrk="1" hangingPunct="1"/>
            <a:r>
              <a:rPr lang="en-US" altLang="en-US" smtClean="0"/>
              <a:t>Importance of returning for TST reading</a:t>
            </a:r>
          </a:p>
          <a:p>
            <a:pPr lvl="1" eaLnBrk="1" hangingPunct="1"/>
            <a:r>
              <a:rPr lang="en-US" altLang="en-US" smtClean="0"/>
              <a:t>Written reminder helpful</a:t>
            </a:r>
          </a:p>
          <a:p>
            <a:pPr lvl="1" eaLnBrk="1" hangingPunct="1"/>
            <a:r>
              <a:rPr lang="en-US" altLang="en-US" smtClean="0"/>
              <a:t>Txt/email reminder – perhaps?</a:t>
            </a:r>
          </a:p>
        </p:txBody>
      </p:sp>
      <p:sp>
        <p:nvSpPr>
          <p:cNvPr id="92162" name="Title 1"/>
          <p:cNvSpPr>
            <a:spLocks noGrp="1"/>
          </p:cNvSpPr>
          <p:nvPr>
            <p:ph type="title"/>
          </p:nvPr>
        </p:nvSpPr>
        <p:spPr/>
        <p:txBody>
          <a:bodyPr/>
          <a:lstStyle/>
          <a:p>
            <a:pPr eaLnBrk="1" hangingPunct="1"/>
            <a:r>
              <a:rPr lang="en-US" altLang="en-US" smtClean="0"/>
              <a:t>Informed Consent</a:t>
            </a:r>
          </a:p>
        </p:txBody>
      </p:sp>
    </p:spTree>
    <p:custDataLst>
      <p:tags r:id="rId1"/>
    </p:custDataLst>
    <p:extLst>
      <p:ext uri="{BB962C8B-B14F-4D97-AF65-F5344CB8AC3E}">
        <p14:creationId xmlns:p14="http://schemas.microsoft.com/office/powerpoint/2010/main" val="2812704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Content Placeholder 2"/>
          <p:cNvSpPr>
            <a:spLocks noGrp="1"/>
          </p:cNvSpPr>
          <p:nvPr>
            <p:ph idx="1"/>
          </p:nvPr>
        </p:nvSpPr>
        <p:spPr/>
        <p:txBody>
          <a:bodyPr/>
          <a:lstStyle/>
          <a:p>
            <a:pPr eaLnBrk="1" hangingPunct="1"/>
            <a:r>
              <a:rPr lang="en-US" altLang="en-US" smtClean="0"/>
              <a:t>True allergic reactions to PPD are rare</a:t>
            </a:r>
          </a:p>
          <a:p>
            <a:pPr eaLnBrk="1" hangingPunct="1"/>
            <a:r>
              <a:rPr lang="en-US" altLang="en-US" smtClean="0"/>
              <a:t>Do not confuse with …</a:t>
            </a:r>
          </a:p>
          <a:p>
            <a:pPr lvl="1" eaLnBrk="1" hangingPunct="1"/>
            <a:r>
              <a:rPr lang="en-US" altLang="en-US" smtClean="0"/>
              <a:t>Erythema</a:t>
            </a:r>
          </a:p>
          <a:p>
            <a:pPr lvl="1" eaLnBrk="1" hangingPunct="1"/>
            <a:r>
              <a:rPr lang="en-US" altLang="en-US" smtClean="0"/>
              <a:t>Vesiculation</a:t>
            </a:r>
          </a:p>
          <a:p>
            <a:pPr lvl="1" eaLnBrk="1" hangingPunct="1"/>
            <a:r>
              <a:rPr lang="en-US" altLang="en-US" smtClean="0"/>
              <a:t>Severe, necrotic reactions to TST</a:t>
            </a:r>
          </a:p>
          <a:p>
            <a:pPr eaLnBrk="1" hangingPunct="1"/>
            <a:endParaRPr lang="en-US" altLang="en-US" smtClean="0"/>
          </a:p>
        </p:txBody>
      </p:sp>
      <p:sp>
        <p:nvSpPr>
          <p:cNvPr id="93186" name="Title 1"/>
          <p:cNvSpPr>
            <a:spLocks noGrp="1"/>
          </p:cNvSpPr>
          <p:nvPr>
            <p:ph type="title"/>
          </p:nvPr>
        </p:nvSpPr>
        <p:spPr/>
        <p:txBody>
          <a:bodyPr/>
          <a:lstStyle/>
          <a:p>
            <a:pPr eaLnBrk="1" hangingPunct="1"/>
            <a:r>
              <a:rPr lang="en-US" altLang="en-US" smtClean="0"/>
              <a:t>Allergies</a:t>
            </a:r>
          </a:p>
        </p:txBody>
      </p:sp>
    </p:spTree>
    <p:custDataLst>
      <p:tags r:id="rId1"/>
    </p:custDataLst>
    <p:extLst>
      <p:ext uri="{BB962C8B-B14F-4D97-AF65-F5344CB8AC3E}">
        <p14:creationId xmlns:p14="http://schemas.microsoft.com/office/powerpoint/2010/main" val="3026863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idx="1"/>
          </p:nvPr>
        </p:nvSpPr>
        <p:spPr/>
        <p:txBody>
          <a:bodyPr/>
          <a:lstStyle/>
          <a:p>
            <a:pPr eaLnBrk="1" hangingPunct="1"/>
            <a:r>
              <a:rPr lang="en-US" altLang="en-US" smtClean="0"/>
              <a:t>Prescription, OTC, herbal</a:t>
            </a:r>
          </a:p>
          <a:p>
            <a:pPr eaLnBrk="1" hangingPunct="1"/>
            <a:r>
              <a:rPr lang="en-US" altLang="en-US" smtClean="0"/>
              <a:t>Clues to other medical conditions</a:t>
            </a:r>
          </a:p>
          <a:p>
            <a:pPr lvl="1" eaLnBrk="1" hangingPunct="1"/>
            <a:r>
              <a:rPr lang="en-US" altLang="en-US" smtClean="0"/>
              <a:t>Risk factors for TBI and/or disease progression</a:t>
            </a:r>
          </a:p>
          <a:p>
            <a:pPr lvl="1" eaLnBrk="1" hangingPunct="1"/>
            <a:r>
              <a:rPr lang="en-US" altLang="en-US" smtClean="0"/>
              <a:t>False negative TST reactions</a:t>
            </a:r>
          </a:p>
          <a:p>
            <a:pPr eaLnBrk="1" hangingPunct="1"/>
            <a:r>
              <a:rPr lang="en-US" altLang="en-US" smtClean="0"/>
              <a:t>Potential drug-drug interactions, if treated</a:t>
            </a:r>
          </a:p>
          <a:p>
            <a:pPr lvl="1" eaLnBrk="1" hangingPunct="1"/>
            <a:endParaRPr lang="en-US" altLang="en-US" smtClean="0"/>
          </a:p>
        </p:txBody>
      </p:sp>
      <p:sp>
        <p:nvSpPr>
          <p:cNvPr id="94210" name="Title 1"/>
          <p:cNvSpPr>
            <a:spLocks noGrp="1"/>
          </p:cNvSpPr>
          <p:nvPr>
            <p:ph type="title"/>
          </p:nvPr>
        </p:nvSpPr>
        <p:spPr/>
        <p:txBody>
          <a:bodyPr/>
          <a:lstStyle/>
          <a:p>
            <a:pPr eaLnBrk="1" hangingPunct="1"/>
            <a:r>
              <a:rPr lang="en-US" altLang="en-US" smtClean="0"/>
              <a:t>Current Medications</a:t>
            </a:r>
          </a:p>
        </p:txBody>
      </p:sp>
    </p:spTree>
    <p:custDataLst>
      <p:tags r:id="rId1"/>
    </p:custDataLst>
    <p:extLst>
      <p:ext uri="{BB962C8B-B14F-4D97-AF65-F5344CB8AC3E}">
        <p14:creationId xmlns:p14="http://schemas.microsoft.com/office/powerpoint/2010/main" val="2184070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35480"/>
            <a:ext cx="10972800" cy="3756193"/>
          </a:xfrm>
        </p:spPr>
        <p:txBody>
          <a:bodyPr rtlCol="0">
            <a:normAutofit lnSpcReduction="10000"/>
          </a:bodyPr>
          <a:lstStyle/>
          <a:p>
            <a:pPr>
              <a:buFont typeface="Arial" panose="020B0604020202020204" pitchFamily="34" charset="0"/>
              <a:buChar char="•"/>
              <a:defRPr/>
            </a:pPr>
            <a:r>
              <a:rPr lang="en-US" sz="2400" dirty="0"/>
              <a:t>Physician/PCP  or LPHO?</a:t>
            </a:r>
          </a:p>
          <a:p>
            <a:pPr lvl="1">
              <a:buFont typeface="Arial" panose="020B0604020202020204" pitchFamily="34" charset="0"/>
              <a:buChar char="•"/>
              <a:defRPr/>
            </a:pPr>
            <a:r>
              <a:rPr lang="en-US" sz="2000" dirty="0"/>
              <a:t>Refer to PCP for CXR following +TST unless</a:t>
            </a:r>
          </a:p>
          <a:p>
            <a:pPr lvl="2">
              <a:buFont typeface="Arial" panose="020B0604020202020204" pitchFamily="34" charset="0"/>
              <a:buChar char="•"/>
              <a:defRPr/>
            </a:pPr>
            <a:r>
              <a:rPr lang="en-US" sz="1800" dirty="0">
                <a:solidFill>
                  <a:srgbClr val="FF0000"/>
                </a:solidFill>
              </a:rPr>
              <a:t>S/S of active TB disease refer to Department of Health </a:t>
            </a:r>
          </a:p>
          <a:p>
            <a:pPr>
              <a:buFont typeface="Arial" panose="020B0604020202020204" pitchFamily="34" charset="0"/>
              <a:buChar char="•"/>
              <a:defRPr/>
            </a:pPr>
            <a:r>
              <a:rPr lang="en-US" sz="2400" dirty="0"/>
              <a:t>Prior coordination with LPHO is recommended</a:t>
            </a:r>
          </a:p>
          <a:p>
            <a:pPr>
              <a:buFont typeface="Arial" panose="020B0604020202020204" pitchFamily="34" charset="0"/>
              <a:buChar char="•"/>
              <a:defRPr/>
            </a:pPr>
            <a:r>
              <a:rPr lang="en-US" sz="2400" dirty="0"/>
              <a:t>Fax form to physician/PCP or LPHO</a:t>
            </a:r>
          </a:p>
          <a:p>
            <a:pPr lvl="1">
              <a:buFont typeface="Arial" panose="020B0604020202020204" pitchFamily="34" charset="0"/>
              <a:buChar char="•"/>
              <a:defRPr/>
            </a:pPr>
            <a:r>
              <a:rPr lang="en-US" sz="2000" dirty="0"/>
              <a:t>F/U telephone call</a:t>
            </a:r>
          </a:p>
          <a:p>
            <a:pPr lvl="1">
              <a:buFont typeface="Arial" panose="020B0604020202020204" pitchFamily="34" charset="0"/>
              <a:buChar char="•"/>
              <a:defRPr/>
            </a:pPr>
            <a:r>
              <a:rPr lang="en-US" sz="2000" dirty="0"/>
              <a:t>See LPHO contact list in information packet</a:t>
            </a:r>
          </a:p>
          <a:p>
            <a:pPr>
              <a:buFont typeface="Arial" panose="020B0604020202020204" pitchFamily="34" charset="0"/>
              <a:buChar char="•"/>
              <a:defRPr/>
            </a:pPr>
            <a:r>
              <a:rPr lang="en-US" sz="2400" dirty="0"/>
              <a:t>Fax form to NMDOH TB Program</a:t>
            </a:r>
          </a:p>
          <a:p>
            <a:pPr lvl="1">
              <a:buFont typeface="Arial" panose="020B0604020202020204" pitchFamily="34" charset="0"/>
              <a:buChar char="•"/>
              <a:defRPr/>
            </a:pPr>
            <a:r>
              <a:rPr lang="en-US" sz="2000" dirty="0"/>
              <a:t>(505) 827-0163</a:t>
            </a:r>
          </a:p>
          <a:p>
            <a:pPr>
              <a:buFont typeface="Arial" panose="020B0604020202020204" pitchFamily="34" charset="0"/>
              <a:buChar char="•"/>
              <a:defRPr/>
            </a:pPr>
            <a:r>
              <a:rPr lang="en-US" sz="2400" dirty="0"/>
              <a:t>Provide </a:t>
            </a:r>
            <a:r>
              <a:rPr lang="en-US" sz="2400" dirty="0" smtClean="0"/>
              <a:t>copy of results to patient</a:t>
            </a:r>
          </a:p>
        </p:txBody>
      </p:sp>
      <p:sp>
        <p:nvSpPr>
          <p:cNvPr id="95234" name="Title 1"/>
          <p:cNvSpPr>
            <a:spLocks noGrp="1"/>
          </p:cNvSpPr>
          <p:nvPr>
            <p:ph type="title"/>
          </p:nvPr>
        </p:nvSpPr>
        <p:spPr/>
        <p:txBody>
          <a:bodyPr/>
          <a:lstStyle/>
          <a:p>
            <a:pPr eaLnBrk="1" hangingPunct="1"/>
            <a:r>
              <a:rPr lang="en-US" altLang="en-US" smtClean="0"/>
              <a:t>Referral Process</a:t>
            </a:r>
          </a:p>
        </p:txBody>
      </p:sp>
    </p:spTree>
    <p:custDataLst>
      <p:tags r:id="rId1"/>
    </p:custDataLst>
    <p:extLst>
      <p:ext uri="{BB962C8B-B14F-4D97-AF65-F5344CB8AC3E}">
        <p14:creationId xmlns:p14="http://schemas.microsoft.com/office/powerpoint/2010/main" val="28726002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862" t="11394" r="23207" b="3578"/>
          <a:stretch/>
        </p:blipFill>
        <p:spPr>
          <a:xfrm>
            <a:off x="3928187" y="1206692"/>
            <a:ext cx="7968344" cy="5651308"/>
          </a:xfrm>
          <a:prstGeom prst="rect">
            <a:avLst/>
          </a:prstGeom>
        </p:spPr>
      </p:pic>
      <p:sp>
        <p:nvSpPr>
          <p:cNvPr id="3" name="Title 2"/>
          <p:cNvSpPr>
            <a:spLocks noGrp="1"/>
          </p:cNvSpPr>
          <p:nvPr>
            <p:ph type="title"/>
          </p:nvPr>
        </p:nvSpPr>
        <p:spPr>
          <a:xfrm>
            <a:off x="565223" y="253263"/>
            <a:ext cx="10972800" cy="953429"/>
          </a:xfrm>
        </p:spPr>
        <p:txBody>
          <a:bodyPr>
            <a:normAutofit/>
          </a:bodyPr>
          <a:lstStyle/>
          <a:p>
            <a:r>
              <a:rPr lang="en-US" dirty="0" smtClean="0"/>
              <a:t>TB Anywhere is TB Everywhere</a:t>
            </a:r>
            <a:endParaRPr lang="en-US" dirty="0"/>
          </a:p>
        </p:txBody>
      </p:sp>
      <p:sp>
        <p:nvSpPr>
          <p:cNvPr id="5" name="TextBox 4"/>
          <p:cNvSpPr txBox="1"/>
          <p:nvPr/>
        </p:nvSpPr>
        <p:spPr>
          <a:xfrm>
            <a:off x="177282" y="2146041"/>
            <a:ext cx="3387011" cy="923330"/>
          </a:xfrm>
          <a:prstGeom prst="rect">
            <a:avLst/>
          </a:prstGeom>
          <a:noFill/>
          <a:ln>
            <a:solidFill>
              <a:schemeClr val="bg2"/>
            </a:solidFill>
          </a:ln>
        </p:spPr>
        <p:txBody>
          <a:bodyPr wrap="square" rtlCol="0">
            <a:spAutoFit/>
          </a:bodyPr>
          <a:lstStyle/>
          <a:p>
            <a:r>
              <a:rPr lang="en-US" dirty="0" smtClean="0"/>
              <a:t>3 out of every 5 New Mexico TB cases occur among foreign born persons</a:t>
            </a:r>
          </a:p>
        </p:txBody>
      </p:sp>
    </p:spTree>
    <p:extLst>
      <p:ext uri="{BB962C8B-B14F-4D97-AF65-F5344CB8AC3E}">
        <p14:creationId xmlns:p14="http://schemas.microsoft.com/office/powerpoint/2010/main" val="1419453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3" name="Rectangle 3"/>
          <p:cNvSpPr>
            <a:spLocks noGrp="1" noChangeArrowheads="1"/>
          </p:cNvSpPr>
          <p:nvPr>
            <p:ph idx="1"/>
          </p:nvPr>
        </p:nvSpPr>
        <p:spPr>
          <a:xfrm>
            <a:off x="609600" y="1935480"/>
            <a:ext cx="10972800" cy="3634896"/>
          </a:xfrm>
        </p:spPr>
        <p:txBody>
          <a:bodyPr rtlCol="0">
            <a:normAutofit fontScale="77500" lnSpcReduction="20000"/>
          </a:bodyPr>
          <a:lstStyle/>
          <a:p>
            <a:pPr>
              <a:lnSpc>
                <a:spcPct val="90000"/>
              </a:lnSpc>
              <a:buFont typeface="Arial" panose="020B0604020202020204" pitchFamily="34" charset="0"/>
              <a:buChar char="•"/>
              <a:defRPr/>
            </a:pPr>
            <a:r>
              <a:rPr lang="en-US" sz="2400" dirty="0"/>
              <a:t>INH (900mg) &amp; Rifapentine (900mg) once weekly x 12 weeks</a:t>
            </a:r>
          </a:p>
          <a:p>
            <a:pPr lvl="1">
              <a:lnSpc>
                <a:spcPct val="90000"/>
              </a:lnSpc>
              <a:buFont typeface="Arial" panose="020B0604020202020204" pitchFamily="34" charset="0"/>
              <a:buChar char="•"/>
              <a:defRPr/>
            </a:pPr>
            <a:r>
              <a:rPr lang="en-US" sz="2000" dirty="0"/>
              <a:t>Must be given by DOT (directly observed therapy)</a:t>
            </a:r>
          </a:p>
          <a:p>
            <a:pPr lvl="1">
              <a:lnSpc>
                <a:spcPct val="90000"/>
              </a:lnSpc>
              <a:buFont typeface="Arial" panose="020B0604020202020204" pitchFamily="34" charset="0"/>
              <a:buChar char="•"/>
              <a:defRPr/>
            </a:pPr>
            <a:endParaRPr lang="en-US" sz="2000" dirty="0"/>
          </a:p>
          <a:p>
            <a:pPr>
              <a:lnSpc>
                <a:spcPct val="90000"/>
              </a:lnSpc>
              <a:buFont typeface="Arial" panose="020B0604020202020204" pitchFamily="34" charset="0"/>
              <a:buChar char="•"/>
              <a:defRPr/>
            </a:pPr>
            <a:r>
              <a:rPr lang="en-US" sz="2400" dirty="0"/>
              <a:t> Isoniazid 5 mg/kg (300mg) daily for 9  months </a:t>
            </a:r>
            <a:r>
              <a:rPr lang="en-US" sz="2000" dirty="0"/>
              <a:t>(270 doses)</a:t>
            </a:r>
            <a:endParaRPr lang="en-US" dirty="0" smtClean="0"/>
          </a:p>
          <a:p>
            <a:pPr lvl="3">
              <a:lnSpc>
                <a:spcPct val="90000"/>
              </a:lnSpc>
              <a:buFont typeface="Arial" panose="020B0604020202020204" pitchFamily="34" charset="0"/>
              <a:buChar char="•"/>
              <a:defRPr/>
            </a:pPr>
            <a:endParaRPr lang="en-US" sz="2400" dirty="0"/>
          </a:p>
          <a:p>
            <a:pPr>
              <a:lnSpc>
                <a:spcPct val="90000"/>
              </a:lnSpc>
              <a:buFont typeface="Arial" panose="020B0604020202020204" pitchFamily="34" charset="0"/>
              <a:buChar char="•"/>
              <a:defRPr/>
            </a:pPr>
            <a:r>
              <a:rPr lang="en-US" sz="2400" dirty="0"/>
              <a:t>Isoniazid 15 mg/kg (900mg) twice weekly  9 months (76 doses)</a:t>
            </a:r>
          </a:p>
          <a:p>
            <a:pPr lvl="1">
              <a:lnSpc>
                <a:spcPct val="90000"/>
              </a:lnSpc>
              <a:buFont typeface="Arial" panose="020B0604020202020204" pitchFamily="34" charset="0"/>
              <a:buChar char="•"/>
              <a:defRPr/>
            </a:pPr>
            <a:r>
              <a:rPr lang="en-US" sz="2000" dirty="0"/>
              <a:t>Given by DOT (directly observed therapy)</a:t>
            </a:r>
          </a:p>
          <a:p>
            <a:pPr>
              <a:lnSpc>
                <a:spcPct val="90000"/>
              </a:lnSpc>
              <a:buFont typeface="Arial" panose="020B0604020202020204" pitchFamily="34" charset="0"/>
              <a:buChar char="•"/>
              <a:defRPr/>
            </a:pPr>
            <a:endParaRPr lang="en-US" sz="2400" dirty="0"/>
          </a:p>
          <a:p>
            <a:pPr>
              <a:lnSpc>
                <a:spcPct val="90000"/>
              </a:lnSpc>
              <a:buFont typeface="Arial" panose="020B0604020202020204" pitchFamily="34" charset="0"/>
              <a:buChar char="•"/>
              <a:defRPr/>
            </a:pPr>
            <a:r>
              <a:rPr lang="en-US" sz="2400" dirty="0"/>
              <a:t>Rifampin 10 mg/kg (600mg) daily for 4 months (120 doses)</a:t>
            </a:r>
          </a:p>
          <a:p>
            <a:pPr lvl="1">
              <a:lnSpc>
                <a:spcPct val="90000"/>
              </a:lnSpc>
              <a:buFont typeface="Arial" panose="020B0604020202020204" pitchFamily="34" charset="0"/>
              <a:buChar char="•"/>
              <a:defRPr/>
            </a:pPr>
            <a:r>
              <a:rPr lang="en-US" sz="2100" dirty="0"/>
              <a:t>INH-resistant , rifampin-susceptible source case</a:t>
            </a:r>
          </a:p>
          <a:p>
            <a:pPr lvl="1">
              <a:lnSpc>
                <a:spcPct val="90000"/>
              </a:lnSpc>
              <a:buFont typeface="Arial" panose="020B0604020202020204" pitchFamily="34" charset="0"/>
              <a:buChar char="•"/>
              <a:defRPr/>
            </a:pPr>
            <a:r>
              <a:rPr lang="en-US" sz="2100" dirty="0"/>
              <a:t>INH intolerant</a:t>
            </a:r>
          </a:p>
          <a:p>
            <a:pPr lvl="1">
              <a:lnSpc>
                <a:spcPct val="90000"/>
              </a:lnSpc>
              <a:buFont typeface="Arial" panose="020B0604020202020204" pitchFamily="34" charset="0"/>
              <a:buChar char="•"/>
              <a:defRPr/>
            </a:pPr>
            <a:endParaRPr lang="en-US" dirty="0"/>
          </a:p>
          <a:p>
            <a:pPr>
              <a:lnSpc>
                <a:spcPct val="90000"/>
              </a:lnSpc>
              <a:buFont typeface="Arial" panose="020B0604020202020204" pitchFamily="34" charset="0"/>
              <a:buChar char="•"/>
              <a:defRPr/>
            </a:pPr>
            <a:r>
              <a:rPr lang="en-US" sz="2400" u="sng" dirty="0"/>
              <a:t>Rifampin/PZA 2 month regimen</a:t>
            </a:r>
          </a:p>
          <a:p>
            <a:pPr lvl="1">
              <a:lnSpc>
                <a:spcPct val="90000"/>
              </a:lnSpc>
              <a:buFont typeface="Arial" panose="020B0604020202020204" pitchFamily="34" charset="0"/>
              <a:buChar char="•"/>
              <a:defRPr/>
            </a:pPr>
            <a:r>
              <a:rPr lang="en-US" sz="2000" dirty="0"/>
              <a:t> no longer recommended – severe </a:t>
            </a:r>
            <a:r>
              <a:rPr lang="en-US" sz="2000" dirty="0" err="1"/>
              <a:t>hepatotoxicity</a:t>
            </a:r>
            <a:r>
              <a:rPr lang="en-US" sz="2000" dirty="0"/>
              <a:t> &amp; death</a:t>
            </a:r>
          </a:p>
          <a:p>
            <a:pPr lvl="1">
              <a:lnSpc>
                <a:spcPct val="90000"/>
              </a:lnSpc>
              <a:buNone/>
              <a:defRPr/>
            </a:pPr>
            <a:endParaRPr lang="en-US" dirty="0">
              <a:solidFill>
                <a:schemeClr val="tx1">
                  <a:lumMod val="75000"/>
                  <a:lumOff val="25000"/>
                </a:schemeClr>
              </a:solidFill>
            </a:endParaRPr>
          </a:p>
          <a:p>
            <a:pPr>
              <a:lnSpc>
                <a:spcPct val="90000"/>
              </a:lnSpc>
              <a:buFont typeface="Wingdings 3" charset="2"/>
              <a:buChar char=""/>
              <a:defRPr/>
            </a:pPr>
            <a:endParaRPr lang="en-US" sz="2400" dirty="0">
              <a:solidFill>
                <a:schemeClr val="tx1">
                  <a:lumMod val="75000"/>
                  <a:lumOff val="25000"/>
                </a:schemeClr>
              </a:solidFill>
            </a:endParaRPr>
          </a:p>
        </p:txBody>
      </p:sp>
      <p:sp>
        <p:nvSpPr>
          <p:cNvPr id="96258" name="Rectangle 2"/>
          <p:cNvSpPr>
            <a:spLocks noGrp="1" noRot="1" noChangeArrowheads="1"/>
          </p:cNvSpPr>
          <p:nvPr>
            <p:ph type="title"/>
          </p:nvPr>
        </p:nvSpPr>
        <p:spPr/>
        <p:txBody>
          <a:bodyPr/>
          <a:lstStyle/>
          <a:p>
            <a:pPr eaLnBrk="1" hangingPunct="1"/>
            <a:r>
              <a:rPr lang="en-US" altLang="en-US" smtClean="0"/>
              <a:t>Treatment of  TBI - Adults</a:t>
            </a:r>
          </a:p>
        </p:txBody>
      </p:sp>
    </p:spTree>
    <p:custDataLst>
      <p:tags r:id="rId1"/>
    </p:custDataLst>
    <p:extLst>
      <p:ext uri="{BB962C8B-B14F-4D97-AF65-F5344CB8AC3E}">
        <p14:creationId xmlns:p14="http://schemas.microsoft.com/office/powerpoint/2010/main" val="30730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805544" y="153581"/>
            <a:ext cx="10972800" cy="1143000"/>
          </a:xfrm>
        </p:spPr>
        <p:txBody>
          <a:bodyPr>
            <a:normAutofit/>
          </a:bodyPr>
          <a:lstStyle/>
          <a:p>
            <a:pPr algn="ctr" eaLnBrk="1" hangingPunct="1"/>
            <a:r>
              <a:rPr lang="en-US" altLang="en-US" dirty="0" smtClean="0"/>
              <a:t>TB Program Contacts</a:t>
            </a:r>
          </a:p>
        </p:txBody>
      </p:sp>
      <p:sp>
        <p:nvSpPr>
          <p:cNvPr id="3" name="Content Placeholder 2"/>
          <p:cNvSpPr>
            <a:spLocks noGrp="1"/>
          </p:cNvSpPr>
          <p:nvPr>
            <p:ph sz="half" idx="1"/>
          </p:nvPr>
        </p:nvSpPr>
        <p:spPr>
          <a:xfrm>
            <a:off x="1651519" y="1464532"/>
            <a:ext cx="4806400" cy="4617098"/>
          </a:xfrm>
        </p:spPr>
        <p:txBody>
          <a:bodyPr rtlCol="0">
            <a:normAutofit lnSpcReduction="10000"/>
          </a:bodyPr>
          <a:lstStyle/>
          <a:p>
            <a:pPr>
              <a:buFont typeface="Wingdings 3" charset="2"/>
              <a:buChar char=""/>
              <a:defRPr/>
            </a:pPr>
            <a:r>
              <a:rPr lang="en-US" sz="2400" dirty="0"/>
              <a:t>Diana Fortune RN BSN</a:t>
            </a:r>
          </a:p>
          <a:p>
            <a:pPr lvl="1">
              <a:buFont typeface="Wingdings 3" charset="2"/>
              <a:buChar char=""/>
              <a:defRPr/>
            </a:pPr>
            <a:r>
              <a:rPr lang="en-US" dirty="0" smtClean="0"/>
              <a:t>TB Program Manager</a:t>
            </a:r>
          </a:p>
          <a:p>
            <a:pPr lvl="2">
              <a:buFont typeface="Wingdings 3" charset="2"/>
              <a:buChar char=""/>
              <a:defRPr/>
            </a:pPr>
            <a:r>
              <a:rPr lang="en-US" sz="2400" dirty="0"/>
              <a:t>505.827.2473</a:t>
            </a:r>
          </a:p>
          <a:p>
            <a:pPr lvl="2">
              <a:buFont typeface="Wingdings 3" charset="2"/>
              <a:buChar char=""/>
              <a:defRPr/>
            </a:pPr>
            <a:endParaRPr lang="en-US" sz="2400" dirty="0"/>
          </a:p>
          <a:p>
            <a:pPr>
              <a:buFont typeface="Wingdings 3" charset="2"/>
              <a:buChar char=""/>
              <a:defRPr/>
            </a:pPr>
            <a:r>
              <a:rPr lang="en-US" sz="2400" dirty="0"/>
              <a:t>Deborah Isaacks RN BSN</a:t>
            </a:r>
          </a:p>
          <a:p>
            <a:pPr lvl="1">
              <a:buFont typeface="Wingdings 3" charset="2"/>
              <a:buChar char=""/>
              <a:defRPr/>
            </a:pPr>
            <a:r>
              <a:rPr lang="en-US" dirty="0" smtClean="0"/>
              <a:t>TB Nurse Consultant</a:t>
            </a:r>
          </a:p>
          <a:p>
            <a:pPr lvl="2">
              <a:buFont typeface="Wingdings 3" charset="2"/>
              <a:buChar char=""/>
              <a:defRPr/>
            </a:pPr>
            <a:r>
              <a:rPr lang="en-US" sz="2400" dirty="0"/>
              <a:t>505.827.2471</a:t>
            </a:r>
          </a:p>
          <a:p>
            <a:pPr lvl="2">
              <a:buFont typeface="Wingdings 3" charset="2"/>
              <a:buChar char=""/>
              <a:defRPr/>
            </a:pPr>
            <a:endParaRPr lang="en-US" sz="2400" dirty="0"/>
          </a:p>
          <a:p>
            <a:pPr>
              <a:buFont typeface="Wingdings 3" charset="2"/>
              <a:buChar char=""/>
              <a:defRPr/>
            </a:pPr>
            <a:r>
              <a:rPr lang="en-US" sz="2800" dirty="0"/>
              <a:t>Benita Cook </a:t>
            </a:r>
            <a:r>
              <a:rPr lang="en-US" sz="2800" dirty="0" smtClean="0"/>
              <a:t>RN</a:t>
            </a:r>
          </a:p>
          <a:p>
            <a:pPr lvl="1">
              <a:buFont typeface="Wingdings 3" charset="2"/>
              <a:buChar char=""/>
              <a:defRPr/>
            </a:pPr>
            <a:r>
              <a:rPr lang="en-US" sz="2600" dirty="0" smtClean="0"/>
              <a:t>TB Nurse Consultant</a:t>
            </a:r>
            <a:endParaRPr lang="en-US" sz="2600" dirty="0"/>
          </a:p>
          <a:p>
            <a:pPr lvl="2">
              <a:buFont typeface="Wingdings 3" charset="2"/>
              <a:buChar char=""/>
              <a:defRPr/>
            </a:pPr>
            <a:r>
              <a:rPr lang="en-US" sz="2400" dirty="0"/>
              <a:t>575.528.5108</a:t>
            </a:r>
          </a:p>
          <a:p>
            <a:pPr lvl="1">
              <a:buFont typeface="Wingdings 3" charset="2"/>
              <a:buChar char=""/>
              <a:defRPr/>
            </a:pPr>
            <a:endParaRPr lang="en-US" sz="2600" dirty="0">
              <a:solidFill>
                <a:schemeClr val="tx1">
                  <a:lumMod val="75000"/>
                  <a:lumOff val="25000"/>
                </a:schemeClr>
              </a:solidFill>
            </a:endParaRPr>
          </a:p>
          <a:p>
            <a:pPr lvl="2" indent="0">
              <a:buNone/>
              <a:defRPr/>
            </a:pPr>
            <a:endParaRPr lang="en-US" sz="2400" dirty="0">
              <a:solidFill>
                <a:schemeClr val="tx1">
                  <a:lumMod val="75000"/>
                  <a:lumOff val="25000"/>
                </a:schemeClr>
              </a:solidFill>
            </a:endParaRPr>
          </a:p>
          <a:p>
            <a:pPr marL="114300" indent="0">
              <a:buNone/>
              <a:defRPr/>
            </a:pPr>
            <a:endParaRPr lang="en-US" dirty="0">
              <a:solidFill>
                <a:schemeClr val="tx1">
                  <a:lumMod val="75000"/>
                  <a:lumOff val="25000"/>
                </a:schemeClr>
              </a:solidFill>
            </a:endParaRPr>
          </a:p>
        </p:txBody>
      </p:sp>
      <p:pic>
        <p:nvPicPr>
          <p:cNvPr id="98308"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943111" y="1887181"/>
            <a:ext cx="3721779" cy="4599150"/>
          </a:xfrm>
        </p:spPr>
      </p:pic>
    </p:spTree>
    <p:custDataLst>
      <p:tags r:id="rId1"/>
    </p:custDataLst>
    <p:extLst>
      <p:ext uri="{BB962C8B-B14F-4D97-AF65-F5344CB8AC3E}">
        <p14:creationId xmlns:p14="http://schemas.microsoft.com/office/powerpoint/2010/main" val="3803689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Placeholder 4" descr="countries_default_test_htm_txt_Map-22countries"/>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1999608" y="1131174"/>
            <a:ext cx="7950190" cy="4770114"/>
          </a:xfrm>
        </p:spPr>
      </p:pic>
      <p:sp>
        <p:nvSpPr>
          <p:cNvPr id="25602" name="Title 1"/>
          <p:cNvSpPr>
            <a:spLocks noGrp="1"/>
          </p:cNvSpPr>
          <p:nvPr>
            <p:ph type="title"/>
          </p:nvPr>
        </p:nvSpPr>
        <p:spPr>
          <a:xfrm>
            <a:off x="488303" y="258762"/>
            <a:ext cx="10972800" cy="786267"/>
          </a:xfrm>
        </p:spPr>
        <p:txBody>
          <a:bodyPr>
            <a:normAutofit fontScale="90000"/>
          </a:bodyPr>
          <a:lstStyle/>
          <a:p>
            <a:pPr algn="ctr" eaLnBrk="1" hangingPunct="1"/>
            <a:r>
              <a:rPr lang="en-US" altLang="en-US" dirty="0"/>
              <a:t>TB  Anywhere is TB Everywhere</a:t>
            </a:r>
          </a:p>
        </p:txBody>
      </p:sp>
      <p:sp>
        <p:nvSpPr>
          <p:cNvPr id="25604" name="Text Placeholder 3"/>
          <p:cNvSpPr>
            <a:spLocks noGrp="1"/>
          </p:cNvSpPr>
          <p:nvPr>
            <p:ph type="body" sz="half" idx="4294967295"/>
          </p:nvPr>
        </p:nvSpPr>
        <p:spPr>
          <a:xfrm>
            <a:off x="3368351" y="5987434"/>
            <a:ext cx="8341567" cy="795922"/>
          </a:xfrm>
        </p:spPr>
        <p:txBody>
          <a:bodyPr>
            <a:normAutofit fontScale="92500" lnSpcReduction="20000"/>
          </a:bodyPr>
          <a:lstStyle/>
          <a:p>
            <a:pPr marL="0" indent="0" algn="ctr" eaLnBrk="1" hangingPunct="1">
              <a:buNone/>
            </a:pPr>
            <a:r>
              <a:rPr lang="en-US" altLang="en-US" sz="2600" dirty="0"/>
              <a:t>The 22 countries shown on map have </a:t>
            </a:r>
          </a:p>
          <a:p>
            <a:pPr marL="0" indent="0" algn="ctr" eaLnBrk="1" hangingPunct="1">
              <a:buNone/>
            </a:pPr>
            <a:r>
              <a:rPr lang="en-US" altLang="en-US" sz="2600" dirty="0"/>
              <a:t>80% of the TB cases in the world!</a:t>
            </a:r>
            <a:endParaRPr lang="en-US" altLang="en-US" sz="3200" dirty="0"/>
          </a:p>
          <a:p>
            <a:pPr eaLnBrk="1" hangingPunct="1"/>
            <a:endParaRPr lang="en-US" altLang="en-US" dirty="0" smtClean="0"/>
          </a:p>
        </p:txBody>
      </p:sp>
    </p:spTree>
    <p:custDataLst>
      <p:tags r:id="rId1"/>
    </p:custDataLst>
    <p:extLst>
      <p:ext uri="{BB962C8B-B14F-4D97-AF65-F5344CB8AC3E}">
        <p14:creationId xmlns:p14="http://schemas.microsoft.com/office/powerpoint/2010/main" val="3103268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Question"/>
          <p:cNvSpPr>
            <a:spLocks noGrp="1"/>
          </p:cNvSpPr>
          <p:nvPr>
            <p:ph type="title"/>
          </p:nvPr>
        </p:nvSpPr>
        <p:spPr>
          <a:xfrm>
            <a:off x="223935" y="274638"/>
            <a:ext cx="11821885" cy="1143000"/>
          </a:xfrm>
        </p:spPr>
        <p:txBody>
          <a:bodyPr rtlCol="0">
            <a:normAutofit/>
          </a:bodyPr>
          <a:lstStyle/>
          <a:p>
            <a:pPr>
              <a:defRPr/>
            </a:pPr>
            <a:r>
              <a:rPr lang="en-US" sz="3200" dirty="0" smtClean="0"/>
              <a:t>Can a person with a previous positive TST be retested?</a:t>
            </a:r>
            <a:endParaRPr lang="en-US" sz="3200" dirty="0"/>
          </a:p>
        </p:txBody>
      </p:sp>
      <p:sp>
        <p:nvSpPr>
          <p:cNvPr id="27651" name="TPAnswers"/>
          <p:cNvSpPr>
            <a:spLocks noGrp="1"/>
          </p:cNvSpPr>
          <p:nvPr>
            <p:ph type="body" idx="1"/>
            <p:custDataLst>
              <p:tags r:id="rId3"/>
            </p:custDataLst>
          </p:nvPr>
        </p:nvSpPr>
        <p:spPr>
          <a:xfrm>
            <a:off x="614266" y="1957387"/>
            <a:ext cx="4343400" cy="4530725"/>
          </a:xfrm>
        </p:spPr>
        <p:txBody>
          <a:bodyPr/>
          <a:lstStyle/>
          <a:p>
            <a:pPr marL="514350" indent="-514350">
              <a:buFont typeface="Wingdings" panose="05000000000000000000" pitchFamily="2" charset="2"/>
              <a:buAutoNum type="arabicPeriod"/>
            </a:pPr>
            <a:r>
              <a:rPr lang="en-US" altLang="en-US" dirty="0" smtClean="0"/>
              <a:t>No, repeated TST will “sensitize” the client</a:t>
            </a:r>
          </a:p>
          <a:p>
            <a:pPr marL="514350" indent="-514350">
              <a:buFont typeface="Wingdings" panose="05000000000000000000" pitchFamily="2" charset="2"/>
              <a:buAutoNum type="arabicPeriod"/>
            </a:pPr>
            <a:r>
              <a:rPr lang="en-US" altLang="en-US" dirty="0" smtClean="0"/>
              <a:t>No, once verbal history of positive TST never retest.</a:t>
            </a:r>
          </a:p>
          <a:p>
            <a:pPr marL="514350" indent="-514350">
              <a:buFont typeface="Wingdings" panose="05000000000000000000" pitchFamily="2" charset="2"/>
              <a:buAutoNum type="arabicPeriod"/>
            </a:pPr>
            <a:r>
              <a:rPr lang="en-US" altLang="en-US" dirty="0" smtClean="0"/>
              <a:t>Yes, if client does not have written document. </a:t>
            </a:r>
          </a:p>
        </p:txBody>
      </p:sp>
      <p:graphicFrame>
        <p:nvGraphicFramePr>
          <p:cNvPr id="4" name="TPChart"/>
          <p:cNvGraphicFramePr>
            <a:graphicFrameLocks noChangeAspect="1"/>
          </p:cNvGraphicFramePr>
          <p:nvPr>
            <p:custDataLst>
              <p:tags r:id="rId4"/>
            </p:custData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spid="_x0000_s2184" name="Chart" r:id="rId7" imgW="4572039" imgH="5143616" progId="MSGraph.Chart.8">
                  <p:embed followColorScheme="full"/>
                </p:oleObj>
              </mc:Choice>
              <mc:Fallback>
                <p:oleObj name="Chart" r:id="rId7" imgW="4572039" imgH="5143616" progId="MSGraph.Chart.8">
                  <p:embed followColorScheme="full"/>
                  <p:pic>
                    <p:nvPicPr>
                      <p:cNvPr id="0" name=""/>
                      <p:cNvPicPr>
                        <a:picLocks noChangeAspect="1" noChangeArrowheads="1"/>
                      </p:cNvPicPr>
                      <p:nvPr/>
                    </p:nvPicPr>
                    <p:blipFill>
                      <a:blip r:embed="rId8"/>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609276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728357" y="1067982"/>
            <a:ext cx="6854043" cy="5140533"/>
          </a:xfrm>
          <a:prstGeom prst="rect">
            <a:avLst/>
          </a:prstGeom>
        </p:spPr>
      </p:pic>
      <p:sp>
        <p:nvSpPr>
          <p:cNvPr id="3" name="Title 2"/>
          <p:cNvSpPr>
            <a:spLocks noGrp="1"/>
          </p:cNvSpPr>
          <p:nvPr>
            <p:ph type="title"/>
          </p:nvPr>
        </p:nvSpPr>
        <p:spPr>
          <a:xfrm>
            <a:off x="386045" y="369551"/>
            <a:ext cx="10972800" cy="1143000"/>
          </a:xfrm>
        </p:spPr>
        <p:txBody>
          <a:bodyPr/>
          <a:lstStyle/>
          <a:p>
            <a:r>
              <a:rPr lang="en-US" dirty="0" smtClean="0"/>
              <a:t>TB in the US</a:t>
            </a:r>
            <a:endParaRPr lang="en-US" dirty="0"/>
          </a:p>
        </p:txBody>
      </p:sp>
      <p:pic>
        <p:nvPicPr>
          <p:cNvPr id="5" name="Picture 4"/>
          <p:cNvPicPr>
            <a:picLocks noChangeAspect="1"/>
          </p:cNvPicPr>
          <p:nvPr/>
        </p:nvPicPr>
        <p:blipFill>
          <a:blip r:embed="rId4"/>
          <a:stretch>
            <a:fillRect/>
          </a:stretch>
        </p:blipFill>
        <p:spPr>
          <a:xfrm>
            <a:off x="174172" y="2398018"/>
            <a:ext cx="4397828" cy="2080624"/>
          </a:xfrm>
          <a:prstGeom prst="rect">
            <a:avLst/>
          </a:prstGeom>
        </p:spPr>
      </p:pic>
    </p:spTree>
    <p:extLst>
      <p:ext uri="{BB962C8B-B14F-4D97-AF65-F5344CB8AC3E}">
        <p14:creationId xmlns:p14="http://schemas.microsoft.com/office/powerpoint/2010/main" val="2054880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1.xml><?xml version="1.0" encoding="utf-8"?>
<p:tagLst xmlns:a="http://schemas.openxmlformats.org/drawingml/2006/main" xmlns:r="http://schemas.openxmlformats.org/officeDocument/2006/relationships" xmlns:p="http://schemas.openxmlformats.org/presentationml/2006/main">
  <p:tag name="SLIDEID" val="2CFF411EB3FA4BF6A92E0ED5E7552AE9"/>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Can  a pregnant women receive a TST?"/>
  <p:tag name="ANSWERSALIAS" val="No, there is a perceived risk to the fetus.|smicln|No, TST should not be done until 3 months post-partum|smicln|Yes, pregnancy is not a contraindication "/>
  <p:tag name="SLIDEORDER" val="2"/>
  <p:tag name="SLIDEGUID" val="5C3C5CA05B5542CBB20F0A9EBA69C1F3"/>
  <p:tag name="VALUES" val="No Value|smicln|No Value|smicln|No Value"/>
  <p:tag name="RESPONSESGATHERED" val="False"/>
  <p:tag name="TOTALRESPONSES" val="0"/>
  <p:tag name="ANONYMOUSTEMP" val="False"/>
  <p:tag name="TPQUESTIONXML" val="﻿&lt;?xml version=&quot;1.0&quot; encoding=&quot;utf-8&quot;?&gt;&#10;&lt;questionlist&gt;&#10;    &lt;properties&gt;&#10;        &lt;guid&gt;7129F6769CFA4C44A7F7A6EDB6511727&lt;/guid&gt;&#10;        &lt;description /&gt;&#10;        &lt;date&gt;10/23/2014 3:56:0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8AD9F9C65E34652BB9CA63B4647AA7F&lt;/guid&gt;&#10;            &lt;repollguid&gt;0B93DCFB6749460AB618FCCDB5384506&lt;/repollguid&gt;&#10;            &lt;sourceid&gt;13DC5D54A13E4D1DA3589DD284EBB067&lt;/sourceid&gt;&#10;            &lt;questiontext&gt;Can  a pregnant women receive a TST?&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2C93012090804BBF8178B348D6120033&lt;/guid&gt;&#10;                    &lt;answertext&gt;No, there is a perceived risk to the fetus. &lt;/answertext&gt;&#10;                    &lt;valuetype&gt;0&lt;/valuetype&gt;&#10;                &lt;/answer&gt;&#10;                &lt;answer&gt;&#10;                    &lt;guid&gt;F8CB459A5E374010B81CB8A524909C91&lt;/guid&gt;&#10;                    &lt;answertext&gt;No, TST should not be done until 3 months post-partum &lt;/answertext&gt;&#10;                    &lt;valuetype&gt;0&lt;/valuetype&gt;&#10;                &lt;/answer&gt;&#10;                &lt;answer&gt;&#10;                    &lt;guid&gt;579CE59AFA04485CA2A34299711453A2&lt;/guid&gt;&#10;                    &lt;answertext&gt;Yes, pregnancy is not a contraindication &lt;/answertext&gt;&#10;                    &lt;valuetype&gt;0&lt;/valuetype&gt;&#10;                &lt;/answer&gt;&#10;            &lt;/answers&gt;&#10;        &lt;/multichoice&gt;&#10;    &lt;/questions&gt;&#10;&lt;/questionlist&gt;"/>
  <p:tag name="TYPE" val="MultiChoiceSlide"/>
  <p:tag name="LIVECHARTING" val="False"/>
  <p:tag name="AUTOOPENPOLL" val="True"/>
  <p:tag name="AUTOFORMATCHART" val="True"/>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TEXTLENGTH" val="139"/>
  <p:tag name="FONTSIZE" val="32"/>
  <p:tag name="BULLETTYPE" val="ppBulletArabicPeriod"/>
  <p:tag name="ANSWERTEXT" val="No, there is a perceived risk to the fetus.&#10;No, TST should not be done until 3 months post-partum&#10;Yes, pregnancy is not a contraindication "/>
  <p:tag name="OLDNUMANSWERS" val="3"/>
  <p:tag name="ZEROBASED" val="False"/>
</p:tagLst>
</file>

<file path=ppt/tags/tag13.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SLIDEID" val="F85E4B8BB7834B4593B2A900621B84CB"/>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Can a person with a previous positive TST be retested?"/>
  <p:tag name="ANSWERSALIAS" val="No, repeated TST will “sensitize” the client|smicln|No, once verbal history of positive TST never retest.|smicln|Yes, if client does not have written document. "/>
  <p:tag name="SLIDEORDER" val="2"/>
  <p:tag name="SLIDEGUID" val="3C0A05196F1A484CBDEC391787CAC6E1"/>
  <p:tag name="VALUES" val="No Value|smicln|No Value|smicln|No Value"/>
  <p:tag name="RESPONSESGATHERED" val="False"/>
  <p:tag name="TOTALRESPONSES" val="0"/>
  <p:tag name="ANONYMOUSTEMP" val="False"/>
  <p:tag name="TPQUESTIONXML" val="﻿&lt;?xml version=&quot;1.0&quot; encoding=&quot;utf-8&quot;?&gt;&#10;&lt;questionlist&gt;&#10;    &lt;properties&gt;&#10;        &lt;guid&gt;E387277CC9F842619EEB33A3D0DD6EFB&lt;/guid&gt;&#10;        &lt;description /&gt;&#10;        &lt;date&gt;10/23/2014 3:56:0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B4C9296F6E44FAB9E07D5132F98D5CA&lt;/guid&gt;&#10;            &lt;repollguid&gt;93B3F3884BB74E468D2E57D416B0DE4E&lt;/repollguid&gt;&#10;            &lt;sourceid&gt;A3E77C40FD6C409690382020BA2DF90B&lt;/sourceid&gt;&#10;            &lt;questiontext&gt;Can a person with a previous positive TST be retested?&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00E136C73A11437E91C42D272371A820&lt;/guid&gt;&#10;                    &lt;answertext&gt;No, repeated TST will “sensitize” the client &lt;/answertext&gt;&#10;                    &lt;valuetype&gt;0&lt;/valuetype&gt;&#10;                &lt;/answer&gt;&#10;                &lt;answer&gt;&#10;                    &lt;guid&gt;FBDF979B8233487CA94E8E527AF48FD5&lt;/guid&gt;&#10;                    &lt;answertext&gt;No, once verbal history of positive TST never retest. &lt;/answertext&gt;&#10;                    &lt;valuetype&gt;0&lt;/valuetype&gt;&#10;                &lt;/answer&gt;&#10;                &lt;answer&gt;&#10;                    &lt;guid&gt;F3D3EA2C0B234708B5408E03EE309B37&lt;/guid&gt;&#10;                    &lt;answertext&gt;Yes, if client does not have written document. &lt;/answertext&gt;&#10;                    &lt;valuetype&gt;0&lt;/valuetype&gt;&#10;                &lt;/answer&gt;&#10;            &lt;/answers&gt;&#10;        &lt;/multichoice&gt;&#10;    &lt;/questions&gt;&#10;&lt;/questionlist&gt;"/>
  <p:tag name="TYPE" val="MultiChoiceSlide"/>
  <p:tag name="LIVECHARTING" val="False"/>
  <p:tag name="AUTOOPENPOLL" val="True"/>
  <p:tag name="AUTOFORMATCHART" val="True"/>
</p:tagLst>
</file>

<file path=ppt/tags/tag20.xml><?xml version="1.0" encoding="utf-8"?>
<p:tagLst xmlns:a="http://schemas.openxmlformats.org/drawingml/2006/main" xmlns:r="http://schemas.openxmlformats.org/officeDocument/2006/relationships" xmlns:p="http://schemas.openxmlformats.org/presentationml/2006/main">
  <p:tag name="SLIDEID" val="2B7A1109BF4A46CC9A6C09E8A9251614"/>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Can a HCW read their own TST?"/>
  <p:tag name="ANSWERSALIAS" val="Yes, if they work for the TB Program.|smicln|Yes, if they have received a state sponsored TST practicum.|smicln|No, Negativo, Nien!"/>
  <p:tag name="SLIDEORDER" val="2"/>
  <p:tag name="SLIDEGUID" val="D84454AB67E34B8FAF1523404381F108"/>
  <p:tag name="RESPONSESGATHERED" val="False"/>
  <p:tag name="ANONYMOUSTEMP" val="False"/>
  <p:tag name="VALUES" val="No Value|smicln|No Value|smicln|No Value"/>
  <p:tag name="TPQUESTIONXML" val="﻿&lt;?xml version=&quot;1.0&quot; encoding=&quot;utf-8&quot;?&gt;&#10;&lt;questionlist&gt;&#10;    &lt;properties&gt;&#10;        &lt;guid&gt;318376A88A6F4D9FBC54C5ED93E641E9&lt;/guid&gt;&#10;        &lt;description /&gt;&#10;        &lt;date&gt;10/23/2014 3:56:0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CD9FDF7A0954EB592B4F0ECE03D6F40&lt;/guid&gt;&#10;            &lt;repollguid&gt;830264E3803E43B6B77EAFCEE44CB5B9&lt;/repollguid&gt;&#10;            &lt;sourceid&gt;DD369406487641A2894303E1CFF2979C&lt;/sourceid&gt;&#10;            &lt;questiontext&gt;Can a HCW read their own TST?&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3027653D989B4D53B698F244C13E067D&lt;/guid&gt;&#10;                    &lt;answertext&gt;Yes, if they work for the TB Program. &lt;/answertext&gt;&#10;                    &lt;valuetype&gt;0&lt;/valuetype&gt;&#10;                &lt;/answer&gt;&#10;                &lt;answer&gt;&#10;                    &lt;guid&gt;290719C4B4EC4C8B87E8AEF4ABABDAEE&lt;/guid&gt;&#10;                    &lt;answertext&gt;Yes, if they have received a state sponsored TST practicum. &lt;/answertext&gt;&#10;                    &lt;valuetype&gt;0&lt;/valuetype&gt;&#10;                &lt;/answer&gt;&#10;                &lt;answer&gt;&#10;                    &lt;guid&gt;98B99C438F34498BA719B35880BE1211&lt;/guid&gt;&#10;                    &lt;answertext&gt;No, Negativo, Nien!&lt;/answertext&gt;&#10;                    &lt;valuetype&gt;0&lt;/valuetype&gt;&#10;                &lt;/answer&gt;&#10;            &lt;/answers&gt;&#10;        &lt;/multichoice&gt;&#10;    &lt;/questions&gt;&#10;&lt;/questionlist&gt;"/>
  <p:tag name="TYPE" val="MultiChoiceSlide"/>
  <p:tag name="LIVECHARTING" val="False"/>
  <p:tag name="AUTOOPENPOLL" val="True"/>
  <p:tag name="AUTOFORMATCHART" val="True"/>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TEXTLENGTH" val="117"/>
  <p:tag name="FONTSIZE" val="32"/>
  <p:tag name="BULLETTYPE" val="ppBulletArabicPeriod"/>
  <p:tag name="ANSWERTEXT" val="Yes, if they work for the TB Program.&#10;Yes, if they have received a state sponsored TST practicum.&#10;No, Negativo, Nien!"/>
  <p:tag name="OLDNUMANSWERS" val="3"/>
  <p:tag name="ZEROBASED"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TIMING" val="|.5|3.7|2.5|7.7"/>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TIMING" val="|2.7"/>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TIMING" val="|.9|4.6|5.9|.8|.3|.5"/>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TEXTLENGTH" val="146"/>
  <p:tag name="FONTSIZE" val="32"/>
  <p:tag name="BULLETTYPE" val="ppBulletArabicPeriod"/>
  <p:tag name="ANSWERTEXT" val="No, repeated TST will “sensitize” the client&#10;No, once verbal history of positive TST never retest.&#10;Yes, if client does not have written document. "/>
  <p:tag name="OLDNUMANSWERS" val="3"/>
  <p:tag name="ZEROBASED"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TIMING" val="|1"/>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TIMING" val="|.1"/>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TIMING" val="|0|0|.5|.5"/>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SLIDEID" val="5DB4825655CF4FEFA1D54A4BD8A947A3"/>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How soon may a TST be repeated?"/>
  <p:tag name="ANSWERSALIAS" val="Right away if incorrect placement.|smicln|Must wait at least a week before retesting."/>
  <p:tag name="SLIDEORDER" val="2"/>
  <p:tag name="SLIDEGUID" val="3F42E8A7A58E458882652BD67458E9CF"/>
  <p:tag name="VALUES" val="No Value|smicln|No Value"/>
  <p:tag name="RESPONSESGATHERED" val="False"/>
  <p:tag name="TOTALRESPONSES" val="0"/>
  <p:tag name="ANONYMOUSTEMP" val="False"/>
  <p:tag name="TPQUESTIONXML" val="﻿&lt;?xml version=&quot;1.0&quot; encoding=&quot;utf-8&quot;?&gt;&#10;&lt;questionlist&gt;&#10;    &lt;properties&gt;&#10;        &lt;guid&gt;BE9A612D4D9946958C08572FF8717FC0&lt;/guid&gt;&#10;        &lt;description /&gt;&#10;        &lt;date&gt;10/23/2014 3:56:0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F58C50A6D7647C1BCDD6913EE1270F4&lt;/guid&gt;&#10;            &lt;repollguid&gt;1D04B4A9CE1E4C8C86BCFF3DE9D3037E&lt;/repollguid&gt;&#10;            &lt;sourceid&gt;204AA1B745F441FDA36E474A4B6413EC&lt;/sourceid&gt;&#10;            &lt;questiontext&gt;How soon may a TST be repeated?&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B8F82068476644978362107E53233377&lt;/guid&gt;&#10;                    &lt;answertext&gt;Right away if incorrect placement. &lt;/answertext&gt;&#10;                    &lt;valuetype&gt;0&lt;/valuetype&gt;&#10;                &lt;/answer&gt;&#10;                &lt;answer&gt;&#10;                    &lt;guid&gt;F74D56753F1648F6888122D9DAAEE3D2&lt;/guid&gt;&#10;                    &lt;answertext&gt;Must wait at least a week before retesting.&lt;/answertext&gt;&#10;                    &lt;valuetype&gt;0&lt;/valuetype&gt;&#10;                &lt;/answer&gt;&#10;            &lt;/answers&gt;&#10;        &lt;/multichoice&gt;&#10;    &lt;/questions&gt;&#10;&lt;/questionlist&gt;"/>
  <p:tag name="TYPE" val="MultiChoiceSlide"/>
  <p:tag name="LIVECHARTING" val="False"/>
  <p:tag name="AUTOOPENPOLL" val="True"/>
  <p:tag name="AUTOFORMATCHART" val="True"/>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TEXTLENGTH" val="78"/>
  <p:tag name="FONTSIZE" val="32"/>
  <p:tag name="BULLETTYPE" val="ppBulletArabicPeriod"/>
  <p:tag name="ANSWERTEXT" val="Right away if incorrect placement.&#10;Must wait at least a week before retesting."/>
  <p:tag name="OLDNUMANSWERS" val="2"/>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8.xml><?xml version="1.0" encoding="utf-8"?>
<p:tagLst xmlns:a="http://schemas.openxmlformats.org/drawingml/2006/main" xmlns:r="http://schemas.openxmlformats.org/officeDocument/2006/relationships" xmlns:p="http://schemas.openxmlformats.org/presentationml/2006/main">
  <p:tag name="SLIDEID" val="1E489A1147024B73A29FD354E5CA9CAE"/>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QUESTIONALIAS" val="Can infants receive a TST?"/>
  <p:tag name="SLIDEORDER" val="2"/>
  <p:tag name="SLIDEGUID" val="6AFD8B06B94A4521AB2AD5B05EAA199F"/>
  <p:tag name="VALUES" val="No Value|smicln|No Value"/>
  <p:tag name="RESPONSESGATHERED" val="False"/>
  <p:tag name="TOTALRESPONSES" val="0"/>
  <p:tag name="ANONYMOUSTEMP" val="False"/>
  <p:tag name="TPQUESTIONXML" val="﻿&lt;?xml version=&quot;1.0&quot; encoding=&quot;utf-8&quot;?&gt;&#10;&lt;questionlist&gt;&#10;    &lt;properties&gt;&#10;        &lt;guid&gt;8DE76E09C3164DA6AF30AFA738446BD9&lt;/guid&gt;&#10;        &lt;description /&gt;&#10;        &lt;date&gt;10/23/2014 3:56:0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059D4F2984F46389447D2AB2612628D&lt;/guid&gt;&#10;            &lt;repollguid&gt;3D323460862F417988F786CDBC5210F8&lt;/repollguid&gt;&#10;            &lt;sourceid&gt;F257FE0E813744349C97F4756206E46F&lt;/sourceid&gt;&#10;            &lt;questiontext&gt;Can infants receive a TST?&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522E3882D71C464D9BC63A1520575A0C&lt;/guid&gt;&#10;                    &lt;answertext&gt;True &lt;/answertext&gt;&#10;                    &lt;valuetype&gt;0&lt;/valuetype&gt;&#10;                &lt;/answer&gt;&#10;                &lt;answer&gt;&#10;                    &lt;guid&gt;AAEDA6840B7D422D9F81ECBC76DAD4AB&lt;/guid&gt;&#10;                    &lt;answertext&gt;False&lt;/answertext&gt;&#10;                    &lt;valuetype&gt;0&lt;/valuetype&gt;&#10;                &lt;/answer&gt;&#10;            &lt;/answers&gt;&#10;        &lt;/multichoice&gt;&#10;    &lt;/questions&gt;&#10;&lt;/questionlist&gt;"/>
  <p:tag name="TYPE" val="MultiChoiceSlide"/>
  <p:tag name="LIVECHARTING" val="False"/>
  <p:tag name="AUTOOPENPOLL" val="True"/>
  <p:tag name="AUTOFORMATCHART" val="True"/>
</p:tagLst>
</file>

<file path=ppt/tags/tag9.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 name="ZEROBASED"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 on brainstorming" id="{C229246F-E851-40FB-8E1D-535DCA6AFD71}" vid="{8D346C02-FE09-4A8E-BC58-EB73E373F0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BE57A2-D666-4652-B423-3EEF5C79D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brainstorming presentation</Template>
  <TotalTime>0</TotalTime>
  <Words>3360</Words>
  <Application>Microsoft Office PowerPoint</Application>
  <PresentationFormat>Widescreen</PresentationFormat>
  <Paragraphs>586</Paragraphs>
  <Slides>61</Slides>
  <Notes>50</Notes>
  <HiddenSlides>4</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4" baseType="lpstr">
      <vt:lpstr>Arial</vt:lpstr>
      <vt:lpstr>Calibri</vt:lpstr>
      <vt:lpstr>Century Gothic</vt:lpstr>
      <vt:lpstr>Courier New</vt:lpstr>
      <vt:lpstr>Franklin Gothic Book</vt:lpstr>
      <vt:lpstr>Monotype Sorts</vt:lpstr>
      <vt:lpstr>Palatino Linotype</vt:lpstr>
      <vt:lpstr>Times New Roman</vt:lpstr>
      <vt:lpstr>Wingdings</vt:lpstr>
      <vt:lpstr>Wingdings 2</vt:lpstr>
      <vt:lpstr>Wingdings 3</vt:lpstr>
      <vt:lpstr>Presentation on brainstorming</vt:lpstr>
      <vt:lpstr>Chart</vt:lpstr>
      <vt:lpstr>Fundamentals of TB</vt:lpstr>
      <vt:lpstr>Overview</vt:lpstr>
      <vt:lpstr>TB: An Ancient Disease</vt:lpstr>
      <vt:lpstr>TB History in New Mexico</vt:lpstr>
      <vt:lpstr>TB: A Silent Public Health Epidemic</vt:lpstr>
      <vt:lpstr>TB Anywhere is TB Everywhere</vt:lpstr>
      <vt:lpstr>TB  Anywhere is TB Everywhere</vt:lpstr>
      <vt:lpstr>Can a person with a previous positive TST be retested?</vt:lpstr>
      <vt:lpstr>TB in the US</vt:lpstr>
      <vt:lpstr>TB Case Rates,* United States, 2014</vt:lpstr>
      <vt:lpstr>TB in New Mexico</vt:lpstr>
      <vt:lpstr>TB in New Mexico</vt:lpstr>
      <vt:lpstr>How soon may a TST be repeated?</vt:lpstr>
      <vt:lpstr>What is tuberculosis?</vt:lpstr>
      <vt:lpstr>M. tuberculosis</vt:lpstr>
      <vt:lpstr>Active TB Disease</vt:lpstr>
      <vt:lpstr>Can infants receive a TST?</vt:lpstr>
      <vt:lpstr>Transmission</vt:lpstr>
      <vt:lpstr>Transmission</vt:lpstr>
      <vt:lpstr>Transmission</vt:lpstr>
      <vt:lpstr>Can  a pregnant women receive a TST?</vt:lpstr>
      <vt:lpstr>Transmission</vt:lpstr>
      <vt:lpstr>Transmission</vt:lpstr>
      <vt:lpstr>Transmission: Risk of Infection </vt:lpstr>
      <vt:lpstr>Latent TB Infection (LTBI)</vt:lpstr>
      <vt:lpstr>Active TB Disease</vt:lpstr>
      <vt:lpstr>Making the diagnosis</vt:lpstr>
      <vt:lpstr>PowerPoint Presentation</vt:lpstr>
      <vt:lpstr>AFB SMEAR</vt:lpstr>
      <vt:lpstr>NAAT/PCR (Nuclei Acid Amplification Test)</vt:lpstr>
      <vt:lpstr> Isolation of M.TB Complex</vt:lpstr>
      <vt:lpstr>TB Susceptibilities </vt:lpstr>
      <vt:lpstr>TB Disease:  Treatment Regimens </vt:lpstr>
      <vt:lpstr>Can a HCW read their own TST?</vt:lpstr>
      <vt:lpstr> HIGH risk for TB Infection</vt:lpstr>
      <vt:lpstr>HIGH risk for progression to TB disease</vt:lpstr>
      <vt:lpstr>Diagnosing TB Infection </vt:lpstr>
      <vt:lpstr>Tuberculin Skin Testing (Mantoux)</vt:lpstr>
      <vt:lpstr>Mantoux TST: Not a perfect test.</vt:lpstr>
      <vt:lpstr>Purified Protein Derivative (PPD)</vt:lpstr>
      <vt:lpstr>Administering the TST</vt:lpstr>
      <vt:lpstr>Administering the TST </vt:lpstr>
      <vt:lpstr>Incorrect placement</vt:lpstr>
      <vt:lpstr>Reading the TST Reaction</vt:lpstr>
      <vt:lpstr>Reading the TST Reaction</vt:lpstr>
      <vt:lpstr>TST Interpretation Cut Points – ATS/CDC </vt:lpstr>
      <vt:lpstr>TST Interpretation Cut Points – ATS/CDC</vt:lpstr>
      <vt:lpstr>TST Interpretation Cut Points – ATS/CDC</vt:lpstr>
      <vt:lpstr>False negative reactions</vt:lpstr>
      <vt:lpstr>Live, Attenuated Vaccines</vt:lpstr>
      <vt:lpstr>Two-Step TST Method</vt:lpstr>
      <vt:lpstr>False positive reactions</vt:lpstr>
      <vt:lpstr>PowerPoint Presentation</vt:lpstr>
      <vt:lpstr>TST Health History/Consent Form</vt:lpstr>
      <vt:lpstr>Purposes</vt:lpstr>
      <vt:lpstr>Informed Consent</vt:lpstr>
      <vt:lpstr>Allergies</vt:lpstr>
      <vt:lpstr>Current Medications</vt:lpstr>
      <vt:lpstr>Referral Process</vt:lpstr>
      <vt:lpstr>Treatment of  TBI - Adults</vt:lpstr>
      <vt:lpstr>TB Program Contacts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2016-04-20T17:08:40Z</dcterms:created>
  <dcterms:modified xsi:type="dcterms:W3CDTF">2016-05-04T21:47:26Z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TC034606379991</vt:lpwstr>
  </property>
</Properties>
</file>