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2"/>
    <p:sldMasterId id="2147483718" r:id="rId3"/>
    <p:sldMasterId id="2147483744" r:id="rId4"/>
    <p:sldMasterId id="2147483757" r:id="rId5"/>
    <p:sldMasterId id="2147483770" r:id="rId6"/>
    <p:sldMasterId id="2147483833" r:id="rId7"/>
  </p:sldMasterIdLst>
  <p:notesMasterIdLst>
    <p:notesMasterId r:id="rId62"/>
  </p:notesMasterIdLst>
  <p:handoutMasterIdLst>
    <p:handoutMasterId r:id="rId63"/>
  </p:handoutMasterIdLst>
  <p:sldIdLst>
    <p:sldId id="256" r:id="rId8"/>
    <p:sldId id="284" r:id="rId9"/>
    <p:sldId id="417" r:id="rId10"/>
    <p:sldId id="461" r:id="rId11"/>
    <p:sldId id="462" r:id="rId12"/>
    <p:sldId id="425" r:id="rId13"/>
    <p:sldId id="501" r:id="rId14"/>
    <p:sldId id="384" r:id="rId15"/>
    <p:sldId id="460" r:id="rId16"/>
    <p:sldId id="478" r:id="rId17"/>
    <p:sldId id="446" r:id="rId18"/>
    <p:sldId id="445" r:id="rId19"/>
    <p:sldId id="467" r:id="rId20"/>
    <p:sldId id="469" r:id="rId21"/>
    <p:sldId id="477" r:id="rId22"/>
    <p:sldId id="465" r:id="rId23"/>
    <p:sldId id="503" r:id="rId24"/>
    <p:sldId id="504" r:id="rId25"/>
    <p:sldId id="505" r:id="rId26"/>
    <p:sldId id="475" r:id="rId27"/>
    <p:sldId id="439" r:id="rId28"/>
    <p:sldId id="440" r:id="rId29"/>
    <p:sldId id="441" r:id="rId30"/>
    <p:sldId id="433" r:id="rId31"/>
    <p:sldId id="453" r:id="rId32"/>
    <p:sldId id="434" r:id="rId33"/>
    <p:sldId id="492" r:id="rId34"/>
    <p:sldId id="426" r:id="rId35"/>
    <p:sldId id="428" r:id="rId36"/>
    <p:sldId id="486" r:id="rId37"/>
    <p:sldId id="485" r:id="rId38"/>
    <p:sldId id="443" r:id="rId39"/>
    <p:sldId id="484" r:id="rId40"/>
    <p:sldId id="456" r:id="rId41"/>
    <p:sldId id="480" r:id="rId42"/>
    <p:sldId id="487" r:id="rId43"/>
    <p:sldId id="489" r:id="rId44"/>
    <p:sldId id="493" r:id="rId45"/>
    <p:sldId id="482" r:id="rId46"/>
    <p:sldId id="415" r:id="rId47"/>
    <p:sldId id="409" r:id="rId48"/>
    <p:sldId id="268" r:id="rId49"/>
    <p:sldId id="332" r:id="rId50"/>
    <p:sldId id="483" r:id="rId51"/>
    <p:sldId id="495" r:id="rId52"/>
    <p:sldId id="494" r:id="rId53"/>
    <p:sldId id="496" r:id="rId54"/>
    <p:sldId id="280" r:id="rId55"/>
    <p:sldId id="502" r:id="rId56"/>
    <p:sldId id="277" r:id="rId57"/>
    <p:sldId id="333" r:id="rId58"/>
    <p:sldId id="406" r:id="rId59"/>
    <p:sldId id="500" r:id="rId60"/>
    <p:sldId id="498"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8" autoAdjust="0"/>
    <p:restoredTop sz="94599" autoAdjust="0"/>
  </p:normalViewPr>
  <p:slideViewPr>
    <p:cSldViewPr>
      <p:cViewPr varScale="1">
        <p:scale>
          <a:sx n="58" d="100"/>
          <a:sy n="58" d="100"/>
        </p:scale>
        <p:origin x="96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2C98D-E811-4EE8-82C1-B61EA10FCC8A}"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601AE3E4-0FA0-4C54-A5A9-495504C2741E}">
      <dgm:prSet phldrT="[Text]"/>
      <dgm:spPr/>
      <dgm:t>
        <a:bodyPr/>
        <a:lstStyle/>
        <a:p>
          <a:r>
            <a:rPr lang="en-US" dirty="0"/>
            <a:t>Category 1</a:t>
          </a:r>
        </a:p>
        <a:p>
          <a:r>
            <a:rPr lang="en-US" dirty="0"/>
            <a:t>Use!</a:t>
          </a:r>
        </a:p>
      </dgm:t>
    </dgm:pt>
    <dgm:pt modelId="{D2C7AB14-2C7D-4CAF-BE67-262986E460D4}" type="parTrans" cxnId="{E92F0834-BE0C-4A9A-A579-AEA0D0AE8CBB}">
      <dgm:prSet/>
      <dgm:spPr/>
      <dgm:t>
        <a:bodyPr/>
        <a:lstStyle/>
        <a:p>
          <a:endParaRPr lang="en-US"/>
        </a:p>
      </dgm:t>
    </dgm:pt>
    <dgm:pt modelId="{EF2F6394-A35F-4CFF-88A7-EBB1CC35FE4D}" type="sibTrans" cxnId="{E92F0834-BE0C-4A9A-A579-AEA0D0AE8CBB}">
      <dgm:prSet/>
      <dgm:spPr/>
      <dgm:t>
        <a:bodyPr/>
        <a:lstStyle/>
        <a:p>
          <a:endParaRPr lang="en-US"/>
        </a:p>
      </dgm:t>
    </dgm:pt>
    <dgm:pt modelId="{2BE157A2-8A61-445B-AF86-B665B8EA810A}">
      <dgm:prSet phldrT="[Text]"/>
      <dgm:spPr/>
      <dgm:t>
        <a:bodyPr/>
        <a:lstStyle/>
        <a:p>
          <a:r>
            <a:rPr lang="en-US" dirty="0"/>
            <a:t>Category 3</a:t>
          </a:r>
        </a:p>
        <a:p>
          <a:r>
            <a:rPr lang="en-US" dirty="0"/>
            <a:t>Don’t use!</a:t>
          </a:r>
        </a:p>
      </dgm:t>
    </dgm:pt>
    <dgm:pt modelId="{52DF7000-07DC-447F-B633-4F0B07C01319}" type="parTrans" cxnId="{FD172A29-C6C1-4567-82B0-260F4675B61F}">
      <dgm:prSet/>
      <dgm:spPr/>
      <dgm:t>
        <a:bodyPr/>
        <a:lstStyle/>
        <a:p>
          <a:endParaRPr lang="en-US"/>
        </a:p>
      </dgm:t>
    </dgm:pt>
    <dgm:pt modelId="{0DCF35A3-0EA5-4A84-87C7-B8AD4C2FB3E9}" type="sibTrans" cxnId="{FD172A29-C6C1-4567-82B0-260F4675B61F}">
      <dgm:prSet/>
      <dgm:spPr/>
      <dgm:t>
        <a:bodyPr/>
        <a:lstStyle/>
        <a:p>
          <a:endParaRPr lang="en-US"/>
        </a:p>
      </dgm:t>
    </dgm:pt>
    <dgm:pt modelId="{697C35E6-552D-4CB8-95F8-75D03B4A0946}">
      <dgm:prSet phldrT="[Text]"/>
      <dgm:spPr/>
      <dgm:t>
        <a:bodyPr/>
        <a:lstStyle/>
        <a:p>
          <a:r>
            <a:rPr lang="en-US" dirty="0"/>
            <a:t>Category 2</a:t>
          </a:r>
        </a:p>
        <a:p>
          <a:r>
            <a:rPr lang="en-US" dirty="0"/>
            <a:t>Use!</a:t>
          </a:r>
        </a:p>
      </dgm:t>
    </dgm:pt>
    <dgm:pt modelId="{0C1560B6-8E68-4F18-BF5C-26D66CDFD1FD}" type="parTrans" cxnId="{29B938E8-CE80-4FEF-BA3F-0C0819F7B605}">
      <dgm:prSet/>
      <dgm:spPr/>
      <dgm:t>
        <a:bodyPr/>
        <a:lstStyle/>
        <a:p>
          <a:endParaRPr lang="en-US"/>
        </a:p>
      </dgm:t>
    </dgm:pt>
    <dgm:pt modelId="{A5E79EEF-A455-4FB2-B0FA-0C932AD18D8C}" type="sibTrans" cxnId="{29B938E8-CE80-4FEF-BA3F-0C0819F7B605}">
      <dgm:prSet/>
      <dgm:spPr/>
      <dgm:t>
        <a:bodyPr/>
        <a:lstStyle/>
        <a:p>
          <a:endParaRPr lang="en-US"/>
        </a:p>
      </dgm:t>
    </dgm:pt>
    <dgm:pt modelId="{DA77C0C1-B84A-456A-B82B-91BA32E58D60}">
      <dgm:prSet phldrT="[Text]"/>
      <dgm:spPr/>
      <dgm:t>
        <a:bodyPr/>
        <a:lstStyle/>
        <a:p>
          <a:r>
            <a:rPr lang="en-US" dirty="0"/>
            <a:t>Category 4</a:t>
          </a:r>
        </a:p>
        <a:p>
          <a:r>
            <a:rPr lang="en-US" dirty="0"/>
            <a:t>Don’t use!</a:t>
          </a:r>
        </a:p>
      </dgm:t>
    </dgm:pt>
    <dgm:pt modelId="{F1C15045-075D-4F9A-ACC1-47A374D0FCCF}" type="parTrans" cxnId="{83BD02A1-2EB2-4228-A9BB-13DAFEBE0DF3}">
      <dgm:prSet/>
      <dgm:spPr/>
      <dgm:t>
        <a:bodyPr/>
        <a:lstStyle/>
        <a:p>
          <a:endParaRPr lang="en-US"/>
        </a:p>
      </dgm:t>
    </dgm:pt>
    <dgm:pt modelId="{D376CEF9-4836-4BDC-96C5-F67961025EF3}" type="sibTrans" cxnId="{83BD02A1-2EB2-4228-A9BB-13DAFEBE0DF3}">
      <dgm:prSet/>
      <dgm:spPr/>
      <dgm:t>
        <a:bodyPr/>
        <a:lstStyle/>
        <a:p>
          <a:endParaRPr lang="en-US"/>
        </a:p>
      </dgm:t>
    </dgm:pt>
    <dgm:pt modelId="{41096A8A-1BFD-4E7D-BDCE-5D9C2C0D9A6B}" type="pres">
      <dgm:prSet presAssocID="{29A2C98D-E811-4EE8-82C1-B61EA10FCC8A}" presName="Name0" presStyleCnt="0">
        <dgm:presLayoutVars>
          <dgm:dir/>
          <dgm:resizeHandles val="exact"/>
        </dgm:presLayoutVars>
      </dgm:prSet>
      <dgm:spPr/>
    </dgm:pt>
    <dgm:pt modelId="{24091305-5019-42D2-8D9D-3DCAF08AF033}" type="pres">
      <dgm:prSet presAssocID="{601AE3E4-0FA0-4C54-A5A9-495504C2741E}" presName="compNode" presStyleCnt="0"/>
      <dgm:spPr/>
    </dgm:pt>
    <dgm:pt modelId="{D3672D52-80AC-4BEF-95C7-8F76D7F4C5BF}" type="pres">
      <dgm:prSet presAssocID="{601AE3E4-0FA0-4C54-A5A9-495504C2741E}" presName="pictRect" presStyleLbl="node1" presStyleIdx="0" presStyleCnt="4" custScaleX="47374" custScaleY="24052" custLinFactNeighborX="48761" custLinFactNeighborY="-5590"/>
      <dgm:spPr>
        <a:solidFill>
          <a:srgbClr val="00B050"/>
        </a:solidFill>
      </dgm:spPr>
    </dgm:pt>
    <dgm:pt modelId="{06C71BD7-0C48-405B-B7C4-3D88B64E5FD6}" type="pres">
      <dgm:prSet presAssocID="{601AE3E4-0FA0-4C54-A5A9-495504C2741E}" presName="textRect" presStyleLbl="revTx" presStyleIdx="0" presStyleCnt="4" custLinFactNeighborX="48761" custLinFactNeighborY="-3247">
        <dgm:presLayoutVars>
          <dgm:bulletEnabled val="1"/>
        </dgm:presLayoutVars>
      </dgm:prSet>
      <dgm:spPr/>
    </dgm:pt>
    <dgm:pt modelId="{9A44751A-69E7-4ED1-A5FC-E5B71B244B5E}" type="pres">
      <dgm:prSet presAssocID="{EF2F6394-A35F-4CFF-88A7-EBB1CC35FE4D}" presName="sibTrans" presStyleLbl="sibTrans2D1" presStyleIdx="0" presStyleCnt="0"/>
      <dgm:spPr/>
    </dgm:pt>
    <dgm:pt modelId="{FBD0F79A-76ED-462E-B959-D6C3FA2D1313}" type="pres">
      <dgm:prSet presAssocID="{2BE157A2-8A61-445B-AF86-B665B8EA810A}" presName="compNode" presStyleCnt="0"/>
      <dgm:spPr/>
    </dgm:pt>
    <dgm:pt modelId="{616B3BFA-C64F-4802-8C21-7A004A75C5CF}" type="pres">
      <dgm:prSet presAssocID="{2BE157A2-8A61-445B-AF86-B665B8EA810A}" presName="pictRect" presStyleLbl="node1" presStyleIdx="1" presStyleCnt="4" custScaleX="52732" custScaleY="18542" custLinFactNeighborX="24374" custLinFactNeighborY="-4955"/>
      <dgm:spPr>
        <a:solidFill>
          <a:srgbClr val="92D050"/>
        </a:solidFill>
      </dgm:spPr>
    </dgm:pt>
    <dgm:pt modelId="{A1D9EE56-F873-4C0C-BCB6-EB281C4639B4}" type="pres">
      <dgm:prSet presAssocID="{2BE157A2-8A61-445B-AF86-B665B8EA810A}" presName="textRect" presStyleLbl="revTx" presStyleIdx="1" presStyleCnt="4" custLinFactX="23765" custLinFactNeighborX="100000" custLinFactNeighborY="-9945">
        <dgm:presLayoutVars>
          <dgm:bulletEnabled val="1"/>
        </dgm:presLayoutVars>
      </dgm:prSet>
      <dgm:spPr/>
    </dgm:pt>
    <dgm:pt modelId="{84796848-18CB-4E3D-A2FE-BF667699D1B8}" type="pres">
      <dgm:prSet presAssocID="{0DCF35A3-0EA5-4A84-87C7-B8AD4C2FB3E9}" presName="sibTrans" presStyleLbl="sibTrans2D1" presStyleIdx="0" presStyleCnt="0"/>
      <dgm:spPr/>
    </dgm:pt>
    <dgm:pt modelId="{C833604F-013D-4018-8459-7C4269B45290}" type="pres">
      <dgm:prSet presAssocID="{697C35E6-552D-4CB8-95F8-75D03B4A0946}" presName="compNode" presStyleCnt="0"/>
      <dgm:spPr/>
    </dgm:pt>
    <dgm:pt modelId="{1BD0B136-EA93-4641-A8DE-FFCF5CD21123}" type="pres">
      <dgm:prSet presAssocID="{697C35E6-552D-4CB8-95F8-75D03B4A0946}" presName="pictRect" presStyleLbl="node1" presStyleIdx="2" presStyleCnt="4" custScaleX="57607" custScaleY="21403" custLinFactX="10465" custLinFactNeighborX="100000" custLinFactNeighborY="-2956"/>
      <dgm:spPr>
        <a:solidFill>
          <a:srgbClr val="FF0000"/>
        </a:solidFill>
      </dgm:spPr>
    </dgm:pt>
    <dgm:pt modelId="{7FAF404F-69DC-4D71-9BEC-6228410E5909}" type="pres">
      <dgm:prSet presAssocID="{697C35E6-552D-4CB8-95F8-75D03B4A0946}" presName="textRect" presStyleLbl="revTx" presStyleIdx="2" presStyleCnt="4" custLinFactNeighborX="-76767" custLinFactNeighborY="-5041">
        <dgm:presLayoutVars>
          <dgm:bulletEnabled val="1"/>
        </dgm:presLayoutVars>
      </dgm:prSet>
      <dgm:spPr/>
    </dgm:pt>
    <dgm:pt modelId="{0722E8C9-F5CB-404B-B34B-5FBE676E1A1E}" type="pres">
      <dgm:prSet presAssocID="{A5E79EEF-A455-4FB2-B0FA-0C932AD18D8C}" presName="sibTrans" presStyleLbl="sibTrans2D1" presStyleIdx="0" presStyleCnt="0"/>
      <dgm:spPr/>
    </dgm:pt>
    <dgm:pt modelId="{9F29CD0E-8496-4C76-A077-8BA6C0A80743}" type="pres">
      <dgm:prSet presAssocID="{DA77C0C1-B84A-456A-B82B-91BA32E58D60}" presName="compNode" presStyleCnt="0"/>
      <dgm:spPr/>
    </dgm:pt>
    <dgm:pt modelId="{AC523AD8-29B5-4526-B728-F87F63136C93}" type="pres">
      <dgm:prSet presAssocID="{DA77C0C1-B84A-456A-B82B-91BA32E58D60}" presName="pictRect" presStyleLbl="node1" presStyleIdx="3" presStyleCnt="4" custScaleX="52199" custScaleY="19496" custLinFactNeighborX="-98738" custLinFactNeighborY="-4195"/>
      <dgm:spPr>
        <a:solidFill>
          <a:srgbClr val="FF0066"/>
        </a:solidFill>
      </dgm:spPr>
    </dgm:pt>
    <dgm:pt modelId="{C6B2A04D-2159-442D-A672-26F47BA4B342}" type="pres">
      <dgm:prSet presAssocID="{DA77C0C1-B84A-456A-B82B-91BA32E58D60}" presName="textRect" presStyleLbl="revTx" presStyleIdx="3" presStyleCnt="4" custLinFactX="4445" custLinFactNeighborX="100000" custLinFactNeighborY="-11417">
        <dgm:presLayoutVars>
          <dgm:bulletEnabled val="1"/>
        </dgm:presLayoutVars>
      </dgm:prSet>
      <dgm:spPr/>
    </dgm:pt>
  </dgm:ptLst>
  <dgm:cxnLst>
    <dgm:cxn modelId="{04848D03-3AA1-4D1C-ABD2-4FBE6B6A6242}" type="presOf" srcId="{DA77C0C1-B84A-456A-B82B-91BA32E58D60}" destId="{C6B2A04D-2159-442D-A672-26F47BA4B342}" srcOrd="0" destOrd="0" presId="urn:microsoft.com/office/officeart/2005/8/layout/pList1#1"/>
    <dgm:cxn modelId="{2F0AE81C-F2DB-464B-BDE1-8A61E396FA4A}" type="presOf" srcId="{601AE3E4-0FA0-4C54-A5A9-495504C2741E}" destId="{06C71BD7-0C48-405B-B7C4-3D88B64E5FD6}" srcOrd="0" destOrd="0" presId="urn:microsoft.com/office/officeart/2005/8/layout/pList1#1"/>
    <dgm:cxn modelId="{4AC15824-BD45-49BA-88D0-4435A48BCFA6}" type="presOf" srcId="{29A2C98D-E811-4EE8-82C1-B61EA10FCC8A}" destId="{41096A8A-1BFD-4E7D-BDCE-5D9C2C0D9A6B}" srcOrd="0" destOrd="0" presId="urn:microsoft.com/office/officeart/2005/8/layout/pList1#1"/>
    <dgm:cxn modelId="{FD172A29-C6C1-4567-82B0-260F4675B61F}" srcId="{29A2C98D-E811-4EE8-82C1-B61EA10FCC8A}" destId="{2BE157A2-8A61-445B-AF86-B665B8EA810A}" srcOrd="1" destOrd="0" parTransId="{52DF7000-07DC-447F-B633-4F0B07C01319}" sibTransId="{0DCF35A3-0EA5-4A84-87C7-B8AD4C2FB3E9}"/>
    <dgm:cxn modelId="{E92F0834-BE0C-4A9A-A579-AEA0D0AE8CBB}" srcId="{29A2C98D-E811-4EE8-82C1-B61EA10FCC8A}" destId="{601AE3E4-0FA0-4C54-A5A9-495504C2741E}" srcOrd="0" destOrd="0" parTransId="{D2C7AB14-2C7D-4CAF-BE67-262986E460D4}" sibTransId="{EF2F6394-A35F-4CFF-88A7-EBB1CC35FE4D}"/>
    <dgm:cxn modelId="{95A48F42-1AC3-4AC5-BA15-2412226AB5D0}" type="presOf" srcId="{A5E79EEF-A455-4FB2-B0FA-0C932AD18D8C}" destId="{0722E8C9-F5CB-404B-B34B-5FBE676E1A1E}" srcOrd="0" destOrd="0" presId="urn:microsoft.com/office/officeart/2005/8/layout/pList1#1"/>
    <dgm:cxn modelId="{F90DE36E-1651-4B15-96FD-7AA327474738}" type="presOf" srcId="{697C35E6-552D-4CB8-95F8-75D03B4A0946}" destId="{7FAF404F-69DC-4D71-9BEC-6228410E5909}" srcOrd="0" destOrd="0" presId="urn:microsoft.com/office/officeart/2005/8/layout/pList1#1"/>
    <dgm:cxn modelId="{83BD02A1-2EB2-4228-A9BB-13DAFEBE0DF3}" srcId="{29A2C98D-E811-4EE8-82C1-B61EA10FCC8A}" destId="{DA77C0C1-B84A-456A-B82B-91BA32E58D60}" srcOrd="3" destOrd="0" parTransId="{F1C15045-075D-4F9A-ACC1-47A374D0FCCF}" sibTransId="{D376CEF9-4836-4BDC-96C5-F67961025EF3}"/>
    <dgm:cxn modelId="{75433BBA-2AAB-4E5B-BFBF-A240EC56C90E}" type="presOf" srcId="{EF2F6394-A35F-4CFF-88A7-EBB1CC35FE4D}" destId="{9A44751A-69E7-4ED1-A5FC-E5B71B244B5E}" srcOrd="0" destOrd="0" presId="urn:microsoft.com/office/officeart/2005/8/layout/pList1#1"/>
    <dgm:cxn modelId="{89EC6CC3-9383-4107-A16A-E55E96092CE8}" type="presOf" srcId="{2BE157A2-8A61-445B-AF86-B665B8EA810A}" destId="{A1D9EE56-F873-4C0C-BCB6-EB281C4639B4}" srcOrd="0" destOrd="0" presId="urn:microsoft.com/office/officeart/2005/8/layout/pList1#1"/>
    <dgm:cxn modelId="{29B938E8-CE80-4FEF-BA3F-0C0819F7B605}" srcId="{29A2C98D-E811-4EE8-82C1-B61EA10FCC8A}" destId="{697C35E6-552D-4CB8-95F8-75D03B4A0946}" srcOrd="2" destOrd="0" parTransId="{0C1560B6-8E68-4F18-BF5C-26D66CDFD1FD}" sibTransId="{A5E79EEF-A455-4FB2-B0FA-0C932AD18D8C}"/>
    <dgm:cxn modelId="{5A4961FC-2B6A-4668-ABA6-DA3D1C38E28C}" type="presOf" srcId="{0DCF35A3-0EA5-4A84-87C7-B8AD4C2FB3E9}" destId="{84796848-18CB-4E3D-A2FE-BF667699D1B8}" srcOrd="0" destOrd="0" presId="urn:microsoft.com/office/officeart/2005/8/layout/pList1#1"/>
    <dgm:cxn modelId="{D7442708-874E-482E-B760-28E13E5A07E0}" type="presParOf" srcId="{41096A8A-1BFD-4E7D-BDCE-5D9C2C0D9A6B}" destId="{24091305-5019-42D2-8D9D-3DCAF08AF033}" srcOrd="0" destOrd="0" presId="urn:microsoft.com/office/officeart/2005/8/layout/pList1#1"/>
    <dgm:cxn modelId="{7986C02D-4B3E-423C-9595-1FAF6FFF2E67}" type="presParOf" srcId="{24091305-5019-42D2-8D9D-3DCAF08AF033}" destId="{D3672D52-80AC-4BEF-95C7-8F76D7F4C5BF}" srcOrd="0" destOrd="0" presId="urn:microsoft.com/office/officeart/2005/8/layout/pList1#1"/>
    <dgm:cxn modelId="{5A7D88CC-E067-48F4-B9BD-4A708916C36C}" type="presParOf" srcId="{24091305-5019-42D2-8D9D-3DCAF08AF033}" destId="{06C71BD7-0C48-405B-B7C4-3D88B64E5FD6}" srcOrd="1" destOrd="0" presId="urn:microsoft.com/office/officeart/2005/8/layout/pList1#1"/>
    <dgm:cxn modelId="{73516A3B-FE76-4C98-84FA-740CE97CCBC0}" type="presParOf" srcId="{41096A8A-1BFD-4E7D-BDCE-5D9C2C0D9A6B}" destId="{9A44751A-69E7-4ED1-A5FC-E5B71B244B5E}" srcOrd="1" destOrd="0" presId="urn:microsoft.com/office/officeart/2005/8/layout/pList1#1"/>
    <dgm:cxn modelId="{8398C95D-EA4E-40FF-B27C-10C27608D0F8}" type="presParOf" srcId="{41096A8A-1BFD-4E7D-BDCE-5D9C2C0D9A6B}" destId="{FBD0F79A-76ED-462E-B959-D6C3FA2D1313}" srcOrd="2" destOrd="0" presId="urn:microsoft.com/office/officeart/2005/8/layout/pList1#1"/>
    <dgm:cxn modelId="{5457E4A8-59DD-45E5-89DB-714CC38A97E4}" type="presParOf" srcId="{FBD0F79A-76ED-462E-B959-D6C3FA2D1313}" destId="{616B3BFA-C64F-4802-8C21-7A004A75C5CF}" srcOrd="0" destOrd="0" presId="urn:microsoft.com/office/officeart/2005/8/layout/pList1#1"/>
    <dgm:cxn modelId="{E7F5A138-D69D-417B-96AE-15BA6219B90B}" type="presParOf" srcId="{FBD0F79A-76ED-462E-B959-D6C3FA2D1313}" destId="{A1D9EE56-F873-4C0C-BCB6-EB281C4639B4}" srcOrd="1" destOrd="0" presId="urn:microsoft.com/office/officeart/2005/8/layout/pList1#1"/>
    <dgm:cxn modelId="{6FE82EBA-3F58-4973-BE6F-154451DEC65C}" type="presParOf" srcId="{41096A8A-1BFD-4E7D-BDCE-5D9C2C0D9A6B}" destId="{84796848-18CB-4E3D-A2FE-BF667699D1B8}" srcOrd="3" destOrd="0" presId="urn:microsoft.com/office/officeart/2005/8/layout/pList1#1"/>
    <dgm:cxn modelId="{7B496E0E-E09E-41A1-8ECC-672696F9D544}" type="presParOf" srcId="{41096A8A-1BFD-4E7D-BDCE-5D9C2C0D9A6B}" destId="{C833604F-013D-4018-8459-7C4269B45290}" srcOrd="4" destOrd="0" presId="urn:microsoft.com/office/officeart/2005/8/layout/pList1#1"/>
    <dgm:cxn modelId="{31AFA3F8-39F6-4C0B-A77C-9586D2E6A335}" type="presParOf" srcId="{C833604F-013D-4018-8459-7C4269B45290}" destId="{1BD0B136-EA93-4641-A8DE-FFCF5CD21123}" srcOrd="0" destOrd="0" presId="urn:microsoft.com/office/officeart/2005/8/layout/pList1#1"/>
    <dgm:cxn modelId="{8D9A90B1-E0A4-48FD-ABDB-8413E0E43BE8}" type="presParOf" srcId="{C833604F-013D-4018-8459-7C4269B45290}" destId="{7FAF404F-69DC-4D71-9BEC-6228410E5909}" srcOrd="1" destOrd="0" presId="urn:microsoft.com/office/officeart/2005/8/layout/pList1#1"/>
    <dgm:cxn modelId="{93DDB407-AFE8-437D-A4E6-5571C6A89752}" type="presParOf" srcId="{41096A8A-1BFD-4E7D-BDCE-5D9C2C0D9A6B}" destId="{0722E8C9-F5CB-404B-B34B-5FBE676E1A1E}" srcOrd="5" destOrd="0" presId="urn:microsoft.com/office/officeart/2005/8/layout/pList1#1"/>
    <dgm:cxn modelId="{6E9E1C7D-9DD2-4994-ADF2-04C0F76797AF}" type="presParOf" srcId="{41096A8A-1BFD-4E7D-BDCE-5D9C2C0D9A6B}" destId="{9F29CD0E-8496-4C76-A077-8BA6C0A80743}" srcOrd="6" destOrd="0" presId="urn:microsoft.com/office/officeart/2005/8/layout/pList1#1"/>
    <dgm:cxn modelId="{3C3F4FA3-1E0E-4F39-BA60-2710D7270A79}" type="presParOf" srcId="{9F29CD0E-8496-4C76-A077-8BA6C0A80743}" destId="{AC523AD8-29B5-4526-B728-F87F63136C93}" srcOrd="0" destOrd="0" presId="urn:microsoft.com/office/officeart/2005/8/layout/pList1#1"/>
    <dgm:cxn modelId="{5D470602-13C9-42A8-A47E-29D4D327826B}" type="presParOf" srcId="{9F29CD0E-8496-4C76-A077-8BA6C0A80743}" destId="{C6B2A04D-2159-442D-A672-26F47BA4B342}"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2D52-80AC-4BEF-95C7-8F76D7F4C5BF}">
      <dsp:nvSpPr>
        <dsp:cNvPr id="0" name=""/>
        <dsp:cNvSpPr/>
      </dsp:nvSpPr>
      <dsp:spPr>
        <a:xfrm>
          <a:off x="674616" y="350126"/>
          <a:ext cx="424515" cy="148499"/>
        </a:xfrm>
        <a:prstGeom prst="roundRect">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71BD7-0C48-405B-B7C4-3D88B64E5FD6}">
      <dsp:nvSpPr>
        <dsp:cNvPr id="0" name=""/>
        <dsp:cNvSpPr/>
      </dsp:nvSpPr>
      <dsp:spPr>
        <a:xfrm>
          <a:off x="438827" y="756798"/>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1</a:t>
          </a:r>
        </a:p>
        <a:p>
          <a:pPr marL="0" lvl="0" indent="0" algn="ctr" defTabSz="355600">
            <a:lnSpc>
              <a:spcPct val="90000"/>
            </a:lnSpc>
            <a:spcBef>
              <a:spcPct val="0"/>
            </a:spcBef>
            <a:spcAft>
              <a:spcPct val="35000"/>
            </a:spcAft>
            <a:buNone/>
          </a:pPr>
          <a:r>
            <a:rPr lang="en-US" sz="800" kern="1200" dirty="0"/>
            <a:t>Use!</a:t>
          </a:r>
        </a:p>
      </dsp:txBody>
      <dsp:txXfrm>
        <a:off x="438827" y="756798"/>
        <a:ext cx="896093" cy="332450"/>
      </dsp:txXfrm>
    </dsp:sp>
    <dsp:sp modelId="{616B3BFA-C64F-4802-8C21-7A004A75C5CF}">
      <dsp:nvSpPr>
        <dsp:cNvPr id="0" name=""/>
        <dsp:cNvSpPr/>
      </dsp:nvSpPr>
      <dsp:spPr>
        <a:xfrm>
          <a:off x="1417820" y="362551"/>
          <a:ext cx="472528" cy="114479"/>
        </a:xfrm>
        <a:prstGeom prst="round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9EE56-F873-4C0C-BCB6-EB281C4639B4}">
      <dsp:nvSpPr>
        <dsp:cNvPr id="0" name=""/>
        <dsp:cNvSpPr/>
      </dsp:nvSpPr>
      <dsp:spPr>
        <a:xfrm>
          <a:off x="2096674" y="726026"/>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3</a:t>
          </a:r>
        </a:p>
        <a:p>
          <a:pPr marL="0" lvl="0" indent="0" algn="ctr" defTabSz="355600">
            <a:lnSpc>
              <a:spcPct val="90000"/>
            </a:lnSpc>
            <a:spcBef>
              <a:spcPct val="0"/>
            </a:spcBef>
            <a:spcAft>
              <a:spcPct val="35000"/>
            </a:spcAft>
            <a:buNone/>
          </a:pPr>
          <a:r>
            <a:rPr lang="en-US" sz="800" kern="1200" dirty="0"/>
            <a:t>Don’t use!</a:t>
          </a:r>
        </a:p>
      </dsp:txBody>
      <dsp:txXfrm>
        <a:off x="2096674" y="726026"/>
        <a:ext cx="896093" cy="332450"/>
      </dsp:txXfrm>
    </dsp:sp>
    <dsp:sp modelId="{1BD0B136-EA93-4641-A8DE-FFCF5CD21123}">
      <dsp:nvSpPr>
        <dsp:cNvPr id="0" name=""/>
        <dsp:cNvSpPr/>
      </dsp:nvSpPr>
      <dsp:spPr>
        <a:xfrm>
          <a:off x="3153174" y="370477"/>
          <a:ext cx="516212" cy="132143"/>
        </a:xfrm>
        <a:prstGeom prst="roundRect">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F404F-69DC-4D71-9BEC-6228410E5909}">
      <dsp:nvSpPr>
        <dsp:cNvPr id="0" name=""/>
        <dsp:cNvSpPr/>
      </dsp:nvSpPr>
      <dsp:spPr>
        <a:xfrm>
          <a:off x="1285460" y="746745"/>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2</a:t>
          </a:r>
        </a:p>
        <a:p>
          <a:pPr marL="0" lvl="0" indent="0" algn="ctr" defTabSz="355600">
            <a:lnSpc>
              <a:spcPct val="90000"/>
            </a:lnSpc>
            <a:spcBef>
              <a:spcPct val="0"/>
            </a:spcBef>
            <a:spcAft>
              <a:spcPct val="35000"/>
            </a:spcAft>
            <a:buNone/>
          </a:pPr>
          <a:r>
            <a:rPr lang="en-US" sz="800" kern="1200" dirty="0"/>
            <a:t>Use!</a:t>
          </a:r>
        </a:p>
      </dsp:txBody>
      <dsp:txXfrm>
        <a:off x="1285460" y="746745"/>
        <a:ext cx="896093" cy="332450"/>
      </dsp:txXfrm>
    </dsp:sp>
    <dsp:sp modelId="{AC523AD8-29B5-4526-B728-F87F63136C93}">
      <dsp:nvSpPr>
        <dsp:cNvPr id="0" name=""/>
        <dsp:cNvSpPr/>
      </dsp:nvSpPr>
      <dsp:spPr>
        <a:xfrm>
          <a:off x="2288491" y="365771"/>
          <a:ext cx="467751" cy="120369"/>
        </a:xfrm>
        <a:prstGeom prst="roundRect">
          <a:avLst/>
        </a:prstGeom>
        <a:solidFill>
          <a:srgbClr val="FF006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B2A04D-2159-442D-A672-26F47BA4B342}">
      <dsp:nvSpPr>
        <dsp:cNvPr id="0" name=""/>
        <dsp:cNvSpPr/>
      </dsp:nvSpPr>
      <dsp:spPr>
        <a:xfrm>
          <a:off x="2960988" y="722604"/>
          <a:ext cx="896093" cy="33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0" numCol="1" spcCol="1270" anchor="t" anchorCtr="0">
          <a:noAutofit/>
        </a:bodyPr>
        <a:lstStyle/>
        <a:p>
          <a:pPr marL="0" lvl="0" indent="0" algn="ctr" defTabSz="355600">
            <a:lnSpc>
              <a:spcPct val="90000"/>
            </a:lnSpc>
            <a:spcBef>
              <a:spcPct val="0"/>
            </a:spcBef>
            <a:spcAft>
              <a:spcPct val="35000"/>
            </a:spcAft>
            <a:buNone/>
          </a:pPr>
          <a:r>
            <a:rPr lang="en-US" sz="800" kern="1200" dirty="0"/>
            <a:t>Category 4</a:t>
          </a:r>
        </a:p>
        <a:p>
          <a:pPr marL="0" lvl="0" indent="0" algn="ctr" defTabSz="355600">
            <a:lnSpc>
              <a:spcPct val="90000"/>
            </a:lnSpc>
            <a:spcBef>
              <a:spcPct val="0"/>
            </a:spcBef>
            <a:spcAft>
              <a:spcPct val="35000"/>
            </a:spcAft>
            <a:buNone/>
          </a:pPr>
          <a:r>
            <a:rPr lang="en-US" sz="800" kern="1200" dirty="0"/>
            <a:t>Don’t use!</a:t>
          </a:r>
        </a:p>
      </dsp:txBody>
      <dsp:txXfrm>
        <a:off x="2960988" y="722604"/>
        <a:ext cx="896093" cy="332450"/>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86B488C-1273-4F46-A528-C4B9A09DBEDC}" type="slidenum">
              <a:rPr lang="en-US"/>
              <a:pPr/>
              <a:t>‹#›</a:t>
            </a:fld>
            <a:endParaRPr lang="en-US"/>
          </a:p>
        </p:txBody>
      </p:sp>
    </p:spTree>
    <p:extLst>
      <p:ext uri="{BB962C8B-B14F-4D97-AF65-F5344CB8AC3E}">
        <p14:creationId xmlns:p14="http://schemas.microsoft.com/office/powerpoint/2010/main" val="2333518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CEC76FE6-18FF-4904-A79F-D11B604C1BF0}" type="slidenum">
              <a:rPr lang="en-US"/>
              <a:pPr/>
              <a:t>‹#›</a:t>
            </a:fld>
            <a:endParaRPr lang="en-US"/>
          </a:p>
        </p:txBody>
      </p:sp>
    </p:spTree>
    <p:extLst>
      <p:ext uri="{BB962C8B-B14F-4D97-AF65-F5344CB8AC3E}">
        <p14:creationId xmlns:p14="http://schemas.microsoft.com/office/powerpoint/2010/main" val="3624036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a:t>
            </a:r>
          </a:p>
        </p:txBody>
      </p:sp>
      <p:sp>
        <p:nvSpPr>
          <p:cNvPr id="4" name="Slide Number Placeholder 3"/>
          <p:cNvSpPr>
            <a:spLocks noGrp="1"/>
          </p:cNvSpPr>
          <p:nvPr>
            <p:ph type="sldNum" sz="quarter" idx="10"/>
          </p:nvPr>
        </p:nvSpPr>
        <p:spPr/>
        <p:txBody>
          <a:bodyPr/>
          <a:lstStyle/>
          <a:p>
            <a:fld id="{CEC76FE6-18FF-4904-A79F-D11B604C1BF0}" type="slidenum">
              <a:rPr lang="en-US" smtClean="0"/>
              <a:pPr/>
              <a:t>3</a:t>
            </a:fld>
            <a:endParaRPr lang="en-US"/>
          </a:p>
        </p:txBody>
      </p:sp>
    </p:spTree>
    <p:extLst>
      <p:ext uri="{BB962C8B-B14F-4D97-AF65-F5344CB8AC3E}">
        <p14:creationId xmlns:p14="http://schemas.microsoft.com/office/powerpoint/2010/main" val="382536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For all categories of hypertension, classifications are based on the assumption that no other risk factors exist for cardiovascular disease. When multiple risk factors do exist, risk for cardiovascular disease might increase substantially. A single reading of blood pressure level is not sufficient to classify a woman as hypertensive.	</a:t>
            </a:r>
          </a:p>
          <a:p>
            <a:r>
              <a:rPr lang="en-US" b="1" dirty="0"/>
              <a:t>Evidence: </a:t>
            </a:r>
            <a:r>
              <a:rPr lang="en-US" dirty="0"/>
              <a:t>Among women with hypertension, COC users were at higher risk than nonusers for stroke, acute myocardial infarction, and peripheral arterial disease. Discontinuation of COCs in women with hypertension might improve blood pressure control.</a:t>
            </a:r>
          </a:p>
          <a:p>
            <a:r>
              <a:rPr lang="en-US" b="1" dirty="0"/>
              <a:t>Evidence: </a:t>
            </a:r>
            <a:r>
              <a:rPr lang="en-US" dirty="0"/>
              <a:t>Women with a history of high blood pressure in pregnancy, who also used COCs, had a higher risk for myocardial infarction and VTE than did COC users who did not have a history of high blood pressure during pregnancy. The absolute risks for acute myocardial infarction and VTE in this population remained small (</a:t>
            </a:r>
            <a:r>
              <a:rPr lang="en-US" i="1" dirty="0"/>
              <a:t>153,172,184–186,188–193</a:t>
            </a:r>
            <a:r>
              <a:rPr lang="en-US" dirty="0"/>
              <a:t>).	</a:t>
            </a:r>
          </a:p>
          <a:p>
            <a:r>
              <a:rPr lang="en-US" b="1" dirty="0"/>
              <a:t>Evidence: </a:t>
            </a:r>
            <a:r>
              <a:rPr lang="en-US" dirty="0"/>
              <a:t>Limited evidence suggests that among women with hypertension, those who used POPs or progestin-only </a:t>
            </a:r>
            <a:r>
              <a:rPr lang="en-US" dirty="0" err="1"/>
              <a:t>injectables</a:t>
            </a:r>
            <a:r>
              <a:rPr lang="en-US" dirty="0"/>
              <a:t> had a small increased risk for cardiovascular events than did women who did not use these methods 	</a:t>
            </a:r>
          </a:p>
          <a:p>
            <a:r>
              <a:rPr lang="en-US" dirty="0"/>
              <a:t>Theoretical risks on the use of LNG-IUD on lipids. 	</a:t>
            </a:r>
          </a:p>
          <a:p>
            <a:endParaRPr lang="en-US" dirty="0"/>
          </a:p>
        </p:txBody>
      </p:sp>
      <p:sp>
        <p:nvSpPr>
          <p:cNvPr id="4" name="Slide Number Placeholder 3"/>
          <p:cNvSpPr>
            <a:spLocks noGrp="1"/>
          </p:cNvSpPr>
          <p:nvPr>
            <p:ph type="sldNum" sz="quarter" idx="5"/>
          </p:nvPr>
        </p:nvSpPr>
        <p:spPr/>
        <p:txBody>
          <a:bodyPr/>
          <a:lstStyle/>
          <a:p>
            <a:pPr>
              <a:defRPr/>
            </a:pPr>
            <a:fld id="{812D941F-B54F-1447-8174-6C7248F6D80E}"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376236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depicts the effectiveness</a:t>
            </a:r>
            <a:r>
              <a:rPr lang="en-US" baseline="0" dirty="0"/>
              <a:t> of contraceptive methods.  The US MEC and SPR are organized according to contraceptive effectiveness, with the most effective reversible methods (IUDs and implants) listed first, followed by moderately effective methods (injection, combined hormonal methods) and less effective methods (barrier methods).  </a:t>
            </a:r>
            <a:endParaRPr lang="en-US" dirty="0"/>
          </a:p>
          <a:p>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pPr/>
              <a:t>6</a:t>
            </a:fld>
            <a:endParaRPr lang="en-US"/>
          </a:p>
        </p:txBody>
      </p:sp>
    </p:spTree>
    <p:extLst>
      <p:ext uri="{BB962C8B-B14F-4D97-AF65-F5344CB8AC3E}">
        <p14:creationId xmlns:p14="http://schemas.microsoft.com/office/powerpoint/2010/main" val="138218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scenario, we</a:t>
            </a:r>
            <a:r>
              <a:rPr lang="en-US" baseline="0" dirty="0"/>
              <a:t> have a 26 year old woman who is a long time user of combined oral contraceptives.  She calls wanting to know whether she can start taking sertraline for depression, and whether it might make her birth control less effective.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pPr/>
              <a:t>21</a:t>
            </a:fld>
            <a:endParaRPr lang="en-US"/>
          </a:p>
        </p:txBody>
      </p:sp>
    </p:spTree>
    <p:extLst>
      <p:ext uri="{BB962C8B-B14F-4D97-AF65-F5344CB8AC3E}">
        <p14:creationId xmlns:p14="http://schemas.microsoft.com/office/powerpoint/2010/main" val="15500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2016 MEC includes new drug interaction recommendations for selected serotonin reuptake inhibitors and St. John’s wort.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Based on currently available evidence, a systematic review found no evidence for a drug interaction between SSRIs and hormonal contraceptives.  There was no evidence for reduced effect of the contraceptive, the SSRI, or for increased side effects from either drug.  Therefore, all methods are category 1 with SSRIs.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 systematic review of St. John’s wort and hormonal contraception found that St John’s wort affected breakthrough bleeding, predictors of ovulation, and pharmacokinetics of estrogen and </a:t>
            </a:r>
            <a:r>
              <a:rPr lang="en-US" sz="1200" kern="1200" baseline="0" dirty="0" err="1">
                <a:solidFill>
                  <a:schemeClr val="tx1"/>
                </a:solidFill>
                <a:effectLst/>
                <a:latin typeface="+mn-lt"/>
                <a:ea typeface="+mn-ea"/>
                <a:cs typeface="+mn-cs"/>
              </a:rPr>
              <a:t>progestins</a:t>
            </a:r>
            <a:r>
              <a:rPr lang="en-US" sz="1200" kern="1200" baseline="0" dirty="0">
                <a:solidFill>
                  <a:schemeClr val="tx1"/>
                </a:solidFill>
                <a:effectLst/>
                <a:latin typeface="+mn-lt"/>
                <a:ea typeface="+mn-ea"/>
                <a:cs typeface="+mn-cs"/>
              </a:rPr>
              <a:t>.  Though no studies looked directly at pregnancy outcomes, these findings suggest that St. John’s wort may have the potential to reduce the effectiveness of hormonal contraceptives.  Therefore, St. John’s wort is a category 2 for oral contraceptive pills and progestin implants.  </a:t>
            </a:r>
            <a:endParaRPr lang="en-US" sz="1200" kern="1200" dirty="0">
              <a:solidFill>
                <a:schemeClr val="tx1"/>
              </a:solidFill>
              <a:effectLst/>
              <a:latin typeface="+mn-lt"/>
              <a:ea typeface="+mn-ea"/>
              <a:cs typeface="+mn-cs"/>
            </a:endParaRP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hangingPunct="1"/>
            <a:fld id="{7AFE51B7-ABC2-46BD-853D-15FD65217E14}" type="slidenum">
              <a:rPr lang="en-US" sz="1200">
                <a:solidFill>
                  <a:prstClr val="black"/>
                </a:solidFill>
              </a:rPr>
              <a:pPr algn="r" defTabSz="914400" eaLnBrk="1" hangingPunct="1"/>
              <a:t>22</a:t>
            </a:fld>
            <a:endParaRPr lang="en-US" sz="1200">
              <a:solidFill>
                <a:prstClr val="black"/>
              </a:solidFill>
            </a:endParaRPr>
          </a:p>
        </p:txBody>
      </p:sp>
    </p:spTree>
    <p:extLst>
      <p:ext uri="{BB962C8B-B14F-4D97-AF65-F5344CB8AC3E}">
        <p14:creationId xmlns:p14="http://schemas.microsoft.com/office/powerpoint/2010/main" val="178917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a:t>
            </a:r>
            <a:r>
              <a:rPr lang="en-US" baseline="0" dirty="0"/>
              <a:t> to this patient, she can start taking the sertraline with her oral contraceptives without concern for decreased contraceptive effectiveness.  </a:t>
            </a:r>
            <a:endParaRPr lang="en-US" dirty="0"/>
          </a:p>
        </p:txBody>
      </p:sp>
      <p:sp>
        <p:nvSpPr>
          <p:cNvPr id="4" name="Slide Number Placeholder 3"/>
          <p:cNvSpPr>
            <a:spLocks noGrp="1"/>
          </p:cNvSpPr>
          <p:nvPr>
            <p:ph type="sldNum" sz="quarter" idx="10"/>
          </p:nvPr>
        </p:nvSpPr>
        <p:spPr/>
        <p:txBody>
          <a:bodyPr/>
          <a:lstStyle/>
          <a:p>
            <a:fld id="{28BF7D67-155C-4343-8D69-7DAB182771CD}"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273688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5000"/>
              </a:lnSpc>
              <a:buClr>
                <a:schemeClr val="tx1"/>
              </a:buClr>
              <a:buSzPct val="70000"/>
              <a:buFont typeface="Wingdings" pitchFamily="2" charset="2"/>
              <a:buNone/>
            </a:pPr>
            <a:r>
              <a:rPr lang="en-US" sz="1200" b="0" dirty="0">
                <a:solidFill>
                  <a:schemeClr val="bg2"/>
                </a:solidFill>
                <a:ea typeface="ＭＳ Ｐゴシック" pitchFamily="34" charset="-128"/>
              </a:rPr>
              <a:t>Next we have a 30 year old female with a history of migraine headaches with light sensitivity.  She does not experience any visual warning signs for a coming headache.  She is interested in starting contraception.  What methods are safe for her to consider?</a:t>
            </a:r>
          </a:p>
        </p:txBody>
      </p:sp>
      <p:sp>
        <p:nvSpPr>
          <p:cNvPr id="98308"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0638199-23EA-41B6-9691-24E722F9BF57}" type="slidenum">
              <a:rPr lang="en-US" sz="1200"/>
              <a:pPr algn="r" eaLnBrk="1" hangingPunct="1"/>
              <a:t>24</a:t>
            </a:fld>
            <a:endParaRPr lang="en-US" sz="1200"/>
          </a:p>
        </p:txBody>
      </p:sp>
    </p:spTree>
    <p:extLst>
      <p:ext uri="{BB962C8B-B14F-4D97-AF65-F5344CB8AC3E}">
        <p14:creationId xmlns:p14="http://schemas.microsoft.com/office/powerpoint/2010/main" val="419962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for headache rely on proper classification of headache, particularly with regard to auras.  This is important because migraine with aura is associated with an increased risk of stroke while migraine without aura is generally not.  According to the International Headache Society Classification System, menstrual associated migraines are considered migraine without aura.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recommendations also assume women have no other risk factors for stroke (HTN, smoking)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theoretical concern that, among women with migraine with aura, use of CHCs would further increase the risk of stroke which is why CHCs are category 4 for those women.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Overall, women with migraine can use any method of contraception, with the exception of CHCs for women with aura.  </a:t>
            </a:r>
          </a:p>
        </p:txBody>
      </p:sp>
      <p:sp>
        <p:nvSpPr>
          <p:cNvPr id="9933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5" tIns="46588" rIns="93175" bIns="46588"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defTabSz="914400" eaLnBrk="1" hangingPunct="1"/>
            <a:fld id="{7AFE51B7-ABC2-46BD-853D-15FD65217E14}" type="slidenum">
              <a:rPr lang="en-US" sz="1200">
                <a:solidFill>
                  <a:prstClr val="black"/>
                </a:solidFill>
              </a:rPr>
              <a:pPr algn="r" defTabSz="914400" eaLnBrk="1" hangingPunct="1"/>
              <a:t>26</a:t>
            </a:fld>
            <a:endParaRPr lang="en-US" sz="1200">
              <a:solidFill>
                <a:prstClr val="black"/>
              </a:solidFill>
            </a:endParaRPr>
          </a:p>
        </p:txBody>
      </p:sp>
    </p:spTree>
    <p:extLst>
      <p:ext uri="{BB962C8B-B14F-4D97-AF65-F5344CB8AC3E}">
        <p14:creationId xmlns:p14="http://schemas.microsoft.com/office/powerpoint/2010/main" val="191097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a 38 year old gravida 2</a:t>
            </a:r>
            <a:r>
              <a:rPr lang="en-US" baseline="0" dirty="0"/>
              <a:t> para 2 </a:t>
            </a:r>
            <a:r>
              <a:rPr lang="en-US" dirty="0"/>
              <a:t>female with diabetes who has been using condoms for contraception and is looking for a more effective method.  What methods are safe for her to use?</a:t>
            </a:r>
          </a:p>
          <a:p>
            <a:endParaRPr lang="en-US" dirty="0"/>
          </a:p>
          <a:p>
            <a:pPr marL="400050" lvl="1" indent="0">
              <a:buNone/>
            </a:pPr>
            <a:r>
              <a:rPr lang="en-US" b="1" dirty="0"/>
              <a:t>A.  IUD (copper or </a:t>
            </a:r>
            <a:r>
              <a:rPr lang="en-US" b="1" dirty="0" err="1"/>
              <a:t>levonorgestrel</a:t>
            </a:r>
            <a:r>
              <a:rPr lang="en-US" b="1" dirty="0"/>
              <a:t>)</a:t>
            </a:r>
          </a:p>
          <a:p>
            <a:pPr marL="400050" lvl="1" indent="0">
              <a:buNone/>
            </a:pPr>
            <a:r>
              <a:rPr lang="en-US" b="1" dirty="0"/>
              <a:t>B.  Progestin-only methods (pill, injectable, implant)</a:t>
            </a:r>
          </a:p>
          <a:p>
            <a:pPr marL="400050" lvl="1" indent="0">
              <a:buNone/>
            </a:pPr>
            <a:r>
              <a:rPr lang="en-US" b="1" dirty="0"/>
              <a:t>C. Combined hormonal methods (pill, patch, ring)</a:t>
            </a:r>
          </a:p>
          <a:p>
            <a:endParaRPr lang="en-US" dirty="0"/>
          </a:p>
        </p:txBody>
      </p:sp>
      <p:sp>
        <p:nvSpPr>
          <p:cNvPr id="4" name="Slide Number Placeholder 3"/>
          <p:cNvSpPr>
            <a:spLocks noGrp="1"/>
          </p:cNvSpPr>
          <p:nvPr>
            <p:ph type="sldNum" sz="quarter" idx="10"/>
          </p:nvPr>
        </p:nvSpPr>
        <p:spPr/>
        <p:txBody>
          <a:bodyPr/>
          <a:lstStyle/>
          <a:p>
            <a:fld id="{186ECE1E-AF7B-493F-818C-23C9FFA919D5}" type="slidenum">
              <a:rPr lang="en-US" smtClean="0"/>
              <a:pPr/>
              <a:t>28</a:t>
            </a:fld>
            <a:endParaRPr lang="en-US"/>
          </a:p>
        </p:txBody>
      </p:sp>
    </p:spTree>
    <p:extLst>
      <p:ext uri="{BB962C8B-B14F-4D97-AF65-F5344CB8AC3E}">
        <p14:creationId xmlns:p14="http://schemas.microsoft.com/office/powerpoint/2010/main" val="205404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Recommendations for diabetes depend on the subgroup of diabetes, which have different risks.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women with a history of gestational diabetes or with nonvascular diabetes, recommendations are based on several studies, and all methods are classified as category 1 or 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(click click) By contrast, in the lower portion of the screen we see recommendations for the more severe subgroups of diabetes, including diabetes with nephropathy/retinopathy/neuropathy or other vascular disease or diabetes of &gt;20 years duration. </a:t>
            </a:r>
          </a:p>
          <a:p>
            <a:pPr marL="171450" lvl="0" indent="-171450">
              <a:buFont typeface="Arial" panose="020B0604020202020204" pitchFamily="34" charset="0"/>
              <a:buChar char="•"/>
            </a:pPr>
            <a:r>
              <a:rPr lang="en-US" sz="2000" dirty="0">
                <a:solidFill>
                  <a:schemeClr val="tx2"/>
                </a:solidFill>
              </a:rPr>
              <a:t>In review of the literature, no direct evidence was found for contraceptive safety for these more severe forms of diabetes.  Most of the decisions for recommendations in these situations were based on:</a:t>
            </a:r>
          </a:p>
          <a:p>
            <a:pPr marL="628650" lvl="1" indent="-171450">
              <a:buFont typeface="Arial" panose="020B0604020202020204" pitchFamily="34" charset="0"/>
              <a:buChar char="•"/>
            </a:pPr>
            <a:r>
              <a:rPr lang="en-US" dirty="0">
                <a:solidFill>
                  <a:schemeClr val="tx2"/>
                </a:solidFill>
              </a:rPr>
              <a:t>Extrapolations from studies that primarily included healthy women</a:t>
            </a:r>
          </a:p>
          <a:p>
            <a:pPr marL="628650" lvl="1" indent="-171450">
              <a:buFont typeface="Arial" panose="020B0604020202020204" pitchFamily="34" charset="0"/>
              <a:buChar char="•"/>
            </a:pPr>
            <a:r>
              <a:rPr lang="en-US" dirty="0">
                <a:solidFill>
                  <a:schemeClr val="tx2"/>
                </a:solidFill>
              </a:rPr>
              <a:t>Theoretical considerations about risks and benefits</a:t>
            </a:r>
          </a:p>
          <a:p>
            <a:pPr marL="628650" lvl="1" indent="-171450">
              <a:buFont typeface="Arial" panose="020B0604020202020204" pitchFamily="34" charset="0"/>
              <a:buChar char="•"/>
            </a:pPr>
            <a:r>
              <a:rPr lang="en-US" dirty="0">
                <a:solidFill>
                  <a:schemeClr val="tx2"/>
                </a:solidFill>
              </a:rPr>
              <a:t>Expert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CDC final recommendations for complicated diabetes subgroups have category 3 recommendations for DMPA and a mixed recommendation of 3/4 for combined hormonal methods according to the severity of the complicated diabetes.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2"/>
                </a:solidFill>
              </a:rPr>
              <a:t>Importantly, these more severe forms of diabetes are conditions that expose a woman to increased risk in pregnancy, which is noted in the MEC by a superscript notation.  Effectiveness should be emphasized when discussing method options for conditions with this notation.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4708" indent="-174708">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4D2D82C4-7E93-463F-834F-64228DACBD1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38740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408831345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effectLst>
                  <a:outerShdw blurRad="38100" dist="38100" dir="2700000" algn="tl">
                    <a:srgbClr val="000000">
                      <a:alpha val="43137"/>
                    </a:srgbClr>
                  </a:outerShdw>
                </a:effectLst>
              </a:defRPr>
            </a:lvl1pPr>
            <a:lvl2pPr algn="ctr">
              <a:defRPr>
                <a:solidFill>
                  <a:schemeClr val="tx2"/>
                </a:solidFill>
                <a:effectLst>
                  <a:outerShdw blurRad="38100" dist="38100" dir="2700000" algn="tl">
                    <a:srgbClr val="000000">
                      <a:alpha val="43137"/>
                    </a:srgbClr>
                  </a:outerShdw>
                </a:effectLst>
              </a:defRPr>
            </a:lvl2pPr>
            <a:lvl3pPr algn="ctr">
              <a:defRPr>
                <a:solidFill>
                  <a:schemeClr val="tx2"/>
                </a:solidFill>
                <a:effectLst>
                  <a:outerShdw blurRad="38100" dist="38100" dir="2700000" algn="tl">
                    <a:srgbClr val="000000">
                      <a:alpha val="43137"/>
                    </a:srgbClr>
                  </a:outerShdw>
                </a:effectLst>
              </a:defRPr>
            </a:lvl3pPr>
            <a:lvl4pPr algn="ctr">
              <a:defRPr>
                <a:solidFill>
                  <a:schemeClr val="tx2"/>
                </a:solidFill>
                <a:effectLst>
                  <a:outerShdw blurRad="38100" dist="38100" dir="2700000" algn="tl">
                    <a:srgbClr val="000000">
                      <a:alpha val="43137"/>
                    </a:srgbClr>
                  </a:outerShdw>
                </a:effectLst>
              </a:defRPr>
            </a:lvl4pPr>
            <a:lvl5pPr algn="ct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9524046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0C9A059C-27B4-4222-967D-DD393F93C958}" type="datetimeFigureOut">
              <a:rPr lang="en-US" smtClean="0">
                <a:solidFill>
                  <a:srgbClr val="FFC000"/>
                </a:solidFill>
              </a:rPr>
              <a:pPr defTabSz="914400"/>
              <a:t>8/29/2018</a:t>
            </a:fld>
            <a:endParaRPr lang="en-US">
              <a:solidFill>
                <a:srgbClr val="FFC000"/>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FFC000"/>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272C6848-8AB4-4BE0-BE45-930D77901B86}" type="slidenum">
              <a:rPr lang="en-US" smtClean="0">
                <a:solidFill>
                  <a:srgbClr val="FFC000"/>
                </a:solidFill>
              </a:rPr>
              <a:pPr defTabSz="914400"/>
              <a:t>‹#›</a:t>
            </a:fld>
            <a:endParaRPr lang="en-US">
              <a:solidFill>
                <a:srgbClr val="FFC000"/>
              </a:solidFill>
            </a:endParaRPr>
          </a:p>
        </p:txBody>
      </p:sp>
    </p:spTree>
    <p:extLst>
      <p:ext uri="{BB962C8B-B14F-4D97-AF65-F5344CB8AC3E}">
        <p14:creationId xmlns:p14="http://schemas.microsoft.com/office/powerpoint/2010/main" val="346481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0C9A059C-27B4-4222-967D-DD393F93C958}" type="datetimeFigureOut">
              <a:rPr lang="en-US" smtClean="0">
                <a:solidFill>
                  <a:srgbClr val="FFC000"/>
                </a:solidFill>
              </a:rPr>
              <a:pPr defTabSz="914400"/>
              <a:t>8/29/2018</a:t>
            </a:fld>
            <a:endParaRPr lang="en-US">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272C6848-8AB4-4BE0-BE45-930D77901B86}" type="slidenum">
              <a:rPr lang="en-US" smtClean="0">
                <a:solidFill>
                  <a:srgbClr val="FFC000"/>
                </a:solidFill>
              </a:rPr>
              <a:pPr defTabSz="914400"/>
              <a:t>‹#›</a:t>
            </a:fld>
            <a:endParaRPr lang="en-US">
              <a:solidFill>
                <a:srgbClr val="FFC000"/>
              </a:solidFill>
            </a:endParaRPr>
          </a:p>
        </p:txBody>
      </p:sp>
    </p:spTree>
    <p:extLst>
      <p:ext uri="{BB962C8B-B14F-4D97-AF65-F5344CB8AC3E}">
        <p14:creationId xmlns:p14="http://schemas.microsoft.com/office/powerpoint/2010/main" val="229620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6111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382588"/>
            <a:ext cx="7851775"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528638" y="1754188"/>
            <a:ext cx="7997825" cy="4114800"/>
          </a:xfrm>
          <a:prstGeom prst="rect">
            <a:avLst/>
          </a:prstGeom>
        </p:spPr>
        <p:txBody>
          <a:bodyPr/>
          <a:lstStyle/>
          <a:p>
            <a:pPr lvl="0"/>
            <a:endParaRPr lang="en-US" noProof="0"/>
          </a:p>
        </p:txBody>
      </p:sp>
    </p:spTree>
    <p:extLst>
      <p:ext uri="{BB962C8B-B14F-4D97-AF65-F5344CB8AC3E}">
        <p14:creationId xmlns:p14="http://schemas.microsoft.com/office/powerpoint/2010/main" val="200055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0128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99759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48830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5830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76962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1435315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99679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66772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3565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2719733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61623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393086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66217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113070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2470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99432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21015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221675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92339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17820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72257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3133792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2014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2275315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4352582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778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7147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102501636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686748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8451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300459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170689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3137685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261136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2495441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820715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3457942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7626861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76739667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1125459" y="329308"/>
            <a:ext cx="3392144" cy="309201"/>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6200" y="131730"/>
            <a:ext cx="802005" cy="503578"/>
          </a:xfrm>
        </p:spPr>
        <p:txBody>
          <a:bodyPr/>
          <a:lstStyle/>
          <a:p>
            <a:fld id="{0C7BE582-C6D6-42C1-9349-E2A84CC8A27F}"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68639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06361-70C8-432A-93F0-141DC7F2B02C}"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846604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DD7405-60FD-4A25-B3DD-05BF605EA69D}"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9437368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0DF076-3FBF-4A8F-80EC-28CA0F9DD5C6}"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6860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3291BC-C0BE-4454-B6FD-E10313E72F5B}" type="slidenum">
              <a:rPr lang="en-US" smtClean="0">
                <a:solidFill>
                  <a:srgbClr val="415588"/>
                </a:solidFill>
              </a:rPr>
              <a:pPr/>
              <a:t>‹#›</a:t>
            </a:fld>
            <a:endParaRPr lang="en-US">
              <a:solidFill>
                <a:srgbClr val="41558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843337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34675C-63F2-4474-8BB9-0E7CEB072ADD}" type="slidenum">
              <a:rPr lang="en-US" smtClean="0">
                <a:solidFill>
                  <a:srgbClr val="415588"/>
                </a:solidFill>
              </a:rPr>
              <a:pPr/>
              <a:t>‹#›</a:t>
            </a:fld>
            <a:endParaRPr lang="en-US">
              <a:solidFill>
                <a:srgbClr val="41558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7452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733C3B-11B0-46D4-8DAE-F9DF6935FAA3}"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2828345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713750-4AB4-48A8-B763-37883CEE0791}"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542945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1125459" y="318641"/>
            <a:ext cx="2601032" cy="320931"/>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726491" y="131730"/>
            <a:ext cx="795746" cy="503578"/>
          </a:xfrm>
        </p:spPr>
        <p:txBody>
          <a:bodyPr/>
          <a:lstStyle/>
          <a:p>
            <a:fld id="{5C7C3572-32B7-45E0-9C7C-9AB15D44FCF2}" type="slidenum">
              <a:rPr lang="en-US" smtClean="0">
                <a:solidFill>
                  <a:srgbClr val="415588"/>
                </a:solidFill>
              </a:rPr>
              <a:pPr/>
              <a:t>‹#›</a:t>
            </a:fld>
            <a:endParaRPr lang="en-US">
              <a:solidFill>
                <a:srgbClr val="41558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4265372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0FB647-AD83-4603-B7BF-FFAD3CBD6D3D}" type="slidenum">
              <a:rPr lang="en-US" smtClean="0">
                <a:solidFill>
                  <a:srgbClr val="415588"/>
                </a:solidFill>
              </a:rPr>
              <a:pPr/>
              <a:t>‹#›</a:t>
            </a:fld>
            <a:endParaRPr lang="en-US">
              <a:solidFill>
                <a:srgbClr val="41558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857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60600645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1A3655-1E44-4424-9E39-7DA470DC4A68}" type="slidenum">
              <a:rPr lang="en-US" smtClean="0">
                <a:solidFill>
                  <a:srgbClr val="415588"/>
                </a:solidFill>
              </a:rPr>
              <a:pPr/>
              <a:t>‹#›</a:t>
            </a:fld>
            <a:endParaRPr lang="en-US">
              <a:solidFill>
                <a:srgbClr val="41558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639427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0C7BE582-C6D6-42C1-9349-E2A84CC8A27F}"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84734954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3506361-70C8-432A-93F0-141DC7F2B02C}" type="slidenum">
              <a:rPr lang="en-US" smtClean="0"/>
              <a:pPr/>
              <a:t>‹#›</a:t>
            </a:fld>
            <a:endParaRPr lang="en-US"/>
          </a:p>
        </p:txBody>
      </p:sp>
    </p:spTree>
    <p:extLst>
      <p:ext uri="{BB962C8B-B14F-4D97-AF65-F5344CB8AC3E}">
        <p14:creationId xmlns:p14="http://schemas.microsoft.com/office/powerpoint/2010/main" val="706580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5FDD7405-60FD-4A25-B3DD-05BF605EA69D}" type="slidenum">
              <a:rPr lang="en-US" smtClean="0"/>
              <a:pPr/>
              <a:t>‹#›</a:t>
            </a:fld>
            <a:endParaRPr lang="en-US"/>
          </a:p>
        </p:txBody>
      </p:sp>
    </p:spTree>
    <p:extLst>
      <p:ext uri="{BB962C8B-B14F-4D97-AF65-F5344CB8AC3E}">
        <p14:creationId xmlns:p14="http://schemas.microsoft.com/office/powerpoint/2010/main" val="3502169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DF076-3FBF-4A8F-80EC-28CA0F9DD5C6}" type="slidenum">
              <a:rPr lang="en-US" smtClean="0"/>
              <a:pPr/>
              <a:t>‹#›</a:t>
            </a:fld>
            <a:endParaRPr lang="en-US"/>
          </a:p>
        </p:txBody>
      </p:sp>
    </p:spTree>
    <p:extLst>
      <p:ext uri="{BB962C8B-B14F-4D97-AF65-F5344CB8AC3E}">
        <p14:creationId xmlns:p14="http://schemas.microsoft.com/office/powerpoint/2010/main" val="1252485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291BC-C0BE-4454-B6FD-E10313E72F5B}" type="slidenum">
              <a:rPr lang="en-US" smtClean="0"/>
              <a:pPr/>
              <a:t>‹#›</a:t>
            </a:fld>
            <a:endParaRPr lang="en-US"/>
          </a:p>
        </p:txBody>
      </p:sp>
    </p:spTree>
    <p:extLst>
      <p:ext uri="{BB962C8B-B14F-4D97-AF65-F5344CB8AC3E}">
        <p14:creationId xmlns:p14="http://schemas.microsoft.com/office/powerpoint/2010/main" val="3048591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4675C-63F2-4474-8BB9-0E7CEB072ADD}" type="slidenum">
              <a:rPr lang="en-US" smtClean="0"/>
              <a:pPr/>
              <a:t>‹#›</a:t>
            </a:fld>
            <a:endParaRPr lang="en-US"/>
          </a:p>
        </p:txBody>
      </p:sp>
    </p:spTree>
    <p:extLst>
      <p:ext uri="{BB962C8B-B14F-4D97-AF65-F5344CB8AC3E}">
        <p14:creationId xmlns:p14="http://schemas.microsoft.com/office/powerpoint/2010/main" val="3169696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33C3B-11B0-46D4-8DAE-F9DF6935FAA3}" type="slidenum">
              <a:rPr lang="en-US" smtClean="0"/>
              <a:pPr/>
              <a:t>‹#›</a:t>
            </a:fld>
            <a:endParaRPr lang="en-US"/>
          </a:p>
        </p:txBody>
      </p:sp>
    </p:spTree>
    <p:extLst>
      <p:ext uri="{BB962C8B-B14F-4D97-AF65-F5344CB8AC3E}">
        <p14:creationId xmlns:p14="http://schemas.microsoft.com/office/powerpoint/2010/main" val="2430086809"/>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13750-4AB4-48A8-B763-37883CEE0791}" type="slidenum">
              <a:rPr lang="en-US" smtClean="0"/>
              <a:pPr/>
              <a:t>‹#›</a:t>
            </a:fld>
            <a:endParaRPr lang="en-US"/>
          </a:p>
        </p:txBody>
      </p:sp>
    </p:spTree>
    <p:extLst>
      <p:ext uri="{BB962C8B-B14F-4D97-AF65-F5344CB8AC3E}">
        <p14:creationId xmlns:p14="http://schemas.microsoft.com/office/powerpoint/2010/main" val="320251431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C3572-32B7-45E0-9C7C-9AB15D44FCF2}" type="slidenum">
              <a:rPr lang="en-US" smtClean="0"/>
              <a:pPr/>
              <a:t>‹#›</a:t>
            </a:fld>
            <a:endParaRPr lang="en-US"/>
          </a:p>
        </p:txBody>
      </p:sp>
    </p:spTree>
    <p:extLst>
      <p:ext uri="{BB962C8B-B14F-4D97-AF65-F5344CB8AC3E}">
        <p14:creationId xmlns:p14="http://schemas.microsoft.com/office/powerpoint/2010/main" val="61793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77681665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61645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199193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80562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61729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408975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2557A-7053-4340-A874-8AB926A8EDA1}" type="datetimeFigureOut">
              <a:rPr lang="en-US" smtClean="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94190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FB647-AD83-4603-B7BF-FFAD3CBD6D3D}" type="slidenum">
              <a:rPr lang="en-US" smtClean="0"/>
              <a:pPr/>
              <a:t>‹#›</a:t>
            </a:fld>
            <a:endParaRPr lang="en-US"/>
          </a:p>
        </p:txBody>
      </p:sp>
    </p:spTree>
    <p:extLst>
      <p:ext uri="{BB962C8B-B14F-4D97-AF65-F5344CB8AC3E}">
        <p14:creationId xmlns:p14="http://schemas.microsoft.com/office/powerpoint/2010/main" val="22875437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A3655-1E44-4424-9E39-7DA470DC4A68}" type="slidenum">
              <a:rPr lang="en-US" smtClean="0"/>
              <a:pPr/>
              <a:t>‹#›</a:t>
            </a:fld>
            <a:endParaRPr lang="en-US"/>
          </a:p>
        </p:txBody>
      </p:sp>
    </p:spTree>
    <p:extLst>
      <p:ext uri="{BB962C8B-B14F-4D97-AF65-F5344CB8AC3E}">
        <p14:creationId xmlns:p14="http://schemas.microsoft.com/office/powerpoint/2010/main" val="224471743"/>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835406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1270084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accent1">
                    <a:lumMod val="50000"/>
                  </a:schemeClr>
                </a:solidFill>
              </a:defRPr>
            </a:lvl1pPr>
          </a:lstStyle>
          <a:p>
            <a:r>
              <a:rPr lang="en-US" dirty="0"/>
              <a:t>Place Descriptor Here</a:t>
            </a:r>
          </a:p>
        </p:txBody>
      </p:sp>
    </p:spTree>
    <p:extLst>
      <p:ext uri="{BB962C8B-B14F-4D97-AF65-F5344CB8AC3E}">
        <p14:creationId xmlns:p14="http://schemas.microsoft.com/office/powerpoint/2010/main" val="30788176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5.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theme" Target="../theme/theme6.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7979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170261169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2354852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21477616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95C5CA75-96F3-42DA-8C73-E2B32B310B9C}" type="slidenum">
              <a:rPr lang="en-US" smtClean="0">
                <a:solidFill>
                  <a:srgbClr val="415588"/>
                </a:solidFill>
              </a:rPr>
              <a:pPr/>
              <a:t>‹#›</a:t>
            </a:fld>
            <a:endParaRPr lang="en-US">
              <a:solidFill>
                <a:srgbClr val="415588"/>
              </a:solidFill>
            </a:endParaRPr>
          </a:p>
        </p:txBody>
      </p:sp>
    </p:spTree>
    <p:extLst>
      <p:ext uri="{BB962C8B-B14F-4D97-AF65-F5344CB8AC3E}">
        <p14:creationId xmlns:p14="http://schemas.microsoft.com/office/powerpoint/2010/main" val="405981756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8/29/2018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509450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hyperlink" Target="file:///F:\EC\dutytoreport.pdf" TargetMode="Externa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hyperlink" Target="https://echo.unm.edu/nm-teleecho-clinics/reproductive-health/" TargetMode="Externa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2" Type="http://schemas.openxmlformats.org/officeDocument/2006/relationships/hyperlink" Target="https://www.ruralhealthinfo.org/states/new-mexico" TargetMode="Externa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reproductivehealth/unintendedpregnancy/pdf/legal_summary-chart_english_final_tag508.pdf" TargetMode="External"/><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2362200" y="1143000"/>
            <a:ext cx="6477000" cy="2438400"/>
          </a:xfrm>
        </p:spPr>
        <p:txBody>
          <a:bodyPr/>
          <a:lstStyle/>
          <a:p>
            <a:r>
              <a:rPr lang="en-US" sz="2800" dirty="0"/>
              <a:t>Pharmacist Prescribed Hormonal Contraception Prescriptive Authority</a:t>
            </a:r>
            <a:br>
              <a:rPr lang="en-US" sz="2800" dirty="0"/>
            </a:br>
            <a:r>
              <a:rPr lang="en-US" sz="2800" dirty="0"/>
              <a:t>			</a:t>
            </a:r>
            <a:br>
              <a:rPr lang="en-US" sz="2800" dirty="0"/>
            </a:br>
            <a:r>
              <a:rPr lang="en-US" sz="2800" dirty="0"/>
              <a:t>			Live Session</a:t>
            </a:r>
          </a:p>
        </p:txBody>
      </p:sp>
      <p:sp>
        <p:nvSpPr>
          <p:cNvPr id="4102" name="Rectangle 6"/>
          <p:cNvSpPr>
            <a:spLocks noGrp="1" noChangeArrowheads="1"/>
          </p:cNvSpPr>
          <p:nvPr>
            <p:ph type="subTitle" idx="1"/>
          </p:nvPr>
        </p:nvSpPr>
        <p:spPr>
          <a:xfrm>
            <a:off x="1828800" y="4191000"/>
            <a:ext cx="5760741" cy="977621"/>
          </a:xfrm>
        </p:spPr>
        <p:txBody>
          <a:bodyPr/>
          <a:lstStyle/>
          <a:p>
            <a:r>
              <a:rPr lang="en-US" dirty="0"/>
              <a:t>Offered by the New Mexico Pharmacists Association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lstStyle/>
          <a:p>
            <a:r>
              <a:rPr lang="en-US" dirty="0"/>
              <a:t>Method Selection Chart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7735152"/>
              </p:ext>
            </p:extLst>
          </p:nvPr>
        </p:nvGraphicFramePr>
        <p:xfrm>
          <a:off x="685800" y="1981200"/>
          <a:ext cx="7932737" cy="3352802"/>
        </p:xfrm>
        <a:graphic>
          <a:graphicData uri="http://schemas.openxmlformats.org/drawingml/2006/table">
            <a:tbl>
              <a:tblPr firstRow="1" bandRow="1">
                <a:tableStyleId>{5C22544A-7EE6-4342-B048-85BDC9FD1C3A}</a:tableStyleId>
              </a:tblPr>
              <a:tblGrid>
                <a:gridCol w="1333838">
                  <a:extLst>
                    <a:ext uri="{9D8B030D-6E8A-4147-A177-3AD203B41FA5}">
                      <a16:colId xmlns:a16="http://schemas.microsoft.com/office/drawing/2014/main" val="20000"/>
                    </a:ext>
                  </a:extLst>
                </a:gridCol>
                <a:gridCol w="627688">
                  <a:extLst>
                    <a:ext uri="{9D8B030D-6E8A-4147-A177-3AD203B41FA5}">
                      <a16:colId xmlns:a16="http://schemas.microsoft.com/office/drawing/2014/main" val="20001"/>
                    </a:ext>
                  </a:extLst>
                </a:gridCol>
                <a:gridCol w="863071">
                  <a:extLst>
                    <a:ext uri="{9D8B030D-6E8A-4147-A177-3AD203B41FA5}">
                      <a16:colId xmlns:a16="http://schemas.microsoft.com/office/drawing/2014/main" val="20002"/>
                    </a:ext>
                  </a:extLst>
                </a:gridCol>
                <a:gridCol w="1255377">
                  <a:extLst>
                    <a:ext uri="{9D8B030D-6E8A-4147-A177-3AD203B41FA5}">
                      <a16:colId xmlns:a16="http://schemas.microsoft.com/office/drawing/2014/main" val="20003"/>
                    </a:ext>
                  </a:extLst>
                </a:gridCol>
                <a:gridCol w="1647682">
                  <a:extLst>
                    <a:ext uri="{9D8B030D-6E8A-4147-A177-3AD203B41FA5}">
                      <a16:colId xmlns:a16="http://schemas.microsoft.com/office/drawing/2014/main" val="20004"/>
                    </a:ext>
                  </a:extLst>
                </a:gridCol>
                <a:gridCol w="1071833">
                  <a:extLst>
                    <a:ext uri="{9D8B030D-6E8A-4147-A177-3AD203B41FA5}">
                      <a16:colId xmlns:a16="http://schemas.microsoft.com/office/drawing/2014/main" val="20005"/>
                    </a:ext>
                  </a:extLst>
                </a:gridCol>
                <a:gridCol w="1133248">
                  <a:extLst>
                    <a:ext uri="{9D8B030D-6E8A-4147-A177-3AD203B41FA5}">
                      <a16:colId xmlns:a16="http://schemas.microsoft.com/office/drawing/2014/main" val="20006"/>
                    </a:ext>
                  </a:extLst>
                </a:gridCol>
              </a:tblGrid>
              <a:tr h="634916">
                <a:tc>
                  <a:txBody>
                    <a:bodyPr/>
                    <a:lstStyle/>
                    <a:p>
                      <a:r>
                        <a:rPr lang="en-US" sz="1600" dirty="0"/>
                        <a:t>Patient</a:t>
                      </a:r>
                      <a:r>
                        <a:rPr lang="en-US" sz="1600" baseline="0" dirty="0"/>
                        <a:t> Preference</a:t>
                      </a:r>
                      <a:endParaRPr lang="en-US" sz="1600" dirty="0"/>
                    </a:p>
                  </a:txBody>
                  <a:tcPr/>
                </a:tc>
                <a:tc>
                  <a:txBody>
                    <a:bodyPr/>
                    <a:lstStyle/>
                    <a:p>
                      <a:r>
                        <a:rPr lang="en-US" sz="1600" dirty="0"/>
                        <a:t>CHC</a:t>
                      </a:r>
                    </a:p>
                  </a:txBody>
                  <a:tcPr/>
                </a:tc>
                <a:tc>
                  <a:txBody>
                    <a:bodyPr/>
                    <a:lstStyle/>
                    <a:p>
                      <a:r>
                        <a:rPr lang="en-US" sz="1600" dirty="0"/>
                        <a:t>DMPA</a:t>
                      </a:r>
                    </a:p>
                  </a:txBody>
                  <a:tcPr/>
                </a:tc>
                <a:tc>
                  <a:txBody>
                    <a:bodyPr/>
                    <a:lstStyle/>
                    <a:p>
                      <a:r>
                        <a:rPr lang="en-US" sz="1600" dirty="0"/>
                        <a:t>Hormonal </a:t>
                      </a:r>
                    </a:p>
                    <a:p>
                      <a:r>
                        <a:rPr lang="en-US" sz="1600" dirty="0"/>
                        <a:t>IUD</a:t>
                      </a:r>
                    </a:p>
                  </a:txBody>
                  <a:tcPr/>
                </a:tc>
                <a:tc>
                  <a:txBody>
                    <a:bodyPr/>
                    <a:lstStyle/>
                    <a:p>
                      <a:r>
                        <a:rPr lang="en-US" sz="1600" dirty="0" err="1"/>
                        <a:t>Nonhormonal</a:t>
                      </a:r>
                      <a:r>
                        <a:rPr lang="en-US" sz="1600" dirty="0"/>
                        <a:t> IUD</a:t>
                      </a:r>
                    </a:p>
                  </a:txBody>
                  <a:tcPr/>
                </a:tc>
                <a:tc>
                  <a:txBody>
                    <a:bodyPr/>
                    <a:lstStyle/>
                    <a:p>
                      <a:r>
                        <a:rPr lang="en-US" sz="1600" dirty="0"/>
                        <a:t>Implant </a:t>
                      </a:r>
                    </a:p>
                  </a:txBody>
                  <a:tcPr/>
                </a:tc>
                <a:tc>
                  <a:txBody>
                    <a:bodyPr/>
                    <a:lstStyle/>
                    <a:p>
                      <a:r>
                        <a:rPr lang="en-US" sz="1600" dirty="0"/>
                        <a:t>Barriers</a:t>
                      </a:r>
                    </a:p>
                  </a:txBody>
                  <a:tcPr/>
                </a:tc>
                <a:extLst>
                  <a:ext uri="{0D108BD9-81ED-4DB2-BD59-A6C34878D82A}">
                    <a16:rowId xmlns:a16="http://schemas.microsoft.com/office/drawing/2014/main" val="10000"/>
                  </a:ext>
                </a:extLst>
              </a:tr>
              <a:tr h="634916">
                <a:tc>
                  <a:txBody>
                    <a:bodyPr/>
                    <a:lstStyle/>
                    <a:p>
                      <a:r>
                        <a:rPr lang="en-US" sz="1600" dirty="0"/>
                        <a:t>Pregnant in 6 months</a:t>
                      </a:r>
                    </a:p>
                  </a:txBody>
                  <a:tcPr/>
                </a:tc>
                <a:tc>
                  <a:txBody>
                    <a:bodyPr/>
                    <a:lstStyle/>
                    <a:p>
                      <a:r>
                        <a:rPr lang="en-US" sz="1600" baseline="0" dirty="0"/>
                        <a:t>    +</a:t>
                      </a:r>
                      <a:endParaRPr lang="en-US" sz="1600" dirty="0"/>
                    </a:p>
                  </a:txBody>
                  <a:tcPr/>
                </a:tc>
                <a:tc>
                  <a:txBody>
                    <a:bodyPr/>
                    <a:lstStyle/>
                    <a:p>
                      <a:r>
                        <a:rPr lang="en-US" sz="1600" dirty="0"/>
                        <a:t>    _</a:t>
                      </a:r>
                    </a:p>
                  </a:txBody>
                  <a:tcPr/>
                </a:tc>
                <a:tc>
                  <a:txBody>
                    <a:bodyPr/>
                    <a:lstStyle/>
                    <a:p>
                      <a:r>
                        <a:rPr lang="en-US" sz="1600" dirty="0"/>
                        <a:t>     _</a:t>
                      </a:r>
                    </a:p>
                  </a:txBody>
                  <a:tcPr/>
                </a:tc>
                <a:tc>
                  <a:txBody>
                    <a:bodyPr/>
                    <a:lstStyle/>
                    <a:p>
                      <a:r>
                        <a:rPr lang="en-US" sz="1600" dirty="0"/>
                        <a:t>        _</a:t>
                      </a:r>
                    </a:p>
                  </a:txBody>
                  <a:tcPr/>
                </a:tc>
                <a:tc>
                  <a:txBody>
                    <a:bodyPr/>
                    <a:lstStyle/>
                    <a:p>
                      <a:r>
                        <a:rPr lang="en-US" sz="1600" dirty="0"/>
                        <a:t>     _</a:t>
                      </a:r>
                    </a:p>
                  </a:txBody>
                  <a:tcPr/>
                </a:tc>
                <a:tc>
                  <a:txBody>
                    <a:bodyPr/>
                    <a:lstStyle/>
                    <a:p>
                      <a:r>
                        <a:rPr lang="en-US" sz="1600" dirty="0"/>
                        <a:t>      +</a:t>
                      </a:r>
                    </a:p>
                  </a:txBody>
                  <a:tcPr/>
                </a:tc>
                <a:extLst>
                  <a:ext uri="{0D108BD9-81ED-4DB2-BD59-A6C34878D82A}">
                    <a16:rowId xmlns:a16="http://schemas.microsoft.com/office/drawing/2014/main" val="10001"/>
                  </a:ext>
                </a:extLst>
              </a:tr>
              <a:tr h="406569">
                <a:tc>
                  <a:txBody>
                    <a:bodyPr/>
                    <a:lstStyle/>
                    <a:p>
                      <a:r>
                        <a:rPr lang="en-US" sz="1600" dirty="0"/>
                        <a:t>Privacy</a:t>
                      </a:r>
                    </a:p>
                  </a:txBody>
                  <a:tcPr/>
                </a:tc>
                <a:tc>
                  <a:txBody>
                    <a:bodyPr/>
                    <a:lstStyle/>
                    <a:p>
                      <a:r>
                        <a:rPr lang="en-US" sz="1600" dirty="0"/>
                        <a:t>    _</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_</a:t>
                      </a:r>
                    </a:p>
                  </a:txBody>
                  <a:tcPr/>
                </a:tc>
                <a:extLst>
                  <a:ext uri="{0D108BD9-81ED-4DB2-BD59-A6C34878D82A}">
                    <a16:rowId xmlns:a16="http://schemas.microsoft.com/office/drawing/2014/main" val="10002"/>
                  </a:ext>
                </a:extLst>
              </a:tr>
              <a:tr h="634916">
                <a:tc>
                  <a:txBody>
                    <a:bodyPr/>
                    <a:lstStyle/>
                    <a:p>
                      <a:r>
                        <a:rPr lang="en-US" sz="1600" dirty="0"/>
                        <a:t>Privacy + menses</a:t>
                      </a:r>
                    </a:p>
                  </a:txBody>
                  <a:tcPr/>
                </a:tc>
                <a:tc>
                  <a:txBody>
                    <a:bodyPr/>
                    <a:lstStyle/>
                    <a:p>
                      <a:r>
                        <a:rPr lang="en-US" sz="1600" dirty="0"/>
                        <a:t>   </a:t>
                      </a:r>
                      <a:r>
                        <a:rPr lang="en-US" sz="1600" baseline="0" dirty="0"/>
                        <a:t> _</a:t>
                      </a:r>
                      <a:endParaRPr lang="en-US" sz="1600" dirty="0"/>
                    </a:p>
                  </a:txBody>
                  <a:tcPr/>
                </a:tc>
                <a:tc>
                  <a:txBody>
                    <a:bodyPr/>
                    <a:lstStyle/>
                    <a:p>
                      <a:r>
                        <a:rPr lang="en-US" sz="1600" dirty="0"/>
                        <a:t>    _</a:t>
                      </a:r>
                    </a:p>
                  </a:txBody>
                  <a:tcPr/>
                </a:tc>
                <a:tc>
                  <a:txBody>
                    <a:bodyPr/>
                    <a:lstStyle/>
                    <a:p>
                      <a:r>
                        <a:rPr lang="en-US" sz="1600" dirty="0"/>
                        <a:t>     _</a:t>
                      </a:r>
                    </a:p>
                  </a:txBody>
                  <a:tcPr/>
                </a:tc>
                <a:tc>
                  <a:txBody>
                    <a:bodyPr/>
                    <a:lstStyle/>
                    <a:p>
                      <a:r>
                        <a:rPr lang="en-US" sz="1600" dirty="0"/>
                        <a:t>       +</a:t>
                      </a:r>
                    </a:p>
                  </a:txBody>
                  <a:tcPr/>
                </a:tc>
                <a:tc>
                  <a:txBody>
                    <a:bodyPr/>
                    <a:lstStyle/>
                    <a:p>
                      <a:r>
                        <a:rPr lang="en-US" sz="1600" baseline="0" dirty="0"/>
                        <a:t>     _</a:t>
                      </a:r>
                      <a:endParaRPr lang="en-US" sz="1600" dirty="0"/>
                    </a:p>
                  </a:txBody>
                  <a:tcPr/>
                </a:tc>
                <a:tc>
                  <a:txBody>
                    <a:bodyPr/>
                    <a:lstStyle/>
                    <a:p>
                      <a:r>
                        <a:rPr lang="en-US" sz="1600" dirty="0"/>
                        <a:t>       _</a:t>
                      </a:r>
                    </a:p>
                  </a:txBody>
                  <a:tcPr/>
                </a:tc>
                <a:extLst>
                  <a:ext uri="{0D108BD9-81ED-4DB2-BD59-A6C34878D82A}">
                    <a16:rowId xmlns:a16="http://schemas.microsoft.com/office/drawing/2014/main" val="10003"/>
                  </a:ext>
                </a:extLst>
              </a:tr>
              <a:tr h="406569">
                <a:tc>
                  <a:txBody>
                    <a:bodyPr/>
                    <a:lstStyle/>
                    <a:p>
                      <a:r>
                        <a:rPr lang="en-US" sz="1600" dirty="0"/>
                        <a:t>Chaotic life</a:t>
                      </a:r>
                    </a:p>
                  </a:txBody>
                  <a:tcPr/>
                </a:tc>
                <a:tc>
                  <a:txBody>
                    <a:bodyPr/>
                    <a:lstStyle/>
                    <a:p>
                      <a:r>
                        <a:rPr lang="en-US" sz="1600" dirty="0"/>
                        <a:t>    _</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_</a:t>
                      </a:r>
                    </a:p>
                  </a:txBody>
                  <a:tcPr/>
                </a:tc>
                <a:extLst>
                  <a:ext uri="{0D108BD9-81ED-4DB2-BD59-A6C34878D82A}">
                    <a16:rowId xmlns:a16="http://schemas.microsoft.com/office/drawing/2014/main" val="10004"/>
                  </a:ext>
                </a:extLst>
              </a:tr>
              <a:tr h="634916">
                <a:tc>
                  <a:txBody>
                    <a:bodyPr/>
                    <a:lstStyle/>
                    <a:p>
                      <a:r>
                        <a:rPr lang="en-US" sz="1600" baseline="0" dirty="0"/>
                        <a:t>Highest efficacy</a:t>
                      </a:r>
                      <a:endParaRPr lang="en-US" sz="1600" dirty="0"/>
                    </a:p>
                  </a:txBody>
                  <a:tcPr/>
                </a:tc>
                <a:tc>
                  <a:txBody>
                    <a:bodyPr/>
                    <a:lstStyle/>
                    <a:p>
                      <a:r>
                        <a:rPr lang="en-US" sz="1600" dirty="0"/>
                        <a:t>    _</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a:t>
                      </a:r>
                    </a:p>
                  </a:txBody>
                  <a:tcPr/>
                </a:tc>
                <a:tc>
                  <a:txBody>
                    <a:bodyPr/>
                    <a:lstStyle/>
                    <a:p>
                      <a:r>
                        <a:rPr lang="en-US" sz="1600" dirty="0"/>
                        <a:t>       _</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Pill Selection</a:t>
            </a:r>
          </a:p>
        </p:txBody>
      </p:sp>
      <p:sp>
        <p:nvSpPr>
          <p:cNvPr id="3" name="Content Placeholder 2"/>
          <p:cNvSpPr>
            <a:spLocks noGrp="1"/>
          </p:cNvSpPr>
          <p:nvPr>
            <p:ph idx="1"/>
          </p:nvPr>
        </p:nvSpPr>
        <p:spPr/>
        <p:txBody>
          <a:bodyPr>
            <a:normAutofit fontScale="85000" lnSpcReduction="10000"/>
          </a:bodyPr>
          <a:lstStyle/>
          <a:p>
            <a:pPr>
              <a:buNone/>
            </a:pPr>
            <a:r>
              <a:rPr lang="en-US" dirty="0"/>
              <a:t>* WHO/FDA:  use “lowest dose pill to decrease potential side effects”</a:t>
            </a:r>
          </a:p>
          <a:p>
            <a:pPr>
              <a:buNone/>
            </a:pPr>
            <a:r>
              <a:rPr lang="en-US" dirty="0"/>
              <a:t>* However, 20 mcg pills (with 7 days placebo) have higher BTB (break-through bleeding) rates</a:t>
            </a:r>
          </a:p>
          <a:p>
            <a:pPr>
              <a:buNone/>
            </a:pPr>
            <a:endParaRPr lang="en-US" dirty="0"/>
          </a:p>
          <a:p>
            <a:r>
              <a:rPr lang="en-US" dirty="0"/>
              <a:t>One familiar to patient and successful in past</a:t>
            </a:r>
          </a:p>
          <a:p>
            <a:r>
              <a:rPr lang="en-US" dirty="0"/>
              <a:t>One close to a pill previously used successfully</a:t>
            </a:r>
          </a:p>
          <a:p>
            <a:r>
              <a:rPr lang="en-US" dirty="0" err="1"/>
              <a:t>Monophasic</a:t>
            </a:r>
            <a:r>
              <a:rPr lang="en-US" dirty="0"/>
              <a:t> 30 - 35 mcg estrogen in 28 day formulation</a:t>
            </a:r>
          </a:p>
          <a:p>
            <a:r>
              <a:rPr lang="en-US" dirty="0"/>
              <a:t>Limit choices</a:t>
            </a:r>
          </a:p>
          <a:p>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5276088"/>
            <a:ext cx="2552700" cy="1429512"/>
          </a:xfrm>
          <a:prstGeom prst="rect">
            <a:avLst/>
          </a:prstGeom>
        </p:spPr>
      </p:pic>
    </p:spTree>
    <p:extLst>
      <p:ext uri="{BB962C8B-B14F-4D97-AF65-F5344CB8AC3E}">
        <p14:creationId xmlns:p14="http://schemas.microsoft.com/office/powerpoint/2010/main" val="88780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Scenario		</a:t>
            </a:r>
          </a:p>
        </p:txBody>
      </p:sp>
      <p:sp>
        <p:nvSpPr>
          <p:cNvPr id="3" name="Content Placeholder 2"/>
          <p:cNvSpPr>
            <a:spLocks noGrp="1"/>
          </p:cNvSpPr>
          <p:nvPr>
            <p:ph idx="1"/>
          </p:nvPr>
        </p:nvSpPr>
        <p:spPr>
          <a:xfrm>
            <a:off x="1128684" y="2743199"/>
            <a:ext cx="6571343" cy="2712821"/>
          </a:xfrm>
        </p:spPr>
        <p:txBody>
          <a:bodyPr/>
          <a:lstStyle/>
          <a:p>
            <a:pPr>
              <a:buNone/>
            </a:pPr>
            <a:r>
              <a:rPr lang="en-US" dirty="0"/>
              <a:t>A 22-year-old Hispanic female smoker without health problems wants to restart  </a:t>
            </a:r>
            <a:r>
              <a:rPr lang="en-US" dirty="0" err="1"/>
              <a:t>LoEstrin</a:t>
            </a:r>
            <a:r>
              <a:rPr lang="en-US" dirty="0"/>
              <a:t> 1/20 which she has taken successfully in the past.</a:t>
            </a:r>
          </a:p>
          <a:p>
            <a:pPr>
              <a:buFontTx/>
              <a:buChar char="•"/>
            </a:pPr>
            <a:endParaRPr lang="en-US" dirty="0"/>
          </a:p>
          <a:p>
            <a:pP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4384457"/>
            <a:ext cx="2143125" cy="2143125"/>
          </a:xfrm>
          <a:prstGeom prst="rect">
            <a:avLst/>
          </a:prstGeom>
        </p:spPr>
      </p:pic>
    </p:spTree>
    <p:extLst>
      <p:ext uri="{BB962C8B-B14F-4D97-AF65-F5344CB8AC3E}">
        <p14:creationId xmlns:p14="http://schemas.microsoft.com/office/powerpoint/2010/main" val="134034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a:xfrm>
            <a:off x="982133" y="2209800"/>
            <a:ext cx="7704667" cy="3790016"/>
          </a:xfrm>
        </p:spPr>
        <p:txBody>
          <a:bodyPr>
            <a:normAutofit/>
          </a:bodyPr>
          <a:lstStyle/>
          <a:p>
            <a:r>
              <a:rPr lang="en-US" dirty="0"/>
              <a:t>Up to 80% of women who stop </a:t>
            </a:r>
            <a:r>
              <a:rPr lang="en-US" dirty="0" err="1"/>
              <a:t>COCs</a:t>
            </a:r>
            <a:r>
              <a:rPr lang="en-US" dirty="0"/>
              <a:t> d0 so because  of side effects</a:t>
            </a:r>
          </a:p>
          <a:p>
            <a:r>
              <a:rPr lang="en-US" dirty="0"/>
              <a:t>Double-blind, placebo-controlled studies:  “no difference in the incidence of any of the major side effects in COC users compared with placebo pill users…”</a:t>
            </a:r>
          </a:p>
          <a:p>
            <a:endParaRPr lang="en-US" dirty="0"/>
          </a:p>
          <a:p>
            <a:pPr>
              <a:buNone/>
            </a:pPr>
            <a:r>
              <a:rPr lang="en-US" sz="1400" dirty="0"/>
              <a:t>Redmond G, et al.  Contraception. 1999;60:81-5.  as quoted in Contraceptive Technology, Hatcher et al., 20</a:t>
            </a:r>
            <a:r>
              <a:rPr lang="en-US" sz="1400" baseline="30000" dirty="0"/>
              <a:t>th</a:t>
            </a:r>
            <a:r>
              <a:rPr lang="en-US" sz="1400" dirty="0"/>
              <a:t> edition, </a:t>
            </a:r>
            <a:r>
              <a:rPr lang="en-US" sz="1400" dirty="0" err="1"/>
              <a:t>p</a:t>
            </a:r>
            <a:r>
              <a:rPr lang="en-US" sz="1400" dirty="0"/>
              <a:t>. 311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normAutofit fontScale="90000"/>
          </a:bodyPr>
          <a:lstStyle/>
          <a:p>
            <a:r>
              <a:rPr lang="en-US" dirty="0"/>
              <a:t>Hormones and Associated </a:t>
            </a:r>
            <a:br>
              <a:rPr lang="en-US" dirty="0"/>
            </a:br>
            <a:r>
              <a:rPr lang="en-US" dirty="0"/>
              <a:t>Side Effects</a:t>
            </a:r>
            <a:br>
              <a:rPr lang="en-US" dirty="0"/>
            </a:br>
            <a:r>
              <a:rPr lang="en-US" sz="2000" dirty="0"/>
              <a:t>Contraceptive Technology, </a:t>
            </a:r>
            <a:r>
              <a:rPr lang="en-US" sz="2000" dirty="0" err="1"/>
              <a:t>p</a:t>
            </a:r>
            <a:r>
              <a:rPr lang="en-US" sz="2000" dirty="0"/>
              <a:t>. 312</a:t>
            </a:r>
            <a:endParaRPr lang="en-US" dirty="0"/>
          </a:p>
        </p:txBody>
      </p:sp>
      <p:graphicFrame>
        <p:nvGraphicFramePr>
          <p:cNvPr id="6" name="Content Placeholder 5"/>
          <p:cNvGraphicFramePr>
            <a:graphicFrameLocks noGrp="1"/>
          </p:cNvGraphicFramePr>
          <p:nvPr>
            <p:ph idx="1"/>
          </p:nvPr>
        </p:nvGraphicFramePr>
        <p:xfrm>
          <a:off x="982663" y="2667000"/>
          <a:ext cx="7704138" cy="3032760"/>
        </p:xfrm>
        <a:graphic>
          <a:graphicData uri="http://schemas.openxmlformats.org/drawingml/2006/table">
            <a:tbl>
              <a:tblPr firstRow="1" bandRow="1">
                <a:tableStyleId>{5C22544A-7EE6-4342-B048-85BDC9FD1C3A}</a:tableStyleId>
              </a:tblPr>
              <a:tblGrid>
                <a:gridCol w="2568046">
                  <a:extLst>
                    <a:ext uri="{9D8B030D-6E8A-4147-A177-3AD203B41FA5}">
                      <a16:colId xmlns:a16="http://schemas.microsoft.com/office/drawing/2014/main" val="20000"/>
                    </a:ext>
                  </a:extLst>
                </a:gridCol>
                <a:gridCol w="2568046">
                  <a:extLst>
                    <a:ext uri="{9D8B030D-6E8A-4147-A177-3AD203B41FA5}">
                      <a16:colId xmlns:a16="http://schemas.microsoft.com/office/drawing/2014/main" val="20001"/>
                    </a:ext>
                  </a:extLst>
                </a:gridCol>
                <a:gridCol w="2568046">
                  <a:extLst>
                    <a:ext uri="{9D8B030D-6E8A-4147-A177-3AD203B41FA5}">
                      <a16:colId xmlns:a16="http://schemas.microsoft.com/office/drawing/2014/main" val="20002"/>
                    </a:ext>
                  </a:extLst>
                </a:gridCol>
              </a:tblGrid>
              <a:tr h="370840">
                <a:tc>
                  <a:txBody>
                    <a:bodyPr/>
                    <a:lstStyle/>
                    <a:p>
                      <a:r>
                        <a:rPr lang="en-US" dirty="0"/>
                        <a:t>Estrogen-related</a:t>
                      </a:r>
                    </a:p>
                  </a:txBody>
                  <a:tcPr/>
                </a:tc>
                <a:tc>
                  <a:txBody>
                    <a:bodyPr/>
                    <a:lstStyle/>
                    <a:p>
                      <a:r>
                        <a:rPr lang="en-US" dirty="0"/>
                        <a:t>Progestin-related</a:t>
                      </a:r>
                    </a:p>
                  </a:txBody>
                  <a:tcPr/>
                </a:tc>
                <a:tc>
                  <a:txBody>
                    <a:bodyPr/>
                    <a:lstStyle/>
                    <a:p>
                      <a:r>
                        <a:rPr lang="en-US" dirty="0"/>
                        <a:t>Androgen-related</a:t>
                      </a:r>
                    </a:p>
                  </a:txBody>
                  <a:tcPr/>
                </a:tc>
                <a:extLst>
                  <a:ext uri="{0D108BD9-81ED-4DB2-BD59-A6C34878D82A}">
                    <a16:rowId xmlns:a16="http://schemas.microsoft.com/office/drawing/2014/main" val="10000"/>
                  </a:ext>
                </a:extLst>
              </a:tr>
              <a:tr h="370840">
                <a:tc>
                  <a:txBody>
                    <a:bodyPr/>
                    <a:lstStyle/>
                    <a:p>
                      <a:r>
                        <a:rPr lang="en-US" dirty="0"/>
                        <a:t>Breast tenderness</a:t>
                      </a:r>
                    </a:p>
                  </a:txBody>
                  <a:tcPr/>
                </a:tc>
                <a:tc>
                  <a:txBody>
                    <a:bodyPr/>
                    <a:lstStyle/>
                    <a:p>
                      <a:r>
                        <a:rPr lang="en-US" dirty="0"/>
                        <a:t>Breast tenderness</a:t>
                      </a:r>
                    </a:p>
                  </a:txBody>
                  <a:tcPr/>
                </a:tc>
                <a:tc>
                  <a:txBody>
                    <a:bodyPr/>
                    <a:lstStyle/>
                    <a:p>
                      <a:r>
                        <a:rPr lang="en-US" dirty="0" err="1"/>
                        <a:t>Hirsuitism</a:t>
                      </a:r>
                      <a:endParaRPr lang="en-US" dirty="0"/>
                    </a:p>
                    <a:p>
                      <a:endParaRPr lang="en-US" dirty="0"/>
                    </a:p>
                  </a:txBody>
                  <a:tcPr/>
                </a:tc>
                <a:extLst>
                  <a:ext uri="{0D108BD9-81ED-4DB2-BD59-A6C34878D82A}">
                    <a16:rowId xmlns:a16="http://schemas.microsoft.com/office/drawing/2014/main" val="10001"/>
                  </a:ext>
                </a:extLst>
              </a:tr>
              <a:tr h="370840">
                <a:tc>
                  <a:txBody>
                    <a:bodyPr/>
                    <a:lstStyle/>
                    <a:p>
                      <a:r>
                        <a:rPr lang="en-US" dirty="0"/>
                        <a:t>Nausea</a:t>
                      </a:r>
                    </a:p>
                  </a:txBody>
                  <a:tcPr/>
                </a:tc>
                <a:tc>
                  <a:txBody>
                    <a:bodyPr/>
                    <a:lstStyle/>
                    <a:p>
                      <a:r>
                        <a:rPr lang="en-US" dirty="0"/>
                        <a:t>Nausea</a:t>
                      </a:r>
                    </a:p>
                  </a:txBody>
                  <a:tcPr/>
                </a:tc>
                <a:tc>
                  <a:txBody>
                    <a:bodyPr/>
                    <a:lstStyle/>
                    <a:p>
                      <a:r>
                        <a:rPr lang="en-US" dirty="0"/>
                        <a:t>Acne</a:t>
                      </a:r>
                    </a:p>
                  </a:txBody>
                  <a:tcPr/>
                </a:tc>
                <a:extLst>
                  <a:ext uri="{0D108BD9-81ED-4DB2-BD59-A6C34878D82A}">
                    <a16:rowId xmlns:a16="http://schemas.microsoft.com/office/drawing/2014/main" val="10002"/>
                  </a:ext>
                </a:extLst>
              </a:tr>
              <a:tr h="370840">
                <a:tc>
                  <a:txBody>
                    <a:bodyPr/>
                    <a:lstStyle/>
                    <a:p>
                      <a:r>
                        <a:rPr lang="en-US" dirty="0"/>
                        <a:t>Headache</a:t>
                      </a:r>
                    </a:p>
                  </a:txBody>
                  <a:tcPr/>
                </a:tc>
                <a:tc>
                  <a:txBody>
                    <a:bodyPr/>
                    <a:lstStyle/>
                    <a:p>
                      <a:r>
                        <a:rPr lang="en-US" dirty="0"/>
                        <a:t>Constipation, bloating</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Weight</a:t>
                      </a:r>
                      <a:r>
                        <a:rPr lang="en-US" baseline="0" dirty="0"/>
                        <a:t> gain in breasts, hips, thighs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Cyclic weight</a:t>
                      </a:r>
                      <a:r>
                        <a:rPr lang="en-US" baseline="0" dirty="0"/>
                        <a:t> gain</a:t>
                      </a:r>
                      <a:endParaRPr lang="en-US" dirty="0"/>
                    </a:p>
                    <a:p>
                      <a:endParaRPr lang="en-US" dirty="0"/>
                    </a:p>
                  </a:txBody>
                  <a:tcPr/>
                </a:tc>
                <a:tc>
                  <a:txBody>
                    <a:bodyPr/>
                    <a:lstStyle/>
                    <a:p>
                      <a:r>
                        <a:rPr lang="en-US" dirty="0"/>
                        <a:t>Slow, steady weight gain</a:t>
                      </a:r>
                    </a:p>
                  </a:txBody>
                  <a:tcPr/>
                </a:tc>
                <a:extLst>
                  <a:ext uri="{0D108BD9-81ED-4DB2-BD59-A6C34878D82A}">
                    <a16:rowId xmlns:a16="http://schemas.microsoft.com/office/drawing/2014/main" val="10004"/>
                  </a:ext>
                </a:extLst>
              </a:tr>
              <a:tr h="370840">
                <a:tc>
                  <a:txBody>
                    <a:bodyPr/>
                    <a:lstStyle/>
                    <a:p>
                      <a:r>
                        <a:rPr lang="en-US" dirty="0"/>
                        <a:t>Increased HDL, triglycerides</a:t>
                      </a:r>
                    </a:p>
                  </a:txBody>
                  <a:tcPr/>
                </a:tc>
                <a:tc>
                  <a:txBody>
                    <a:bodyPr/>
                    <a:lstStyle/>
                    <a:p>
                      <a:endParaRPr lang="en-US" dirty="0"/>
                    </a:p>
                  </a:txBody>
                  <a:tcPr/>
                </a:tc>
                <a:tc>
                  <a:txBody>
                    <a:bodyPr/>
                    <a:lstStyle/>
                    <a:p>
                      <a:r>
                        <a:rPr lang="en-US" dirty="0"/>
                        <a:t>Increased LDL</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04667" cy="1981200"/>
          </a:xfrm>
        </p:spPr>
        <p:txBody>
          <a:bodyPr/>
          <a:lstStyle/>
          <a:p>
            <a:r>
              <a:rPr lang="en-US" dirty="0"/>
              <a:t>Management of Common Side Effects</a:t>
            </a:r>
            <a:br>
              <a:rPr lang="en-US" dirty="0"/>
            </a:br>
            <a:r>
              <a:rPr lang="en-US" sz="2000" dirty="0"/>
              <a:t>Contraceptive Technology, pp. 311-318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2875403"/>
              </p:ext>
            </p:extLst>
          </p:nvPr>
        </p:nvGraphicFramePr>
        <p:xfrm>
          <a:off x="685800" y="2057400"/>
          <a:ext cx="7704136" cy="4485640"/>
        </p:xfrm>
        <a:graphic>
          <a:graphicData uri="http://schemas.openxmlformats.org/drawingml/2006/table">
            <a:tbl>
              <a:tblPr firstRow="1" bandRow="1">
                <a:tableStyleId>{5C22544A-7EE6-4342-B048-85BDC9FD1C3A}</a:tableStyleId>
              </a:tblPr>
              <a:tblGrid>
                <a:gridCol w="1926034">
                  <a:extLst>
                    <a:ext uri="{9D8B030D-6E8A-4147-A177-3AD203B41FA5}">
                      <a16:colId xmlns:a16="http://schemas.microsoft.com/office/drawing/2014/main" val="20000"/>
                    </a:ext>
                  </a:extLst>
                </a:gridCol>
                <a:gridCol w="1926034">
                  <a:extLst>
                    <a:ext uri="{9D8B030D-6E8A-4147-A177-3AD203B41FA5}">
                      <a16:colId xmlns:a16="http://schemas.microsoft.com/office/drawing/2014/main" val="20001"/>
                    </a:ext>
                  </a:extLst>
                </a:gridCol>
                <a:gridCol w="1926034">
                  <a:extLst>
                    <a:ext uri="{9D8B030D-6E8A-4147-A177-3AD203B41FA5}">
                      <a16:colId xmlns:a16="http://schemas.microsoft.com/office/drawing/2014/main" val="20002"/>
                    </a:ext>
                  </a:extLst>
                </a:gridCol>
                <a:gridCol w="1926034">
                  <a:extLst>
                    <a:ext uri="{9D8B030D-6E8A-4147-A177-3AD203B41FA5}">
                      <a16:colId xmlns:a16="http://schemas.microsoft.com/office/drawing/2014/main" val="20003"/>
                    </a:ext>
                  </a:extLst>
                </a:gridCol>
              </a:tblGrid>
              <a:tr h="370840">
                <a:tc>
                  <a:txBody>
                    <a:bodyPr/>
                    <a:lstStyle/>
                    <a:p>
                      <a:r>
                        <a:rPr lang="en-US" dirty="0"/>
                        <a:t>Symptom </a:t>
                      </a:r>
                    </a:p>
                  </a:txBody>
                  <a:tcPr/>
                </a:tc>
                <a:tc>
                  <a:txBody>
                    <a:bodyPr/>
                    <a:lstStyle/>
                    <a:p>
                      <a:r>
                        <a:rPr lang="en-US" dirty="0"/>
                        <a:t>Frequency</a:t>
                      </a:r>
                    </a:p>
                  </a:txBody>
                  <a:tcPr/>
                </a:tc>
                <a:tc>
                  <a:txBody>
                    <a:bodyPr/>
                    <a:lstStyle/>
                    <a:p>
                      <a:r>
                        <a:rPr lang="en-US" dirty="0"/>
                        <a:t>Behavior change</a:t>
                      </a:r>
                    </a:p>
                  </a:txBody>
                  <a:tcPr/>
                </a:tc>
                <a:tc>
                  <a:txBody>
                    <a:bodyPr/>
                    <a:lstStyle/>
                    <a:p>
                      <a:r>
                        <a:rPr lang="en-US" dirty="0"/>
                        <a:t>Rx change</a:t>
                      </a:r>
                    </a:p>
                  </a:txBody>
                  <a:tcPr/>
                </a:tc>
                <a:extLst>
                  <a:ext uri="{0D108BD9-81ED-4DB2-BD59-A6C34878D82A}">
                    <a16:rowId xmlns:a16="http://schemas.microsoft.com/office/drawing/2014/main" val="10000"/>
                  </a:ext>
                </a:extLst>
              </a:tr>
              <a:tr h="370840">
                <a:tc>
                  <a:txBody>
                    <a:bodyPr/>
                    <a:lstStyle/>
                    <a:p>
                      <a:r>
                        <a:rPr lang="en-US" dirty="0"/>
                        <a:t>Bleeding</a:t>
                      </a:r>
                    </a:p>
                  </a:txBody>
                  <a:tcPr/>
                </a:tc>
                <a:tc>
                  <a:txBody>
                    <a:bodyPr/>
                    <a:lstStyle/>
                    <a:p>
                      <a:r>
                        <a:rPr lang="en-US" dirty="0"/>
                        <a:t>Most common</a:t>
                      </a:r>
                    </a:p>
                  </a:txBody>
                  <a:tcPr/>
                </a:tc>
                <a:tc>
                  <a:txBody>
                    <a:bodyPr/>
                    <a:lstStyle/>
                    <a:p>
                      <a:r>
                        <a:rPr lang="en-US" dirty="0"/>
                        <a:t>Care with spacing of pills</a:t>
                      </a:r>
                    </a:p>
                    <a:p>
                      <a:r>
                        <a:rPr lang="en-US" dirty="0"/>
                        <a:t>Patience</a:t>
                      </a:r>
                      <a:r>
                        <a:rPr lang="en-US" baseline="0" dirty="0"/>
                        <a:t> and reassurance</a:t>
                      </a:r>
                      <a:endParaRPr lang="en-US" dirty="0"/>
                    </a:p>
                  </a:txBody>
                  <a:tcPr/>
                </a:tc>
                <a:tc>
                  <a:txBody>
                    <a:bodyPr/>
                    <a:lstStyle/>
                    <a:p>
                      <a:r>
                        <a:rPr lang="en-US" dirty="0"/>
                        <a:t>Depends</a:t>
                      </a:r>
                      <a:r>
                        <a:rPr lang="en-US" baseline="0" dirty="0"/>
                        <a:t> on timing in cycle </a:t>
                      </a:r>
                    </a:p>
                    <a:p>
                      <a:r>
                        <a:rPr lang="en-US" baseline="0" dirty="0"/>
                        <a:t>Change method</a:t>
                      </a:r>
                      <a:endParaRPr lang="en-US" dirty="0"/>
                    </a:p>
                  </a:txBody>
                  <a:tcPr/>
                </a:tc>
                <a:extLst>
                  <a:ext uri="{0D108BD9-81ED-4DB2-BD59-A6C34878D82A}">
                    <a16:rowId xmlns:a16="http://schemas.microsoft.com/office/drawing/2014/main" val="10001"/>
                  </a:ext>
                </a:extLst>
              </a:tr>
              <a:tr h="370840">
                <a:tc>
                  <a:txBody>
                    <a:bodyPr/>
                    <a:lstStyle/>
                    <a:p>
                      <a:r>
                        <a:rPr lang="en-US" dirty="0" err="1"/>
                        <a:t>Mastalgia</a:t>
                      </a:r>
                      <a:endParaRPr lang="en-US" dirty="0"/>
                    </a:p>
                  </a:txBody>
                  <a:tcPr/>
                </a:tc>
                <a:tc>
                  <a:txBody>
                    <a:bodyPr/>
                    <a:lstStyle/>
                    <a:p>
                      <a:r>
                        <a:rPr lang="en-US" dirty="0"/>
                        <a:t>~30%</a:t>
                      </a:r>
                    </a:p>
                  </a:txBody>
                  <a:tcPr/>
                </a:tc>
                <a:tc>
                  <a:txBody>
                    <a:bodyPr/>
                    <a:lstStyle/>
                    <a:p>
                      <a:r>
                        <a:rPr lang="en-US" dirty="0"/>
                        <a:t>Patience and reassurance</a:t>
                      </a:r>
                    </a:p>
                    <a:p>
                      <a:r>
                        <a:rPr lang="en-US" dirty="0"/>
                        <a:t>Supportive bra</a:t>
                      </a:r>
                    </a:p>
                  </a:txBody>
                  <a:tcPr/>
                </a:tc>
                <a:tc>
                  <a:txBody>
                    <a:bodyPr/>
                    <a:lstStyle/>
                    <a:p>
                      <a:r>
                        <a:rPr lang="en-US" dirty="0"/>
                        <a:t>Decrease E</a:t>
                      </a:r>
                    </a:p>
                    <a:p>
                      <a:r>
                        <a:rPr lang="en-US" dirty="0"/>
                        <a:t>Decrease</a:t>
                      </a:r>
                      <a:r>
                        <a:rPr lang="en-US" baseline="0" dirty="0"/>
                        <a:t> P</a:t>
                      </a:r>
                    </a:p>
                    <a:p>
                      <a:r>
                        <a:rPr lang="en-US" dirty="0" err="1"/>
                        <a:t>Drosperinone</a:t>
                      </a:r>
                      <a:r>
                        <a:rPr lang="en-US" dirty="0"/>
                        <a:t> pill</a:t>
                      </a:r>
                    </a:p>
                    <a:p>
                      <a:r>
                        <a:rPr lang="en-US" dirty="0"/>
                        <a:t>Ring</a:t>
                      </a:r>
                    </a:p>
                  </a:txBody>
                  <a:tcPr/>
                </a:tc>
                <a:extLst>
                  <a:ext uri="{0D108BD9-81ED-4DB2-BD59-A6C34878D82A}">
                    <a16:rowId xmlns:a16="http://schemas.microsoft.com/office/drawing/2014/main" val="10002"/>
                  </a:ext>
                </a:extLst>
              </a:tr>
              <a:tr h="370840">
                <a:tc>
                  <a:txBody>
                    <a:bodyPr/>
                    <a:lstStyle/>
                    <a:p>
                      <a:r>
                        <a:rPr lang="en-US" dirty="0"/>
                        <a:t>Nausea/vomiting</a:t>
                      </a:r>
                    </a:p>
                  </a:txBody>
                  <a:tcPr/>
                </a:tc>
                <a:tc>
                  <a:txBody>
                    <a:bodyPr/>
                    <a:lstStyle/>
                    <a:p>
                      <a:r>
                        <a:rPr lang="en-US" dirty="0"/>
                        <a:t>Relatively uncommon</a:t>
                      </a:r>
                    </a:p>
                  </a:txBody>
                  <a:tcPr/>
                </a:tc>
                <a:tc>
                  <a:txBody>
                    <a:bodyPr/>
                    <a:lstStyle/>
                    <a:p>
                      <a:r>
                        <a:rPr lang="en-US" dirty="0"/>
                        <a:t>Patience and reassurance</a:t>
                      </a:r>
                    </a:p>
                    <a:p>
                      <a:r>
                        <a:rPr lang="en-US" dirty="0"/>
                        <a:t>Take with meals, at bedtime</a:t>
                      </a:r>
                    </a:p>
                  </a:txBody>
                  <a:tcPr/>
                </a:tc>
                <a:tc>
                  <a:txBody>
                    <a:bodyPr/>
                    <a:lstStyle/>
                    <a:p>
                      <a:r>
                        <a:rPr lang="en-US" dirty="0"/>
                        <a:t>Decrease E</a:t>
                      </a:r>
                    </a:p>
                    <a:p>
                      <a:r>
                        <a:rPr lang="en-US" dirty="0"/>
                        <a:t>Try P-only method</a:t>
                      </a:r>
                    </a:p>
                    <a:p>
                      <a:r>
                        <a:rPr lang="en-US" dirty="0"/>
                        <a:t>Use backup until resolved for one week</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p:spPr>
        <p:txBody>
          <a:bodyPr/>
          <a:lstStyle/>
          <a:p>
            <a:r>
              <a:rPr lang="en-US" dirty="0"/>
              <a:t>Abnormal Bleeding</a:t>
            </a:r>
            <a:br>
              <a:rPr lang="en-US" dirty="0"/>
            </a:br>
            <a:r>
              <a:rPr lang="en-US" sz="2000" dirty="0"/>
              <a:t>Contraceptive Technology, pp. 311-314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7944594"/>
              </p:ext>
            </p:extLst>
          </p:nvPr>
        </p:nvGraphicFramePr>
        <p:xfrm>
          <a:off x="957112" y="2057400"/>
          <a:ext cx="7704138" cy="3302000"/>
        </p:xfrm>
        <a:graphic>
          <a:graphicData uri="http://schemas.openxmlformats.org/drawingml/2006/table">
            <a:tbl>
              <a:tblPr firstRow="1" bandRow="1">
                <a:tableStyleId>{5C22544A-7EE6-4342-B048-85BDC9FD1C3A}</a:tableStyleId>
              </a:tblPr>
              <a:tblGrid>
                <a:gridCol w="3852069">
                  <a:extLst>
                    <a:ext uri="{9D8B030D-6E8A-4147-A177-3AD203B41FA5}">
                      <a16:colId xmlns:a16="http://schemas.microsoft.com/office/drawing/2014/main" val="20000"/>
                    </a:ext>
                  </a:extLst>
                </a:gridCol>
                <a:gridCol w="3852069">
                  <a:extLst>
                    <a:ext uri="{9D8B030D-6E8A-4147-A177-3AD203B41FA5}">
                      <a16:colId xmlns:a16="http://schemas.microsoft.com/office/drawing/2014/main" val="20001"/>
                    </a:ext>
                  </a:extLst>
                </a:gridCol>
              </a:tblGrid>
              <a:tr h="370840">
                <a:tc>
                  <a:txBody>
                    <a:bodyPr/>
                    <a:lstStyle/>
                    <a:p>
                      <a:r>
                        <a:rPr lang="en-US" dirty="0"/>
                        <a:t>Symptom</a:t>
                      </a:r>
                    </a:p>
                  </a:txBody>
                  <a:tcPr/>
                </a:tc>
                <a:tc>
                  <a:txBody>
                    <a:bodyPr/>
                    <a:lstStyle/>
                    <a:p>
                      <a:r>
                        <a:rPr lang="en-US" dirty="0"/>
                        <a:t>Possible Actions</a:t>
                      </a:r>
                    </a:p>
                  </a:txBody>
                  <a:tcPr/>
                </a:tc>
                <a:extLst>
                  <a:ext uri="{0D108BD9-81ED-4DB2-BD59-A6C34878D82A}">
                    <a16:rowId xmlns:a16="http://schemas.microsoft.com/office/drawing/2014/main" val="10000"/>
                  </a:ext>
                </a:extLst>
              </a:tr>
              <a:tr h="370840">
                <a:tc>
                  <a:txBody>
                    <a:bodyPr/>
                    <a:lstStyle/>
                    <a:p>
                      <a:r>
                        <a:rPr lang="en-US" dirty="0"/>
                        <a:t>Absent or too light menses</a:t>
                      </a:r>
                    </a:p>
                  </a:txBody>
                  <a:tcPr/>
                </a:tc>
                <a:tc>
                  <a:txBody>
                    <a:bodyPr/>
                    <a:lstStyle/>
                    <a:p>
                      <a:r>
                        <a:rPr lang="en-US" dirty="0"/>
                        <a:t>Increase E</a:t>
                      </a:r>
                    </a:p>
                    <a:p>
                      <a:r>
                        <a:rPr lang="en-US" dirty="0" err="1"/>
                        <a:t>Triphasic</a:t>
                      </a:r>
                      <a:r>
                        <a:rPr lang="en-US" dirty="0"/>
                        <a:t> with lower P early</a:t>
                      </a:r>
                    </a:p>
                  </a:txBody>
                  <a:tcPr/>
                </a:tc>
                <a:extLst>
                  <a:ext uri="{0D108BD9-81ED-4DB2-BD59-A6C34878D82A}">
                    <a16:rowId xmlns:a16="http://schemas.microsoft.com/office/drawing/2014/main" val="10001"/>
                  </a:ext>
                </a:extLst>
              </a:tr>
              <a:tr h="370840">
                <a:tc>
                  <a:txBody>
                    <a:bodyPr/>
                    <a:lstStyle/>
                    <a:p>
                      <a:r>
                        <a:rPr lang="en-US" b="1" u="sng" dirty="0"/>
                        <a:t>Unscheduled bleeding/spotting</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     during active pills</a:t>
                      </a:r>
                    </a:p>
                  </a:txBody>
                  <a:tcPr/>
                </a:tc>
                <a:tc>
                  <a:txBody>
                    <a:bodyPr/>
                    <a:lstStyle/>
                    <a:p>
                      <a:r>
                        <a:rPr lang="en-US" dirty="0"/>
                        <a:t>Increase P</a:t>
                      </a:r>
                    </a:p>
                    <a:p>
                      <a:r>
                        <a:rPr lang="en-US" dirty="0" err="1"/>
                        <a:t>Triphasic</a:t>
                      </a:r>
                      <a:r>
                        <a:rPr lang="en-US" dirty="0"/>
                        <a:t> with higher P at end of cycle</a:t>
                      </a:r>
                    </a:p>
                  </a:txBody>
                  <a:tcPr/>
                </a:tc>
                <a:extLst>
                  <a:ext uri="{0D108BD9-81ED-4DB2-BD59-A6C34878D82A}">
                    <a16:rowId xmlns:a16="http://schemas.microsoft.com/office/drawing/2014/main" val="10003"/>
                  </a:ext>
                </a:extLst>
              </a:tr>
              <a:tr h="370840">
                <a:tc>
                  <a:txBody>
                    <a:bodyPr/>
                    <a:lstStyle/>
                    <a:p>
                      <a:r>
                        <a:rPr lang="en-US" dirty="0"/>
                        <a:t>     after menses</a:t>
                      </a:r>
                    </a:p>
                  </a:txBody>
                  <a:tcPr/>
                </a:tc>
                <a:tc>
                  <a:txBody>
                    <a:bodyPr/>
                    <a:lstStyle/>
                    <a:p>
                      <a:r>
                        <a:rPr lang="en-US" dirty="0"/>
                        <a:t>Increase E early</a:t>
                      </a:r>
                      <a:r>
                        <a:rPr lang="en-US" baseline="0" dirty="0"/>
                        <a:t> in cycle</a:t>
                      </a:r>
                    </a:p>
                    <a:p>
                      <a:r>
                        <a:rPr lang="en-US" baseline="0" dirty="0"/>
                        <a:t>Decrease P early in cycle</a:t>
                      </a:r>
                      <a:endParaRPr lang="en-US" dirty="0"/>
                    </a:p>
                  </a:txBody>
                  <a:tcPr/>
                </a:tc>
                <a:extLst>
                  <a:ext uri="{0D108BD9-81ED-4DB2-BD59-A6C34878D82A}">
                    <a16:rowId xmlns:a16="http://schemas.microsoft.com/office/drawing/2014/main" val="10004"/>
                  </a:ext>
                </a:extLst>
              </a:tr>
              <a:tr h="370840">
                <a:tc>
                  <a:txBody>
                    <a:bodyPr/>
                    <a:lstStyle/>
                    <a:p>
                      <a:r>
                        <a:rPr lang="en-US" dirty="0"/>
                        <a:t>     </a:t>
                      </a:r>
                      <a:r>
                        <a:rPr lang="en-US" dirty="0" err="1"/>
                        <a:t>midcycle</a:t>
                      </a:r>
                      <a:endParaRPr lang="en-US" dirty="0"/>
                    </a:p>
                  </a:txBody>
                  <a:tcPr/>
                </a:tc>
                <a:tc>
                  <a:txBody>
                    <a:bodyPr/>
                    <a:lstStyle/>
                    <a:p>
                      <a:r>
                        <a:rPr lang="en-US" dirty="0"/>
                        <a:t>Try </a:t>
                      </a:r>
                      <a:r>
                        <a:rPr lang="en-US" dirty="0" err="1"/>
                        <a:t>triphasic</a:t>
                      </a:r>
                      <a:r>
                        <a:rPr lang="en-US" baseline="0" dirty="0"/>
                        <a:t> with increased E and P in middle of cycle</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90599"/>
          </a:xfrm>
        </p:spPr>
        <p:txBody>
          <a:bodyPr/>
          <a:lstStyle/>
          <a:p>
            <a:r>
              <a:rPr lang="en-US" dirty="0"/>
              <a:t>Progestin Generations</a:t>
            </a:r>
          </a:p>
        </p:txBody>
      </p:sp>
      <p:sp>
        <p:nvSpPr>
          <p:cNvPr id="3" name="Content Placeholder 2"/>
          <p:cNvSpPr>
            <a:spLocks noGrp="1"/>
          </p:cNvSpPr>
          <p:nvPr>
            <p:ph idx="1"/>
          </p:nvPr>
        </p:nvSpPr>
        <p:spPr>
          <a:xfrm>
            <a:off x="982133" y="2133600"/>
            <a:ext cx="8009467" cy="4495800"/>
          </a:xfrm>
        </p:spPr>
        <p:txBody>
          <a:bodyPr>
            <a:normAutofit fontScale="85000" lnSpcReduction="10000"/>
          </a:bodyPr>
          <a:lstStyle/>
          <a:p>
            <a:r>
              <a:rPr lang="en-US" dirty="0"/>
              <a:t>First:  </a:t>
            </a:r>
          </a:p>
          <a:p>
            <a:pPr lvl="1"/>
            <a:r>
              <a:rPr lang="en-US" dirty="0" err="1"/>
              <a:t>norethynodrel</a:t>
            </a:r>
            <a:r>
              <a:rPr lang="en-US" dirty="0"/>
              <a:t>, </a:t>
            </a:r>
            <a:r>
              <a:rPr lang="en-US" dirty="0" err="1"/>
              <a:t>norethindrone</a:t>
            </a:r>
            <a:r>
              <a:rPr lang="en-US" dirty="0"/>
              <a:t>, </a:t>
            </a:r>
            <a:r>
              <a:rPr lang="en-US" dirty="0" err="1"/>
              <a:t>norethindrone</a:t>
            </a:r>
            <a:r>
              <a:rPr lang="en-US" dirty="0"/>
              <a:t> acetate, </a:t>
            </a:r>
            <a:r>
              <a:rPr lang="en-US" dirty="0" err="1"/>
              <a:t>ethynodiol</a:t>
            </a:r>
            <a:r>
              <a:rPr lang="en-US" dirty="0"/>
              <a:t> </a:t>
            </a:r>
            <a:r>
              <a:rPr lang="en-US" dirty="0" err="1"/>
              <a:t>diacetate</a:t>
            </a:r>
            <a:r>
              <a:rPr lang="en-US" dirty="0"/>
              <a:t> </a:t>
            </a:r>
          </a:p>
          <a:p>
            <a:pPr lvl="1"/>
            <a:r>
              <a:rPr lang="en-US" dirty="0" err="1"/>
              <a:t>Enovid</a:t>
            </a:r>
            <a:r>
              <a:rPr lang="en-US" dirty="0"/>
              <a:t>, </a:t>
            </a:r>
            <a:r>
              <a:rPr lang="en-US" dirty="0" err="1"/>
              <a:t>OrthoNovum</a:t>
            </a:r>
            <a:r>
              <a:rPr lang="en-US" dirty="0"/>
              <a:t> 1/80, </a:t>
            </a:r>
            <a:r>
              <a:rPr lang="en-US" dirty="0" err="1"/>
              <a:t>Micronor</a:t>
            </a:r>
            <a:endParaRPr lang="en-US" dirty="0"/>
          </a:p>
          <a:p>
            <a:pPr lvl="1"/>
            <a:r>
              <a:rPr lang="en-US" dirty="0"/>
              <a:t>increased BTB as dosages were decreased because of shorter half-life</a:t>
            </a:r>
          </a:p>
          <a:p>
            <a:pPr lvl="1">
              <a:buNone/>
            </a:pPr>
            <a:endParaRPr lang="en-US" dirty="0"/>
          </a:p>
          <a:p>
            <a:r>
              <a:rPr lang="en-US" dirty="0"/>
              <a:t>Second:  </a:t>
            </a:r>
          </a:p>
          <a:p>
            <a:pPr lvl="1"/>
            <a:r>
              <a:rPr lang="en-US" dirty="0" err="1"/>
              <a:t>levonorgestrel</a:t>
            </a:r>
            <a:r>
              <a:rPr lang="en-US" dirty="0"/>
              <a:t>, </a:t>
            </a:r>
            <a:r>
              <a:rPr lang="en-US" dirty="0" err="1"/>
              <a:t>norgestrel</a:t>
            </a:r>
            <a:r>
              <a:rPr lang="en-US" dirty="0"/>
              <a:t> - more potent, longer half-life to solve bleeding problems </a:t>
            </a:r>
          </a:p>
          <a:p>
            <a:pPr lvl="1"/>
            <a:r>
              <a:rPr lang="en-US" dirty="0" err="1"/>
              <a:t>Seasonale</a:t>
            </a:r>
            <a:r>
              <a:rPr lang="en-US" dirty="0"/>
              <a:t>, </a:t>
            </a:r>
            <a:r>
              <a:rPr lang="en-US" dirty="0" err="1"/>
              <a:t>Seasonique</a:t>
            </a:r>
            <a:r>
              <a:rPr lang="en-US" dirty="0"/>
              <a:t>, </a:t>
            </a:r>
            <a:r>
              <a:rPr lang="en-US" dirty="0" err="1"/>
              <a:t>LoOvral</a:t>
            </a:r>
            <a:endParaRPr lang="en-US" dirty="0"/>
          </a:p>
          <a:p>
            <a:pPr lvl="1"/>
            <a:r>
              <a:rPr lang="en-US" dirty="0"/>
              <a:t>more androgenic so acne, oily skin, facial hair, adverse lipids</a:t>
            </a:r>
          </a:p>
          <a:p>
            <a:pPr lvl="1">
              <a:buNone/>
            </a:pPr>
            <a:endParaRPr lang="en-US" dirty="0"/>
          </a:p>
          <a:p>
            <a:pPr lvl="1">
              <a:buNone/>
            </a:pPr>
            <a:r>
              <a:rPr lang="en-US" sz="1600" dirty="0"/>
              <a:t>Contraceptive Technology, 20</a:t>
            </a:r>
            <a:r>
              <a:rPr lang="en-US" sz="1600" baseline="30000" dirty="0"/>
              <a:t>th</a:t>
            </a:r>
            <a:r>
              <a:rPr lang="en-US" sz="1600" dirty="0"/>
              <a:t> edition, pp. 252-254.</a:t>
            </a:r>
            <a:endParaRPr lang="en-US" sz="1730" dirty="0"/>
          </a:p>
          <a:p>
            <a:pPr lvl="1"/>
            <a:endParaRPr lang="en-US" dirty="0"/>
          </a:p>
          <a:p>
            <a:pPr lvl="1"/>
            <a:endParaRPr lang="en-US" dirty="0"/>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19199"/>
          </a:xfrm>
        </p:spPr>
        <p:txBody>
          <a:bodyPr/>
          <a:lstStyle/>
          <a:p>
            <a:r>
              <a:rPr lang="en-US" dirty="0"/>
              <a:t>Progestin Generations </a:t>
            </a:r>
            <a:r>
              <a:rPr lang="en-US" sz="2400" dirty="0"/>
              <a:t>(continued)</a:t>
            </a:r>
          </a:p>
        </p:txBody>
      </p:sp>
      <p:sp>
        <p:nvSpPr>
          <p:cNvPr id="3" name="Content Placeholder 2"/>
          <p:cNvSpPr>
            <a:spLocks noGrp="1"/>
          </p:cNvSpPr>
          <p:nvPr>
            <p:ph idx="1"/>
          </p:nvPr>
        </p:nvSpPr>
        <p:spPr>
          <a:xfrm>
            <a:off x="982133" y="2057400"/>
            <a:ext cx="7704667" cy="4419600"/>
          </a:xfrm>
        </p:spPr>
        <p:txBody>
          <a:bodyPr>
            <a:normAutofit fontScale="92500" lnSpcReduction="10000"/>
          </a:bodyPr>
          <a:lstStyle/>
          <a:p>
            <a:r>
              <a:rPr lang="en-US" dirty="0"/>
              <a:t>Third: </a:t>
            </a:r>
          </a:p>
          <a:p>
            <a:pPr lvl="1"/>
            <a:r>
              <a:rPr lang="en-US" dirty="0" err="1"/>
              <a:t>desogestrel</a:t>
            </a:r>
            <a:r>
              <a:rPr lang="en-US" dirty="0"/>
              <a:t>, </a:t>
            </a:r>
            <a:r>
              <a:rPr lang="en-US" dirty="0" err="1"/>
              <a:t>norgestimate</a:t>
            </a:r>
            <a:r>
              <a:rPr lang="en-US" dirty="0"/>
              <a:t>, </a:t>
            </a:r>
            <a:r>
              <a:rPr lang="en-US" dirty="0" err="1"/>
              <a:t>gestodene</a:t>
            </a:r>
            <a:r>
              <a:rPr lang="en-US" dirty="0"/>
              <a:t> (not in US)</a:t>
            </a:r>
          </a:p>
          <a:p>
            <a:pPr lvl="1"/>
            <a:r>
              <a:rPr lang="en-US" dirty="0" err="1"/>
              <a:t>Cyclessa</a:t>
            </a:r>
            <a:r>
              <a:rPr lang="en-US" dirty="0"/>
              <a:t>, </a:t>
            </a:r>
            <a:r>
              <a:rPr lang="en-US" dirty="0" err="1"/>
              <a:t>OrthoTricyclen</a:t>
            </a:r>
            <a:endParaRPr lang="en-US" dirty="0"/>
          </a:p>
          <a:p>
            <a:pPr lvl="1"/>
            <a:r>
              <a:rPr lang="en-US" dirty="0"/>
              <a:t>reduced androgenic effects allowed fuller estrogen impact – concern re VTE risk</a:t>
            </a:r>
          </a:p>
          <a:p>
            <a:r>
              <a:rPr lang="en-US" dirty="0"/>
              <a:t>Fourth:</a:t>
            </a:r>
          </a:p>
          <a:p>
            <a:pPr lvl="1"/>
            <a:r>
              <a:rPr lang="en-US" dirty="0" err="1"/>
              <a:t>drospirenone</a:t>
            </a:r>
            <a:endParaRPr lang="en-US" dirty="0"/>
          </a:p>
          <a:p>
            <a:pPr lvl="1"/>
            <a:r>
              <a:rPr lang="en-US" dirty="0" err="1"/>
              <a:t>Yaz</a:t>
            </a:r>
            <a:endParaRPr lang="en-US" dirty="0"/>
          </a:p>
          <a:p>
            <a:pPr lvl="1"/>
            <a:r>
              <a:rPr lang="en-US" dirty="0"/>
              <a:t>helpful for acne and premenstrual </a:t>
            </a:r>
            <a:r>
              <a:rPr lang="en-US" dirty="0" err="1"/>
              <a:t>dysphoric</a:t>
            </a:r>
            <a:r>
              <a:rPr lang="en-US" dirty="0"/>
              <a:t> disorder</a:t>
            </a:r>
          </a:p>
          <a:p>
            <a:pPr lvl="1"/>
            <a:endParaRPr lang="en-US" dirty="0"/>
          </a:p>
          <a:p>
            <a:pPr lvl="1">
              <a:buNone/>
            </a:pPr>
            <a:r>
              <a:rPr lang="en-US" sz="1514" dirty="0"/>
              <a:t>Contraceptive Technology, 20</a:t>
            </a:r>
            <a:r>
              <a:rPr lang="en-US" sz="1514" baseline="30000" dirty="0"/>
              <a:t>th</a:t>
            </a:r>
            <a:r>
              <a:rPr lang="en-US" sz="1514" dirty="0"/>
              <a:t> edition, pp. 252-254.</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199"/>
          </a:xfrm>
        </p:spPr>
        <p:txBody>
          <a:bodyPr/>
          <a:lstStyle/>
          <a:p>
            <a:r>
              <a:rPr lang="en-US" dirty="0"/>
              <a:t>Pharmacologic Profile of </a:t>
            </a:r>
            <a:br>
              <a:rPr lang="en-US" dirty="0"/>
            </a:br>
            <a:r>
              <a:rPr lang="en-US" dirty="0"/>
              <a:t>Common </a:t>
            </a:r>
            <a:r>
              <a:rPr lang="en-US" dirty="0" err="1"/>
              <a:t>Progestins</a:t>
            </a:r>
            <a:r>
              <a:rPr lang="en-US" dirty="0"/>
              <a:t>  </a:t>
            </a:r>
            <a:br>
              <a:rPr lang="en-US" dirty="0"/>
            </a:br>
            <a:r>
              <a:rPr lang="en-US" sz="1400" dirty="0"/>
              <a:t>(adapted from Contraceptive Technology, 20</a:t>
            </a:r>
            <a:r>
              <a:rPr lang="en-US" sz="1400" baseline="30000" dirty="0"/>
              <a:t>th</a:t>
            </a:r>
            <a:r>
              <a:rPr lang="en-US" sz="1400" dirty="0"/>
              <a:t> Ed., </a:t>
            </a:r>
            <a:r>
              <a:rPr lang="en-US" sz="1400" dirty="0" err="1"/>
              <a:t>p</a:t>
            </a:r>
            <a:r>
              <a:rPr lang="en-US" sz="1400" dirty="0"/>
              <a:t>. 255)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3507994"/>
              </p:ext>
            </p:extLst>
          </p:nvPr>
        </p:nvGraphicFramePr>
        <p:xfrm>
          <a:off x="975507" y="2234826"/>
          <a:ext cx="7704138" cy="3205480"/>
        </p:xfrm>
        <a:graphic>
          <a:graphicData uri="http://schemas.openxmlformats.org/drawingml/2006/table">
            <a:tbl>
              <a:tblPr firstRow="1" bandRow="1">
                <a:tableStyleId>{5C22544A-7EE6-4342-B048-85BDC9FD1C3A}</a:tableStyleId>
              </a:tblPr>
              <a:tblGrid>
                <a:gridCol w="1284023">
                  <a:extLst>
                    <a:ext uri="{9D8B030D-6E8A-4147-A177-3AD203B41FA5}">
                      <a16:colId xmlns:a16="http://schemas.microsoft.com/office/drawing/2014/main" val="20000"/>
                    </a:ext>
                  </a:extLst>
                </a:gridCol>
                <a:gridCol w="1162314">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990601">
                  <a:extLst>
                    <a:ext uri="{9D8B030D-6E8A-4147-A177-3AD203B41FA5}">
                      <a16:colId xmlns:a16="http://schemas.microsoft.com/office/drawing/2014/main" val="20005"/>
                    </a:ext>
                  </a:extLst>
                </a:gridCol>
              </a:tblGrid>
              <a:tr h="370840">
                <a:tc>
                  <a:txBody>
                    <a:bodyPr/>
                    <a:lstStyle/>
                    <a:p>
                      <a:r>
                        <a:rPr lang="en-US" dirty="0"/>
                        <a:t>Progestin</a:t>
                      </a:r>
                    </a:p>
                  </a:txBody>
                  <a:tcPr/>
                </a:tc>
                <a:tc>
                  <a:txBody>
                    <a:bodyPr/>
                    <a:lstStyle/>
                    <a:p>
                      <a:r>
                        <a:rPr lang="en-US" dirty="0" err="1"/>
                        <a:t>Progesto-genic</a:t>
                      </a:r>
                      <a:endParaRPr lang="en-US" dirty="0"/>
                    </a:p>
                  </a:txBody>
                  <a:tcPr/>
                </a:tc>
                <a:tc>
                  <a:txBody>
                    <a:bodyPr/>
                    <a:lstStyle/>
                    <a:p>
                      <a:r>
                        <a:rPr lang="en-US" dirty="0"/>
                        <a:t>Anti-androgenic</a:t>
                      </a:r>
                    </a:p>
                  </a:txBody>
                  <a:tcPr/>
                </a:tc>
                <a:tc>
                  <a:txBody>
                    <a:bodyPr/>
                    <a:lstStyle/>
                    <a:p>
                      <a:r>
                        <a:rPr lang="en-US" sz="1800" kern="1200" dirty="0">
                          <a:solidFill>
                            <a:schemeClr val="tx1"/>
                          </a:solidFill>
                          <a:latin typeface="+mn-lt"/>
                          <a:ea typeface="+mn-ea"/>
                          <a:cs typeface="+mn-cs"/>
                        </a:rPr>
                        <a:t>Anti-</a:t>
                      </a:r>
                      <a:r>
                        <a:rPr lang="en-US" sz="1800" kern="1200" dirty="0" err="1">
                          <a:solidFill>
                            <a:schemeClr val="tx1"/>
                          </a:solidFill>
                          <a:latin typeface="+mn-lt"/>
                          <a:ea typeface="+mn-ea"/>
                          <a:cs typeface="+mn-cs"/>
                        </a:rPr>
                        <a:t>mineralocorticoid</a:t>
                      </a:r>
                      <a:endParaRPr lang="en-US" sz="1800" kern="1200" dirty="0">
                        <a:solidFill>
                          <a:schemeClr val="tx1"/>
                        </a:solidFill>
                        <a:latin typeface="+mn-lt"/>
                        <a:ea typeface="+mn-ea"/>
                        <a:cs typeface="+mn-cs"/>
                      </a:endParaRPr>
                    </a:p>
                  </a:txBody>
                  <a:tcPr/>
                </a:tc>
                <a:tc>
                  <a:txBody>
                    <a:bodyPr/>
                    <a:lstStyle/>
                    <a:p>
                      <a:r>
                        <a:rPr lang="en-US" dirty="0"/>
                        <a:t>Androgenic</a:t>
                      </a:r>
                    </a:p>
                  </a:txBody>
                  <a:tcPr/>
                </a:tc>
                <a:tc>
                  <a:txBody>
                    <a:bodyPr/>
                    <a:lstStyle/>
                    <a:p>
                      <a:r>
                        <a:rPr lang="en-US" dirty="0"/>
                        <a:t>Half-life (hrs)</a:t>
                      </a:r>
                    </a:p>
                  </a:txBody>
                  <a:tcPr/>
                </a:tc>
                <a:extLst>
                  <a:ext uri="{0D108BD9-81ED-4DB2-BD59-A6C34878D82A}">
                    <a16:rowId xmlns:a16="http://schemas.microsoft.com/office/drawing/2014/main" val="10000"/>
                  </a:ext>
                </a:extLst>
              </a:tr>
              <a:tr h="370840">
                <a:tc>
                  <a:txBody>
                    <a:bodyPr/>
                    <a:lstStyle/>
                    <a:p>
                      <a:r>
                        <a:rPr lang="en-US" dirty="0" err="1"/>
                        <a:t>norethin</a:t>
                      </a:r>
                      <a:r>
                        <a:rPr lang="en-US" dirty="0"/>
                        <a:t>-drone</a:t>
                      </a:r>
                    </a:p>
                  </a:txBody>
                  <a:tcPr/>
                </a:tc>
                <a:tc>
                  <a:txBody>
                    <a:bodyPr/>
                    <a:lstStyle/>
                    <a:p>
                      <a:r>
                        <a:rPr lang="en-US" dirty="0"/>
                        <a:t>         +</a:t>
                      </a:r>
                    </a:p>
                  </a:txBody>
                  <a:tcPr/>
                </a:tc>
                <a:tc>
                  <a:txBody>
                    <a:bodyPr/>
                    <a:lstStyle/>
                    <a:p>
                      <a:r>
                        <a:rPr lang="en-US" dirty="0"/>
                        <a:t>       </a:t>
                      </a:r>
                      <a:r>
                        <a:rPr lang="en-US" baseline="0" dirty="0"/>
                        <a:t> -</a:t>
                      </a:r>
                      <a:endParaRPr lang="en-US" dirty="0"/>
                    </a:p>
                  </a:txBody>
                  <a:tcPr/>
                </a:tc>
                <a:tc>
                  <a:txBody>
                    <a:bodyPr/>
                    <a:lstStyle/>
                    <a:p>
                      <a:r>
                        <a:rPr lang="en-US" dirty="0"/>
                        <a:t>        -</a:t>
                      </a:r>
                    </a:p>
                  </a:txBody>
                  <a:tcPr/>
                </a:tc>
                <a:tc>
                  <a:txBody>
                    <a:bodyPr/>
                    <a:lstStyle/>
                    <a:p>
                      <a:r>
                        <a:rPr lang="en-US" dirty="0"/>
                        <a:t>       (+)</a:t>
                      </a:r>
                    </a:p>
                  </a:txBody>
                  <a:tcPr/>
                </a:tc>
                <a:tc>
                  <a:txBody>
                    <a:bodyPr/>
                    <a:lstStyle/>
                    <a:p>
                      <a:r>
                        <a:rPr lang="en-US" dirty="0"/>
                        <a:t>5-13 </a:t>
                      </a:r>
                    </a:p>
                  </a:txBody>
                  <a:tcPr/>
                </a:tc>
                <a:extLst>
                  <a:ext uri="{0D108BD9-81ED-4DB2-BD59-A6C34878D82A}">
                    <a16:rowId xmlns:a16="http://schemas.microsoft.com/office/drawing/2014/main" val="10001"/>
                  </a:ext>
                </a:extLst>
              </a:tr>
              <a:tr h="370840">
                <a:tc>
                  <a:txBody>
                    <a:bodyPr/>
                    <a:lstStyle/>
                    <a:p>
                      <a:r>
                        <a:rPr lang="en-US" dirty="0" err="1"/>
                        <a:t>levonor-gestrel</a:t>
                      </a:r>
                      <a:endParaRPr lang="en-US" dirty="0"/>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tc>
                  <a:txBody>
                    <a:bodyPr/>
                    <a:lstStyle/>
                    <a:p>
                      <a:r>
                        <a:rPr lang="en-US" dirty="0"/>
                        <a:t>  10</a:t>
                      </a:r>
                    </a:p>
                  </a:txBody>
                  <a:tcPr/>
                </a:tc>
                <a:extLst>
                  <a:ext uri="{0D108BD9-81ED-4DB2-BD59-A6C34878D82A}">
                    <a16:rowId xmlns:a16="http://schemas.microsoft.com/office/drawing/2014/main" val="10002"/>
                  </a:ext>
                </a:extLst>
              </a:tr>
              <a:tr h="370840">
                <a:tc>
                  <a:txBody>
                    <a:bodyPr/>
                    <a:lstStyle/>
                    <a:p>
                      <a:r>
                        <a:rPr lang="en-US" dirty="0" err="1"/>
                        <a:t>desogestrel</a:t>
                      </a:r>
                      <a:endParaRPr lang="en-US" dirty="0"/>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tc>
                  <a:txBody>
                    <a:bodyPr/>
                    <a:lstStyle/>
                    <a:p>
                      <a:r>
                        <a:rPr lang="en-US" dirty="0"/>
                        <a:t>12-24</a:t>
                      </a:r>
                    </a:p>
                  </a:txBody>
                  <a:tcPr/>
                </a:tc>
                <a:extLst>
                  <a:ext uri="{0D108BD9-81ED-4DB2-BD59-A6C34878D82A}">
                    <a16:rowId xmlns:a16="http://schemas.microsoft.com/office/drawing/2014/main" val="10003"/>
                  </a:ext>
                </a:extLst>
              </a:tr>
              <a:tr h="370840">
                <a:tc>
                  <a:txBody>
                    <a:bodyPr/>
                    <a:lstStyle/>
                    <a:p>
                      <a:r>
                        <a:rPr lang="en-US" dirty="0" err="1"/>
                        <a:t>drospire</a:t>
                      </a:r>
                      <a:r>
                        <a:rPr lang="en-US" dirty="0"/>
                        <a:t>-none</a:t>
                      </a:r>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tc>
                  <a:txBody>
                    <a:bodyPr/>
                    <a:lstStyle/>
                    <a:p>
                      <a:r>
                        <a:rPr lang="en-US" dirty="0"/>
                        <a:t>         -</a:t>
                      </a:r>
                    </a:p>
                  </a:txBody>
                  <a:tcPr/>
                </a:tc>
                <a:tc>
                  <a:txBody>
                    <a:bodyPr/>
                    <a:lstStyle/>
                    <a:p>
                      <a:r>
                        <a:rPr lang="en-US" dirty="0"/>
                        <a:t>31-33</a:t>
                      </a:r>
                    </a:p>
                  </a:txBody>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DC390D3-6ECE-4360-BAA3-E2BF166BFBE8}"/>
              </a:ext>
            </a:extLst>
          </p:cNvPr>
          <p:cNvSpPr txBox="1"/>
          <p:nvPr/>
        </p:nvSpPr>
        <p:spPr>
          <a:xfrm>
            <a:off x="3276600" y="5380672"/>
            <a:ext cx="3432350" cy="1477328"/>
          </a:xfrm>
          <a:prstGeom prst="rect">
            <a:avLst/>
          </a:prstGeom>
          <a:noFill/>
        </p:spPr>
        <p:txBody>
          <a:bodyPr wrap="none" rtlCol="0">
            <a:spAutoFit/>
          </a:bodyPr>
          <a:lstStyle/>
          <a:p>
            <a:r>
              <a:rPr lang="en-US" b="1" u="sng" dirty="0"/>
              <a:t>Key: </a:t>
            </a:r>
            <a:r>
              <a:rPr lang="en-US" dirty="0"/>
              <a:t>     	</a:t>
            </a:r>
            <a:r>
              <a:rPr lang="en-US" b="1" dirty="0"/>
              <a:t>  +    =  distinct effect  </a:t>
            </a:r>
            <a:br>
              <a:rPr lang="en-US" b="1" dirty="0"/>
            </a:br>
            <a:endParaRPr lang="en-US" b="1" dirty="0"/>
          </a:p>
          <a:p>
            <a:r>
              <a:rPr lang="en-US" b="1" dirty="0"/>
              <a:t>       		 (+)    =  negligible effect</a:t>
            </a:r>
            <a:br>
              <a:rPr lang="en-US" b="1" dirty="0"/>
            </a:br>
            <a:endParaRPr lang="en-US" b="1" dirty="0">
              <a:highlight>
                <a:srgbClr val="808080"/>
              </a:highlight>
            </a:endParaRPr>
          </a:p>
          <a:p>
            <a:r>
              <a:rPr lang="en-US" b="1" dirty="0"/>
              <a:t>       		   -    =  no effect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6571343" cy="1049235"/>
          </a:xfrm>
        </p:spPr>
        <p:txBody>
          <a:bodyPr/>
          <a:lstStyle/>
          <a:p>
            <a:r>
              <a:rPr lang="en-US" dirty="0"/>
              <a:t>Disclosure</a:t>
            </a:r>
          </a:p>
        </p:txBody>
      </p:sp>
      <p:sp>
        <p:nvSpPr>
          <p:cNvPr id="3" name="Content Placeholder 2"/>
          <p:cNvSpPr>
            <a:spLocks noGrp="1"/>
          </p:cNvSpPr>
          <p:nvPr>
            <p:ph idx="1"/>
          </p:nvPr>
        </p:nvSpPr>
        <p:spPr>
          <a:xfrm>
            <a:off x="1038367" y="2116035"/>
            <a:ext cx="7704667" cy="3332816"/>
          </a:xfrm>
        </p:spPr>
        <p:txBody>
          <a:bodyPr/>
          <a:lstStyle/>
          <a:p>
            <a:r>
              <a:rPr lang="en-US" dirty="0"/>
              <a:t>The parties involved in creation and development of the New Mexico Pharmacists Prescriptive Authority have nothing to disclose</a:t>
            </a:r>
          </a:p>
          <a:p>
            <a:r>
              <a:rPr lang="en-US" dirty="0"/>
              <a:t>The parties involved in presentation and training of the New Mexico Pharmacists Prescriptive authority have nothing to disclose</a:t>
            </a:r>
          </a:p>
        </p:txBody>
      </p:sp>
    </p:spTree>
    <p:extLst>
      <p:ext uri="{BB962C8B-B14F-4D97-AF65-F5344CB8AC3E}">
        <p14:creationId xmlns:p14="http://schemas.microsoft.com/office/powerpoint/2010/main" val="413795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 Resources</a:t>
            </a:r>
          </a:p>
        </p:txBody>
      </p:sp>
      <p:sp>
        <p:nvSpPr>
          <p:cNvPr id="3" name="Content Placeholder 2"/>
          <p:cNvSpPr>
            <a:spLocks noGrp="1"/>
          </p:cNvSpPr>
          <p:nvPr>
            <p:ph idx="1"/>
          </p:nvPr>
        </p:nvSpPr>
        <p:spPr>
          <a:xfrm>
            <a:off x="982133" y="2133600"/>
            <a:ext cx="7704667" cy="3332816"/>
          </a:xfrm>
        </p:spPr>
        <p:txBody>
          <a:bodyPr>
            <a:normAutofit lnSpcReduction="10000"/>
          </a:bodyPr>
          <a:lstStyle/>
          <a:p>
            <a:r>
              <a:rPr lang="en-US" b="1" dirty="0"/>
              <a:t>UNM Pager 505-380-0227</a:t>
            </a:r>
          </a:p>
          <a:p>
            <a:r>
              <a:rPr lang="en-US" dirty="0"/>
              <a:t>Contraceptive Technology, Hatcher et al.</a:t>
            </a:r>
          </a:p>
          <a:p>
            <a:r>
              <a:rPr lang="en-US" dirty="0"/>
              <a:t>Managing Contraception, Hatcher et al.</a:t>
            </a:r>
          </a:p>
          <a:p>
            <a:r>
              <a:rPr lang="en-US" dirty="0"/>
              <a:t>Managing Contraceptive Patients, R. Dickey</a:t>
            </a:r>
          </a:p>
          <a:p>
            <a:r>
              <a:rPr lang="en-US" dirty="0"/>
              <a:t>Wdxcyber.com/ncontr13.html</a:t>
            </a:r>
          </a:p>
          <a:p>
            <a:r>
              <a:rPr lang="en-US" dirty="0"/>
              <a:t>Wdxcyber.com/ncontr132.html</a:t>
            </a:r>
          </a:p>
          <a:p>
            <a:r>
              <a:rPr lang="en-US" dirty="0" err="1"/>
              <a:t>Fainamd.com/resources/Which+OCP+is+Best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5" y="609600"/>
            <a:ext cx="8229600" cy="685800"/>
          </a:xfrm>
        </p:spPr>
        <p:txBody>
          <a:bodyPr>
            <a:normAutofit fontScale="90000"/>
          </a:bodyPr>
          <a:lstStyle/>
          <a:p>
            <a:pPr>
              <a:lnSpc>
                <a:spcPts val="32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Scenario 1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752600"/>
            <a:ext cx="7924799" cy="2819399"/>
          </a:xfrm>
        </p:spPr>
        <p:txBody>
          <a:bodyPr>
            <a:normAutofit lnSpcReduction="10000"/>
          </a:bodyPr>
          <a:lstStyle/>
          <a:p>
            <a:r>
              <a:rPr lang="en-US" sz="2600" dirty="0">
                <a:solidFill>
                  <a:schemeClr val="tx1"/>
                </a:solidFill>
                <a:effectLst>
                  <a:outerShdw blurRad="38100" dist="38100" dir="2700000" algn="tl">
                    <a:srgbClr val="000000">
                      <a:alpha val="43137"/>
                    </a:srgbClr>
                  </a:outerShdw>
                </a:effectLst>
              </a:rPr>
              <a:t> </a:t>
            </a:r>
            <a:r>
              <a:rPr lang="en-US" sz="2600" dirty="0">
                <a:solidFill>
                  <a:schemeClr val="tx1"/>
                </a:solidFill>
                <a:effectLst>
                  <a:outerShdw blurRad="38100" dist="38100" dir="2700000" algn="tl">
                    <a:srgbClr val="000000">
                      <a:alpha val="43137"/>
                    </a:srgbClr>
                  </a:outerShdw>
                </a:effectLst>
                <a:latin typeface="Corbel" panose="020B0503020204020204" pitchFamily="34" charset="0"/>
              </a:rPr>
              <a:t>A 26 y.o. female who has been using combined oral contraceptives (COC) for one year calls you to ask whether it is safe to start taking sertraline for depression.</a:t>
            </a:r>
          </a:p>
          <a:p>
            <a:pPr marL="0" indent="0">
              <a:buNone/>
            </a:pPr>
            <a:endParaRPr lang="en-US" dirty="0">
              <a:solidFill>
                <a:schemeClr val="tx1"/>
              </a:solidFill>
              <a:effectLst>
                <a:outerShdw blurRad="38100" dist="38100" dir="2700000" algn="tl">
                  <a:srgbClr val="000000">
                    <a:alpha val="43137"/>
                  </a:srgbClr>
                </a:outerShdw>
              </a:effectLst>
              <a:latin typeface="Corbel" panose="020B0503020204020204" pitchFamily="34" charset="0"/>
            </a:endParaRPr>
          </a:p>
          <a:p>
            <a:pPr lvl="1"/>
            <a:r>
              <a:rPr lang="en-US" sz="2400" dirty="0">
                <a:solidFill>
                  <a:schemeClr val="tx1"/>
                </a:solidFill>
                <a:effectLst>
                  <a:outerShdw blurRad="38100" dist="38100" dir="2700000" algn="tl">
                    <a:srgbClr val="000000">
                      <a:alpha val="43137"/>
                    </a:srgbClr>
                  </a:outerShdw>
                </a:effectLst>
                <a:latin typeface="Corbel" panose="020B0503020204020204" pitchFamily="34" charset="0"/>
              </a:rPr>
              <a:t>What should she do?</a:t>
            </a:r>
          </a:p>
          <a:p>
            <a:pPr marL="457200" lvl="1" indent="0">
              <a:buNone/>
            </a:pPr>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1752600" cy="26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2162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5" y="762000"/>
            <a:ext cx="7851775" cy="914400"/>
          </a:xfrm>
          <a:prstGeom prst="rect">
            <a:avLst/>
          </a:prstGeom>
        </p:spPr>
        <p:txBody>
          <a:bodyPr/>
          <a:lstStyle/>
          <a:p>
            <a:pPr eaLnBrk="1" hangingPunct="1"/>
            <a:r>
              <a:rPr lang="en-US" sz="3200" b="1" dirty="0">
                <a:ea typeface="ＭＳ Ｐゴシック" pitchFamily="34" charset="-128"/>
              </a:rPr>
              <a:t>Psychotropic drugs</a:t>
            </a:r>
            <a:br>
              <a:rPr lang="en-US" sz="3200" b="1" dirty="0">
                <a:ea typeface="ＭＳ Ｐゴシック" pitchFamily="34" charset="-128"/>
              </a:rPr>
            </a:br>
            <a:endParaRPr lang="en-US" sz="3200" b="1" dirty="0">
              <a:ea typeface="ＭＳ Ｐゴシック" pitchFamily="34" charset="-128"/>
            </a:endParaRPr>
          </a:p>
        </p:txBody>
      </p:sp>
      <p:pic>
        <p:nvPicPr>
          <p:cNvPr id="2" name="Picture 1" descr="image of a table shows psychotropic drugs and conditions and SSRIs and St. John's Wort drug interaction"/>
          <p:cNvPicPr>
            <a:picLocks noChangeAspect="1"/>
          </p:cNvPicPr>
          <p:nvPr/>
        </p:nvPicPr>
        <p:blipFill>
          <a:blip r:embed="rId3"/>
          <a:stretch>
            <a:fillRect/>
          </a:stretch>
        </p:blipFill>
        <p:spPr>
          <a:xfrm>
            <a:off x="423312" y="2227984"/>
            <a:ext cx="8297375" cy="2402032"/>
          </a:xfrm>
          <a:prstGeom prst="rect">
            <a:avLst/>
          </a:prstGeom>
        </p:spPr>
      </p:pic>
    </p:spTree>
    <p:extLst>
      <p:ext uri="{BB962C8B-B14F-4D97-AF65-F5344CB8AC3E}">
        <p14:creationId xmlns:p14="http://schemas.microsoft.com/office/powerpoint/2010/main" val="2129790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65" y="609600"/>
            <a:ext cx="8229600" cy="685800"/>
          </a:xfrm>
        </p:spPr>
        <p:txBody>
          <a:bodyPr>
            <a:normAutofit fontScale="90000"/>
          </a:bodyPr>
          <a:lstStyle/>
          <a:p>
            <a:pPr>
              <a:lnSpc>
                <a:spcPts val="3200"/>
              </a:lnSpc>
            </a:pP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Scenario 1 Answer </a:t>
            </a:r>
            <a:endParaRPr lang="en-US" sz="3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8904"/>
            <a:ext cx="7924799" cy="3801296"/>
          </a:xfrm>
        </p:spPr>
        <p:txBody>
          <a:bodyPr>
            <a:normAutofit fontScale="62500" lnSpcReduction="20000"/>
          </a:bodyPr>
          <a:lstStyle/>
          <a:p>
            <a:r>
              <a:rPr lang="en-US" sz="3400" dirty="0">
                <a:solidFill>
                  <a:schemeClr val="tx1"/>
                </a:solidFill>
                <a:effectLst>
                  <a:outerShdw blurRad="38100" dist="38100" dir="2700000" algn="tl">
                    <a:srgbClr val="000000">
                      <a:alpha val="43137"/>
                    </a:srgbClr>
                  </a:outerShdw>
                </a:effectLst>
                <a:latin typeface="Corbel" panose="020B0503020204020204" pitchFamily="34" charset="0"/>
              </a:rPr>
              <a:t>26 y.o. female who has been using combined oral contraceptives for one year calls you to ask whether it is safe to start taking sertraline for depression.</a:t>
            </a:r>
          </a:p>
          <a:p>
            <a:pPr marL="0" indent="0">
              <a:buNone/>
            </a:pPr>
            <a:endParaRPr lang="en-US" sz="3400" dirty="0">
              <a:solidFill>
                <a:schemeClr val="tx1"/>
              </a:solidFill>
              <a:effectLst>
                <a:outerShdw blurRad="38100" dist="38100" dir="2700000" algn="tl">
                  <a:srgbClr val="000000">
                    <a:alpha val="43137"/>
                  </a:srgbClr>
                </a:outerShdw>
              </a:effectLst>
              <a:latin typeface="Corbel" panose="020B0503020204020204" pitchFamily="34" charset="0"/>
            </a:endParaRPr>
          </a:p>
          <a:p>
            <a:pPr lvl="1"/>
            <a:r>
              <a:rPr lang="en-US" sz="3400" dirty="0">
                <a:solidFill>
                  <a:schemeClr val="tx1"/>
                </a:solidFill>
                <a:effectLst>
                  <a:outerShdw blurRad="38100" dist="38100" dir="2700000" algn="tl">
                    <a:srgbClr val="000000">
                      <a:alpha val="43137"/>
                    </a:srgbClr>
                  </a:outerShdw>
                </a:effectLst>
                <a:latin typeface="Corbel" panose="020B0503020204020204" pitchFamily="34" charset="0"/>
              </a:rPr>
              <a:t>What should she do?</a:t>
            </a:r>
          </a:p>
          <a:p>
            <a:pPr lvl="1"/>
            <a:r>
              <a:rPr lang="en-US" sz="3400" dirty="0">
                <a:solidFill>
                  <a:schemeClr val="tx1"/>
                </a:solidFill>
                <a:effectLst>
                  <a:outerShdw blurRad="38100" dist="38100" dir="2700000" algn="tl">
                    <a:srgbClr val="000000">
                      <a:alpha val="43137"/>
                    </a:srgbClr>
                  </a:outerShdw>
                </a:effectLst>
                <a:latin typeface="Corbel" panose="020B0503020204020204" pitchFamily="34" charset="0"/>
              </a:rPr>
              <a:t>She can start taking the sertraline and continue her COCs, if she still desires this method of contraception.  There is no evidence for increased adverse events or decreased effectiveness for either drug when taken in combination.   </a:t>
            </a:r>
          </a:p>
          <a:p>
            <a:pPr marL="457200" lvl="1" indent="0">
              <a:buNone/>
            </a:pPr>
            <a:endParaRPr lang="en-US" b="1" dirty="0">
              <a:effectLst>
                <a:outerShdw blurRad="38100" dist="38100" dir="2700000" algn="tl">
                  <a:srgbClr val="000000">
                    <a:alpha val="43137"/>
                  </a:srgbClr>
                </a:outerShdw>
              </a:effectLst>
            </a:endParaRPr>
          </a:p>
          <a:p>
            <a:pPr marL="457200" lvl="1" indent="0">
              <a:buNone/>
            </a:pPr>
            <a:endParaRPr lang="en-US" b="1" dirty="0">
              <a:effectLst>
                <a:outerShdw blurRad="38100" dist="38100" dir="2700000" algn="tl">
                  <a:srgbClr val="000000">
                    <a:alpha val="43137"/>
                  </a:srgbClr>
                </a:outerShdw>
              </a:effectLst>
            </a:endParaRPr>
          </a:p>
        </p:txBody>
      </p:sp>
      <p:pic>
        <p:nvPicPr>
          <p:cNvPr id="4098" name="Picture 2" descr="Picture of a wo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366" y="4038600"/>
            <a:ext cx="1181099" cy="179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7417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06425" y="533400"/>
            <a:ext cx="7851775" cy="609600"/>
          </a:xfrm>
          <a:prstGeom prst="rect">
            <a:avLst/>
          </a:prstGeom>
        </p:spPr>
        <p:txBody>
          <a:bodyPr/>
          <a:lstStyle/>
          <a:p>
            <a:pPr eaLnBrk="1" hangingPunct="1"/>
            <a:r>
              <a:rPr lang="en-US" sz="3200" b="1" dirty="0">
                <a:ea typeface="ＭＳ Ｐゴシック" pitchFamily="34" charset="-128"/>
              </a:rPr>
              <a:t>Scenario 2</a:t>
            </a:r>
          </a:p>
        </p:txBody>
      </p:sp>
      <p:sp>
        <p:nvSpPr>
          <p:cNvPr id="44035" name="Content Placeholder 2"/>
          <p:cNvSpPr>
            <a:spLocks noGrp="1"/>
          </p:cNvSpPr>
          <p:nvPr>
            <p:ph idx="4294967295"/>
          </p:nvPr>
        </p:nvSpPr>
        <p:spPr>
          <a:xfrm>
            <a:off x="604838" y="1295400"/>
            <a:ext cx="8005762" cy="2286000"/>
          </a:xfrm>
          <a:prstGeom prst="rect">
            <a:avLst/>
          </a:prstGeom>
        </p:spPr>
        <p:txBody>
          <a:bodyPr/>
          <a:lstStyle/>
          <a:p>
            <a:pPr eaLnBrk="1" hangingPunct="1">
              <a:lnSpc>
                <a:spcPct val="85000"/>
              </a:lnSpc>
              <a:buClr>
                <a:schemeClr val="tx1"/>
              </a:buClr>
              <a:buSzPct val="70000"/>
              <a:buFont typeface="Wingdings" pitchFamily="2" charset="2"/>
              <a:buChar char="q"/>
            </a:pPr>
            <a:r>
              <a:rPr lang="en-US" sz="2400" dirty="0">
                <a:ea typeface="ＭＳ Ｐゴシック" pitchFamily="34" charset="-128"/>
              </a:rPr>
              <a:t>A 30 year old female has a history of migraine headaches with light sensitivity.  She does not experience any visual warning signs for a coming headache.  She is interested in starting contraception.  What methods are safe for her to consider?</a:t>
            </a:r>
          </a:p>
          <a:p>
            <a:pPr eaLnBrk="1" hangingPunct="1">
              <a:lnSpc>
                <a:spcPct val="85000"/>
              </a:lnSpc>
              <a:buClr>
                <a:schemeClr val="tx1"/>
              </a:buClr>
              <a:buSzPct val="70000"/>
              <a:buFont typeface="Wingdings" pitchFamily="2" charset="2"/>
              <a:buChar char="q"/>
            </a:pPr>
            <a:endParaRPr lang="en-US" sz="2400" dirty="0">
              <a:ea typeface="ＭＳ Ｐゴシック" pitchFamily="34" charset="-128"/>
            </a:endParaRPr>
          </a:p>
        </p:txBody>
      </p:sp>
      <p:sp>
        <p:nvSpPr>
          <p:cNvPr id="44037" name="Text Box 7"/>
          <p:cNvSpPr txBox="1">
            <a:spLocks noChangeArrowheads="1"/>
          </p:cNvSpPr>
          <p:nvPr/>
        </p:nvSpPr>
        <p:spPr bwMode="auto">
          <a:xfrm>
            <a:off x="584914" y="3237321"/>
            <a:ext cx="6434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50000"/>
              </a:lnSpc>
            </a:pPr>
            <a:r>
              <a:rPr lang="en-US" sz="2000" b="1" dirty="0">
                <a:solidFill>
                  <a:schemeClr val="tx2"/>
                </a:solidFill>
                <a:latin typeface="+mn-lt"/>
              </a:rPr>
              <a:t>A.  Combined hormonal methods (pill, patch, ring)</a:t>
            </a:r>
          </a:p>
          <a:p>
            <a:pPr eaLnBrk="1" hangingPunct="1">
              <a:lnSpc>
                <a:spcPct val="150000"/>
              </a:lnSpc>
            </a:pPr>
            <a:r>
              <a:rPr lang="en-US" sz="2000" b="1" dirty="0">
                <a:solidFill>
                  <a:schemeClr val="tx2"/>
                </a:solidFill>
                <a:latin typeface="+mn-lt"/>
              </a:rPr>
              <a:t>B.   Progestin implant</a:t>
            </a:r>
          </a:p>
          <a:p>
            <a:pPr marL="457200" indent="-457200" eaLnBrk="1" hangingPunct="1">
              <a:lnSpc>
                <a:spcPct val="150000"/>
              </a:lnSpc>
              <a:buAutoNum type="alphaUcPeriod" startAt="3"/>
            </a:pPr>
            <a:r>
              <a:rPr lang="en-US" sz="2000" b="1" dirty="0">
                <a:solidFill>
                  <a:schemeClr val="tx2"/>
                </a:solidFill>
                <a:latin typeface="+mn-lt"/>
              </a:rPr>
              <a:t>Intrauterine device</a:t>
            </a:r>
          </a:p>
          <a:p>
            <a:pPr marL="457200" indent="-457200" eaLnBrk="1" hangingPunct="1">
              <a:lnSpc>
                <a:spcPct val="150000"/>
              </a:lnSpc>
              <a:buAutoNum type="alphaUcPeriod" startAt="3"/>
            </a:pPr>
            <a:r>
              <a:rPr lang="en-US" sz="2000" b="1" dirty="0">
                <a:solidFill>
                  <a:schemeClr val="tx2"/>
                </a:solidFill>
                <a:latin typeface="+mn-lt"/>
              </a:rPr>
              <a:t>Any of the above</a:t>
            </a:r>
          </a:p>
        </p:txBody>
      </p:sp>
      <p:pic>
        <p:nvPicPr>
          <p:cNvPr id="4098" name="Picture 2" descr="Picture of a woman."/>
          <p:cNvPicPr>
            <a:picLocks noChangeAspect="1" noChangeArrowheads="1"/>
          </p:cNvPicPr>
          <p:nvPr/>
        </p:nvPicPr>
        <p:blipFill rotWithShape="1">
          <a:blip r:embed="rId3">
            <a:extLst>
              <a:ext uri="{28A0092B-C50C-407E-A947-70E740481C1C}">
                <a14:useLocalDpi xmlns:a14="http://schemas.microsoft.com/office/drawing/2010/main" val="0"/>
              </a:ext>
            </a:extLst>
          </a:blip>
          <a:srcRect b="15596"/>
          <a:stretch/>
        </p:blipFill>
        <p:spPr bwMode="auto">
          <a:xfrm>
            <a:off x="6560740" y="3952357"/>
            <a:ext cx="2049860" cy="237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9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Headache Evaluation Details</a:t>
            </a:r>
          </a:p>
        </p:txBody>
      </p:sp>
      <p:sp>
        <p:nvSpPr>
          <p:cNvPr id="3" name="Content Placeholder 2"/>
          <p:cNvSpPr>
            <a:spLocks noGrp="1"/>
          </p:cNvSpPr>
          <p:nvPr>
            <p:ph idx="1"/>
          </p:nvPr>
        </p:nvSpPr>
        <p:spPr/>
        <p:txBody>
          <a:bodyPr/>
          <a:lstStyle/>
          <a:p>
            <a:r>
              <a:rPr lang="en-US" dirty="0"/>
              <a:t>Vision changes – </a:t>
            </a:r>
            <a:r>
              <a:rPr lang="en-US" dirty="0" err="1"/>
              <a:t>scotomata</a:t>
            </a:r>
            <a:r>
              <a:rPr lang="en-US" dirty="0"/>
              <a:t>, flashing lights, loss of vision</a:t>
            </a:r>
          </a:p>
          <a:p>
            <a:r>
              <a:rPr lang="en-US" dirty="0"/>
              <a:t>Dizziness</a:t>
            </a:r>
          </a:p>
          <a:p>
            <a:r>
              <a:rPr lang="en-US" dirty="0"/>
              <a:t>Nausea and vomiting</a:t>
            </a:r>
          </a:p>
          <a:p>
            <a:r>
              <a:rPr lang="en-US" dirty="0"/>
              <a:t>Medications for migraine</a:t>
            </a:r>
          </a:p>
          <a:p>
            <a:endParaRPr lang="en-US" dirty="0"/>
          </a:p>
        </p:txBody>
      </p:sp>
    </p:spTree>
    <p:extLst>
      <p:ext uri="{BB962C8B-B14F-4D97-AF65-F5344CB8AC3E}">
        <p14:creationId xmlns:p14="http://schemas.microsoft.com/office/powerpoint/2010/main" val="24879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06424" y="609600"/>
            <a:ext cx="7851775" cy="914400"/>
          </a:xfrm>
          <a:prstGeom prst="rect">
            <a:avLst/>
          </a:prstGeom>
        </p:spPr>
        <p:txBody>
          <a:bodyPr/>
          <a:lstStyle/>
          <a:p>
            <a:pPr eaLnBrk="1" hangingPunct="1"/>
            <a:r>
              <a:rPr lang="en-US" sz="3200" b="1" dirty="0">
                <a:ea typeface="ＭＳ Ｐゴシック" pitchFamily="34" charset="-128"/>
              </a:rPr>
              <a:t>Headaches</a:t>
            </a:r>
            <a:br>
              <a:rPr lang="en-US" sz="3200" b="1" dirty="0">
                <a:ea typeface="ＭＳ Ｐゴシック" pitchFamily="34" charset="-128"/>
              </a:rPr>
            </a:br>
            <a:endParaRPr lang="en-US" sz="3200" b="1" dirty="0">
              <a:ea typeface="ＭＳ Ｐゴシック" pitchFamily="34" charset="-128"/>
            </a:endParaRPr>
          </a:p>
        </p:txBody>
      </p:sp>
      <p:sp>
        <p:nvSpPr>
          <p:cNvPr id="2" name="TextBox 1"/>
          <p:cNvSpPr txBox="1"/>
          <p:nvPr/>
        </p:nvSpPr>
        <p:spPr>
          <a:xfrm>
            <a:off x="403719" y="5337580"/>
            <a:ext cx="8257186" cy="923330"/>
          </a:xfrm>
          <a:prstGeom prst="rect">
            <a:avLst/>
          </a:prstGeom>
          <a:noFill/>
        </p:spPr>
        <p:txBody>
          <a:bodyPr wrap="square" rtlCol="0">
            <a:spAutoFit/>
          </a:bodyPr>
          <a:lstStyle/>
          <a:p>
            <a:pPr defTabSz="914400"/>
            <a:r>
              <a:rPr lang="en-US" dirty="0">
                <a:solidFill>
                  <a:srgbClr val="FFFFFF"/>
                </a:solidFill>
              </a:rPr>
              <a:t>* These recommendations rely upon accurate diagnosis of headache as migraine with or without aura.  They are intended for women without other risk factors for stroke.  Consult full guidance for additional clarification. </a:t>
            </a:r>
          </a:p>
        </p:txBody>
      </p:sp>
      <p:pic>
        <p:nvPicPr>
          <p:cNvPr id="3" name="Picture 2" descr="image of a table showing recommendations for headache rely on proper classification of headache, particularly with regard to auras"/>
          <p:cNvPicPr>
            <a:picLocks noChangeAspect="1"/>
          </p:cNvPicPr>
          <p:nvPr/>
        </p:nvPicPr>
        <p:blipFill>
          <a:blip r:embed="rId3"/>
          <a:stretch>
            <a:fillRect/>
          </a:stretch>
        </p:blipFill>
        <p:spPr>
          <a:xfrm>
            <a:off x="426360" y="1505545"/>
            <a:ext cx="8291279" cy="3846909"/>
          </a:xfrm>
          <a:prstGeom prst="rect">
            <a:avLst/>
          </a:prstGeom>
        </p:spPr>
      </p:pic>
    </p:spTree>
    <p:extLst>
      <p:ext uri="{BB962C8B-B14F-4D97-AF65-F5344CB8AC3E}">
        <p14:creationId xmlns:p14="http://schemas.microsoft.com/office/powerpoint/2010/main" val="2376670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Answers</a:t>
            </a:r>
          </a:p>
        </p:txBody>
      </p:sp>
      <p:sp>
        <p:nvSpPr>
          <p:cNvPr id="8" name="Text Box 6"/>
          <p:cNvSpPr txBox="1">
            <a:spLocks noGrp="1" noChangeArrowheads="1"/>
          </p:cNvSpPr>
          <p:nvPr>
            <p:ph idx="1"/>
          </p:nvPr>
        </p:nvSpPr>
        <p:spPr bwMode="auto">
          <a:xfrm>
            <a:off x="982133" y="3146410"/>
            <a:ext cx="7704667" cy="332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None/>
            </a:pPr>
            <a:r>
              <a:rPr lang="en-US" sz="1400" b="1" dirty="0">
                <a:solidFill>
                  <a:prstClr val="black"/>
                </a:solidFill>
              </a:rPr>
              <a:t>Answer:</a:t>
            </a:r>
          </a:p>
          <a:p>
            <a:pPr eaLnBrk="1" hangingPunct="1"/>
            <a:r>
              <a:rPr lang="en-US" sz="1400" dirty="0">
                <a:solidFill>
                  <a:prstClr val="black"/>
                </a:solidFill>
              </a:rPr>
              <a:t>A.  Combined hormonal methods (pill, patch, ring)</a:t>
            </a:r>
          </a:p>
          <a:p>
            <a:pPr eaLnBrk="1" hangingPunct="1"/>
            <a:r>
              <a:rPr lang="en-US" sz="1400" dirty="0">
                <a:solidFill>
                  <a:prstClr val="black"/>
                </a:solidFill>
              </a:rPr>
              <a:t>B.  Progestin implant</a:t>
            </a:r>
          </a:p>
          <a:p>
            <a:pPr eaLnBrk="1" hangingPunct="1"/>
            <a:r>
              <a:rPr lang="en-US" sz="1400" dirty="0">
                <a:solidFill>
                  <a:prstClr val="black"/>
                </a:solidFill>
              </a:rPr>
              <a:t>C.  Intrauterine device</a:t>
            </a:r>
          </a:p>
          <a:p>
            <a:pPr eaLnBrk="1" hangingPunct="1"/>
            <a:r>
              <a:rPr lang="en-US" sz="1400" dirty="0">
                <a:solidFill>
                  <a:prstClr val="black"/>
                </a:solidFill>
              </a:rPr>
              <a:t>D.  Any of the above</a:t>
            </a:r>
          </a:p>
          <a:p>
            <a:pPr marL="457200" indent="-457200" eaLnBrk="1" hangingPunct="1">
              <a:buFontTx/>
              <a:buAutoNum type="alphaUcPeriod" startAt="3"/>
            </a:pPr>
            <a:endParaRPr lang="en-US" sz="1400" dirty="0">
              <a:solidFill>
                <a:prstClr val="black"/>
              </a:solidFill>
            </a:endParaRPr>
          </a:p>
          <a:p>
            <a:pPr eaLnBrk="1" hangingPunct="1"/>
            <a:r>
              <a:rPr lang="en-US" sz="1400" b="1" dirty="0">
                <a:solidFill>
                  <a:prstClr val="black"/>
                </a:solidFill>
              </a:rPr>
              <a:t>Any of the above, so long as she does </a:t>
            </a:r>
          </a:p>
          <a:p>
            <a:pPr eaLnBrk="1" hangingPunct="1">
              <a:buNone/>
            </a:pPr>
            <a:r>
              <a:rPr lang="en-US" sz="1400" b="1" dirty="0">
                <a:solidFill>
                  <a:prstClr val="black"/>
                </a:solidFill>
              </a:rPr>
              <a:t>	not have other risk factors for stroke.  </a:t>
            </a:r>
          </a:p>
          <a:p>
            <a:pPr eaLnBrk="1" hangingPunct="1">
              <a:buNone/>
            </a:pPr>
            <a:r>
              <a:rPr lang="en-US" sz="1400" b="1" dirty="0">
                <a:solidFill>
                  <a:prstClr val="black"/>
                </a:solidFill>
              </a:rPr>
              <a:t>	(If so, progestin-only methods and IUDs are safe </a:t>
            </a:r>
          </a:p>
          <a:p>
            <a:pPr eaLnBrk="1" hangingPunct="1">
              <a:buNone/>
            </a:pPr>
            <a:r>
              <a:rPr lang="en-US" sz="1400" b="1" dirty="0">
                <a:solidFill>
                  <a:prstClr val="black"/>
                </a:solidFill>
              </a:rPr>
              <a:t>	or generally safe to use.)</a:t>
            </a:r>
          </a:p>
        </p:txBody>
      </p:sp>
      <p:sp>
        <p:nvSpPr>
          <p:cNvPr id="9" name="Content Placeholder 2"/>
          <p:cNvSpPr txBox="1">
            <a:spLocks/>
          </p:cNvSpPr>
          <p:nvPr/>
        </p:nvSpPr>
        <p:spPr>
          <a:xfrm>
            <a:off x="681038" y="1524001"/>
            <a:ext cx="8005762" cy="18288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nSpc>
                <a:spcPct val="85000"/>
              </a:lnSpc>
              <a:buClr>
                <a:schemeClr val="tx1"/>
              </a:buClr>
              <a:buSzPct val="70000"/>
              <a:buFont typeface="Wingdings" pitchFamily="2" charset="2"/>
              <a:buChar char="q"/>
            </a:pPr>
            <a:r>
              <a:rPr lang="en-US" sz="1400" dirty="0">
                <a:ea typeface="ＭＳ Ｐゴシック" pitchFamily="34" charset="-128"/>
              </a:rPr>
              <a:t>A 30 year old female has a history of migraine headaches with light sensitivity.  She does not experience any visual warning signs for a coming headache.  She is interested in starting contraception.  What methods are safe for her to consider?</a:t>
            </a:r>
          </a:p>
        </p:txBody>
      </p:sp>
      <p:pic>
        <p:nvPicPr>
          <p:cNvPr id="10" name="Picture 2" descr="Picture of a woman. "/>
          <p:cNvPicPr>
            <a:picLocks noChangeAspect="1" noChangeArrowheads="1"/>
          </p:cNvPicPr>
          <p:nvPr/>
        </p:nvPicPr>
        <p:blipFill rotWithShape="1">
          <a:blip r:embed="rId2">
            <a:extLst>
              <a:ext uri="{28A0092B-C50C-407E-A947-70E740481C1C}">
                <a14:useLocalDpi xmlns:a14="http://schemas.microsoft.com/office/drawing/2010/main" val="0"/>
              </a:ext>
            </a:extLst>
          </a:blip>
          <a:srcRect b="13241"/>
          <a:stretch/>
        </p:blipFill>
        <p:spPr bwMode="auto">
          <a:xfrm>
            <a:off x="6705600" y="3962400"/>
            <a:ext cx="204986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0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dirty="0"/>
              <a:t>Scenario 3</a:t>
            </a:r>
          </a:p>
        </p:txBody>
      </p:sp>
      <p:sp>
        <p:nvSpPr>
          <p:cNvPr id="3" name="Content Placeholder 2"/>
          <p:cNvSpPr>
            <a:spLocks noGrp="1"/>
          </p:cNvSpPr>
          <p:nvPr>
            <p:ph idx="1"/>
          </p:nvPr>
        </p:nvSpPr>
        <p:spPr/>
        <p:txBody>
          <a:bodyPr/>
          <a:lstStyle/>
          <a:p>
            <a:r>
              <a:rPr lang="en-US" dirty="0">
                <a:solidFill>
                  <a:schemeClr val="tx1"/>
                </a:solidFill>
              </a:rPr>
              <a:t>38 year old (GP) female with diabetes has been using condoms for contraception and is looking for a more effective method.  What methods are safe for her to use?</a:t>
            </a:r>
          </a:p>
          <a:p>
            <a:endParaRPr lang="en-US" dirty="0">
              <a:solidFill>
                <a:schemeClr val="tx1"/>
              </a:solidFill>
            </a:endParaRPr>
          </a:p>
          <a:p>
            <a:pPr marL="400050" lvl="1" indent="0">
              <a:buNone/>
            </a:pPr>
            <a:r>
              <a:rPr lang="en-US" b="1" dirty="0">
                <a:solidFill>
                  <a:schemeClr val="tx1"/>
                </a:solidFill>
              </a:rPr>
              <a:t>A.  IUD (copper or levonorgestrel)</a:t>
            </a:r>
          </a:p>
          <a:p>
            <a:pPr marL="400050" lvl="1" indent="0">
              <a:buNone/>
            </a:pPr>
            <a:r>
              <a:rPr lang="en-US" b="1" dirty="0">
                <a:solidFill>
                  <a:schemeClr val="tx1"/>
                </a:solidFill>
              </a:rPr>
              <a:t>B.  Progestin-only methods (pill, injectable, implant)</a:t>
            </a:r>
          </a:p>
          <a:p>
            <a:pPr marL="400050" lvl="1" indent="0">
              <a:buNone/>
            </a:pPr>
            <a:r>
              <a:rPr lang="en-US" b="1" dirty="0">
                <a:solidFill>
                  <a:schemeClr val="tx1"/>
                </a:solidFill>
              </a:rPr>
              <a:t>C. Combined hormonal methods (pill, patch, ring)</a:t>
            </a:r>
          </a:p>
          <a:p>
            <a:pPr marL="400050" lvl="1" indent="0">
              <a:buNone/>
            </a:pPr>
            <a:r>
              <a:rPr lang="en-US" b="1" dirty="0">
                <a:solidFill>
                  <a:schemeClr val="tx1"/>
                </a:solidFill>
              </a:rPr>
              <a:t>D. Any of the above</a:t>
            </a:r>
          </a:p>
          <a:p>
            <a:pPr marL="400050" lvl="1" indent="0">
              <a:buNone/>
            </a:pPr>
            <a:endParaRPr lang="en-US" b="1" dirty="0"/>
          </a:p>
        </p:txBody>
      </p:sp>
      <p:sp>
        <p:nvSpPr>
          <p:cNvPr id="4" name="Text Placeholder 3"/>
          <p:cNvSpPr>
            <a:spLocks noGrp="1"/>
          </p:cNvSpPr>
          <p:nvPr>
            <p:ph type="body" sz="quarter" idx="10"/>
          </p:nvPr>
        </p:nvSpPr>
        <p:spPr/>
        <p:txBody>
          <a:bodyPr/>
          <a:lstStyle/>
          <a:p>
            <a:endParaRPr lang="en-US" dirty="0"/>
          </a:p>
        </p:txBody>
      </p:sp>
      <p:pic>
        <p:nvPicPr>
          <p:cNvPr id="6" name="Picture 2" descr="Picture of a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05234"/>
            <a:ext cx="1877524" cy="19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45064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76200"/>
            <a:ext cx="8229600" cy="850106"/>
          </a:xfrm>
        </p:spPr>
        <p:txBody>
          <a:bodyPr/>
          <a:lstStyle/>
          <a:p>
            <a:r>
              <a:rPr lang="en-US" sz="3200" dirty="0"/>
              <a:t>Diabetes</a:t>
            </a:r>
          </a:p>
        </p:txBody>
      </p:sp>
      <p:sp>
        <p:nvSpPr>
          <p:cNvPr id="2" name="Rectangle 1"/>
          <p:cNvSpPr/>
          <p:nvPr/>
        </p:nvSpPr>
        <p:spPr>
          <a:xfrm>
            <a:off x="190500" y="5555315"/>
            <a:ext cx="8839200" cy="938719"/>
          </a:xfrm>
          <a:prstGeom prst="rect">
            <a:avLst/>
          </a:prstGeom>
        </p:spPr>
        <p:txBody>
          <a:bodyPr wrap="square">
            <a:spAutoFit/>
          </a:bodyPr>
          <a:lstStyle/>
          <a:p>
            <a:pPr defTabSz="914400">
              <a:lnSpc>
                <a:spcPts val="1595"/>
              </a:lnSpc>
              <a:spcAft>
                <a:spcPts val="900"/>
              </a:spcAft>
            </a:pPr>
            <a:r>
              <a:rPr lang="en-US" sz="1600" dirty="0">
                <a:solidFill>
                  <a:srgbClr val="FFFFFF"/>
                </a:solidFill>
              </a:rPr>
              <a:t>§ This condition is associated with increased risk for adverse health events as a result of pregnancy</a:t>
            </a:r>
          </a:p>
          <a:p>
            <a:pPr defTabSz="914400">
              <a:lnSpc>
                <a:spcPts val="1595"/>
              </a:lnSpc>
              <a:spcAft>
                <a:spcPts val="900"/>
              </a:spcAft>
            </a:pPr>
            <a:r>
              <a:rPr lang="en-US" sz="1600" b="1" dirty="0">
                <a:solidFill>
                  <a:srgbClr val="FFFFFF"/>
                </a:solidFill>
              </a:rPr>
              <a:t>† </a:t>
            </a:r>
            <a:r>
              <a:rPr lang="en-US" sz="1600" dirty="0">
                <a:solidFill>
                  <a:srgbClr val="FFFFFF"/>
                </a:solidFill>
              </a:rPr>
              <a:t>This category should be assessed according to the severity of the condition</a:t>
            </a:r>
            <a:endParaRPr lang="en-US" sz="1600" b="1" dirty="0">
              <a:solidFill>
                <a:srgbClr val="FFFFFF"/>
              </a:solidFill>
              <a:latin typeface="Times New Roman"/>
              <a:ea typeface="Times New Roman"/>
            </a:endParaRPr>
          </a:p>
          <a:p>
            <a:pPr defTabSz="914400">
              <a:lnSpc>
                <a:spcPts val="1595"/>
              </a:lnSpc>
              <a:spcAft>
                <a:spcPts val="900"/>
              </a:spcAft>
            </a:pPr>
            <a:endParaRPr lang="en-US" sz="1600" dirty="0">
              <a:solidFill>
                <a:srgbClr val="FFFFFF"/>
              </a:solidFill>
              <a:latin typeface="Times New Roman"/>
              <a:ea typeface="Times New Roman"/>
            </a:endParaRPr>
          </a:p>
        </p:txBody>
      </p:sp>
      <p:pic>
        <p:nvPicPr>
          <p:cNvPr id="15" name="Picture 14" descr="image of a table shows that recommendations for diabetes depend on the subgroup of diabetes, which have different risks"/>
          <p:cNvPicPr>
            <a:picLocks noChangeAspect="1"/>
          </p:cNvPicPr>
          <p:nvPr/>
        </p:nvPicPr>
        <p:blipFill>
          <a:blip r:embed="rId3"/>
          <a:stretch>
            <a:fillRect/>
          </a:stretch>
        </p:blipFill>
        <p:spPr>
          <a:xfrm>
            <a:off x="322719" y="1295215"/>
            <a:ext cx="8498561" cy="4267570"/>
          </a:xfrm>
          <a:prstGeom prst="rect">
            <a:avLst/>
          </a:prstGeom>
        </p:spPr>
      </p:pic>
    </p:spTree>
    <p:extLst>
      <p:ext uri="{BB962C8B-B14F-4D97-AF65-F5344CB8AC3E}">
        <p14:creationId xmlns:p14="http://schemas.microsoft.com/office/powerpoint/2010/main" val="1203979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371600" y="1600200"/>
            <a:ext cx="7315200" cy="4166793"/>
          </a:xfrm>
        </p:spPr>
        <p:txBody>
          <a:bodyPr>
            <a:normAutofit/>
          </a:bodyPr>
          <a:lstStyle/>
          <a:p>
            <a:r>
              <a:rPr lang="en-US" sz="1800" dirty="0"/>
              <a:t>Provide a brief review of key facts concerning hormonal contraception</a:t>
            </a:r>
          </a:p>
          <a:p>
            <a:r>
              <a:rPr lang="en-US" sz="1800" dirty="0"/>
              <a:t>Review sample patient cases</a:t>
            </a:r>
          </a:p>
          <a:p>
            <a:r>
              <a:rPr lang="en-US" sz="1800" dirty="0"/>
              <a:t>Offer the opportunity to ask questions and clarify issues in providing hormonal contraceptive care</a:t>
            </a:r>
          </a:p>
          <a:p>
            <a:r>
              <a:rPr lang="en-US" sz="1800" dirty="0"/>
              <a:t>Identify the best resources for building clinical skills</a:t>
            </a:r>
          </a:p>
          <a:p>
            <a:r>
              <a:rPr lang="en-US" sz="1800" dirty="0"/>
              <a:t>Offer pharmacy-specific practice suggestions</a:t>
            </a:r>
          </a:p>
          <a:p>
            <a:endParaRPr lang="en-US" sz="1800" dirty="0"/>
          </a:p>
          <a:p>
            <a:endParaRPr lang="en-US" sz="1800" dirty="0"/>
          </a:p>
        </p:txBody>
      </p:sp>
    </p:spTree>
    <p:extLst>
      <p:ext uri="{BB962C8B-B14F-4D97-AF65-F5344CB8AC3E}">
        <p14:creationId xmlns:p14="http://schemas.microsoft.com/office/powerpoint/2010/main" val="3973955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Scenario 3 Answer</a:t>
            </a:r>
          </a:p>
        </p:txBody>
      </p:sp>
      <p:sp>
        <p:nvSpPr>
          <p:cNvPr id="3" name="Content Placeholder 2"/>
          <p:cNvSpPr>
            <a:spLocks noGrp="1"/>
          </p:cNvSpPr>
          <p:nvPr>
            <p:ph idx="1"/>
          </p:nvPr>
        </p:nvSpPr>
        <p:spPr/>
        <p:txBody>
          <a:bodyPr/>
          <a:lstStyle/>
          <a:p>
            <a:r>
              <a:rPr lang="en-US" dirty="0">
                <a:solidFill>
                  <a:schemeClr val="tx1"/>
                </a:solidFill>
              </a:rPr>
              <a:t>38 year old (GP) female with diabetes has been using condoms for contraception and is looking for a more effective method.  You now know that she is non-insulin dependent and has no vascular disease.  What methods are safe for her to use?</a:t>
            </a:r>
          </a:p>
          <a:p>
            <a:endParaRPr lang="en-US" dirty="0">
              <a:solidFill>
                <a:schemeClr val="tx1"/>
              </a:solidFill>
            </a:endParaRPr>
          </a:p>
          <a:p>
            <a:pPr marL="400050" lvl="1" indent="0">
              <a:buNone/>
            </a:pPr>
            <a:r>
              <a:rPr lang="en-US" b="1" dirty="0">
                <a:solidFill>
                  <a:schemeClr val="tx1"/>
                </a:solidFill>
              </a:rPr>
              <a:t>A.  IUD (copper or </a:t>
            </a:r>
            <a:r>
              <a:rPr lang="en-US" b="1" dirty="0" err="1">
                <a:solidFill>
                  <a:schemeClr val="tx1"/>
                </a:solidFill>
              </a:rPr>
              <a:t>levonorgestrel</a:t>
            </a:r>
            <a:r>
              <a:rPr lang="en-US" b="1" dirty="0">
                <a:solidFill>
                  <a:schemeClr val="tx1"/>
                </a:solidFill>
              </a:rPr>
              <a:t>)</a:t>
            </a:r>
          </a:p>
          <a:p>
            <a:pPr marL="400050" lvl="1" indent="0">
              <a:buNone/>
            </a:pPr>
            <a:r>
              <a:rPr lang="en-US" b="1" dirty="0">
                <a:solidFill>
                  <a:schemeClr val="tx1"/>
                </a:solidFill>
              </a:rPr>
              <a:t>B.  Progestin-only methods (pill, </a:t>
            </a:r>
            <a:r>
              <a:rPr lang="en-US" b="1" dirty="0" err="1">
                <a:solidFill>
                  <a:schemeClr val="tx1"/>
                </a:solidFill>
              </a:rPr>
              <a:t>injectable</a:t>
            </a:r>
            <a:r>
              <a:rPr lang="en-US" b="1" dirty="0">
                <a:solidFill>
                  <a:schemeClr val="tx1"/>
                </a:solidFill>
              </a:rPr>
              <a:t>, implant)</a:t>
            </a:r>
          </a:p>
          <a:p>
            <a:pPr marL="400050" lvl="1" indent="0">
              <a:buNone/>
            </a:pPr>
            <a:r>
              <a:rPr lang="en-US" b="1" dirty="0">
                <a:solidFill>
                  <a:schemeClr val="tx1"/>
                </a:solidFill>
              </a:rPr>
              <a:t>C. Combined hormonal methods (pill, patch, ring)</a:t>
            </a:r>
          </a:p>
          <a:p>
            <a:pPr marL="400050" lvl="1" indent="0">
              <a:buNone/>
            </a:pPr>
            <a:r>
              <a:rPr lang="en-US" b="1" dirty="0">
                <a:solidFill>
                  <a:srgbClr val="FF0000"/>
                </a:solidFill>
              </a:rPr>
              <a:t>D. Any of the above</a:t>
            </a:r>
            <a:endParaRPr lang="en-US" dirty="0">
              <a:solidFill>
                <a:srgbClr val="FF0000"/>
              </a:solidFill>
            </a:endParaRPr>
          </a:p>
          <a:p>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2" descr="Picture of a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805234"/>
            <a:ext cx="1877524" cy="190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a:xfrm>
            <a:off x="1066800" y="2153584"/>
            <a:ext cx="7704667" cy="3332816"/>
          </a:xfrm>
        </p:spPr>
        <p:txBody>
          <a:bodyPr/>
          <a:lstStyle/>
          <a:p>
            <a:r>
              <a:rPr lang="en-US" dirty="0"/>
              <a:t>A 34 year old healthy woman whose blood pressure measurement is 140/90 comes to the pharmacy requesting HC</a:t>
            </a:r>
          </a:p>
          <a:p>
            <a:r>
              <a:rPr lang="en-US" dirty="0"/>
              <a:t>Choose a method for her.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38600"/>
            <a:ext cx="1914525" cy="23907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131095"/>
            <a:ext cx="6286500" cy="411956"/>
          </a:xfrm>
        </p:spPr>
        <p:txBody>
          <a:bodyPr>
            <a:normAutofit fontScale="90000"/>
          </a:bodyPr>
          <a:lstStyle/>
          <a:p>
            <a:pPr algn="ctr">
              <a:defRPr/>
            </a:pPr>
            <a:r>
              <a:rPr lang="en-US" dirty="0">
                <a:ea typeface="+mj-ea"/>
                <a:cs typeface="+mj-cs"/>
              </a:rPr>
              <a:t>Hypertension</a:t>
            </a:r>
          </a:p>
        </p:txBody>
      </p:sp>
      <p:graphicFrame>
        <p:nvGraphicFramePr>
          <p:cNvPr id="4" name="Content Placeholder 3"/>
          <p:cNvGraphicFramePr>
            <a:graphicFrameLocks noGrp="1"/>
          </p:cNvGraphicFramePr>
          <p:nvPr>
            <p:ph idx="1"/>
            <p:extLst/>
          </p:nvPr>
        </p:nvGraphicFramePr>
        <p:xfrm>
          <a:off x="533400" y="1555083"/>
          <a:ext cx="8077199" cy="4549139"/>
        </p:xfrm>
        <a:graphic>
          <a:graphicData uri="http://schemas.openxmlformats.org/drawingml/2006/table">
            <a:tbl>
              <a:tblPr firstRow="1" bandRow="1">
                <a:tableStyleId>{284E427A-3D55-4303-BF80-6455036E1DE7}</a:tableStyleId>
              </a:tblPr>
              <a:tblGrid>
                <a:gridCol w="2168545">
                  <a:extLst>
                    <a:ext uri="{9D8B030D-6E8A-4147-A177-3AD203B41FA5}">
                      <a16:colId xmlns:a16="http://schemas.microsoft.com/office/drawing/2014/main" val="20000"/>
                    </a:ext>
                  </a:extLst>
                </a:gridCol>
                <a:gridCol w="1271482">
                  <a:extLst>
                    <a:ext uri="{9D8B030D-6E8A-4147-A177-3AD203B41FA5}">
                      <a16:colId xmlns:a16="http://schemas.microsoft.com/office/drawing/2014/main" val="20001"/>
                    </a:ext>
                  </a:extLst>
                </a:gridCol>
                <a:gridCol w="598345">
                  <a:extLst>
                    <a:ext uri="{9D8B030D-6E8A-4147-A177-3AD203B41FA5}">
                      <a16:colId xmlns:a16="http://schemas.microsoft.com/office/drawing/2014/main" val="20002"/>
                    </a:ext>
                  </a:extLst>
                </a:gridCol>
                <a:gridCol w="897970">
                  <a:extLst>
                    <a:ext uri="{9D8B030D-6E8A-4147-A177-3AD203B41FA5}">
                      <a16:colId xmlns:a16="http://schemas.microsoft.com/office/drawing/2014/main" val="20003"/>
                    </a:ext>
                  </a:extLst>
                </a:gridCol>
                <a:gridCol w="1248794">
                  <a:extLst>
                    <a:ext uri="{9D8B030D-6E8A-4147-A177-3AD203B41FA5}">
                      <a16:colId xmlns:a16="http://schemas.microsoft.com/office/drawing/2014/main" val="20004"/>
                    </a:ext>
                  </a:extLst>
                </a:gridCol>
                <a:gridCol w="1018803">
                  <a:extLst>
                    <a:ext uri="{9D8B030D-6E8A-4147-A177-3AD203B41FA5}">
                      <a16:colId xmlns:a16="http://schemas.microsoft.com/office/drawing/2014/main" val="20005"/>
                    </a:ext>
                  </a:extLst>
                </a:gridCol>
                <a:gridCol w="873260">
                  <a:extLst>
                    <a:ext uri="{9D8B030D-6E8A-4147-A177-3AD203B41FA5}">
                      <a16:colId xmlns:a16="http://schemas.microsoft.com/office/drawing/2014/main" val="20006"/>
                    </a:ext>
                  </a:extLst>
                </a:gridCol>
              </a:tblGrid>
              <a:tr h="274320">
                <a:tc rowSpan="2">
                  <a:txBody>
                    <a:bodyPr/>
                    <a:lstStyle/>
                    <a:p>
                      <a:pPr algn="ctr"/>
                      <a:endParaRPr lang="en-US" sz="1400" dirty="0"/>
                    </a:p>
                    <a:p>
                      <a:pPr algn="ctr"/>
                      <a:r>
                        <a:rPr lang="en-US" sz="1400" dirty="0"/>
                        <a:t>CONDITION</a:t>
                      </a:r>
                    </a:p>
                  </a:txBody>
                  <a:tcPr marL="68580" marR="68580" marT="34290" marB="34290"/>
                </a:tc>
                <a:tc rowSpan="2">
                  <a:txBody>
                    <a:bodyPr/>
                    <a:lstStyle/>
                    <a:p>
                      <a:pPr algn="ctr"/>
                      <a:endParaRPr lang="en-US" sz="1400" dirty="0"/>
                    </a:p>
                    <a:p>
                      <a:pPr algn="ctr"/>
                      <a:r>
                        <a:rPr lang="en-US" sz="1400" dirty="0"/>
                        <a:t>COC/P/R</a:t>
                      </a:r>
                    </a:p>
                  </a:txBody>
                  <a:tcPr marL="68580" marR="68580" marT="34290" marB="34290"/>
                </a:tc>
                <a:tc rowSpan="2">
                  <a:txBody>
                    <a:bodyPr/>
                    <a:lstStyle/>
                    <a:p>
                      <a:pPr algn="ctr"/>
                      <a:endParaRPr lang="en-US" sz="1400" dirty="0"/>
                    </a:p>
                    <a:p>
                      <a:pPr algn="ctr"/>
                      <a:r>
                        <a:rPr lang="en-US" sz="1400" dirty="0"/>
                        <a:t>POP</a:t>
                      </a:r>
                    </a:p>
                  </a:txBody>
                  <a:tcPr marL="68580" marR="68580" marT="34290" marB="34290"/>
                </a:tc>
                <a:tc rowSpan="2">
                  <a:txBody>
                    <a:bodyPr/>
                    <a:lstStyle/>
                    <a:p>
                      <a:pPr algn="ctr"/>
                      <a:endParaRPr lang="en-US" sz="1400" dirty="0"/>
                    </a:p>
                    <a:p>
                      <a:pPr algn="ctr"/>
                      <a:r>
                        <a:rPr lang="en-US" sz="1400" dirty="0"/>
                        <a:t>DMPA</a:t>
                      </a:r>
                    </a:p>
                  </a:txBody>
                  <a:tcPr marL="68580" marR="68580" marT="34290" marB="34290"/>
                </a:tc>
                <a:tc rowSpan="2">
                  <a:txBody>
                    <a:bodyPr/>
                    <a:lstStyle/>
                    <a:p>
                      <a:pPr algn="ctr"/>
                      <a:endParaRPr lang="en-US" sz="1400" dirty="0"/>
                    </a:p>
                    <a:p>
                      <a:pPr algn="ctr"/>
                      <a:r>
                        <a:rPr lang="en-US" sz="1400" dirty="0"/>
                        <a:t>IMPLANON</a:t>
                      </a:r>
                    </a:p>
                  </a:txBody>
                  <a:tcPr marL="68580" marR="68580" marT="34290" marB="34290"/>
                </a:tc>
                <a:tc gridSpan="2">
                  <a:txBody>
                    <a:bodyPr/>
                    <a:lstStyle/>
                    <a:p>
                      <a:pPr algn="ctr"/>
                      <a:r>
                        <a:rPr lang="en-US" sz="1400" dirty="0"/>
                        <a:t>IUDS</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4800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400" dirty="0"/>
                        <a:t>LNG-IUD</a:t>
                      </a:r>
                    </a:p>
                  </a:txBody>
                  <a:tcPr marL="68580" marR="68580" marT="34290" marB="34290"/>
                </a:tc>
                <a:tc>
                  <a:txBody>
                    <a:bodyPr/>
                    <a:lstStyle/>
                    <a:p>
                      <a:pPr algn="ctr"/>
                      <a:r>
                        <a:rPr lang="en-US" sz="1400" dirty="0"/>
                        <a:t>Cu-IUD</a:t>
                      </a:r>
                    </a:p>
                  </a:txBody>
                  <a:tcPr marL="68580" marR="68580" marT="34290" marB="34290"/>
                </a:tc>
                <a:extLst>
                  <a:ext uri="{0D108BD9-81ED-4DB2-BD59-A6C34878D82A}">
                    <a16:rowId xmlns:a16="http://schemas.microsoft.com/office/drawing/2014/main" val="10001"/>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Adequately Controlled BP</a:t>
                      </a:r>
                    </a:p>
                  </a:txBody>
                  <a:tcPr marL="68580" marR="68580" marT="34290" marB="34290"/>
                </a:tc>
                <a:tc>
                  <a:txBody>
                    <a:bodyPr/>
                    <a:lstStyle/>
                    <a:p>
                      <a:pPr algn="ctr"/>
                      <a:r>
                        <a:rPr lang="en-US" sz="1400" b="1" dirty="0"/>
                        <a:t>3</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extLst>
                  <a:ext uri="{0D108BD9-81ED-4DB2-BD59-A6C34878D82A}">
                    <a16:rowId xmlns:a16="http://schemas.microsoft.com/office/drawing/2014/main" val="10002"/>
                  </a:ext>
                </a:extLst>
              </a:tr>
              <a:tr h="13030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Elevated BP</a:t>
                      </a:r>
                    </a:p>
                    <a:p>
                      <a:pPr marL="346075" marR="0" indent="-346075"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1. Systolic 140–159 mm Hg </a:t>
                      </a:r>
                      <a:r>
                        <a:rPr lang="en-US" sz="1400" b="1"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or</a:t>
                      </a:r>
                      <a:r>
                        <a:rPr lang="en-US" sz="1400" b="0" i="0" u="none" strike="noStrike" kern="1200" baseline="0" dirty="0">
                          <a:solidFill>
                            <a:schemeClr val="dk1"/>
                          </a:solidFill>
                          <a:latin typeface="+mn-lt"/>
                          <a:ea typeface="+mn-ea"/>
                          <a:cs typeface="+mn-cs"/>
                        </a:rPr>
                        <a:t> diastolic 90–99 mm Hg	</a:t>
                      </a:r>
                    </a:p>
                  </a:txBody>
                  <a:tcPr marL="68580" marR="68580" marT="34290" marB="34290"/>
                </a:tc>
                <a:tc>
                  <a:txBody>
                    <a:bodyPr/>
                    <a:lstStyle/>
                    <a:p>
                      <a:pPr algn="ctr"/>
                      <a:r>
                        <a:rPr lang="en-US" sz="1400" b="1" dirty="0"/>
                        <a:t>3</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2</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tc>
                  <a:txBody>
                    <a:bodyPr/>
                    <a:lstStyle/>
                    <a:p>
                      <a:pPr algn="ctr"/>
                      <a:r>
                        <a:rPr lang="en-US" sz="1400" dirty="0"/>
                        <a:t>1</a:t>
                      </a:r>
                    </a:p>
                  </a:txBody>
                  <a:tcPr marL="68580" marR="68580" marT="34290" marB="34290" anchor="ctr"/>
                </a:tc>
                <a:extLst>
                  <a:ext uri="{0D108BD9-81ED-4DB2-BD59-A6C34878D82A}">
                    <a16:rowId xmlns:a16="http://schemas.microsoft.com/office/drawing/2014/main" val="10003"/>
                  </a:ext>
                </a:extLst>
              </a:tr>
              <a:tr h="891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2. Systolic ≥160 mm Hg </a:t>
                      </a:r>
                      <a:r>
                        <a:rPr lang="en-US" sz="1400" b="1" i="0" u="none" strike="noStrike" kern="1200" baseline="0" dirty="0">
                          <a:solidFill>
                            <a:schemeClr val="dk1"/>
                          </a:solidFill>
                          <a:effectLst>
                            <a:outerShdw blurRad="38100" dist="38100" dir="2700000" algn="tl">
                              <a:srgbClr val="000000">
                                <a:alpha val="43137"/>
                              </a:srgbClr>
                            </a:outerShdw>
                          </a:effectLst>
                          <a:latin typeface="+mn-lt"/>
                          <a:ea typeface="+mn-ea"/>
                          <a:cs typeface="+mn-cs"/>
                        </a:rPr>
                        <a:t>or</a:t>
                      </a:r>
                      <a:r>
                        <a:rPr lang="en-US" sz="1400" b="0" i="0" u="none" strike="noStrike" kern="1200" baseline="0" dirty="0">
                          <a:solidFill>
                            <a:schemeClr val="dk1"/>
                          </a:solidFill>
                          <a:latin typeface="+mn-lt"/>
                          <a:ea typeface="+mn-ea"/>
                          <a:cs typeface="+mn-cs"/>
                        </a:rPr>
                        <a:t> diastolic ≥100 mm Hg</a:t>
                      </a:r>
                    </a:p>
                  </a:txBody>
                  <a:tcPr marL="68580" marR="68580" marT="34290" marB="34290">
                    <a:solidFill>
                      <a:schemeClr val="accent2">
                        <a:lumMod val="60000"/>
                        <a:lumOff val="40000"/>
                      </a:schemeClr>
                    </a:solidFill>
                  </a:tcPr>
                </a:tc>
                <a:tc>
                  <a:txBody>
                    <a:bodyPr/>
                    <a:lstStyle/>
                    <a:p>
                      <a:pPr algn="ctr"/>
                      <a:r>
                        <a:rPr lang="en-US" sz="1400" b="1" dirty="0"/>
                        <a:t>4</a:t>
                      </a:r>
                    </a:p>
                  </a:txBody>
                  <a:tcPr marL="68580" marR="68580" marT="34290" marB="34290" anchor="ctr">
                    <a:solidFill>
                      <a:schemeClr val="accent2">
                        <a:lumMod val="60000"/>
                        <a:lumOff val="40000"/>
                      </a:schemeClr>
                    </a:solidFill>
                  </a:tcPr>
                </a:tc>
                <a:tc>
                  <a:txBody>
                    <a:bodyPr/>
                    <a:lstStyle/>
                    <a:p>
                      <a:pPr algn="ctr"/>
                      <a:r>
                        <a:rPr lang="en-US" sz="1400" dirty="0"/>
                        <a:t>2</a:t>
                      </a:r>
                    </a:p>
                  </a:txBody>
                  <a:tcPr marL="68580" marR="68580" marT="34290" marB="34290" anchor="ctr">
                    <a:solidFill>
                      <a:schemeClr val="accent2">
                        <a:lumMod val="60000"/>
                        <a:lumOff val="40000"/>
                      </a:schemeClr>
                    </a:solidFill>
                  </a:tcPr>
                </a:tc>
                <a:tc>
                  <a:txBody>
                    <a:bodyPr/>
                    <a:lstStyle/>
                    <a:p>
                      <a:pPr algn="ctr"/>
                      <a:r>
                        <a:rPr lang="en-US" sz="1400" b="1" dirty="0"/>
                        <a:t>3</a:t>
                      </a:r>
                    </a:p>
                  </a:txBody>
                  <a:tcPr marL="68580" marR="68580" marT="34290" marB="34290" anchor="ctr">
                    <a:solidFill>
                      <a:schemeClr val="accent2">
                        <a:lumMod val="60000"/>
                        <a:lumOff val="40000"/>
                      </a:schemeClr>
                    </a:solidFill>
                  </a:tcPr>
                </a:tc>
                <a:tc>
                  <a:txBody>
                    <a:bodyPr/>
                    <a:lstStyle/>
                    <a:p>
                      <a:pPr algn="ctr"/>
                      <a:r>
                        <a:rPr lang="en-US" sz="1400" dirty="0"/>
                        <a:t>2</a:t>
                      </a:r>
                    </a:p>
                  </a:txBody>
                  <a:tcPr marL="68580" marR="68580" marT="34290" marB="34290" anchor="ctr">
                    <a:solidFill>
                      <a:schemeClr val="accent2">
                        <a:lumMod val="60000"/>
                        <a:lumOff val="40000"/>
                      </a:schemeClr>
                    </a:solidFill>
                  </a:tcPr>
                </a:tc>
                <a:tc>
                  <a:txBody>
                    <a:bodyPr/>
                    <a:lstStyle/>
                    <a:p>
                      <a:pPr algn="ctr"/>
                      <a:r>
                        <a:rPr lang="en-US" sz="1400" dirty="0"/>
                        <a:t>2</a:t>
                      </a:r>
                    </a:p>
                  </a:txBody>
                  <a:tcPr marL="68580" marR="68580" marT="34290" marB="34290" anchor="ctr">
                    <a:solidFill>
                      <a:schemeClr val="accent2">
                        <a:lumMod val="60000"/>
                        <a:lumOff val="40000"/>
                      </a:schemeClr>
                    </a:solidFill>
                  </a:tcPr>
                </a:tc>
                <a:tc>
                  <a:txBody>
                    <a:bodyPr/>
                    <a:lstStyle/>
                    <a:p>
                      <a:pPr algn="ctr"/>
                      <a:r>
                        <a:rPr lang="en-US" sz="1400" dirty="0"/>
                        <a:t>1</a:t>
                      </a: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10004"/>
                  </a:ext>
                </a:extLst>
              </a:tr>
              <a:tr h="1097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3. History of high blood pressure during pregnancy (current BP is normal)</a:t>
                      </a:r>
                    </a:p>
                  </a:txBody>
                  <a:tcPr marL="68580" marR="68580" marT="34290" marB="34290">
                    <a:solidFill>
                      <a:schemeClr val="accent2">
                        <a:lumMod val="20000"/>
                        <a:lumOff val="80000"/>
                        <a:alpha val="40000"/>
                      </a:schemeClr>
                    </a:solidFill>
                  </a:tcPr>
                </a:tc>
                <a:tc>
                  <a:txBody>
                    <a:bodyPr/>
                    <a:lstStyle/>
                    <a:p>
                      <a:pPr algn="ctr"/>
                      <a:r>
                        <a:rPr lang="en-US" sz="1400" dirty="0"/>
                        <a:t>2</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tc>
                  <a:txBody>
                    <a:bodyPr/>
                    <a:lstStyle/>
                    <a:p>
                      <a:pPr algn="ctr"/>
                      <a:r>
                        <a:rPr lang="en-US" sz="1400" dirty="0"/>
                        <a:t>1</a:t>
                      </a:r>
                    </a:p>
                  </a:txBody>
                  <a:tcPr marL="68580" marR="68580" marT="34290" marB="34290" anchor="ctr">
                    <a:solidFill>
                      <a:schemeClr val="accent2">
                        <a:lumMod val="20000"/>
                        <a:lumOff val="80000"/>
                        <a:alpha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2347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Answer</a:t>
            </a:r>
          </a:p>
        </p:txBody>
      </p:sp>
      <p:sp>
        <p:nvSpPr>
          <p:cNvPr id="3" name="Content Placeholder 2"/>
          <p:cNvSpPr>
            <a:spLocks noGrp="1"/>
          </p:cNvSpPr>
          <p:nvPr>
            <p:ph idx="1"/>
          </p:nvPr>
        </p:nvSpPr>
        <p:spPr/>
        <p:txBody>
          <a:bodyPr/>
          <a:lstStyle/>
          <a:p>
            <a:r>
              <a:rPr lang="en-US" dirty="0"/>
              <a:t>First step is to repeat the BP after patient has been in the pharmacy for 5-10 minutes.  </a:t>
            </a:r>
          </a:p>
          <a:p>
            <a:r>
              <a:rPr lang="en-US" dirty="0"/>
              <a:t>If BP remains elevated, POP and DMPA are the safest options for pharmacist prescribing; refer for implant or IUD at a later date if patient desires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095" y="4800600"/>
            <a:ext cx="1517630" cy="18951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447799"/>
          </a:xfrm>
        </p:spPr>
        <p:txBody>
          <a:bodyPr/>
          <a:lstStyle/>
          <a:p>
            <a:r>
              <a:rPr lang="en-US" dirty="0"/>
              <a:t>Scenario 5</a:t>
            </a:r>
          </a:p>
        </p:txBody>
      </p:sp>
      <p:sp>
        <p:nvSpPr>
          <p:cNvPr id="3" name="Content Placeholder 2"/>
          <p:cNvSpPr>
            <a:spLocks noGrp="1"/>
          </p:cNvSpPr>
          <p:nvPr>
            <p:ph idx="1"/>
          </p:nvPr>
        </p:nvSpPr>
        <p:spPr/>
        <p:txBody>
          <a:bodyPr>
            <a:normAutofit/>
          </a:bodyPr>
          <a:lstStyle/>
          <a:p>
            <a:pPr>
              <a:buNone/>
            </a:pPr>
            <a:r>
              <a:rPr lang="en-US" dirty="0"/>
              <a:t>A 33-year-old 320 lb. white woman wishes more effective birth control.  She has become pregnant on the diaphragm and the pill and has three children. What would you recommend she use?</a:t>
            </a:r>
          </a:p>
          <a:p>
            <a:pPr>
              <a:buNone/>
            </a:pPr>
            <a:r>
              <a:rPr lang="en-US" dirty="0"/>
              <a:t> </a:t>
            </a:r>
          </a:p>
          <a:p>
            <a:pPr>
              <a:buNone/>
            </a:pPr>
            <a:endParaRPr lang="en-US" dirty="0"/>
          </a:p>
          <a:p>
            <a:endParaRPr lang="en-US" dirty="0"/>
          </a:p>
        </p:txBody>
      </p:sp>
    </p:spTree>
    <p:extLst>
      <p:ext uri="{BB962C8B-B14F-4D97-AF65-F5344CB8AC3E}">
        <p14:creationId xmlns:p14="http://schemas.microsoft.com/office/powerpoint/2010/main" val="3054482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in Overweight/Obese Patient</a:t>
            </a:r>
          </a:p>
        </p:txBody>
      </p:sp>
      <p:sp>
        <p:nvSpPr>
          <p:cNvPr id="3" name="Content Placeholder 2"/>
          <p:cNvSpPr>
            <a:spLocks noGrp="1"/>
          </p:cNvSpPr>
          <p:nvPr>
            <p:ph idx="1"/>
          </p:nvPr>
        </p:nvSpPr>
        <p:spPr/>
        <p:txBody>
          <a:bodyPr/>
          <a:lstStyle/>
          <a:p>
            <a:r>
              <a:rPr lang="en-US" dirty="0"/>
              <a:t>Inadequate data</a:t>
            </a:r>
          </a:p>
          <a:p>
            <a:r>
              <a:rPr lang="en-US" dirty="0"/>
              <a:t>VTE risk</a:t>
            </a:r>
          </a:p>
          <a:p>
            <a:r>
              <a:rPr lang="en-US" dirty="0"/>
              <a:t>Further weight gain concerns</a:t>
            </a:r>
          </a:p>
          <a:p>
            <a:r>
              <a:rPr lang="en-US" dirty="0"/>
              <a:t>Possible decreased effectiveness concerns</a:t>
            </a:r>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Overweight/Obese Patient </a:t>
            </a:r>
            <a:br>
              <a:rPr lang="en-US" dirty="0"/>
            </a:br>
            <a:endParaRPr lang="en-US" dirty="0"/>
          </a:p>
        </p:txBody>
      </p:sp>
      <p:graphicFrame>
        <p:nvGraphicFramePr>
          <p:cNvPr id="5" name="Content Placeholder 4"/>
          <p:cNvGraphicFramePr>
            <a:graphicFrameLocks noGrp="1"/>
          </p:cNvGraphicFramePr>
          <p:nvPr>
            <p:ph idx="1"/>
          </p:nvPr>
        </p:nvGraphicFramePr>
        <p:xfrm>
          <a:off x="982663" y="2667000"/>
          <a:ext cx="7704136" cy="2865120"/>
        </p:xfrm>
        <a:graphic>
          <a:graphicData uri="http://schemas.openxmlformats.org/drawingml/2006/table">
            <a:tbl>
              <a:tblPr firstRow="1" bandRow="1">
                <a:tableStyleId>{5C22544A-7EE6-4342-B048-85BDC9FD1C3A}</a:tableStyleId>
              </a:tblPr>
              <a:tblGrid>
                <a:gridCol w="1926034">
                  <a:extLst>
                    <a:ext uri="{9D8B030D-6E8A-4147-A177-3AD203B41FA5}">
                      <a16:colId xmlns:a16="http://schemas.microsoft.com/office/drawing/2014/main" val="20000"/>
                    </a:ext>
                  </a:extLst>
                </a:gridCol>
                <a:gridCol w="1926034">
                  <a:extLst>
                    <a:ext uri="{9D8B030D-6E8A-4147-A177-3AD203B41FA5}">
                      <a16:colId xmlns:a16="http://schemas.microsoft.com/office/drawing/2014/main" val="20001"/>
                    </a:ext>
                  </a:extLst>
                </a:gridCol>
                <a:gridCol w="1926034">
                  <a:extLst>
                    <a:ext uri="{9D8B030D-6E8A-4147-A177-3AD203B41FA5}">
                      <a16:colId xmlns:a16="http://schemas.microsoft.com/office/drawing/2014/main" val="20002"/>
                    </a:ext>
                  </a:extLst>
                </a:gridCol>
                <a:gridCol w="1926034">
                  <a:extLst>
                    <a:ext uri="{9D8B030D-6E8A-4147-A177-3AD203B41FA5}">
                      <a16:colId xmlns:a16="http://schemas.microsoft.com/office/drawing/2014/main" val="20003"/>
                    </a:ext>
                  </a:extLst>
                </a:gridCol>
              </a:tblGrid>
              <a:tr h="370840">
                <a:tc>
                  <a:txBody>
                    <a:bodyPr/>
                    <a:lstStyle/>
                    <a:p>
                      <a:r>
                        <a:rPr lang="en-US" dirty="0"/>
                        <a:t>Method</a:t>
                      </a:r>
                    </a:p>
                  </a:txBody>
                  <a:tcPr/>
                </a:tc>
                <a:tc>
                  <a:txBody>
                    <a:bodyPr/>
                    <a:lstStyle/>
                    <a:p>
                      <a:r>
                        <a:rPr lang="en-US" dirty="0"/>
                        <a:t>Effectiveness</a:t>
                      </a:r>
                    </a:p>
                  </a:txBody>
                  <a:tcPr/>
                </a:tc>
                <a:tc>
                  <a:txBody>
                    <a:bodyPr/>
                    <a:lstStyle/>
                    <a:p>
                      <a:r>
                        <a:rPr lang="en-US" dirty="0"/>
                        <a:t>VTE Risk</a:t>
                      </a:r>
                    </a:p>
                  </a:txBody>
                  <a:tcPr/>
                </a:tc>
                <a:tc>
                  <a:txBody>
                    <a:bodyPr/>
                    <a:lstStyle/>
                    <a:p>
                      <a:r>
                        <a:rPr lang="en-US" dirty="0"/>
                        <a:t>Weight Gain</a:t>
                      </a:r>
                    </a:p>
                  </a:txBody>
                  <a:tcPr/>
                </a:tc>
                <a:extLst>
                  <a:ext uri="{0D108BD9-81ED-4DB2-BD59-A6C34878D82A}">
                    <a16:rowId xmlns:a16="http://schemas.microsoft.com/office/drawing/2014/main" val="10000"/>
                  </a:ext>
                </a:extLst>
              </a:tr>
              <a:tr h="370840">
                <a:tc>
                  <a:txBody>
                    <a:bodyPr/>
                    <a:lstStyle/>
                    <a:p>
                      <a:r>
                        <a:rPr lang="en-US" dirty="0"/>
                        <a:t>COC</a:t>
                      </a:r>
                    </a:p>
                  </a:txBody>
                  <a:tcPr/>
                </a:tc>
                <a:tc>
                  <a:txBody>
                    <a:bodyPr/>
                    <a:lstStyle/>
                    <a:p>
                      <a:r>
                        <a:rPr lang="en-US" dirty="0"/>
                        <a:t>unchanged</a:t>
                      </a:r>
                    </a:p>
                  </a:txBody>
                  <a:tcPr/>
                </a:tc>
                <a:tc>
                  <a:txBody>
                    <a:bodyPr/>
                    <a:lstStyle/>
                    <a:p>
                      <a:r>
                        <a:rPr lang="en-US" dirty="0"/>
                        <a:t>increased</a:t>
                      </a:r>
                    </a:p>
                  </a:txBody>
                  <a:tcPr/>
                </a:tc>
                <a:tc>
                  <a:txBody>
                    <a:bodyPr/>
                    <a:lstStyle/>
                    <a:p>
                      <a:r>
                        <a:rPr lang="en-US" dirty="0"/>
                        <a:t>none</a:t>
                      </a:r>
                    </a:p>
                  </a:txBody>
                  <a:tcPr/>
                </a:tc>
                <a:extLst>
                  <a:ext uri="{0D108BD9-81ED-4DB2-BD59-A6C34878D82A}">
                    <a16:rowId xmlns:a16="http://schemas.microsoft.com/office/drawing/2014/main" val="10001"/>
                  </a:ext>
                </a:extLst>
              </a:tr>
              <a:tr h="370840">
                <a:tc>
                  <a:txBody>
                    <a:bodyPr/>
                    <a:lstStyle/>
                    <a:p>
                      <a:r>
                        <a:rPr lang="en-US" dirty="0"/>
                        <a:t>Ring</a:t>
                      </a:r>
                    </a:p>
                  </a:txBody>
                  <a:tcPr/>
                </a:tc>
                <a:tc>
                  <a:txBody>
                    <a:bodyPr/>
                    <a:lstStyle/>
                    <a:p>
                      <a:r>
                        <a:rPr lang="en-US" dirty="0"/>
                        <a:t>unchanged</a:t>
                      </a:r>
                    </a:p>
                  </a:txBody>
                  <a:tcPr/>
                </a:tc>
                <a:tc>
                  <a:txBody>
                    <a:bodyPr/>
                    <a:lstStyle/>
                    <a:p>
                      <a:r>
                        <a:rPr lang="en-US" dirty="0"/>
                        <a:t>same as COC</a:t>
                      </a:r>
                    </a:p>
                  </a:txBody>
                  <a:tcPr/>
                </a:tc>
                <a:tc>
                  <a:txBody>
                    <a:bodyPr/>
                    <a:lstStyle/>
                    <a:p>
                      <a:r>
                        <a:rPr lang="en-US" dirty="0"/>
                        <a:t>none</a:t>
                      </a:r>
                    </a:p>
                  </a:txBody>
                  <a:tcPr/>
                </a:tc>
                <a:extLst>
                  <a:ext uri="{0D108BD9-81ED-4DB2-BD59-A6C34878D82A}">
                    <a16:rowId xmlns:a16="http://schemas.microsoft.com/office/drawing/2014/main" val="10002"/>
                  </a:ext>
                </a:extLst>
              </a:tr>
              <a:tr h="370840">
                <a:tc>
                  <a:txBody>
                    <a:bodyPr/>
                    <a:lstStyle/>
                    <a:p>
                      <a:r>
                        <a:rPr lang="en-US" dirty="0"/>
                        <a:t>Patch</a:t>
                      </a:r>
                    </a:p>
                  </a:txBody>
                  <a:tcPr/>
                </a:tc>
                <a:tc>
                  <a:txBody>
                    <a:bodyPr/>
                    <a:lstStyle/>
                    <a:p>
                      <a:r>
                        <a:rPr lang="en-US" dirty="0"/>
                        <a:t>probably decreased</a:t>
                      </a:r>
                    </a:p>
                  </a:txBody>
                  <a:tcPr/>
                </a:tc>
                <a:tc>
                  <a:txBody>
                    <a:bodyPr/>
                    <a:lstStyle/>
                    <a:p>
                      <a:r>
                        <a:rPr lang="en-US" dirty="0"/>
                        <a:t>increased (greater than COC)</a:t>
                      </a:r>
                    </a:p>
                  </a:txBody>
                  <a:tcPr/>
                </a:tc>
                <a:tc>
                  <a:txBody>
                    <a:bodyPr/>
                    <a:lstStyle/>
                    <a:p>
                      <a:r>
                        <a:rPr lang="en-US" dirty="0"/>
                        <a:t>none</a:t>
                      </a:r>
                    </a:p>
                  </a:txBody>
                  <a:tcPr/>
                </a:tc>
                <a:extLst>
                  <a:ext uri="{0D108BD9-81ED-4DB2-BD59-A6C34878D82A}">
                    <a16:rowId xmlns:a16="http://schemas.microsoft.com/office/drawing/2014/main" val="10003"/>
                  </a:ext>
                </a:extLst>
              </a:tr>
              <a:tr h="370840">
                <a:tc>
                  <a:txBody>
                    <a:bodyPr/>
                    <a:lstStyle/>
                    <a:p>
                      <a:r>
                        <a:rPr lang="en-US" dirty="0"/>
                        <a:t>LNG</a:t>
                      </a:r>
                      <a:r>
                        <a:rPr lang="en-US" baseline="0" dirty="0"/>
                        <a:t> EC</a:t>
                      </a:r>
                      <a:endParaRPr lang="en-US" dirty="0"/>
                    </a:p>
                  </a:txBody>
                  <a:tcPr/>
                </a:tc>
                <a:tc>
                  <a:txBody>
                    <a:bodyPr/>
                    <a:lstStyle/>
                    <a:p>
                      <a:r>
                        <a:rPr lang="en-US" dirty="0"/>
                        <a:t>decreased</a:t>
                      </a:r>
                    </a:p>
                  </a:txBody>
                  <a:tcPr/>
                </a:tc>
                <a:tc>
                  <a:txBody>
                    <a:bodyPr/>
                    <a:lstStyle/>
                    <a:p>
                      <a:r>
                        <a:rPr lang="en-US" dirty="0"/>
                        <a:t>n/a</a:t>
                      </a:r>
                    </a:p>
                  </a:txBody>
                  <a:tcPr/>
                </a:tc>
                <a:tc>
                  <a:txBody>
                    <a:bodyPr/>
                    <a:lstStyle/>
                    <a:p>
                      <a:r>
                        <a:rPr lang="en-US" dirty="0"/>
                        <a:t>n/a</a:t>
                      </a:r>
                    </a:p>
                  </a:txBody>
                  <a:tcPr/>
                </a:tc>
                <a:extLst>
                  <a:ext uri="{0D108BD9-81ED-4DB2-BD59-A6C34878D82A}">
                    <a16:rowId xmlns:a16="http://schemas.microsoft.com/office/drawing/2014/main" val="10004"/>
                  </a:ext>
                </a:extLst>
              </a:tr>
              <a:tr h="370840">
                <a:tc>
                  <a:txBody>
                    <a:bodyPr/>
                    <a:lstStyle/>
                    <a:p>
                      <a:r>
                        <a:rPr lang="en-US" dirty="0"/>
                        <a:t>DMPA</a:t>
                      </a:r>
                    </a:p>
                  </a:txBody>
                  <a:tcPr/>
                </a:tc>
                <a:tc>
                  <a:txBody>
                    <a:bodyPr/>
                    <a:lstStyle/>
                    <a:p>
                      <a:r>
                        <a:rPr lang="en-US" dirty="0"/>
                        <a:t>unchanged </a:t>
                      </a:r>
                    </a:p>
                  </a:txBody>
                  <a:tcPr/>
                </a:tc>
                <a:tc>
                  <a:txBody>
                    <a:bodyPr/>
                    <a:lstStyle/>
                    <a:p>
                      <a:r>
                        <a:rPr lang="en-US" dirty="0"/>
                        <a:t>neutral</a:t>
                      </a:r>
                    </a:p>
                  </a:txBody>
                  <a:tcPr/>
                </a:tc>
                <a:tc>
                  <a:txBody>
                    <a:bodyPr/>
                    <a:lstStyle/>
                    <a:p>
                      <a:r>
                        <a:rPr lang="en-US" dirty="0"/>
                        <a:t>?????</a:t>
                      </a:r>
                    </a:p>
                  </a:txBody>
                  <a:tcPr/>
                </a:tc>
                <a:extLst>
                  <a:ext uri="{0D108BD9-81ED-4DB2-BD59-A6C34878D82A}">
                    <a16:rowId xmlns:a16="http://schemas.microsoft.com/office/drawing/2014/main" val="10005"/>
                  </a:ext>
                </a:extLst>
              </a:tr>
              <a:tr h="370840">
                <a:tc>
                  <a:txBody>
                    <a:bodyPr/>
                    <a:lstStyle/>
                    <a:p>
                      <a:r>
                        <a:rPr lang="en-US" dirty="0"/>
                        <a:t>IUD, implant</a:t>
                      </a:r>
                    </a:p>
                  </a:txBody>
                  <a:tcPr/>
                </a:tc>
                <a:tc>
                  <a:txBody>
                    <a:bodyPr/>
                    <a:lstStyle/>
                    <a:p>
                      <a:r>
                        <a:rPr lang="en-US" dirty="0"/>
                        <a:t>unchanged, high</a:t>
                      </a:r>
                    </a:p>
                  </a:txBody>
                  <a:tcPr/>
                </a:tc>
                <a:tc>
                  <a:txBody>
                    <a:bodyPr/>
                    <a:lstStyle/>
                    <a:p>
                      <a:r>
                        <a:rPr lang="en-US" dirty="0"/>
                        <a:t>neutral </a:t>
                      </a:r>
                    </a:p>
                  </a:txBody>
                  <a:tcPr/>
                </a:tc>
                <a:tc>
                  <a:txBody>
                    <a:bodyPr/>
                    <a:lstStyle/>
                    <a:p>
                      <a:r>
                        <a:rPr lang="en-US" dirty="0"/>
                        <a:t>none </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Teens:  Hormonal Contraception and Weight Gain</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sz="1800" dirty="0" err="1"/>
              <a:t>Beksinsha</a:t>
            </a:r>
            <a:r>
              <a:rPr lang="en-US" sz="1800" dirty="0"/>
              <a:t> et al., Contraception 2010 Jan;81(1):30-4.</a:t>
            </a:r>
          </a:p>
        </p:txBody>
      </p:sp>
      <p:graphicFrame>
        <p:nvGraphicFramePr>
          <p:cNvPr id="4" name="Table 3"/>
          <p:cNvGraphicFramePr>
            <a:graphicFrameLocks noGrp="1"/>
          </p:cNvGraphicFramePr>
          <p:nvPr/>
        </p:nvGraphicFramePr>
        <p:xfrm>
          <a:off x="1600200" y="28956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Method</a:t>
                      </a:r>
                    </a:p>
                  </a:txBody>
                  <a:tcPr/>
                </a:tc>
                <a:tc>
                  <a:txBody>
                    <a:bodyPr/>
                    <a:lstStyle/>
                    <a:p>
                      <a:r>
                        <a:rPr lang="en-US" dirty="0"/>
                        <a:t>N</a:t>
                      </a:r>
                    </a:p>
                  </a:txBody>
                  <a:tcPr/>
                </a:tc>
                <a:tc>
                  <a:txBody>
                    <a:bodyPr/>
                    <a:lstStyle/>
                    <a:p>
                      <a:r>
                        <a:rPr lang="en-US" dirty="0"/>
                        <a:t>Weight gain</a:t>
                      </a:r>
                    </a:p>
                  </a:txBody>
                  <a:tcPr/>
                </a:tc>
                <a:extLst>
                  <a:ext uri="{0D108BD9-81ED-4DB2-BD59-A6C34878D82A}">
                    <a16:rowId xmlns:a16="http://schemas.microsoft.com/office/drawing/2014/main" val="10000"/>
                  </a:ext>
                </a:extLst>
              </a:tr>
              <a:tr h="370840">
                <a:tc>
                  <a:txBody>
                    <a:bodyPr/>
                    <a:lstStyle/>
                    <a:p>
                      <a:r>
                        <a:rPr lang="en-US" dirty="0"/>
                        <a:t>nonusers</a:t>
                      </a:r>
                    </a:p>
                  </a:txBody>
                  <a:tcPr/>
                </a:tc>
                <a:tc>
                  <a:txBody>
                    <a:bodyPr/>
                    <a:lstStyle/>
                    <a:p>
                      <a:r>
                        <a:rPr lang="en-US" dirty="0"/>
                        <a:t>144</a:t>
                      </a:r>
                    </a:p>
                  </a:txBody>
                  <a:tcPr/>
                </a:tc>
                <a:tc>
                  <a:txBody>
                    <a:bodyPr/>
                    <a:lstStyle/>
                    <a:p>
                      <a:r>
                        <a:rPr lang="en-US" dirty="0"/>
                        <a:t>2.8 kg</a:t>
                      </a:r>
                    </a:p>
                  </a:txBody>
                  <a:tcPr/>
                </a:tc>
                <a:extLst>
                  <a:ext uri="{0D108BD9-81ED-4DB2-BD59-A6C34878D82A}">
                    <a16:rowId xmlns:a16="http://schemas.microsoft.com/office/drawing/2014/main" val="10001"/>
                  </a:ext>
                </a:extLst>
              </a:tr>
              <a:tr h="370840">
                <a:tc>
                  <a:txBody>
                    <a:bodyPr/>
                    <a:lstStyle/>
                    <a:p>
                      <a:r>
                        <a:rPr lang="en-US" dirty="0"/>
                        <a:t>COC</a:t>
                      </a:r>
                    </a:p>
                  </a:txBody>
                  <a:tcPr/>
                </a:tc>
                <a:tc>
                  <a:txBody>
                    <a:bodyPr/>
                    <a:lstStyle/>
                    <a:p>
                      <a:r>
                        <a:rPr lang="en-US" dirty="0"/>
                        <a:t>116</a:t>
                      </a:r>
                    </a:p>
                  </a:txBody>
                  <a:tcPr/>
                </a:tc>
                <a:tc>
                  <a:txBody>
                    <a:bodyPr/>
                    <a:lstStyle/>
                    <a:p>
                      <a:r>
                        <a:rPr lang="en-US" dirty="0"/>
                        <a:t>2.3 kg</a:t>
                      </a:r>
                    </a:p>
                  </a:txBody>
                  <a:tcPr/>
                </a:tc>
                <a:extLst>
                  <a:ext uri="{0D108BD9-81ED-4DB2-BD59-A6C34878D82A}">
                    <a16:rowId xmlns:a16="http://schemas.microsoft.com/office/drawing/2014/main" val="10002"/>
                  </a:ext>
                </a:extLst>
              </a:tr>
              <a:tr h="370840">
                <a:tc>
                  <a:txBody>
                    <a:bodyPr/>
                    <a:lstStyle/>
                    <a:p>
                      <a:r>
                        <a:rPr lang="en-US" dirty="0"/>
                        <a:t>DMPA</a:t>
                      </a:r>
                    </a:p>
                  </a:txBody>
                  <a:tcPr/>
                </a:tc>
                <a:tc>
                  <a:txBody>
                    <a:bodyPr/>
                    <a:lstStyle/>
                    <a:p>
                      <a:r>
                        <a:rPr lang="en-US" dirty="0"/>
                        <a:t>115</a:t>
                      </a:r>
                    </a:p>
                  </a:txBody>
                  <a:tcPr/>
                </a:tc>
                <a:tc>
                  <a:txBody>
                    <a:bodyPr/>
                    <a:lstStyle/>
                    <a:p>
                      <a:r>
                        <a:rPr lang="en-US" dirty="0"/>
                        <a:t>6.2 kg</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990601"/>
            <a:ext cx="6683765" cy="762000"/>
          </a:xfrm>
        </p:spPr>
        <p:txBody>
          <a:bodyPr>
            <a:normAutofit/>
          </a:bodyPr>
          <a:lstStyle/>
          <a:p>
            <a:r>
              <a:rPr lang="en-US" dirty="0"/>
              <a:t>Obesity </a:t>
            </a:r>
          </a:p>
        </p:txBody>
      </p:sp>
      <p:sp>
        <p:nvSpPr>
          <p:cNvPr id="3" name="Content Placeholder 2"/>
          <p:cNvSpPr>
            <a:spLocks noGrp="1"/>
          </p:cNvSpPr>
          <p:nvPr>
            <p:ph idx="1"/>
          </p:nvPr>
        </p:nvSpPr>
        <p:spPr>
          <a:xfrm>
            <a:off x="1789509" y="2943225"/>
            <a:ext cx="6686550" cy="2628900"/>
          </a:xfrm>
        </p:spPr>
        <p:txBody>
          <a:bodyPr/>
          <a:lstStyle/>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01052221"/>
              </p:ext>
            </p:extLst>
          </p:nvPr>
        </p:nvGraphicFramePr>
        <p:xfrm>
          <a:off x="1219202" y="1966864"/>
          <a:ext cx="6890269" cy="2578243"/>
        </p:xfrm>
        <a:graphic>
          <a:graphicData uri="http://schemas.openxmlformats.org/drawingml/2006/table">
            <a:tbl>
              <a:tblPr firstRow="1" bandRow="1">
                <a:tableStyleId>{5C22544A-7EE6-4342-B048-85BDC9FD1C3A}</a:tableStyleId>
              </a:tblPr>
              <a:tblGrid>
                <a:gridCol w="861284">
                  <a:extLst>
                    <a:ext uri="{9D8B030D-6E8A-4147-A177-3AD203B41FA5}">
                      <a16:colId xmlns:a16="http://schemas.microsoft.com/office/drawing/2014/main" val="1103426929"/>
                    </a:ext>
                  </a:extLst>
                </a:gridCol>
                <a:gridCol w="1783455">
                  <a:extLst>
                    <a:ext uri="{9D8B030D-6E8A-4147-A177-3AD203B41FA5}">
                      <a16:colId xmlns:a16="http://schemas.microsoft.com/office/drawing/2014/main" val="1195414476"/>
                    </a:ext>
                  </a:extLst>
                </a:gridCol>
                <a:gridCol w="763921">
                  <a:extLst>
                    <a:ext uri="{9D8B030D-6E8A-4147-A177-3AD203B41FA5}">
                      <a16:colId xmlns:a16="http://schemas.microsoft.com/office/drawing/2014/main" val="3620707821"/>
                    </a:ext>
                  </a:extLst>
                </a:gridCol>
                <a:gridCol w="808858">
                  <a:extLst>
                    <a:ext uri="{9D8B030D-6E8A-4147-A177-3AD203B41FA5}">
                      <a16:colId xmlns:a16="http://schemas.microsoft.com/office/drawing/2014/main" val="3295894757"/>
                    </a:ext>
                  </a:extLst>
                </a:gridCol>
                <a:gridCol w="730218">
                  <a:extLst>
                    <a:ext uri="{9D8B030D-6E8A-4147-A177-3AD203B41FA5}">
                      <a16:colId xmlns:a16="http://schemas.microsoft.com/office/drawing/2014/main" val="2490274906"/>
                    </a:ext>
                  </a:extLst>
                </a:gridCol>
                <a:gridCol w="741452">
                  <a:extLst>
                    <a:ext uri="{9D8B030D-6E8A-4147-A177-3AD203B41FA5}">
                      <a16:colId xmlns:a16="http://schemas.microsoft.com/office/drawing/2014/main" val="2368033808"/>
                    </a:ext>
                  </a:extLst>
                </a:gridCol>
                <a:gridCol w="617878">
                  <a:extLst>
                    <a:ext uri="{9D8B030D-6E8A-4147-A177-3AD203B41FA5}">
                      <a16:colId xmlns:a16="http://schemas.microsoft.com/office/drawing/2014/main" val="707636931"/>
                    </a:ext>
                  </a:extLst>
                </a:gridCol>
                <a:gridCol w="583203">
                  <a:extLst>
                    <a:ext uri="{9D8B030D-6E8A-4147-A177-3AD203B41FA5}">
                      <a16:colId xmlns:a16="http://schemas.microsoft.com/office/drawing/2014/main" val="3016545024"/>
                    </a:ext>
                  </a:extLst>
                </a:gridCol>
              </a:tblGrid>
              <a:tr h="288893">
                <a:tc>
                  <a:txBody>
                    <a:bodyPr/>
                    <a:lstStyle/>
                    <a:p>
                      <a:r>
                        <a:rPr lang="en-US" sz="1600" dirty="0"/>
                        <a:t>Condition</a:t>
                      </a:r>
                    </a:p>
                  </a:txBody>
                  <a:tcPr marL="68580" marR="68580" marT="34290" marB="34290"/>
                </a:tc>
                <a:tc>
                  <a:txBody>
                    <a:bodyPr/>
                    <a:lstStyle/>
                    <a:p>
                      <a:r>
                        <a:rPr lang="en-US" sz="1600" dirty="0"/>
                        <a:t>Sub-Condition</a:t>
                      </a:r>
                    </a:p>
                  </a:txBody>
                  <a:tcPr marL="68580" marR="68580" marT="34290" marB="34290"/>
                </a:tc>
                <a:tc>
                  <a:txBody>
                    <a:bodyPr/>
                    <a:lstStyle/>
                    <a:p>
                      <a:r>
                        <a:rPr lang="en-US" sz="1600" dirty="0"/>
                        <a:t>CU-IUD</a:t>
                      </a:r>
                    </a:p>
                  </a:txBody>
                  <a:tcPr marL="68580" marR="68580" marT="34290" marB="34290"/>
                </a:tc>
                <a:tc>
                  <a:txBody>
                    <a:bodyPr/>
                    <a:lstStyle/>
                    <a:p>
                      <a:r>
                        <a:rPr lang="en-US" sz="1600" dirty="0"/>
                        <a:t>LNG-IUD</a:t>
                      </a:r>
                    </a:p>
                  </a:txBody>
                  <a:tcPr marL="68580" marR="68580" marT="34290" marB="34290"/>
                </a:tc>
                <a:tc>
                  <a:txBody>
                    <a:bodyPr/>
                    <a:lstStyle/>
                    <a:p>
                      <a:r>
                        <a:rPr lang="en-US" sz="1600" dirty="0"/>
                        <a:t>Implant</a:t>
                      </a:r>
                    </a:p>
                  </a:txBody>
                  <a:tcPr marL="68580" marR="68580" marT="34290" marB="34290"/>
                </a:tc>
                <a:tc>
                  <a:txBody>
                    <a:bodyPr/>
                    <a:lstStyle/>
                    <a:p>
                      <a:r>
                        <a:rPr lang="en-US" sz="1600" dirty="0"/>
                        <a:t>DMPA</a:t>
                      </a:r>
                    </a:p>
                  </a:txBody>
                  <a:tcPr marL="68580" marR="68580" marT="34290" marB="34290"/>
                </a:tc>
                <a:tc>
                  <a:txBody>
                    <a:bodyPr/>
                    <a:lstStyle/>
                    <a:p>
                      <a:r>
                        <a:rPr lang="en-US" sz="1600" dirty="0"/>
                        <a:t>POP</a:t>
                      </a:r>
                    </a:p>
                  </a:txBody>
                  <a:tcPr marL="68580" marR="68580" marT="34290" marB="34290"/>
                </a:tc>
                <a:tc>
                  <a:txBody>
                    <a:bodyPr/>
                    <a:lstStyle/>
                    <a:p>
                      <a:r>
                        <a:rPr lang="en-US" sz="1600" dirty="0"/>
                        <a:t>CHC</a:t>
                      </a:r>
                    </a:p>
                  </a:txBody>
                  <a:tcPr marL="68580" marR="68580" marT="34290" marB="34290"/>
                </a:tc>
                <a:extLst>
                  <a:ext uri="{0D108BD9-81ED-4DB2-BD59-A6C34878D82A}">
                    <a16:rowId xmlns:a16="http://schemas.microsoft.com/office/drawing/2014/main" val="490270115"/>
                  </a:ext>
                </a:extLst>
              </a:tr>
              <a:tr h="421783">
                <a:tc>
                  <a:txBody>
                    <a:bodyPr/>
                    <a:lstStyle/>
                    <a:p>
                      <a:r>
                        <a:rPr lang="en-US" sz="1600" b="1" dirty="0"/>
                        <a:t>Obesity</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tc>
                  <a:txBody>
                    <a:bodyPr/>
                    <a:lstStyle/>
                    <a:p>
                      <a:endParaRPr lang="en-US" sz="1600" dirty="0"/>
                    </a:p>
                  </a:txBody>
                  <a:tcPr marL="68580" marR="68580" marT="34290" marB="34290"/>
                </a:tc>
                <a:extLst>
                  <a:ext uri="{0D108BD9-81ED-4DB2-BD59-A6C34878D82A}">
                    <a16:rowId xmlns:a16="http://schemas.microsoft.com/office/drawing/2014/main" val="1717508504"/>
                  </a:ext>
                </a:extLst>
              </a:tr>
              <a:tr h="658675">
                <a:tc>
                  <a:txBody>
                    <a:bodyPr/>
                    <a:lstStyle/>
                    <a:p>
                      <a:endParaRPr lang="en-US" sz="16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 Body mass index (BMI) ≥30 kg/m2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2</a:t>
                      </a:r>
                    </a:p>
                  </a:txBody>
                  <a:tcPr marL="68580" marR="68580" marT="34290" marB="34290"/>
                </a:tc>
                <a:extLst>
                  <a:ext uri="{0D108BD9-81ED-4DB2-BD59-A6C34878D82A}">
                    <a16:rowId xmlns:a16="http://schemas.microsoft.com/office/drawing/2014/main" val="247564243"/>
                  </a:ext>
                </a:extLst>
              </a:tr>
              <a:tr h="473784">
                <a:tc>
                  <a:txBody>
                    <a:bodyPr/>
                    <a:lstStyle/>
                    <a:p>
                      <a:endParaRPr lang="en-US" sz="16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 Menarche to &lt;18 years and BMI ≥ 30 kg/m2</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1</a:t>
                      </a:r>
                    </a:p>
                  </a:txBody>
                  <a:tcPr marL="68580" marR="68580" marT="34290" marB="34290"/>
                </a:tc>
                <a:tc>
                  <a:txBody>
                    <a:bodyPr/>
                    <a:lstStyle/>
                    <a:p>
                      <a:r>
                        <a:rPr lang="en-US" sz="1600" dirty="0"/>
                        <a:t>2</a:t>
                      </a:r>
                    </a:p>
                  </a:txBody>
                  <a:tcPr marL="68580" marR="68580" marT="34290" marB="34290"/>
                </a:tc>
                <a:tc>
                  <a:txBody>
                    <a:bodyPr/>
                    <a:lstStyle/>
                    <a:p>
                      <a:r>
                        <a:rPr lang="en-US" sz="1600" dirty="0"/>
                        <a:t>1</a:t>
                      </a:r>
                    </a:p>
                  </a:txBody>
                  <a:tcPr marL="68580" marR="68580" marT="34290" marB="34290"/>
                </a:tc>
                <a:tc>
                  <a:txBody>
                    <a:bodyPr/>
                    <a:lstStyle/>
                    <a:p>
                      <a:r>
                        <a:rPr lang="en-US" sz="1600" dirty="0"/>
                        <a:t>2</a:t>
                      </a:r>
                    </a:p>
                  </a:txBody>
                  <a:tcPr marL="68580" marR="68580" marT="34290" marB="34290"/>
                </a:tc>
                <a:extLst>
                  <a:ext uri="{0D108BD9-81ED-4DB2-BD59-A6C34878D82A}">
                    <a16:rowId xmlns:a16="http://schemas.microsoft.com/office/drawing/2014/main" val="3138298526"/>
                  </a:ext>
                </a:extLst>
              </a:tr>
            </a:tbl>
          </a:graphicData>
        </a:graphic>
      </p:graphicFrame>
      <p:graphicFrame>
        <p:nvGraphicFramePr>
          <p:cNvPr id="7" name="Content Placeholder 3"/>
          <p:cNvGraphicFramePr>
            <a:graphicFrameLocks/>
          </p:cNvGraphicFramePr>
          <p:nvPr>
            <p:extLst/>
          </p:nvPr>
        </p:nvGraphicFramePr>
        <p:xfrm>
          <a:off x="2649074" y="4304140"/>
          <a:ext cx="3857082" cy="148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685430" y="4304139"/>
            <a:ext cx="2149371" cy="300082"/>
          </a:xfrm>
          <a:prstGeom prst="rect">
            <a:avLst/>
          </a:prstGeom>
          <a:noFill/>
        </p:spPr>
        <p:txBody>
          <a:bodyPr wrap="none" rtlCol="0">
            <a:spAutoFit/>
          </a:bodyPr>
          <a:lstStyle/>
          <a:p>
            <a:r>
              <a:rPr lang="en-US" sz="1350" dirty="0"/>
              <a:t>US MEC Categories For Use</a:t>
            </a:r>
          </a:p>
        </p:txBody>
      </p:sp>
    </p:spTree>
    <p:extLst>
      <p:ext uri="{BB962C8B-B14F-4D97-AF65-F5344CB8AC3E}">
        <p14:creationId xmlns:p14="http://schemas.microsoft.com/office/powerpoint/2010/main" val="329698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 Answer</a:t>
            </a:r>
          </a:p>
        </p:txBody>
      </p:sp>
      <p:sp>
        <p:nvSpPr>
          <p:cNvPr id="3" name="Content Placeholder 2"/>
          <p:cNvSpPr>
            <a:spLocks noGrp="1"/>
          </p:cNvSpPr>
          <p:nvPr>
            <p:ph idx="1"/>
          </p:nvPr>
        </p:nvSpPr>
        <p:spPr/>
        <p:txBody>
          <a:bodyPr/>
          <a:lstStyle/>
          <a:p>
            <a:pPr>
              <a:buNone/>
            </a:pPr>
            <a:r>
              <a:rPr lang="en-US" dirty="0"/>
              <a:t>According to current information, she can use:</a:t>
            </a:r>
          </a:p>
          <a:p>
            <a:r>
              <a:rPr lang="en-US" dirty="0"/>
              <a:t>CHC</a:t>
            </a:r>
          </a:p>
          <a:p>
            <a:r>
              <a:rPr lang="en-US" dirty="0"/>
              <a:t>DMPA</a:t>
            </a:r>
          </a:p>
          <a:p>
            <a:r>
              <a:rPr lang="en-US" dirty="0"/>
              <a:t>Implant or IUD</a:t>
            </a:r>
          </a:p>
          <a:p>
            <a:r>
              <a:rPr lang="en-US" dirty="0"/>
              <a:t>Sterilization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948014" y="2133600"/>
            <a:ext cx="7704667" cy="3332816"/>
          </a:xfrm>
        </p:spPr>
        <p:txBody>
          <a:bodyPr>
            <a:normAutofit lnSpcReduction="10000"/>
          </a:bodyPr>
          <a:lstStyle/>
          <a:p>
            <a:r>
              <a:rPr lang="en-US" dirty="0"/>
              <a:t>Unintended pregnancy rate is ~50% in the US.</a:t>
            </a:r>
          </a:p>
          <a:p>
            <a:r>
              <a:rPr lang="en-US" dirty="0"/>
              <a:t>Intention of pregnancy leads to better outcomes.</a:t>
            </a:r>
          </a:p>
          <a:p>
            <a:r>
              <a:rPr lang="en-US" dirty="0"/>
              <a:t>Increased access to contraceptives improves unintended pregnancy rates.</a:t>
            </a:r>
          </a:p>
          <a:p>
            <a:r>
              <a:rPr lang="en-US" dirty="0"/>
              <a:t>Changes in medical knowledge and practice and development of the US MEC have made pharmacist prescription of hormonal contraception possible and desirable.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731" y="5105400"/>
            <a:ext cx="1885950" cy="1524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04667" cy="1981200"/>
          </a:xfrm>
        </p:spPr>
        <p:txBody>
          <a:bodyPr/>
          <a:lstStyle/>
          <a:p>
            <a:br>
              <a:rPr lang="en-US" dirty="0"/>
            </a:br>
            <a:r>
              <a:rPr lang="en-US" dirty="0"/>
              <a:t>Basic Principles</a:t>
            </a:r>
          </a:p>
        </p:txBody>
      </p:sp>
      <p:sp>
        <p:nvSpPr>
          <p:cNvPr id="3" name="Content Placeholder 2"/>
          <p:cNvSpPr>
            <a:spLocks noGrp="1"/>
          </p:cNvSpPr>
          <p:nvPr>
            <p:ph idx="1"/>
          </p:nvPr>
        </p:nvSpPr>
        <p:spPr>
          <a:xfrm>
            <a:off x="982133" y="2133600"/>
            <a:ext cx="7704667" cy="4191000"/>
          </a:xfrm>
        </p:spPr>
        <p:txBody>
          <a:bodyPr>
            <a:normAutofit/>
          </a:bodyPr>
          <a:lstStyle/>
          <a:p>
            <a:r>
              <a:rPr lang="en-US" dirty="0"/>
              <a:t>Be sure all staff are supportive and informed so will not be sabotaging the service. </a:t>
            </a:r>
          </a:p>
          <a:p>
            <a:r>
              <a:rPr lang="en-US" dirty="0"/>
              <a:t>Plan logistics – e.g., tech can give fact sheets to patient</a:t>
            </a:r>
          </a:p>
          <a:p>
            <a:r>
              <a:rPr lang="en-US" dirty="0"/>
              <a:t>Have on hand preprinted referral information  </a:t>
            </a:r>
          </a:p>
          <a:p>
            <a:pPr lvl="1"/>
            <a:r>
              <a:rPr lang="en-US" dirty="0"/>
              <a:t>local providers and clinics </a:t>
            </a:r>
          </a:p>
          <a:p>
            <a:pPr lvl="1"/>
            <a:r>
              <a:rPr lang="en-US" dirty="0"/>
              <a:t>preprinted fact sheets </a:t>
            </a:r>
          </a:p>
          <a:p>
            <a:pPr lvl="1"/>
            <a:r>
              <a:rPr lang="en-US" dirty="0"/>
              <a:t>referrals to websites – for efficient use of pharmacy staff time</a:t>
            </a:r>
          </a:p>
          <a:p>
            <a:r>
              <a:rPr lang="en-US" dirty="0"/>
              <a:t>Be comfortable with setting limits, expanding skills with experience and asking for help.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the Patient</a:t>
            </a:r>
            <a:br>
              <a:rPr lang="en-US" dirty="0"/>
            </a:br>
            <a:endParaRPr lang="en-US" dirty="0"/>
          </a:p>
        </p:txBody>
      </p:sp>
      <p:sp>
        <p:nvSpPr>
          <p:cNvPr id="3" name="Content Placeholder 2"/>
          <p:cNvSpPr>
            <a:spLocks noGrp="1"/>
          </p:cNvSpPr>
          <p:nvPr>
            <p:ph idx="1"/>
          </p:nvPr>
        </p:nvSpPr>
        <p:spPr>
          <a:xfrm>
            <a:off x="982133" y="1752600"/>
            <a:ext cx="7704667" cy="4247216"/>
          </a:xfrm>
        </p:spPr>
        <p:txBody>
          <a:bodyPr>
            <a:normAutofit fontScale="92500" lnSpcReduction="20000"/>
          </a:bodyPr>
          <a:lstStyle/>
          <a:p>
            <a:endParaRPr lang="en-US" dirty="0"/>
          </a:p>
          <a:p>
            <a:r>
              <a:rPr lang="en-US" dirty="0"/>
              <a:t>Be warm and open</a:t>
            </a:r>
          </a:p>
          <a:p>
            <a:r>
              <a:rPr lang="en-US" dirty="0"/>
              <a:t>Use simple language</a:t>
            </a:r>
          </a:p>
          <a:p>
            <a:r>
              <a:rPr lang="en-US" dirty="0"/>
              <a:t>Honor confidentiality </a:t>
            </a:r>
          </a:p>
          <a:p>
            <a:r>
              <a:rPr lang="en-US" dirty="0"/>
              <a:t>Give year’s supply if possible</a:t>
            </a:r>
          </a:p>
          <a:p>
            <a:r>
              <a:rPr lang="en-US" dirty="0"/>
              <a:t>Give EC, “just in case”</a:t>
            </a:r>
          </a:p>
          <a:p>
            <a:r>
              <a:rPr lang="en-US" dirty="0"/>
              <a:t>Acknowledge possibility of side effects; encourage call/return if problems or questions</a:t>
            </a:r>
          </a:p>
          <a:p>
            <a:r>
              <a:rPr lang="en-US" dirty="0"/>
              <a:t>Ask for advice</a:t>
            </a:r>
          </a:p>
          <a:p>
            <a:r>
              <a:rPr lang="en-US" dirty="0"/>
              <a:t>Listen to and accept each patient’s reality</a:t>
            </a:r>
          </a:p>
          <a:p>
            <a:pPr marL="0" indent="0">
              <a:buNone/>
            </a:pP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Counseling/Education</a:t>
            </a:r>
          </a:p>
        </p:txBody>
      </p:sp>
      <p:sp>
        <p:nvSpPr>
          <p:cNvPr id="3" name="Content Placeholder 2"/>
          <p:cNvSpPr>
            <a:spLocks noGrp="1"/>
          </p:cNvSpPr>
          <p:nvPr>
            <p:ph idx="1"/>
          </p:nvPr>
        </p:nvSpPr>
        <p:spPr>
          <a:xfrm>
            <a:off x="982133" y="2209800"/>
            <a:ext cx="7704667" cy="3790016"/>
          </a:xfrm>
        </p:spPr>
        <p:txBody>
          <a:bodyPr>
            <a:normAutofit fontScale="92500" lnSpcReduction="10000"/>
          </a:bodyPr>
          <a:lstStyle/>
          <a:p>
            <a:pPr lvl="0"/>
            <a:r>
              <a:rPr lang="en-US" dirty="0"/>
              <a:t>C</a:t>
            </a:r>
            <a:r>
              <a:rPr lang="en-US" sz="2400" dirty="0"/>
              <a:t>onfidentiality expectations – assume more important than with other prescriptions</a:t>
            </a:r>
            <a:endParaRPr lang="en-US" sz="3200" dirty="0"/>
          </a:p>
          <a:p>
            <a:pPr lvl="0"/>
            <a:r>
              <a:rPr lang="en-US" sz="2400" dirty="0"/>
              <a:t>Counseling and education </a:t>
            </a:r>
          </a:p>
          <a:p>
            <a:pPr lvl="1"/>
            <a:r>
              <a:rPr lang="en-US" sz="1800" dirty="0"/>
              <a:t>Match patient needs</a:t>
            </a:r>
          </a:p>
          <a:p>
            <a:pPr lvl="1"/>
            <a:r>
              <a:rPr lang="en-US" sz="1800" dirty="0"/>
              <a:t>Choose messages, include possibility of side effects</a:t>
            </a:r>
          </a:p>
          <a:p>
            <a:pPr lvl="0"/>
            <a:r>
              <a:rPr lang="en-US" dirty="0"/>
              <a:t>Consent form and process</a:t>
            </a:r>
          </a:p>
          <a:p>
            <a:pPr lvl="1"/>
            <a:r>
              <a:rPr lang="en-US" sz="1800" dirty="0"/>
              <a:t>Use standardized form</a:t>
            </a:r>
          </a:p>
          <a:p>
            <a:pPr lvl="1"/>
            <a:r>
              <a:rPr lang="en-US" sz="1800" dirty="0"/>
              <a:t>Encourage questions:  “What questions do you have?”</a:t>
            </a:r>
          </a:p>
          <a:p>
            <a:pPr lvl="1"/>
            <a:r>
              <a:rPr lang="en-US" sz="1800" dirty="0"/>
              <a:t>Include information concerning  risks and benefits</a:t>
            </a:r>
          </a:p>
          <a:p>
            <a:pPr lvl="1"/>
            <a:r>
              <a:rPr lang="en-US" sz="1800" dirty="0"/>
              <a:t>Document education given on the consent form</a:t>
            </a:r>
          </a:p>
        </p:txBody>
      </p:sp>
      <p:pic>
        <p:nvPicPr>
          <p:cNvPr id="1025" name="Picture 1"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5410200"/>
            <a:ext cx="2514600" cy="1408176"/>
          </a:xfrm>
          <a:prstGeom prst="rect">
            <a:avLst/>
          </a:prstGeom>
        </p:spPr>
      </p:pic>
    </p:spTree>
    <p:extLst>
      <p:ext uri="{BB962C8B-B14F-4D97-AF65-F5344CB8AC3E}">
        <p14:creationId xmlns:p14="http://schemas.microsoft.com/office/powerpoint/2010/main" val="2496027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Board of Pharmacy Documents</a:t>
            </a:r>
          </a:p>
        </p:txBody>
      </p:sp>
      <p:sp>
        <p:nvSpPr>
          <p:cNvPr id="3" name="Content Placeholder 2"/>
          <p:cNvSpPr>
            <a:spLocks noGrp="1"/>
          </p:cNvSpPr>
          <p:nvPr>
            <p:ph idx="1"/>
          </p:nvPr>
        </p:nvSpPr>
        <p:spPr/>
        <p:txBody>
          <a:bodyPr>
            <a:normAutofit lnSpcReduction="10000"/>
          </a:bodyPr>
          <a:lstStyle/>
          <a:p>
            <a:r>
              <a:rPr lang="en-US" dirty="0"/>
              <a:t>Patient informed consent form </a:t>
            </a:r>
          </a:p>
          <a:p>
            <a:r>
              <a:rPr lang="en-US" dirty="0"/>
              <a:t>Completed medical history/screening questionnaire  </a:t>
            </a:r>
          </a:p>
          <a:p>
            <a:r>
              <a:rPr lang="en-US" dirty="0"/>
              <a:t>Pharmacist documentation of patient education provided </a:t>
            </a:r>
          </a:p>
          <a:p>
            <a:r>
              <a:rPr lang="en-US" dirty="0"/>
              <a:t>Prescription order </a:t>
            </a:r>
          </a:p>
          <a:p>
            <a:r>
              <a:rPr lang="en-US" dirty="0"/>
              <a:t>Provider notification documentation  (if applicable)   </a:t>
            </a:r>
          </a:p>
          <a:p>
            <a:r>
              <a:rPr lang="en-US" dirty="0"/>
              <a:t>Provider referral letter (if applicable) </a:t>
            </a:r>
          </a:p>
          <a:p>
            <a:r>
              <a:rPr lang="en-US" dirty="0"/>
              <a:t>US MEC guidelines</a:t>
            </a:r>
          </a:p>
        </p:txBody>
      </p:sp>
    </p:spTree>
    <p:extLst>
      <p:ext uri="{BB962C8B-B14F-4D97-AF65-F5344CB8AC3E}">
        <p14:creationId xmlns:p14="http://schemas.microsoft.com/office/powerpoint/2010/main" val="937505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Considerations</a:t>
            </a:r>
          </a:p>
        </p:txBody>
      </p:sp>
      <p:sp>
        <p:nvSpPr>
          <p:cNvPr id="3" name="Content Placeholder 2"/>
          <p:cNvSpPr>
            <a:spLocks noGrp="1"/>
          </p:cNvSpPr>
          <p:nvPr>
            <p:ph idx="1"/>
          </p:nvPr>
        </p:nvSpPr>
        <p:spPr>
          <a:xfrm>
            <a:off x="982132" y="2209800"/>
            <a:ext cx="7704667" cy="3332816"/>
          </a:xfrm>
        </p:spPr>
        <p:txBody>
          <a:bodyPr>
            <a:normAutofit fontScale="70000" lnSpcReduction="20000"/>
          </a:bodyPr>
          <a:lstStyle/>
          <a:p>
            <a:r>
              <a:rPr lang="en-US" dirty="0"/>
              <a:t>Sexual activity (intercourse) in a person younger than 13  must be reported to DHHS/CYFD. </a:t>
            </a:r>
          </a:p>
          <a:p>
            <a:pPr lvl="1"/>
            <a:r>
              <a:rPr lang="en-US" dirty="0">
                <a:hlinkClick r:id="rId2" action="ppaction://hlinkfile"/>
              </a:rPr>
              <a:t>file:///F:/EC/dutytoreport.pdf</a:t>
            </a:r>
            <a:r>
              <a:rPr lang="en-US" dirty="0"/>
              <a:t> </a:t>
            </a:r>
          </a:p>
          <a:p>
            <a:r>
              <a:rPr lang="en-US" u="sng" dirty="0"/>
              <a:t>Any age</a:t>
            </a:r>
            <a:r>
              <a:rPr lang="en-US" dirty="0"/>
              <a:t> person can be given contraception  or EC without parental consent.  Pharmacists must, of course, honor confidentiality</a:t>
            </a:r>
          </a:p>
          <a:p>
            <a:r>
              <a:rPr lang="en-US" dirty="0"/>
              <a:t>If a patient using the insurance of parents or guardians wishes them not to know of contraceptive use, she</a:t>
            </a:r>
            <a:r>
              <a:rPr lang="en-US"/>
              <a:t>/he </a:t>
            </a:r>
            <a:r>
              <a:rPr lang="en-US" dirty="0"/>
              <a:t>may request the insurance company not to send an EOB (Explanation of Benefits).  Although most companies will grant that request, there is no guarantee of confidentiality.  Patients must be so informed.</a:t>
            </a:r>
          </a:p>
          <a:p>
            <a:r>
              <a:rPr lang="en-US" dirty="0"/>
              <a:t>An additional risk to confidentiality is on the occasions when a parent requests prescription information for filing taxes.</a:t>
            </a:r>
          </a:p>
          <a:p>
            <a:pPr lvl="2">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354490" cy="1400530"/>
          </a:xfrm>
        </p:spPr>
        <p:txBody>
          <a:bodyPr>
            <a:normAutofit/>
          </a:bodyPr>
          <a:lstStyle/>
          <a:p>
            <a:r>
              <a:rPr lang="en-US" dirty="0"/>
              <a:t>Hormonal Contraception Products for Pharmacist Prescribing</a:t>
            </a:r>
          </a:p>
        </p:txBody>
      </p:sp>
      <p:sp>
        <p:nvSpPr>
          <p:cNvPr id="3" name="Content Placeholder 2"/>
          <p:cNvSpPr>
            <a:spLocks noGrp="1"/>
          </p:cNvSpPr>
          <p:nvPr>
            <p:ph idx="1"/>
          </p:nvPr>
        </p:nvSpPr>
        <p:spPr>
          <a:xfrm>
            <a:off x="827700" y="2052925"/>
            <a:ext cx="7630500" cy="4805075"/>
          </a:xfrm>
        </p:spPr>
        <p:txBody>
          <a:bodyPr>
            <a:normAutofit/>
          </a:bodyPr>
          <a:lstStyle/>
          <a:p>
            <a:r>
              <a:rPr lang="en-US" dirty="0"/>
              <a:t>Oral contraceptive pills, including CHC, POP and EC</a:t>
            </a:r>
          </a:p>
          <a:p>
            <a:r>
              <a:rPr lang="en-US" dirty="0"/>
              <a:t>Transdermal patch</a:t>
            </a:r>
          </a:p>
          <a:p>
            <a:pPr lvl="1"/>
            <a:r>
              <a:rPr lang="en-US" dirty="0"/>
              <a:t>Xulane®</a:t>
            </a:r>
            <a:endParaRPr lang="en-US" sz="2000" dirty="0"/>
          </a:p>
          <a:p>
            <a:r>
              <a:rPr lang="en-US" dirty="0"/>
              <a:t>Vaginal Ring</a:t>
            </a:r>
          </a:p>
          <a:p>
            <a:pPr lvl="1"/>
            <a:r>
              <a:rPr lang="en-US" sz="2000" dirty="0" err="1"/>
              <a:t>NuvaRing</a:t>
            </a:r>
            <a:r>
              <a:rPr lang="en-US" sz="2000" dirty="0"/>
              <a:t>® </a:t>
            </a:r>
          </a:p>
          <a:p>
            <a:r>
              <a:rPr lang="en-US" dirty="0" err="1"/>
              <a:t>Depomedroxyprogesterone</a:t>
            </a:r>
            <a:r>
              <a:rPr lang="en-US" dirty="0"/>
              <a:t> acetate injection (DMPA)</a:t>
            </a:r>
          </a:p>
          <a:p>
            <a:pPr lvl="1"/>
            <a:r>
              <a:rPr lang="en-US" dirty="0"/>
              <a:t>Depo-Provera®</a:t>
            </a:r>
          </a:p>
          <a:p>
            <a:r>
              <a:rPr lang="en-US" dirty="0"/>
              <a:t>Other FDA approved hormonal contraception products, with the exclusion of implants, intrauterine devices, or devices requiring surgical training and implantation </a:t>
            </a:r>
          </a:p>
          <a:p>
            <a:pPr lvl="1"/>
            <a:endParaRPr lang="en-US" dirty="0"/>
          </a:p>
        </p:txBody>
      </p:sp>
    </p:spTree>
    <p:extLst>
      <p:ext uri="{BB962C8B-B14F-4D97-AF65-F5344CB8AC3E}">
        <p14:creationId xmlns:p14="http://schemas.microsoft.com/office/powerpoint/2010/main" val="2623873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78290" cy="1400530"/>
          </a:xfrm>
        </p:spPr>
        <p:txBody>
          <a:bodyPr>
            <a:normAutofit/>
          </a:bodyPr>
          <a:lstStyle/>
          <a:p>
            <a:r>
              <a:rPr lang="en-US" dirty="0"/>
              <a:t>Non-Hormonal Contraception Products for Pharmacist Prescribing</a:t>
            </a:r>
          </a:p>
        </p:txBody>
      </p:sp>
      <p:sp>
        <p:nvSpPr>
          <p:cNvPr id="3" name="Content Placeholder 2"/>
          <p:cNvSpPr>
            <a:spLocks noGrp="1"/>
          </p:cNvSpPr>
          <p:nvPr>
            <p:ph idx="1"/>
          </p:nvPr>
        </p:nvSpPr>
        <p:spPr>
          <a:xfrm>
            <a:off x="846705" y="2514600"/>
            <a:ext cx="7554300" cy="4195481"/>
          </a:xfrm>
        </p:spPr>
        <p:txBody>
          <a:bodyPr/>
          <a:lstStyle/>
          <a:p>
            <a:r>
              <a:rPr lang="en-US" sz="1600" dirty="0"/>
              <a:t>Other FDA-approved non-hormonal contraceptive methods (includes over-the-counter and prescription medications)</a:t>
            </a:r>
          </a:p>
          <a:p>
            <a:pPr lvl="1"/>
            <a:r>
              <a:rPr lang="en-US" dirty="0"/>
              <a:t>Barrier methods</a:t>
            </a:r>
          </a:p>
          <a:p>
            <a:pPr lvl="2"/>
            <a:r>
              <a:rPr lang="en-US" dirty="0"/>
              <a:t>Condoms, male and female</a:t>
            </a:r>
          </a:p>
          <a:p>
            <a:pPr lvl="2"/>
            <a:r>
              <a:rPr lang="en-US" dirty="0"/>
              <a:t>Spermicidal foams, films</a:t>
            </a:r>
          </a:p>
          <a:p>
            <a:pPr lvl="2"/>
            <a:r>
              <a:rPr lang="en-US" dirty="0"/>
              <a:t>Other barrier methods as available</a:t>
            </a:r>
          </a:p>
          <a:p>
            <a:endParaRPr lang="en-US" dirty="0"/>
          </a:p>
          <a:p>
            <a:endParaRPr lang="en-US" dirty="0"/>
          </a:p>
        </p:txBody>
      </p:sp>
    </p:spTree>
    <p:extLst>
      <p:ext uri="{BB962C8B-B14F-4D97-AF65-F5344CB8AC3E}">
        <p14:creationId xmlns:p14="http://schemas.microsoft.com/office/powerpoint/2010/main" val="627094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Products Excluded for Pharmacist Prescribing </a:t>
            </a:r>
          </a:p>
        </p:txBody>
      </p:sp>
      <p:sp>
        <p:nvSpPr>
          <p:cNvPr id="3" name="Content Placeholder 2"/>
          <p:cNvSpPr>
            <a:spLocks noGrp="1"/>
          </p:cNvSpPr>
          <p:nvPr>
            <p:ph idx="1"/>
          </p:nvPr>
        </p:nvSpPr>
        <p:spPr>
          <a:xfrm>
            <a:off x="827700" y="3124200"/>
            <a:ext cx="6711654" cy="3124206"/>
          </a:xfrm>
        </p:spPr>
        <p:txBody>
          <a:bodyPr/>
          <a:lstStyle/>
          <a:p>
            <a:r>
              <a:rPr lang="en-US" dirty="0"/>
              <a:t>Diaphragm and cervical cap</a:t>
            </a:r>
          </a:p>
          <a:p>
            <a:r>
              <a:rPr lang="en-US" dirty="0"/>
              <a:t>LARC – IUDs and implant</a:t>
            </a:r>
          </a:p>
          <a:p>
            <a:r>
              <a:rPr lang="en-US" dirty="0"/>
              <a:t>Sterilization</a:t>
            </a:r>
          </a:p>
          <a:p>
            <a:endParaRPr lang="en-US" dirty="0"/>
          </a:p>
        </p:txBody>
      </p:sp>
    </p:spTree>
    <p:extLst>
      <p:ext uri="{BB962C8B-B14F-4D97-AF65-F5344CB8AC3E}">
        <p14:creationId xmlns:p14="http://schemas.microsoft.com/office/powerpoint/2010/main" val="1014368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Mexico Board of Pharmacy Protocol Highlights</a:t>
            </a:r>
          </a:p>
        </p:txBody>
      </p:sp>
      <p:sp>
        <p:nvSpPr>
          <p:cNvPr id="3" name="Content Placeholder 2"/>
          <p:cNvSpPr>
            <a:spLocks noGrp="1"/>
          </p:cNvSpPr>
          <p:nvPr>
            <p:ph idx="1"/>
          </p:nvPr>
        </p:nvSpPr>
        <p:spPr>
          <a:xfrm>
            <a:off x="914400" y="1676400"/>
            <a:ext cx="7620000" cy="4800600"/>
          </a:xfrm>
        </p:spPr>
        <p:txBody>
          <a:bodyPr/>
          <a:lstStyle/>
          <a:p>
            <a:r>
              <a:rPr lang="en-US" sz="2000" dirty="0"/>
              <a:t>Service may be offered to all patients (non gender specific)</a:t>
            </a:r>
          </a:p>
          <a:p>
            <a:r>
              <a:rPr lang="en-US" sz="2000" dirty="0"/>
              <a:t>Prescriptions may be written with allowable refills or refills for up to one year</a:t>
            </a:r>
          </a:p>
          <a:p>
            <a:r>
              <a:rPr lang="en-US" sz="2000" dirty="0"/>
              <a:t>Must meet US MEC criteria for eligibility</a:t>
            </a:r>
          </a:p>
          <a:p>
            <a:r>
              <a:rPr lang="en-US" sz="2000" dirty="0"/>
              <a:t>Ineligible patients, based on the screening questionnaire responses, or patients seeking methods not on the pharmacy protocol formulary, must be referred to a health care provider/local clinic</a:t>
            </a:r>
          </a:p>
          <a:p>
            <a:r>
              <a:rPr lang="en-US" sz="2000" dirty="0"/>
              <a:t>Certified pharmacists for prescribing must complete 2 hours of live CE every 2 years.</a:t>
            </a:r>
          </a:p>
          <a:p>
            <a:pPr lvl="1"/>
            <a:r>
              <a:rPr lang="en-US" sz="1600" dirty="0"/>
              <a:t>Failure to complete 2 hours of live CE will require recertification prior to further prescribing. </a:t>
            </a:r>
          </a:p>
        </p:txBody>
      </p:sp>
    </p:spTree>
    <p:extLst>
      <p:ext uri="{BB962C8B-B14F-4D97-AF65-F5344CB8AC3E}">
        <p14:creationId xmlns:p14="http://schemas.microsoft.com/office/powerpoint/2010/main" val="1346302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CE Opportunities</a:t>
            </a:r>
          </a:p>
        </p:txBody>
      </p:sp>
      <p:sp>
        <p:nvSpPr>
          <p:cNvPr id="3" name="Content Placeholder 2"/>
          <p:cNvSpPr>
            <a:spLocks noGrp="1"/>
          </p:cNvSpPr>
          <p:nvPr>
            <p:ph idx="1"/>
          </p:nvPr>
        </p:nvSpPr>
        <p:spPr/>
        <p:txBody>
          <a:bodyPr>
            <a:normAutofit/>
          </a:bodyPr>
          <a:lstStyle/>
          <a:p>
            <a:r>
              <a:rPr lang="en-US" dirty="0"/>
              <a:t>The New Mexico Pharmacists Association offers at least 1 hour of live CE twice per year at their Annual Convention Meetings (January and June).</a:t>
            </a:r>
          </a:p>
          <a:p>
            <a:r>
              <a:rPr lang="en-US" dirty="0"/>
              <a:t>Reproductive Health ECHO  offers clinics for CEs where healthcare providers can present difficult patient cases in practice (schedule/link attached)</a:t>
            </a:r>
          </a:p>
          <a:p>
            <a:pPr lvl="1"/>
            <a:r>
              <a:rPr lang="en-US" u="sng" dirty="0">
                <a:hlinkClick r:id="rId2"/>
              </a:rPr>
              <a:t>https://echo.unm.edu/nm-teleecho-clinics/reproductive-health/</a:t>
            </a:r>
            <a:endParaRPr lang="en-US" dirty="0"/>
          </a:p>
          <a:p>
            <a:endParaRPr lang="en-US" dirty="0"/>
          </a:p>
        </p:txBody>
      </p:sp>
    </p:spTree>
    <p:extLst>
      <p:ext uri="{BB962C8B-B14F-4D97-AF65-F5344CB8AC3E}">
        <p14:creationId xmlns:p14="http://schemas.microsoft.com/office/powerpoint/2010/main" val="9656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(continued)</a:t>
            </a:r>
          </a:p>
        </p:txBody>
      </p:sp>
      <p:sp>
        <p:nvSpPr>
          <p:cNvPr id="3" name="Content Placeholder 2"/>
          <p:cNvSpPr>
            <a:spLocks noGrp="1"/>
          </p:cNvSpPr>
          <p:nvPr>
            <p:ph idx="1"/>
          </p:nvPr>
        </p:nvSpPr>
        <p:spPr>
          <a:xfrm>
            <a:off x="982133" y="2057400"/>
            <a:ext cx="7704667" cy="3332816"/>
          </a:xfrm>
        </p:spPr>
        <p:txBody>
          <a:bodyPr/>
          <a:lstStyle/>
          <a:p>
            <a:r>
              <a:rPr lang="en-US" dirty="0"/>
              <a:t>Home study considered:</a:t>
            </a:r>
          </a:p>
          <a:p>
            <a:pPr lvl="1"/>
            <a:r>
              <a:rPr lang="en-US" sz="2400" dirty="0"/>
              <a:t>barriers to contraceptive use</a:t>
            </a:r>
          </a:p>
          <a:p>
            <a:pPr lvl="1"/>
            <a:r>
              <a:rPr lang="en-US" sz="2400" dirty="0"/>
              <a:t>available contraceptives with emphasis on non-surgical hormonal methods</a:t>
            </a:r>
          </a:p>
          <a:p>
            <a:pPr lvl="1"/>
            <a:r>
              <a:rPr lang="en-US" sz="2400" dirty="0"/>
              <a:t>myths and concerns about hormonal contraception</a:t>
            </a:r>
          </a:p>
          <a:p>
            <a:pPr lvl="1"/>
            <a:r>
              <a:rPr lang="en-US" sz="2400" dirty="0"/>
              <a:t>proper use and problem management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583090" cy="1400530"/>
          </a:xfrm>
        </p:spPr>
        <p:txBody>
          <a:bodyPr/>
          <a:lstStyle/>
          <a:p>
            <a:r>
              <a:rPr lang="en-US" dirty="0"/>
              <a:t>Required Board of Pharmacy Patient Education</a:t>
            </a:r>
          </a:p>
        </p:txBody>
      </p:sp>
      <p:sp>
        <p:nvSpPr>
          <p:cNvPr id="3" name="Content Placeholder 2"/>
          <p:cNvSpPr>
            <a:spLocks noGrp="1"/>
          </p:cNvSpPr>
          <p:nvPr>
            <p:ph idx="1"/>
          </p:nvPr>
        </p:nvSpPr>
        <p:spPr>
          <a:xfrm>
            <a:off x="838201" y="1981200"/>
            <a:ext cx="7848600" cy="4018616"/>
          </a:xfrm>
        </p:spPr>
        <p:txBody>
          <a:bodyPr>
            <a:normAutofit/>
          </a:bodyPr>
          <a:lstStyle/>
          <a:p>
            <a:r>
              <a:rPr lang="en-US" sz="1600" dirty="0"/>
              <a:t>The pharmacist will provide all patients interested in this service with appropriate patient education as recognized by</a:t>
            </a:r>
          </a:p>
          <a:p>
            <a:pPr lvl="1"/>
            <a:r>
              <a:rPr lang="en-US" sz="1600" dirty="0"/>
              <a:t>World Health Organization, Centers for Disease Control, Office of Population Affairs, American Academy of Family Physicians, American College  of Obstetricians and Gynecologists, and the Association of Reproductive Health Professionals</a:t>
            </a:r>
          </a:p>
          <a:p>
            <a:r>
              <a:rPr lang="en-US" sz="1600" dirty="0"/>
              <a:t>Patients wishing to obtain hormonal contraception methods not available, as detailed in the formulary, must be referred to a primary provider or local clinic</a:t>
            </a:r>
          </a:p>
          <a:p>
            <a:r>
              <a:rPr lang="en-US" sz="1600" dirty="0"/>
              <a:t>Patients will also be given information regarding their health care needs and referrals to local providers, including well woman care referrals</a:t>
            </a:r>
          </a:p>
          <a:p>
            <a:r>
              <a:rPr lang="en-US" sz="1600" dirty="0"/>
              <a:t>Contraception failures or symptoms of pregnancy or contraception failure will be given a referral to a primary provider or local clinic</a:t>
            </a:r>
          </a:p>
          <a:p>
            <a:pPr marL="0" indent="0">
              <a:buNone/>
            </a:pPr>
            <a:endParaRPr lang="en-US" sz="1600" dirty="0"/>
          </a:p>
          <a:p>
            <a:endParaRPr lang="en-US" sz="1600" dirty="0"/>
          </a:p>
        </p:txBody>
      </p:sp>
    </p:spTree>
    <p:extLst>
      <p:ext uri="{BB962C8B-B14F-4D97-AF65-F5344CB8AC3E}">
        <p14:creationId xmlns:p14="http://schemas.microsoft.com/office/powerpoint/2010/main" val="74050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571343" cy="1049235"/>
          </a:xfrm>
        </p:spPr>
        <p:txBody>
          <a:bodyPr/>
          <a:lstStyle/>
          <a:p>
            <a:r>
              <a:rPr lang="en-US" dirty="0"/>
              <a:t>Suggested Workflow </a:t>
            </a:r>
          </a:p>
        </p:txBody>
      </p:sp>
      <p:sp>
        <p:nvSpPr>
          <p:cNvPr id="3" name="Content Placeholder 2"/>
          <p:cNvSpPr>
            <a:spLocks noGrp="1"/>
          </p:cNvSpPr>
          <p:nvPr>
            <p:ph idx="1"/>
          </p:nvPr>
        </p:nvSpPr>
        <p:spPr>
          <a:xfrm>
            <a:off x="1219200" y="1676400"/>
            <a:ext cx="7315200" cy="4800600"/>
          </a:xfrm>
        </p:spPr>
        <p:txBody>
          <a:bodyPr>
            <a:normAutofit/>
          </a:bodyPr>
          <a:lstStyle/>
          <a:p>
            <a:r>
              <a:rPr lang="en-US" dirty="0"/>
              <a:t>1) Patient seeks contraception</a:t>
            </a:r>
          </a:p>
          <a:p>
            <a:r>
              <a:rPr lang="en-US" dirty="0"/>
              <a:t>2) Patient education/counseling, method selection, screening to determine eligibility</a:t>
            </a:r>
          </a:p>
          <a:p>
            <a:r>
              <a:rPr lang="en-US" dirty="0"/>
              <a:t>3) Informed consent completed</a:t>
            </a:r>
          </a:p>
          <a:p>
            <a:r>
              <a:rPr lang="en-US" dirty="0"/>
              <a:t>4) Prescription written, meds dispensed</a:t>
            </a:r>
          </a:p>
          <a:p>
            <a:r>
              <a:rPr lang="en-US" dirty="0"/>
              <a:t>5) Fees collected</a:t>
            </a:r>
          </a:p>
          <a:p>
            <a:r>
              <a:rPr lang="en-US" dirty="0"/>
              <a:t>6) Follow up if needed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143000"/>
            <a:ext cx="2857500" cy="1600200"/>
          </a:xfrm>
          <a:prstGeom prst="rect">
            <a:avLst/>
          </a:prstGeom>
        </p:spPr>
      </p:pic>
    </p:spTree>
    <p:extLst>
      <p:ext uri="{BB962C8B-B14F-4D97-AF65-F5344CB8AC3E}">
        <p14:creationId xmlns:p14="http://schemas.microsoft.com/office/powerpoint/2010/main" val="16136980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Assistance</a:t>
            </a:r>
            <a:br>
              <a:rPr lang="en-US" dirty="0"/>
            </a:br>
            <a:endParaRPr lang="en-US" dirty="0"/>
          </a:p>
        </p:txBody>
      </p:sp>
      <p:sp>
        <p:nvSpPr>
          <p:cNvPr id="3" name="Content Placeholder 2"/>
          <p:cNvSpPr>
            <a:spLocks noGrp="1"/>
          </p:cNvSpPr>
          <p:nvPr>
            <p:ph idx="1"/>
          </p:nvPr>
        </p:nvSpPr>
        <p:spPr>
          <a:xfrm>
            <a:off x="838200" y="1600200"/>
            <a:ext cx="7704667" cy="3332816"/>
          </a:xfrm>
        </p:spPr>
        <p:txBody>
          <a:bodyPr>
            <a:normAutofit fontScale="85000" lnSpcReduction="20000"/>
          </a:bodyPr>
          <a:lstStyle/>
          <a:p>
            <a:r>
              <a:rPr lang="en-US" dirty="0"/>
              <a:t>UNM  Family Planning pager  (505-380-0227)</a:t>
            </a:r>
          </a:p>
          <a:p>
            <a:r>
              <a:rPr lang="en-US" dirty="0"/>
              <a:t>Association of Reproductive Health Professionals (ARHP) patient fact sheets</a:t>
            </a:r>
          </a:p>
          <a:p>
            <a:r>
              <a:rPr lang="en-US" dirty="0"/>
              <a:t>Contraceptive Technology, Hatcher et al.  </a:t>
            </a:r>
          </a:p>
          <a:p>
            <a:r>
              <a:rPr lang="en-US" dirty="0"/>
              <a:t>Managing Contraceptive Patients, Hatcher et al.</a:t>
            </a:r>
          </a:p>
          <a:p>
            <a:r>
              <a:rPr lang="en-US" dirty="0"/>
              <a:t>Bedsider.org patient </a:t>
            </a:r>
            <a:r>
              <a:rPr lang="en-US" dirty="0">
                <a:solidFill>
                  <a:schemeClr val="tx1">
                    <a:lumMod val="95000"/>
                    <a:lumOff val="5000"/>
                  </a:schemeClr>
                </a:solidFill>
              </a:rPr>
              <a:t>information</a:t>
            </a:r>
          </a:p>
          <a:p>
            <a:r>
              <a:rPr lang="en-US" dirty="0">
                <a:solidFill>
                  <a:schemeClr val="tx1">
                    <a:lumMod val="95000"/>
                    <a:lumOff val="5000"/>
                  </a:schemeClr>
                </a:solidFill>
              </a:rPr>
              <a:t>Bedsider.org reminder systems</a:t>
            </a:r>
          </a:p>
          <a:p>
            <a:r>
              <a:rPr lang="en-US" dirty="0">
                <a:solidFill>
                  <a:schemeClr val="tx1">
                    <a:lumMod val="95000"/>
                    <a:lumOff val="5000"/>
                  </a:schemeClr>
                </a:solidFill>
              </a:rPr>
              <a:t>Marketing assistance</a:t>
            </a:r>
          </a:p>
          <a:p>
            <a:pPr lvl="1"/>
            <a:r>
              <a:rPr lang="en-US" dirty="0">
                <a:solidFill>
                  <a:schemeClr val="tx1">
                    <a:lumMod val="95000"/>
                    <a:lumOff val="5000"/>
                  </a:schemeClr>
                </a:solidFill>
                <a:latin typeface="Quicksand"/>
                <a:ea typeface="Quicksand"/>
                <a:cs typeface="Quicksand"/>
                <a:sym typeface="Quicksand"/>
              </a:rPr>
              <a:t>ngermain@youngwomenunited.org</a:t>
            </a:r>
          </a:p>
          <a:p>
            <a:pPr lvl="1"/>
            <a:endParaRPr lang="en-US" dirty="0"/>
          </a:p>
        </p:txBody>
      </p:sp>
      <p:pic>
        <p:nvPicPr>
          <p:cNvPr id="4" name="Shape 98"/>
          <p:cNvPicPr preferRelativeResize="0"/>
          <p:nvPr/>
        </p:nvPicPr>
        <p:blipFill>
          <a:blip r:embed="rId2">
            <a:alphaModFix/>
          </a:blip>
          <a:stretch>
            <a:fillRect/>
          </a:stretch>
        </p:blipFill>
        <p:spPr>
          <a:xfrm>
            <a:off x="4343400" y="4686520"/>
            <a:ext cx="1976825" cy="1963838"/>
          </a:xfrm>
          <a:prstGeom prst="rect">
            <a:avLst/>
          </a:prstGeom>
          <a:noFill/>
          <a:ln>
            <a:noFill/>
          </a:ln>
        </p:spPr>
      </p:pic>
      <p:pic>
        <p:nvPicPr>
          <p:cNvPr id="5" name="Shape 97"/>
          <p:cNvPicPr preferRelativeResize="0"/>
          <p:nvPr/>
        </p:nvPicPr>
        <p:blipFill rotWithShape="1">
          <a:blip r:embed="rId3">
            <a:alphaModFix/>
          </a:blip>
          <a:srcRect/>
          <a:stretch/>
        </p:blipFill>
        <p:spPr>
          <a:xfrm>
            <a:off x="6646880" y="4686520"/>
            <a:ext cx="1781503" cy="21421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982133" y="2286000"/>
            <a:ext cx="7704667" cy="3886200"/>
          </a:xfrm>
        </p:spPr>
        <p:txBody>
          <a:bodyPr>
            <a:normAutofit fontScale="85000" lnSpcReduction="10000"/>
          </a:bodyPr>
          <a:lstStyle/>
          <a:p>
            <a:r>
              <a:rPr lang="en-US" dirty="0"/>
              <a:t>For the majority of women, use of some form of hormonal contraception is safer than being pregnant.</a:t>
            </a:r>
          </a:p>
          <a:p>
            <a:r>
              <a:rPr lang="en-US" dirty="0"/>
              <a:t>Improved access to hormonal contraception has important public health and personal benefits.</a:t>
            </a:r>
          </a:p>
          <a:p>
            <a:r>
              <a:rPr lang="en-US" dirty="0"/>
              <a:t>Pharmacists are more accessible than traditional health care providers and are capable of prescribing hormonal contraception to most patients using the US MEC after completion of the </a:t>
            </a:r>
            <a:r>
              <a:rPr lang="en-US" dirty="0" err="1"/>
              <a:t>NMPhA</a:t>
            </a:r>
            <a:r>
              <a:rPr lang="en-US" dirty="0"/>
              <a:t> training.</a:t>
            </a:r>
          </a:p>
          <a:p>
            <a:r>
              <a:rPr lang="en-US" dirty="0"/>
              <a:t>Access to immediate consultation with the University of New Mexico Family Planning fellows will allow pharmacists to efficiently manage patients with unusual issues and to comfortably build skills in expanding access to contraceptive products.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295400" y="1371600"/>
            <a:ext cx="7543800" cy="4800600"/>
          </a:xfrm>
        </p:spPr>
        <p:txBody>
          <a:bodyPr>
            <a:normAutofit/>
          </a:bodyPr>
          <a:lstStyle/>
          <a:p>
            <a:r>
              <a:rPr lang="en-US" sz="1200" dirty="0"/>
              <a:t>1. The New Mexico Pregnancy Risk Assessment Monitoring System (NM PRAMS). New Mexico Department of Health. 2012. https://nmhealth.org/about/phd/fhb/prams/. . </a:t>
            </a:r>
          </a:p>
          <a:p>
            <a:r>
              <a:rPr lang="en-US" sz="1200" dirty="0"/>
              <a:t>2. Department of Reproductive Health, WHO. United States Medical Eligibility Criteria for Contraceptive Use (US MEC), Fourth Edition. 2010. http://www.cdc.gov/reproductivehealth/unintendedpregnancy/usmec.htm. </a:t>
            </a:r>
          </a:p>
          <a:p>
            <a:r>
              <a:rPr lang="en-US" sz="1200" dirty="0"/>
              <a:t>3. Gardner SG, Miller L, Downing DF, Le S, </a:t>
            </a:r>
            <a:r>
              <a:rPr lang="en-US" sz="1200" dirty="0" err="1"/>
              <a:t>Blough</a:t>
            </a:r>
            <a:r>
              <a:rPr lang="en-US" sz="1200" dirty="0"/>
              <a:t> D, </a:t>
            </a:r>
            <a:r>
              <a:rPr lang="en-US" sz="1200" dirty="0" err="1"/>
              <a:t>Shotorbani</a:t>
            </a:r>
            <a:r>
              <a:rPr lang="en-US" sz="1200" dirty="0"/>
              <a:t> S. Pharmacist prescribing of hormonal contraceptives: Results of the Direct Access Study. </a:t>
            </a:r>
            <a:r>
              <a:rPr lang="en-US" sz="1200" dirty="0" err="1"/>
              <a:t>JAPhA</a:t>
            </a:r>
            <a:r>
              <a:rPr lang="en-US" sz="1200" dirty="0"/>
              <a:t>. 2008; 48(2):212-221.  </a:t>
            </a:r>
          </a:p>
          <a:p>
            <a:r>
              <a:rPr lang="en-US" sz="1200" dirty="0"/>
              <a:t>4. Frost JJ, Singh S, Finer LB.  U.S women’s one-year contraceptive use patterns, 2004.  </a:t>
            </a:r>
            <a:r>
              <a:rPr lang="en-US" sz="1200" dirty="0" err="1"/>
              <a:t>Perspect</a:t>
            </a:r>
            <a:r>
              <a:rPr lang="en-US" sz="1200" dirty="0"/>
              <a:t>. Sex </a:t>
            </a:r>
            <a:r>
              <a:rPr lang="en-US" sz="1200" dirty="0" err="1"/>
              <a:t>Reprod</a:t>
            </a:r>
            <a:r>
              <a:rPr lang="en-US" sz="1200" dirty="0"/>
              <a:t>. Health. 2007; 39:48-55.   </a:t>
            </a:r>
          </a:p>
          <a:p>
            <a:r>
              <a:rPr lang="en-US" sz="1200" dirty="0"/>
              <a:t>5. Wells ES, Hutchings J, Gardner JS, et al. Using Pharmacies in Washington State To Expand Access to Emergency Contraception. Family Plan </a:t>
            </a:r>
            <a:r>
              <a:rPr lang="en-US" sz="1200" dirty="0" err="1"/>
              <a:t>Perspect</a:t>
            </a:r>
            <a:r>
              <a:rPr lang="en-US" sz="1200" dirty="0"/>
              <a:t>. November/December 1998 :( 30). </a:t>
            </a:r>
          </a:p>
          <a:p>
            <a:r>
              <a:rPr lang="en-US" sz="1200" dirty="0"/>
              <a:t>6. Gilchrist, A. How Oregon Pharmacists are Prescribing Birth Control. Pharm Times. 2016.  </a:t>
            </a:r>
          </a:p>
          <a:p>
            <a:r>
              <a:rPr lang="en-US" sz="1200" dirty="0"/>
              <a:t>7. Rural Health Information Hub. 2016. </a:t>
            </a:r>
            <a:r>
              <a:rPr lang="en-US" sz="1200" dirty="0">
                <a:hlinkClick r:id="rId2"/>
              </a:rPr>
              <a:t>https://www.ruralhealthinfo.org/states/new-mexico</a:t>
            </a:r>
            <a:r>
              <a:rPr lang="en-US" sz="1200" dirty="0"/>
              <a:t>.</a:t>
            </a:r>
          </a:p>
          <a:p>
            <a:r>
              <a:rPr lang="en-US" sz="1200" dirty="0"/>
              <a:t>8. Finer LB, </a:t>
            </a:r>
            <a:r>
              <a:rPr lang="en-US" sz="1200" dirty="0" err="1"/>
              <a:t>Zolna</a:t>
            </a:r>
            <a:r>
              <a:rPr lang="en-US" sz="1200" dirty="0"/>
              <a:t> MR. Declines in unintended pregnancy in the US, 2008-2011. N </a:t>
            </a:r>
            <a:r>
              <a:rPr lang="en-US" sz="1200" dirty="0" err="1"/>
              <a:t>Engl</a:t>
            </a:r>
            <a:r>
              <a:rPr lang="en-US" sz="1200" dirty="0"/>
              <a:t> J Med 2016;374:843-52.</a:t>
            </a:r>
          </a:p>
          <a:p>
            <a:r>
              <a:rPr lang="en-US" sz="1200" dirty="0"/>
              <a:t>American Society for Reproductive Medicine. Combined hormonal contraception and the risk of venous </a:t>
            </a:r>
            <a:r>
              <a:rPr lang="en-US" sz="1200" dirty="0" err="1"/>
              <a:t>thromboembolism</a:t>
            </a:r>
            <a:r>
              <a:rPr lang="en-US" sz="1200" dirty="0"/>
              <a:t>: a guideline. 2017;107:43-51</a:t>
            </a:r>
          </a:p>
        </p:txBody>
      </p:sp>
    </p:spTree>
    <p:extLst>
      <p:ext uri="{BB962C8B-B14F-4D97-AF65-F5344CB8AC3E}">
        <p14:creationId xmlns:p14="http://schemas.microsoft.com/office/powerpoint/2010/main" val="36239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icture of Effectiveness of Family Planning Methods cha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09600"/>
            <a:ext cx="8535164" cy="5562102"/>
          </a:xfrm>
        </p:spPr>
      </p:pic>
      <p:sp>
        <p:nvSpPr>
          <p:cNvPr id="2" name="TextBox 1"/>
          <p:cNvSpPr txBox="1"/>
          <p:nvPr/>
        </p:nvSpPr>
        <p:spPr>
          <a:xfrm>
            <a:off x="27296" y="6400800"/>
            <a:ext cx="8972521" cy="338554"/>
          </a:xfrm>
          <a:prstGeom prst="rect">
            <a:avLst/>
          </a:prstGeom>
          <a:noFill/>
        </p:spPr>
        <p:txBody>
          <a:bodyPr wrap="none" rtlCol="0">
            <a:spAutoFit/>
          </a:bodyPr>
          <a:lstStyle/>
          <a:p>
            <a:r>
              <a:rPr lang="en-US" sz="1600" b="1" dirty="0"/>
              <a:t>Note: pharmacist prescribing protocol excludes diaphragms, as proper fitting is required prior to use.</a:t>
            </a:r>
          </a:p>
        </p:txBody>
      </p:sp>
    </p:spTree>
    <p:extLst>
      <p:ext uri="{BB962C8B-B14F-4D97-AF65-F5344CB8AC3E}">
        <p14:creationId xmlns:p14="http://schemas.microsoft.com/office/powerpoint/2010/main" val="33477845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C8066-2344-4221-A844-86D5B67AC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47" y="1584793"/>
            <a:ext cx="8363753" cy="5081293"/>
          </a:xfrm>
          <a:prstGeom prst="rect">
            <a:avLst/>
          </a:prstGeom>
        </p:spPr>
      </p:pic>
      <p:sp>
        <p:nvSpPr>
          <p:cNvPr id="5" name="Title 1"/>
          <p:cNvSpPr>
            <a:spLocks noGrp="1"/>
          </p:cNvSpPr>
          <p:nvPr>
            <p:ph type="title"/>
          </p:nvPr>
        </p:nvSpPr>
        <p:spPr>
          <a:xfrm>
            <a:off x="979505" y="6824"/>
            <a:ext cx="7704667" cy="1981200"/>
          </a:xfrm>
        </p:spPr>
        <p:txBody>
          <a:bodyPr>
            <a:normAutofit/>
          </a:bodyPr>
          <a:lstStyle/>
          <a:p>
            <a:r>
              <a:rPr lang="en-US" dirty="0"/>
              <a:t>US MEC Summary Chart Page 1 </a:t>
            </a:r>
            <a:br>
              <a:rPr lang="en-US" dirty="0"/>
            </a:br>
            <a:r>
              <a:rPr lang="en-US" sz="1200" dirty="0">
                <a:hlinkClick r:id="rId3"/>
              </a:rPr>
              <a:t>https://www.cdc.gov/reproductivehealth/unintendedpregnancy/pdf/legal_summary-chart_english_final_tag508.pdf</a:t>
            </a:r>
            <a:endParaRPr lang="en-US" dirty="0"/>
          </a:p>
        </p:txBody>
      </p:sp>
    </p:spTree>
    <p:extLst>
      <p:ext uri="{BB962C8B-B14F-4D97-AF65-F5344CB8AC3E}">
        <p14:creationId xmlns:p14="http://schemas.microsoft.com/office/powerpoint/2010/main" val="374670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57201"/>
            <a:ext cx="8077200" cy="1523999"/>
          </a:xfrm>
        </p:spPr>
        <p:txBody>
          <a:bodyPr>
            <a:normAutofit/>
          </a:bodyPr>
          <a:lstStyle/>
          <a:p>
            <a:r>
              <a:rPr lang="en-US" dirty="0"/>
              <a:t>Contraception Selection</a:t>
            </a:r>
            <a:br>
              <a:rPr lang="en-US" dirty="0"/>
            </a:br>
            <a:endParaRPr lang="en-US" dirty="0"/>
          </a:p>
        </p:txBody>
      </p:sp>
      <p:sp>
        <p:nvSpPr>
          <p:cNvPr id="3" name="Content Placeholder 2"/>
          <p:cNvSpPr>
            <a:spLocks noGrp="1"/>
          </p:cNvSpPr>
          <p:nvPr>
            <p:ph idx="1"/>
          </p:nvPr>
        </p:nvSpPr>
        <p:spPr>
          <a:xfrm>
            <a:off x="828436" y="1981199"/>
            <a:ext cx="7629764" cy="4840515"/>
          </a:xfrm>
        </p:spPr>
        <p:txBody>
          <a:bodyPr>
            <a:normAutofit fontScale="92500"/>
          </a:bodyPr>
          <a:lstStyle/>
          <a:p>
            <a:r>
              <a:rPr lang="en-US" dirty="0"/>
              <a:t>Medical safety </a:t>
            </a:r>
          </a:p>
          <a:p>
            <a:r>
              <a:rPr lang="en-US" dirty="0"/>
              <a:t>Effectiveness</a:t>
            </a:r>
          </a:p>
          <a:p>
            <a:r>
              <a:rPr lang="en-US" dirty="0"/>
              <a:t>Patient goals – e.g., concerning menses, childbearing</a:t>
            </a:r>
          </a:p>
          <a:p>
            <a:r>
              <a:rPr lang="en-US" dirty="0"/>
              <a:t>Patient comfort and ability to use consistently, correctly</a:t>
            </a:r>
          </a:p>
          <a:p>
            <a:r>
              <a:rPr lang="en-US" dirty="0"/>
              <a:t>Patient’s lifestyle – predictability, control, privacy</a:t>
            </a:r>
          </a:p>
          <a:p>
            <a:r>
              <a:rPr lang="en-US" dirty="0"/>
              <a:t>Patient’s (family members’/friends’) experiences</a:t>
            </a:r>
          </a:p>
          <a:p>
            <a:r>
              <a:rPr lang="en-US" dirty="0"/>
              <a:t>Access/affordability; insurance coverage</a:t>
            </a:r>
          </a:p>
          <a:p>
            <a:pPr>
              <a:buNone/>
            </a:pPr>
            <a:endParaRPr lang="en-US" dirty="0"/>
          </a:p>
          <a:p>
            <a:pPr>
              <a:buNone/>
            </a:pPr>
            <a:r>
              <a:rPr lang="en-US" dirty="0"/>
              <a:t>*  Clinician’s job is to give needed information and to rule out significant medical risk, not to make the contraceptive choices</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Method  Selection</a:t>
            </a:r>
          </a:p>
        </p:txBody>
      </p:sp>
      <p:sp>
        <p:nvSpPr>
          <p:cNvPr id="3" name="Content Placeholder 2"/>
          <p:cNvSpPr>
            <a:spLocks noGrp="1"/>
          </p:cNvSpPr>
          <p:nvPr>
            <p:ph idx="1"/>
          </p:nvPr>
        </p:nvSpPr>
        <p:spPr/>
        <p:txBody>
          <a:bodyPr>
            <a:normAutofit fontScale="77500" lnSpcReduction="20000"/>
          </a:bodyPr>
          <a:lstStyle/>
          <a:p>
            <a:pPr>
              <a:buNone/>
            </a:pPr>
            <a:r>
              <a:rPr lang="en-US" dirty="0"/>
              <a:t>Will vary depending on which of the selection factors are most important to the individual woman.</a:t>
            </a:r>
          </a:p>
          <a:p>
            <a:pPr>
              <a:buNone/>
            </a:pPr>
            <a:endParaRPr lang="en-US" dirty="0"/>
          </a:p>
          <a:p>
            <a:r>
              <a:rPr lang="en-US" dirty="0"/>
              <a:t>If wishes pregnancy in 6 months, then CHC or barriers, not LARC or DMPA</a:t>
            </a:r>
          </a:p>
          <a:p>
            <a:r>
              <a:rPr lang="en-US" dirty="0"/>
              <a:t>If needs privacy, IUD, implant, or DMPA</a:t>
            </a:r>
          </a:p>
          <a:p>
            <a:r>
              <a:rPr lang="en-US" dirty="0"/>
              <a:t>If  needs privacy with menses, </a:t>
            </a:r>
            <a:r>
              <a:rPr lang="en-US" dirty="0" err="1"/>
              <a:t>Paragard</a:t>
            </a:r>
            <a:r>
              <a:rPr lang="en-US" dirty="0"/>
              <a:t> IUD</a:t>
            </a:r>
          </a:p>
          <a:p>
            <a:r>
              <a:rPr lang="en-US" dirty="0"/>
              <a:t>If chaotic lifestyle, then IUD or implant, not pills, possibly not barriers</a:t>
            </a:r>
          </a:p>
          <a:p>
            <a:r>
              <a:rPr lang="en-US" dirty="0"/>
              <a:t>If highly effective most important, IUD/IUS or implant, or sterilization if child-bearing not desired</a:t>
            </a:r>
          </a:p>
          <a:p>
            <a:endParaRPr lang="en-US" dirty="0"/>
          </a:p>
          <a:p>
            <a:pPr lvl="1"/>
            <a:endParaRPr lang="en-US" dirty="0"/>
          </a:p>
        </p:txBody>
      </p:sp>
    </p:spTree>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NCHHSTP_PPT_dark(">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2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4.xml><?xml version="1.0" encoding="utf-8"?>
<a:theme xmlns:a="http://schemas.openxmlformats.org/drawingml/2006/main" name="3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5.xml><?xml version="1.0" encoding="utf-8"?>
<a:theme xmlns:a="http://schemas.openxmlformats.org/drawingml/2006/main" name="4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6.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35859F-D2B8-4F9D-A785-D0E1949E59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9677</TotalTime>
  <Words>3924</Words>
  <Application>Microsoft Office PowerPoint</Application>
  <PresentationFormat>On-screen Show (4:3)</PresentationFormat>
  <Paragraphs>574</Paragraphs>
  <Slides>54</Slides>
  <Notes>10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54</vt:i4>
      </vt:variant>
    </vt:vector>
  </HeadingPairs>
  <TitlesOfParts>
    <vt:vector size="70" baseType="lpstr">
      <vt:lpstr>ＭＳ Ｐゴシック</vt:lpstr>
      <vt:lpstr>Arial</vt:lpstr>
      <vt:lpstr>Calibri</vt:lpstr>
      <vt:lpstr>Century Gothic</vt:lpstr>
      <vt:lpstr>Corbel</vt:lpstr>
      <vt:lpstr>Courier New</vt:lpstr>
      <vt:lpstr>Myriad Web Pro</vt:lpstr>
      <vt:lpstr>Quicksand</vt:lpstr>
      <vt:lpstr>Times New Roman</vt:lpstr>
      <vt:lpstr>Wingdings</vt:lpstr>
      <vt:lpstr>NCHHSTP_PPT_dark(</vt:lpstr>
      <vt:lpstr>Gallery</vt:lpstr>
      <vt:lpstr>2_Gallery</vt:lpstr>
      <vt:lpstr>3_Gallery</vt:lpstr>
      <vt:lpstr>4_Gallery</vt:lpstr>
      <vt:lpstr>Parallax</vt:lpstr>
      <vt:lpstr>Pharmacist Prescribed Hormonal Contraception Prescriptive Authority        Live Session</vt:lpstr>
      <vt:lpstr>Disclosure</vt:lpstr>
      <vt:lpstr>Objectives</vt:lpstr>
      <vt:lpstr>Review</vt:lpstr>
      <vt:lpstr>Review (continued)</vt:lpstr>
      <vt:lpstr>PowerPoint Presentation</vt:lpstr>
      <vt:lpstr>US MEC Summary Chart Page 1  https://www.cdc.gov/reproductivehealth/unintendedpregnancy/pdf/legal_summary-chart_english_final_tag508.pdf</vt:lpstr>
      <vt:lpstr>Contraception Selection </vt:lpstr>
      <vt:lpstr> Method  Selection</vt:lpstr>
      <vt:lpstr>Method Selection Chart</vt:lpstr>
      <vt:lpstr>Pill Selection</vt:lpstr>
      <vt:lpstr>Common Scenario  </vt:lpstr>
      <vt:lpstr>Side Effects</vt:lpstr>
      <vt:lpstr>Hormones and Associated  Side Effects Contraceptive Technology, p. 312</vt:lpstr>
      <vt:lpstr>Management of Common Side Effects Contraceptive Technology, pp. 311-318</vt:lpstr>
      <vt:lpstr>Abnormal Bleeding Contraceptive Technology, pp. 311-314</vt:lpstr>
      <vt:lpstr>Progestin Generations</vt:lpstr>
      <vt:lpstr>Progestin Generations (continued)</vt:lpstr>
      <vt:lpstr>Pharmacologic Profile of  Common Progestins   (adapted from Contraceptive Technology, 20th Ed., p. 255)</vt:lpstr>
      <vt:lpstr>Side Effect Resources</vt:lpstr>
      <vt:lpstr>      Scenario 1  </vt:lpstr>
      <vt:lpstr>Psychotropic drugs </vt:lpstr>
      <vt:lpstr>     Scenario 1 Answer </vt:lpstr>
      <vt:lpstr>Scenario 2</vt:lpstr>
      <vt:lpstr>Headache Evaluation Details</vt:lpstr>
      <vt:lpstr>Headaches </vt:lpstr>
      <vt:lpstr>Scenario 2 Answers</vt:lpstr>
      <vt:lpstr>Scenario 3</vt:lpstr>
      <vt:lpstr>Diabetes</vt:lpstr>
      <vt:lpstr>Scenario 3 Answer</vt:lpstr>
      <vt:lpstr>Scenario 4</vt:lpstr>
      <vt:lpstr>Hypertension</vt:lpstr>
      <vt:lpstr>Scenario 4 Answer</vt:lpstr>
      <vt:lpstr>Scenario 5</vt:lpstr>
      <vt:lpstr>Considerations in Overweight/Obese Patient</vt:lpstr>
      <vt:lpstr> Overweight/Obese Patient  </vt:lpstr>
      <vt:lpstr>Teens:  Hormonal Contraception and Weight Gain</vt:lpstr>
      <vt:lpstr>Obesity </vt:lpstr>
      <vt:lpstr>Scenario 5 Answer</vt:lpstr>
      <vt:lpstr> Basic Principles</vt:lpstr>
      <vt:lpstr>Approach to the Patient </vt:lpstr>
      <vt:lpstr>Counseling/Education</vt:lpstr>
      <vt:lpstr>Required Board of Pharmacy Documents</vt:lpstr>
      <vt:lpstr>Legal Considerations</vt:lpstr>
      <vt:lpstr>Hormonal Contraception Products for Pharmacist Prescribing</vt:lpstr>
      <vt:lpstr>Non-Hormonal Contraception Products for Pharmacist Prescribing</vt:lpstr>
      <vt:lpstr>Products Excluded for Pharmacist Prescribing </vt:lpstr>
      <vt:lpstr>New Mexico Board of Pharmacy Protocol Highlights</vt:lpstr>
      <vt:lpstr>Suggested CE Opportunities</vt:lpstr>
      <vt:lpstr>Required Board of Pharmacy Patient Education</vt:lpstr>
      <vt:lpstr>Suggested Workflow </vt:lpstr>
      <vt:lpstr>Sources of Assistance </vt:lpstr>
      <vt:lpstr>Summary</vt:lpstr>
      <vt:lpstr>References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Pharmacist Prescribed Hormonal Contraception Prescriptive Authority</dc:title>
  <dc:creator>Department of Veterans Affairs</dc:creator>
  <cp:lastModifiedBy>Julie Weston</cp:lastModifiedBy>
  <cp:revision>151</cp:revision>
  <cp:lastPrinted>2018-01-11T14:59:50Z</cp:lastPrinted>
  <dcterms:created xsi:type="dcterms:W3CDTF">2018-08-29T10:41:54Z</dcterms:created>
  <dcterms:modified xsi:type="dcterms:W3CDTF">2018-08-29T20:55:53Z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TC062070741033</vt:lpwstr>
  </property>
</Properties>
</file>