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808" r:id="rId2"/>
  </p:sldMasterIdLst>
  <p:notesMasterIdLst>
    <p:notesMasterId r:id="rId72"/>
  </p:notesMasterIdLst>
  <p:sldIdLst>
    <p:sldId id="256" r:id="rId3"/>
    <p:sldId id="419" r:id="rId4"/>
    <p:sldId id="1375" r:id="rId5"/>
    <p:sldId id="1374" r:id="rId6"/>
    <p:sldId id="269" r:id="rId7"/>
    <p:sldId id="1376" r:id="rId8"/>
    <p:sldId id="258" r:id="rId9"/>
    <p:sldId id="1377" r:id="rId10"/>
    <p:sldId id="1378" r:id="rId11"/>
    <p:sldId id="268" r:id="rId12"/>
    <p:sldId id="264" r:id="rId13"/>
    <p:sldId id="260" r:id="rId14"/>
    <p:sldId id="1379" r:id="rId15"/>
    <p:sldId id="362" r:id="rId16"/>
    <p:sldId id="887" r:id="rId17"/>
    <p:sldId id="1348" r:id="rId18"/>
    <p:sldId id="1356" r:id="rId19"/>
    <p:sldId id="262" r:id="rId20"/>
    <p:sldId id="263" r:id="rId21"/>
    <p:sldId id="1364" r:id="rId22"/>
    <p:sldId id="265" r:id="rId23"/>
    <p:sldId id="266" r:id="rId24"/>
    <p:sldId id="267" r:id="rId25"/>
    <p:sldId id="270" r:id="rId26"/>
    <p:sldId id="1357" r:id="rId27"/>
    <p:sldId id="1360" r:id="rId28"/>
    <p:sldId id="1368" r:id="rId29"/>
    <p:sldId id="280" r:id="rId30"/>
    <p:sldId id="281" r:id="rId31"/>
    <p:sldId id="377" r:id="rId32"/>
    <p:sldId id="1349" r:id="rId33"/>
    <p:sldId id="284" r:id="rId34"/>
    <p:sldId id="287" r:id="rId35"/>
    <p:sldId id="288" r:id="rId36"/>
    <p:sldId id="302" r:id="rId37"/>
    <p:sldId id="1358" r:id="rId38"/>
    <p:sldId id="1361" r:id="rId39"/>
    <p:sldId id="291" r:id="rId40"/>
    <p:sldId id="1369" r:id="rId41"/>
    <p:sldId id="309" r:id="rId42"/>
    <p:sldId id="310" r:id="rId43"/>
    <p:sldId id="312" r:id="rId44"/>
    <p:sldId id="297" r:id="rId45"/>
    <p:sldId id="301" r:id="rId46"/>
    <p:sldId id="271" r:id="rId47"/>
    <p:sldId id="272" r:id="rId48"/>
    <p:sldId id="275" r:id="rId49"/>
    <p:sldId id="1365" r:id="rId50"/>
    <p:sldId id="363" r:id="rId51"/>
    <p:sldId id="373" r:id="rId52"/>
    <p:sldId id="279" r:id="rId53"/>
    <p:sldId id="276" r:id="rId54"/>
    <p:sldId id="1370" r:id="rId55"/>
    <p:sldId id="1354" r:id="rId56"/>
    <p:sldId id="1367" r:id="rId57"/>
    <p:sldId id="1351" r:id="rId58"/>
    <p:sldId id="1366" r:id="rId59"/>
    <p:sldId id="1373" r:id="rId60"/>
    <p:sldId id="406" r:id="rId61"/>
    <p:sldId id="313" r:id="rId62"/>
    <p:sldId id="1363" r:id="rId63"/>
    <p:sldId id="314" r:id="rId64"/>
    <p:sldId id="259" r:id="rId65"/>
    <p:sldId id="257" r:id="rId66"/>
    <p:sldId id="261" r:id="rId67"/>
    <p:sldId id="1371" r:id="rId68"/>
    <p:sldId id="1372" r:id="rId69"/>
    <p:sldId id="401" r:id="rId70"/>
    <p:sldId id="330"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66788" autoAdjust="0"/>
  </p:normalViewPr>
  <p:slideViewPr>
    <p:cSldViewPr snapToGrid="0">
      <p:cViewPr varScale="1">
        <p:scale>
          <a:sx n="46" d="100"/>
          <a:sy n="46" d="100"/>
        </p:scale>
        <p:origin x="12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176D0C-CDC0-4C2A-BC1A-3870F87491A2}" type="doc">
      <dgm:prSet loTypeId="urn:microsoft.com/office/officeart/2005/8/layout/process1" loCatId="process" qsTypeId="urn:microsoft.com/office/officeart/2005/8/quickstyle/simple1" qsCatId="simple" csTypeId="urn:microsoft.com/office/officeart/2005/8/colors/accent1_2" csCatId="accent1" phldr="1"/>
      <dgm:spPr/>
    </dgm:pt>
    <dgm:pt modelId="{BFB6893B-8117-4CBD-81AA-1A911D03CE58}">
      <dgm:prSet phldrT="[Text]"/>
      <dgm:spPr/>
      <dgm:t>
        <a:bodyPr/>
        <a:lstStyle/>
        <a:p>
          <a:r>
            <a:rPr lang="en-US" dirty="0"/>
            <a:t>(High Risk) Chronic smoker under age 65</a:t>
          </a:r>
        </a:p>
      </dgm:t>
    </dgm:pt>
    <dgm:pt modelId="{0316E483-0888-4B53-9C56-05EA375667D1}" type="parTrans" cxnId="{C0383212-1D85-43DB-AF12-6BFC99F10FA9}">
      <dgm:prSet/>
      <dgm:spPr/>
      <dgm:t>
        <a:bodyPr/>
        <a:lstStyle/>
        <a:p>
          <a:endParaRPr lang="en-US"/>
        </a:p>
      </dgm:t>
    </dgm:pt>
    <dgm:pt modelId="{66780FC1-89C3-4EBA-AF0B-4CF577CC043B}" type="sibTrans" cxnId="{C0383212-1D85-43DB-AF12-6BFC99F10FA9}">
      <dgm:prSet/>
      <dgm:spPr/>
      <dgm:t>
        <a:bodyPr/>
        <a:lstStyle/>
        <a:p>
          <a:endParaRPr lang="en-US" dirty="0"/>
        </a:p>
      </dgm:t>
    </dgm:pt>
    <dgm:pt modelId="{2E83EFEA-A3D1-4FA2-A606-8FB474199069}">
      <dgm:prSet phldrT="[Text]"/>
      <dgm:spPr/>
      <dgm:t>
        <a:bodyPr/>
        <a:lstStyle/>
        <a:p>
          <a:r>
            <a:rPr lang="en-US" dirty="0"/>
            <a:t>PCV 15 (1 yr) PPSV23</a:t>
          </a:r>
        </a:p>
      </dgm:t>
    </dgm:pt>
    <dgm:pt modelId="{34DEE3A6-3C8B-422B-B9F6-C8A60A8DAF89}" type="parTrans" cxnId="{F0F1E099-C6FA-4FC9-BB8B-711799AC535B}">
      <dgm:prSet/>
      <dgm:spPr/>
      <dgm:t>
        <a:bodyPr/>
        <a:lstStyle/>
        <a:p>
          <a:endParaRPr lang="en-US"/>
        </a:p>
      </dgm:t>
    </dgm:pt>
    <dgm:pt modelId="{502AD9A6-F39E-4D36-A69B-5F7E1030D3AC}" type="sibTrans" cxnId="{F0F1E099-C6FA-4FC9-BB8B-711799AC535B}">
      <dgm:prSet/>
      <dgm:spPr/>
      <dgm:t>
        <a:bodyPr/>
        <a:lstStyle/>
        <a:p>
          <a:endParaRPr lang="en-US" dirty="0"/>
        </a:p>
      </dgm:t>
    </dgm:pt>
    <dgm:pt modelId="{ED9C9143-8B81-4BFB-8032-A9BAC5CDDD70}">
      <dgm:prSet phldrT="[Text]"/>
      <dgm:spPr/>
      <dgm:t>
        <a:bodyPr/>
        <a:lstStyle/>
        <a:p>
          <a:r>
            <a:rPr lang="en-US" dirty="0"/>
            <a:t>PPSV23 (5 yrs)</a:t>
          </a:r>
        </a:p>
      </dgm:t>
    </dgm:pt>
    <dgm:pt modelId="{AFDEDC69-84D3-4DFA-AD82-6649C65F94FC}" type="parTrans" cxnId="{5A9C716B-7BE0-40CC-92A2-F8C663F46384}">
      <dgm:prSet/>
      <dgm:spPr/>
      <dgm:t>
        <a:bodyPr/>
        <a:lstStyle/>
        <a:p>
          <a:endParaRPr lang="en-US"/>
        </a:p>
      </dgm:t>
    </dgm:pt>
    <dgm:pt modelId="{21FB8987-D4DA-4CBA-8561-5BA3C69EB13D}" type="sibTrans" cxnId="{5A9C716B-7BE0-40CC-92A2-F8C663F46384}">
      <dgm:prSet/>
      <dgm:spPr/>
      <dgm:t>
        <a:bodyPr/>
        <a:lstStyle/>
        <a:p>
          <a:endParaRPr lang="en-US"/>
        </a:p>
      </dgm:t>
    </dgm:pt>
    <dgm:pt modelId="{A822D359-B8C5-48F2-B549-FE63628977CE}" type="pres">
      <dgm:prSet presAssocID="{19176D0C-CDC0-4C2A-BC1A-3870F87491A2}" presName="Name0" presStyleCnt="0">
        <dgm:presLayoutVars>
          <dgm:dir/>
          <dgm:resizeHandles val="exact"/>
        </dgm:presLayoutVars>
      </dgm:prSet>
      <dgm:spPr/>
    </dgm:pt>
    <dgm:pt modelId="{389335A2-E0C9-460D-81EC-C5C82C1616B7}" type="pres">
      <dgm:prSet presAssocID="{BFB6893B-8117-4CBD-81AA-1A911D03CE58}" presName="node" presStyleLbl="node1" presStyleIdx="0" presStyleCnt="3">
        <dgm:presLayoutVars>
          <dgm:bulletEnabled val="1"/>
        </dgm:presLayoutVars>
      </dgm:prSet>
      <dgm:spPr/>
    </dgm:pt>
    <dgm:pt modelId="{4A64ED02-EFB6-4D3A-A9A1-BDCEFB145BA3}" type="pres">
      <dgm:prSet presAssocID="{66780FC1-89C3-4EBA-AF0B-4CF577CC043B}" presName="sibTrans" presStyleLbl="sibTrans2D1" presStyleIdx="0" presStyleCnt="2"/>
      <dgm:spPr/>
    </dgm:pt>
    <dgm:pt modelId="{43F5C6A2-EFCE-4C90-A013-8B09DAF2B77D}" type="pres">
      <dgm:prSet presAssocID="{66780FC1-89C3-4EBA-AF0B-4CF577CC043B}" presName="connectorText" presStyleLbl="sibTrans2D1" presStyleIdx="0" presStyleCnt="2"/>
      <dgm:spPr/>
    </dgm:pt>
    <dgm:pt modelId="{3A9BB4C6-E65E-4121-B57F-3853762E3DDA}" type="pres">
      <dgm:prSet presAssocID="{2E83EFEA-A3D1-4FA2-A606-8FB474199069}" presName="node" presStyleLbl="node1" presStyleIdx="1" presStyleCnt="3">
        <dgm:presLayoutVars>
          <dgm:bulletEnabled val="1"/>
        </dgm:presLayoutVars>
      </dgm:prSet>
      <dgm:spPr/>
    </dgm:pt>
    <dgm:pt modelId="{69F9BAFC-9F87-41EA-8619-DCECE2080A7E}" type="pres">
      <dgm:prSet presAssocID="{502AD9A6-F39E-4D36-A69B-5F7E1030D3AC}" presName="sibTrans" presStyleLbl="sibTrans2D1" presStyleIdx="1" presStyleCnt="2"/>
      <dgm:spPr/>
    </dgm:pt>
    <dgm:pt modelId="{FD1574EF-9ED9-46B7-A58D-871336FBFA38}" type="pres">
      <dgm:prSet presAssocID="{502AD9A6-F39E-4D36-A69B-5F7E1030D3AC}" presName="connectorText" presStyleLbl="sibTrans2D1" presStyleIdx="1" presStyleCnt="2"/>
      <dgm:spPr/>
    </dgm:pt>
    <dgm:pt modelId="{E43395F6-C87D-4578-8616-E736E1EFCB31}" type="pres">
      <dgm:prSet presAssocID="{ED9C9143-8B81-4BFB-8032-A9BAC5CDDD70}" presName="node" presStyleLbl="node1" presStyleIdx="2" presStyleCnt="3">
        <dgm:presLayoutVars>
          <dgm:bulletEnabled val="1"/>
        </dgm:presLayoutVars>
      </dgm:prSet>
      <dgm:spPr/>
    </dgm:pt>
  </dgm:ptLst>
  <dgm:cxnLst>
    <dgm:cxn modelId="{A9206B09-2732-4C41-8198-500B7106986D}" type="presOf" srcId="{502AD9A6-F39E-4D36-A69B-5F7E1030D3AC}" destId="{69F9BAFC-9F87-41EA-8619-DCECE2080A7E}" srcOrd="0" destOrd="0" presId="urn:microsoft.com/office/officeart/2005/8/layout/process1"/>
    <dgm:cxn modelId="{C0383212-1D85-43DB-AF12-6BFC99F10FA9}" srcId="{19176D0C-CDC0-4C2A-BC1A-3870F87491A2}" destId="{BFB6893B-8117-4CBD-81AA-1A911D03CE58}" srcOrd="0" destOrd="0" parTransId="{0316E483-0888-4B53-9C56-05EA375667D1}" sibTransId="{66780FC1-89C3-4EBA-AF0B-4CF577CC043B}"/>
    <dgm:cxn modelId="{C0E73330-6E72-4E58-82D8-A68807340831}" type="presOf" srcId="{66780FC1-89C3-4EBA-AF0B-4CF577CC043B}" destId="{43F5C6A2-EFCE-4C90-A013-8B09DAF2B77D}" srcOrd="1" destOrd="0" presId="urn:microsoft.com/office/officeart/2005/8/layout/process1"/>
    <dgm:cxn modelId="{3A654D66-D82F-4684-992F-C232ED6629ED}" type="presOf" srcId="{502AD9A6-F39E-4D36-A69B-5F7E1030D3AC}" destId="{FD1574EF-9ED9-46B7-A58D-871336FBFA38}" srcOrd="1" destOrd="0" presId="urn:microsoft.com/office/officeart/2005/8/layout/process1"/>
    <dgm:cxn modelId="{095A1569-F5AD-4DA9-B68E-80A8E227824C}" type="presOf" srcId="{19176D0C-CDC0-4C2A-BC1A-3870F87491A2}" destId="{A822D359-B8C5-48F2-B549-FE63628977CE}" srcOrd="0" destOrd="0" presId="urn:microsoft.com/office/officeart/2005/8/layout/process1"/>
    <dgm:cxn modelId="{5A9C716B-7BE0-40CC-92A2-F8C663F46384}" srcId="{19176D0C-CDC0-4C2A-BC1A-3870F87491A2}" destId="{ED9C9143-8B81-4BFB-8032-A9BAC5CDDD70}" srcOrd="2" destOrd="0" parTransId="{AFDEDC69-84D3-4DFA-AD82-6649C65F94FC}" sibTransId="{21FB8987-D4DA-4CBA-8561-5BA3C69EB13D}"/>
    <dgm:cxn modelId="{483B188F-7E53-4461-A60C-FF823D8E45D3}" type="presOf" srcId="{BFB6893B-8117-4CBD-81AA-1A911D03CE58}" destId="{389335A2-E0C9-460D-81EC-C5C82C1616B7}" srcOrd="0" destOrd="0" presId="urn:microsoft.com/office/officeart/2005/8/layout/process1"/>
    <dgm:cxn modelId="{F0F1E099-C6FA-4FC9-BB8B-711799AC535B}" srcId="{19176D0C-CDC0-4C2A-BC1A-3870F87491A2}" destId="{2E83EFEA-A3D1-4FA2-A606-8FB474199069}" srcOrd="1" destOrd="0" parTransId="{34DEE3A6-3C8B-422B-B9F6-C8A60A8DAF89}" sibTransId="{502AD9A6-F39E-4D36-A69B-5F7E1030D3AC}"/>
    <dgm:cxn modelId="{055405AA-812C-4429-A082-170813E17A95}" type="presOf" srcId="{2E83EFEA-A3D1-4FA2-A606-8FB474199069}" destId="{3A9BB4C6-E65E-4121-B57F-3853762E3DDA}" srcOrd="0" destOrd="0" presId="urn:microsoft.com/office/officeart/2005/8/layout/process1"/>
    <dgm:cxn modelId="{8B0E95BC-0325-45E5-9436-F04B9307CA11}" type="presOf" srcId="{66780FC1-89C3-4EBA-AF0B-4CF577CC043B}" destId="{4A64ED02-EFB6-4D3A-A9A1-BDCEFB145BA3}" srcOrd="0" destOrd="0" presId="urn:microsoft.com/office/officeart/2005/8/layout/process1"/>
    <dgm:cxn modelId="{DECEDADD-646F-44AD-848D-2C03135A993F}" type="presOf" srcId="{ED9C9143-8B81-4BFB-8032-A9BAC5CDDD70}" destId="{E43395F6-C87D-4578-8616-E736E1EFCB31}" srcOrd="0" destOrd="0" presId="urn:microsoft.com/office/officeart/2005/8/layout/process1"/>
    <dgm:cxn modelId="{F95E3AEF-F9DA-406C-9FCA-D12B53CB0EA1}" type="presParOf" srcId="{A822D359-B8C5-48F2-B549-FE63628977CE}" destId="{389335A2-E0C9-460D-81EC-C5C82C1616B7}" srcOrd="0" destOrd="0" presId="urn:microsoft.com/office/officeart/2005/8/layout/process1"/>
    <dgm:cxn modelId="{0B704319-1169-46FE-8C39-FB99367E49B4}" type="presParOf" srcId="{A822D359-B8C5-48F2-B549-FE63628977CE}" destId="{4A64ED02-EFB6-4D3A-A9A1-BDCEFB145BA3}" srcOrd="1" destOrd="0" presId="urn:microsoft.com/office/officeart/2005/8/layout/process1"/>
    <dgm:cxn modelId="{875C4758-D870-4C4E-B6AC-6CAB3827BD91}" type="presParOf" srcId="{4A64ED02-EFB6-4D3A-A9A1-BDCEFB145BA3}" destId="{43F5C6A2-EFCE-4C90-A013-8B09DAF2B77D}" srcOrd="0" destOrd="0" presId="urn:microsoft.com/office/officeart/2005/8/layout/process1"/>
    <dgm:cxn modelId="{E2C03899-C46C-444D-B4E1-855AAB4974F7}" type="presParOf" srcId="{A822D359-B8C5-48F2-B549-FE63628977CE}" destId="{3A9BB4C6-E65E-4121-B57F-3853762E3DDA}" srcOrd="2" destOrd="0" presId="urn:microsoft.com/office/officeart/2005/8/layout/process1"/>
    <dgm:cxn modelId="{EEAAFBB6-CD0C-44C8-BF95-ED7C94FE8954}" type="presParOf" srcId="{A822D359-B8C5-48F2-B549-FE63628977CE}" destId="{69F9BAFC-9F87-41EA-8619-DCECE2080A7E}" srcOrd="3" destOrd="0" presId="urn:microsoft.com/office/officeart/2005/8/layout/process1"/>
    <dgm:cxn modelId="{E79556BF-4D40-4EB9-A7FA-694D57BF0547}" type="presParOf" srcId="{69F9BAFC-9F87-41EA-8619-DCECE2080A7E}" destId="{FD1574EF-9ED9-46B7-A58D-871336FBFA38}" srcOrd="0" destOrd="0" presId="urn:microsoft.com/office/officeart/2005/8/layout/process1"/>
    <dgm:cxn modelId="{C641DE3E-F095-4858-BD82-94144357BE34}" type="presParOf" srcId="{A822D359-B8C5-48F2-B549-FE63628977CE}" destId="{E43395F6-C87D-4578-8616-E736E1EFCB3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B6E2D1-FC6B-4A9F-90B8-04198029B377}" type="doc">
      <dgm:prSet loTypeId="urn:microsoft.com/office/officeart/2005/8/layout/process1" loCatId="process" qsTypeId="urn:microsoft.com/office/officeart/2005/8/quickstyle/simple1" qsCatId="simple" csTypeId="urn:microsoft.com/office/officeart/2005/8/colors/accent1_2" csCatId="accent1" phldr="1"/>
      <dgm:spPr/>
    </dgm:pt>
    <dgm:pt modelId="{1560EB0F-9773-466D-A9D0-EA1BF04D4627}">
      <dgm:prSet phldrT="[Text]"/>
      <dgm:spPr/>
      <dgm:t>
        <a:bodyPr/>
        <a:lstStyle/>
        <a:p>
          <a:r>
            <a:rPr lang="en-US" dirty="0"/>
            <a:t>65 yr old Pneumo vaccine naïve or vaccine hx unknown</a:t>
          </a:r>
        </a:p>
      </dgm:t>
    </dgm:pt>
    <dgm:pt modelId="{CB0D6CA6-2686-41EB-99EA-3C1F67EC2EA9}" type="parTrans" cxnId="{CFF30253-5D44-4BC8-B9D5-12EF9FB01C51}">
      <dgm:prSet/>
      <dgm:spPr/>
      <dgm:t>
        <a:bodyPr/>
        <a:lstStyle/>
        <a:p>
          <a:endParaRPr lang="en-US"/>
        </a:p>
      </dgm:t>
    </dgm:pt>
    <dgm:pt modelId="{A19860B2-F692-4453-B13B-4C16A6242BF5}" type="sibTrans" cxnId="{CFF30253-5D44-4BC8-B9D5-12EF9FB01C51}">
      <dgm:prSet/>
      <dgm:spPr/>
      <dgm:t>
        <a:bodyPr/>
        <a:lstStyle/>
        <a:p>
          <a:endParaRPr lang="en-US" dirty="0"/>
        </a:p>
      </dgm:t>
    </dgm:pt>
    <dgm:pt modelId="{306D2C0B-64B4-450C-814A-B71A6A9DB7C4}">
      <dgm:prSet phldrT="[Text]"/>
      <dgm:spPr/>
      <dgm:t>
        <a:bodyPr/>
        <a:lstStyle/>
        <a:p>
          <a:r>
            <a:rPr lang="en-US" dirty="0"/>
            <a:t>PCV 15 (1 yr) PPSV23 OR</a:t>
          </a:r>
        </a:p>
        <a:p>
          <a:r>
            <a:rPr lang="en-US" dirty="0"/>
            <a:t>PCV 20</a:t>
          </a:r>
        </a:p>
      </dgm:t>
    </dgm:pt>
    <dgm:pt modelId="{50BE47AD-7AFE-4614-B8A4-96BC8D915CB7}" type="parTrans" cxnId="{CF6BB818-C8D1-412E-8794-22047B3E4D96}">
      <dgm:prSet/>
      <dgm:spPr/>
      <dgm:t>
        <a:bodyPr/>
        <a:lstStyle/>
        <a:p>
          <a:endParaRPr lang="en-US"/>
        </a:p>
      </dgm:t>
    </dgm:pt>
    <dgm:pt modelId="{9E2698CA-F202-42C1-AB01-E65B9ACA44B1}" type="sibTrans" cxnId="{CF6BB818-C8D1-412E-8794-22047B3E4D96}">
      <dgm:prSet/>
      <dgm:spPr/>
      <dgm:t>
        <a:bodyPr/>
        <a:lstStyle/>
        <a:p>
          <a:endParaRPr lang="en-US" dirty="0"/>
        </a:p>
      </dgm:t>
    </dgm:pt>
    <dgm:pt modelId="{FFD85E31-DE71-40C6-935B-F21001285BB4}">
      <dgm:prSet phldrT="[Text]"/>
      <dgm:spPr/>
      <dgm:t>
        <a:bodyPr/>
        <a:lstStyle/>
        <a:p>
          <a:r>
            <a:rPr lang="en-US" dirty="0"/>
            <a:t>No further vaccine required Shared Decision Making Optional Later</a:t>
          </a:r>
        </a:p>
      </dgm:t>
    </dgm:pt>
    <dgm:pt modelId="{E700AFE2-E2C2-4004-B0F1-B6F53873782D}" type="parTrans" cxnId="{6824F5E0-86BC-47C5-B405-F20CE7DD0F89}">
      <dgm:prSet/>
      <dgm:spPr/>
      <dgm:t>
        <a:bodyPr/>
        <a:lstStyle/>
        <a:p>
          <a:endParaRPr lang="en-US"/>
        </a:p>
      </dgm:t>
    </dgm:pt>
    <dgm:pt modelId="{543AC89D-150B-440C-89E3-5E0C6CF359B3}" type="sibTrans" cxnId="{6824F5E0-86BC-47C5-B405-F20CE7DD0F89}">
      <dgm:prSet/>
      <dgm:spPr/>
      <dgm:t>
        <a:bodyPr/>
        <a:lstStyle/>
        <a:p>
          <a:endParaRPr lang="en-US"/>
        </a:p>
      </dgm:t>
    </dgm:pt>
    <dgm:pt modelId="{F3BC3CB8-0F72-4D5E-BE93-FB810540DDE9}" type="pres">
      <dgm:prSet presAssocID="{87B6E2D1-FC6B-4A9F-90B8-04198029B377}" presName="Name0" presStyleCnt="0">
        <dgm:presLayoutVars>
          <dgm:dir/>
          <dgm:resizeHandles val="exact"/>
        </dgm:presLayoutVars>
      </dgm:prSet>
      <dgm:spPr/>
    </dgm:pt>
    <dgm:pt modelId="{ACA3C934-F6A5-447C-958E-6FA1EA3E3296}" type="pres">
      <dgm:prSet presAssocID="{1560EB0F-9773-466D-A9D0-EA1BF04D4627}" presName="node" presStyleLbl="node1" presStyleIdx="0" presStyleCnt="3">
        <dgm:presLayoutVars>
          <dgm:bulletEnabled val="1"/>
        </dgm:presLayoutVars>
      </dgm:prSet>
      <dgm:spPr/>
    </dgm:pt>
    <dgm:pt modelId="{2257C1D3-38FF-455B-B5F5-5AE8F2003593}" type="pres">
      <dgm:prSet presAssocID="{A19860B2-F692-4453-B13B-4C16A6242BF5}" presName="sibTrans" presStyleLbl="sibTrans2D1" presStyleIdx="0" presStyleCnt="2"/>
      <dgm:spPr/>
    </dgm:pt>
    <dgm:pt modelId="{17D7891E-F48F-4830-88C3-3ABEF9C893DC}" type="pres">
      <dgm:prSet presAssocID="{A19860B2-F692-4453-B13B-4C16A6242BF5}" presName="connectorText" presStyleLbl="sibTrans2D1" presStyleIdx="0" presStyleCnt="2"/>
      <dgm:spPr/>
    </dgm:pt>
    <dgm:pt modelId="{9D2F384F-8449-4A61-A007-F917FAD6BF83}" type="pres">
      <dgm:prSet presAssocID="{306D2C0B-64B4-450C-814A-B71A6A9DB7C4}" presName="node" presStyleLbl="node1" presStyleIdx="1" presStyleCnt="3">
        <dgm:presLayoutVars>
          <dgm:bulletEnabled val="1"/>
        </dgm:presLayoutVars>
      </dgm:prSet>
      <dgm:spPr/>
    </dgm:pt>
    <dgm:pt modelId="{37EA2D60-C1AB-42E1-A3D8-F683900E27BE}" type="pres">
      <dgm:prSet presAssocID="{9E2698CA-F202-42C1-AB01-E65B9ACA44B1}" presName="sibTrans" presStyleLbl="sibTrans2D1" presStyleIdx="1" presStyleCnt="2"/>
      <dgm:spPr/>
    </dgm:pt>
    <dgm:pt modelId="{623CB0D0-1982-4C4E-B0CF-D68097D68CB0}" type="pres">
      <dgm:prSet presAssocID="{9E2698CA-F202-42C1-AB01-E65B9ACA44B1}" presName="connectorText" presStyleLbl="sibTrans2D1" presStyleIdx="1" presStyleCnt="2"/>
      <dgm:spPr/>
    </dgm:pt>
    <dgm:pt modelId="{46B1D5B1-352F-4F10-A84B-10824CCBE942}" type="pres">
      <dgm:prSet presAssocID="{FFD85E31-DE71-40C6-935B-F21001285BB4}" presName="node" presStyleLbl="node1" presStyleIdx="2" presStyleCnt="3">
        <dgm:presLayoutVars>
          <dgm:bulletEnabled val="1"/>
        </dgm:presLayoutVars>
      </dgm:prSet>
      <dgm:spPr/>
    </dgm:pt>
  </dgm:ptLst>
  <dgm:cxnLst>
    <dgm:cxn modelId="{CF6BB818-C8D1-412E-8794-22047B3E4D96}" srcId="{87B6E2D1-FC6B-4A9F-90B8-04198029B377}" destId="{306D2C0B-64B4-450C-814A-B71A6A9DB7C4}" srcOrd="1" destOrd="0" parTransId="{50BE47AD-7AFE-4614-B8A4-96BC8D915CB7}" sibTransId="{9E2698CA-F202-42C1-AB01-E65B9ACA44B1}"/>
    <dgm:cxn modelId="{B3F0F95E-7750-444D-9240-6D2D1D0BD961}" type="presOf" srcId="{FFD85E31-DE71-40C6-935B-F21001285BB4}" destId="{46B1D5B1-352F-4F10-A84B-10824CCBE942}" srcOrd="0" destOrd="0" presId="urn:microsoft.com/office/officeart/2005/8/layout/process1"/>
    <dgm:cxn modelId="{9D103F61-602A-4104-855E-44425DDD291D}" type="presOf" srcId="{306D2C0B-64B4-450C-814A-B71A6A9DB7C4}" destId="{9D2F384F-8449-4A61-A007-F917FAD6BF83}" srcOrd="0" destOrd="0" presId="urn:microsoft.com/office/officeart/2005/8/layout/process1"/>
    <dgm:cxn modelId="{7DD8CC61-8569-40E7-9EE5-37DC9831B5AD}" type="presOf" srcId="{87B6E2D1-FC6B-4A9F-90B8-04198029B377}" destId="{F3BC3CB8-0F72-4D5E-BE93-FB810540DDE9}" srcOrd="0" destOrd="0" presId="urn:microsoft.com/office/officeart/2005/8/layout/process1"/>
    <dgm:cxn modelId="{CFF30253-5D44-4BC8-B9D5-12EF9FB01C51}" srcId="{87B6E2D1-FC6B-4A9F-90B8-04198029B377}" destId="{1560EB0F-9773-466D-A9D0-EA1BF04D4627}" srcOrd="0" destOrd="0" parTransId="{CB0D6CA6-2686-41EB-99EA-3C1F67EC2EA9}" sibTransId="{A19860B2-F692-4453-B13B-4C16A6242BF5}"/>
    <dgm:cxn modelId="{826BE994-951E-4DB7-A473-F5AC0BBEE021}" type="presOf" srcId="{9E2698CA-F202-42C1-AB01-E65B9ACA44B1}" destId="{623CB0D0-1982-4C4E-B0CF-D68097D68CB0}" srcOrd="1" destOrd="0" presId="urn:microsoft.com/office/officeart/2005/8/layout/process1"/>
    <dgm:cxn modelId="{689069AA-FEBF-41D7-B817-734734BCD797}" type="presOf" srcId="{A19860B2-F692-4453-B13B-4C16A6242BF5}" destId="{2257C1D3-38FF-455B-B5F5-5AE8F2003593}" srcOrd="0" destOrd="0" presId="urn:microsoft.com/office/officeart/2005/8/layout/process1"/>
    <dgm:cxn modelId="{94786CC1-93B3-4BF6-A2AD-15353FF7F4C8}" type="presOf" srcId="{1560EB0F-9773-466D-A9D0-EA1BF04D4627}" destId="{ACA3C934-F6A5-447C-958E-6FA1EA3E3296}" srcOrd="0" destOrd="0" presId="urn:microsoft.com/office/officeart/2005/8/layout/process1"/>
    <dgm:cxn modelId="{78AA5CDA-A886-47BE-AC60-8E284A65B89A}" type="presOf" srcId="{9E2698CA-F202-42C1-AB01-E65B9ACA44B1}" destId="{37EA2D60-C1AB-42E1-A3D8-F683900E27BE}" srcOrd="0" destOrd="0" presId="urn:microsoft.com/office/officeart/2005/8/layout/process1"/>
    <dgm:cxn modelId="{6824F5E0-86BC-47C5-B405-F20CE7DD0F89}" srcId="{87B6E2D1-FC6B-4A9F-90B8-04198029B377}" destId="{FFD85E31-DE71-40C6-935B-F21001285BB4}" srcOrd="2" destOrd="0" parTransId="{E700AFE2-E2C2-4004-B0F1-B6F53873782D}" sibTransId="{543AC89D-150B-440C-89E3-5E0C6CF359B3}"/>
    <dgm:cxn modelId="{902B82EE-2082-4B53-824D-841E153DFFDA}" type="presOf" srcId="{A19860B2-F692-4453-B13B-4C16A6242BF5}" destId="{17D7891E-F48F-4830-88C3-3ABEF9C893DC}" srcOrd="1" destOrd="0" presId="urn:microsoft.com/office/officeart/2005/8/layout/process1"/>
    <dgm:cxn modelId="{0DC09BB5-71D2-465C-8496-5441A657B17A}" type="presParOf" srcId="{F3BC3CB8-0F72-4D5E-BE93-FB810540DDE9}" destId="{ACA3C934-F6A5-447C-958E-6FA1EA3E3296}" srcOrd="0" destOrd="0" presId="urn:microsoft.com/office/officeart/2005/8/layout/process1"/>
    <dgm:cxn modelId="{5EC7D497-3163-4E02-8AE2-DB3F234F5CEE}" type="presParOf" srcId="{F3BC3CB8-0F72-4D5E-BE93-FB810540DDE9}" destId="{2257C1D3-38FF-455B-B5F5-5AE8F2003593}" srcOrd="1" destOrd="0" presId="urn:microsoft.com/office/officeart/2005/8/layout/process1"/>
    <dgm:cxn modelId="{C70BD429-2901-4B98-9247-0510EF5E55C0}" type="presParOf" srcId="{2257C1D3-38FF-455B-B5F5-5AE8F2003593}" destId="{17D7891E-F48F-4830-88C3-3ABEF9C893DC}" srcOrd="0" destOrd="0" presId="urn:microsoft.com/office/officeart/2005/8/layout/process1"/>
    <dgm:cxn modelId="{20CD71FD-1E3A-4D65-A430-A39BEC0F2D1A}" type="presParOf" srcId="{F3BC3CB8-0F72-4D5E-BE93-FB810540DDE9}" destId="{9D2F384F-8449-4A61-A007-F917FAD6BF83}" srcOrd="2" destOrd="0" presId="urn:microsoft.com/office/officeart/2005/8/layout/process1"/>
    <dgm:cxn modelId="{A683ADCF-4666-427C-AAAD-1BD41D49E2AE}" type="presParOf" srcId="{F3BC3CB8-0F72-4D5E-BE93-FB810540DDE9}" destId="{37EA2D60-C1AB-42E1-A3D8-F683900E27BE}" srcOrd="3" destOrd="0" presId="urn:microsoft.com/office/officeart/2005/8/layout/process1"/>
    <dgm:cxn modelId="{C0250FD1-B6E7-4F56-9DD0-7E7EC9770304}" type="presParOf" srcId="{37EA2D60-C1AB-42E1-A3D8-F683900E27BE}" destId="{623CB0D0-1982-4C4E-B0CF-D68097D68CB0}" srcOrd="0" destOrd="0" presId="urn:microsoft.com/office/officeart/2005/8/layout/process1"/>
    <dgm:cxn modelId="{F56B1624-014D-42B9-A1ED-2878EE6A88DE}" type="presParOf" srcId="{F3BC3CB8-0F72-4D5E-BE93-FB810540DDE9}" destId="{46B1D5B1-352F-4F10-A84B-10824CCBE94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335A2-E0C9-460D-81EC-C5C82C1616B7}">
      <dsp:nvSpPr>
        <dsp:cNvPr id="0" name=""/>
        <dsp:cNvSpPr/>
      </dsp:nvSpPr>
      <dsp:spPr>
        <a:xfrm>
          <a:off x="6868" y="1079540"/>
          <a:ext cx="2053032" cy="123181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(High Risk) Chronic smoker under age 65</a:t>
          </a:r>
        </a:p>
      </dsp:txBody>
      <dsp:txXfrm>
        <a:off x="42947" y="1115619"/>
        <a:ext cx="1980874" cy="1159661"/>
      </dsp:txXfrm>
    </dsp:sp>
    <dsp:sp modelId="{4A64ED02-EFB6-4D3A-A9A1-BDCEFB145BA3}">
      <dsp:nvSpPr>
        <dsp:cNvPr id="0" name=""/>
        <dsp:cNvSpPr/>
      </dsp:nvSpPr>
      <dsp:spPr>
        <a:xfrm>
          <a:off x="2265204" y="1440873"/>
          <a:ext cx="435242" cy="5091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2265204" y="1542703"/>
        <a:ext cx="304669" cy="305492"/>
      </dsp:txXfrm>
    </dsp:sp>
    <dsp:sp modelId="{3A9BB4C6-E65E-4121-B57F-3853762E3DDA}">
      <dsp:nvSpPr>
        <dsp:cNvPr id="0" name=""/>
        <dsp:cNvSpPr/>
      </dsp:nvSpPr>
      <dsp:spPr>
        <a:xfrm>
          <a:off x="2881114" y="1079540"/>
          <a:ext cx="2053032" cy="123181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PCV 15 (1 yr) PPSV23</a:t>
          </a:r>
        </a:p>
      </dsp:txBody>
      <dsp:txXfrm>
        <a:off x="2917193" y="1115619"/>
        <a:ext cx="1980874" cy="1159661"/>
      </dsp:txXfrm>
    </dsp:sp>
    <dsp:sp modelId="{69F9BAFC-9F87-41EA-8619-DCECE2080A7E}">
      <dsp:nvSpPr>
        <dsp:cNvPr id="0" name=""/>
        <dsp:cNvSpPr/>
      </dsp:nvSpPr>
      <dsp:spPr>
        <a:xfrm>
          <a:off x="5139450" y="1440873"/>
          <a:ext cx="435242" cy="5091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5139450" y="1542703"/>
        <a:ext cx="304669" cy="305492"/>
      </dsp:txXfrm>
    </dsp:sp>
    <dsp:sp modelId="{E43395F6-C87D-4578-8616-E736E1EFCB31}">
      <dsp:nvSpPr>
        <dsp:cNvPr id="0" name=""/>
        <dsp:cNvSpPr/>
      </dsp:nvSpPr>
      <dsp:spPr>
        <a:xfrm>
          <a:off x="5755360" y="1079540"/>
          <a:ext cx="2053032" cy="123181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PPSV23 (5 yrs)</a:t>
          </a:r>
        </a:p>
      </dsp:txBody>
      <dsp:txXfrm>
        <a:off x="5791439" y="1115619"/>
        <a:ext cx="1980874" cy="11596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3C934-F6A5-447C-958E-6FA1EA3E3296}">
      <dsp:nvSpPr>
        <dsp:cNvPr id="0" name=""/>
        <dsp:cNvSpPr/>
      </dsp:nvSpPr>
      <dsp:spPr>
        <a:xfrm>
          <a:off x="6831" y="1099586"/>
          <a:ext cx="2041773" cy="122506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65 yr old Pneumo vaccine naïve or vaccine hx unknown</a:t>
          </a:r>
        </a:p>
      </dsp:txBody>
      <dsp:txXfrm>
        <a:off x="42712" y="1135467"/>
        <a:ext cx="1970011" cy="1153301"/>
      </dsp:txXfrm>
    </dsp:sp>
    <dsp:sp modelId="{2257C1D3-38FF-455B-B5F5-5AE8F2003593}">
      <dsp:nvSpPr>
        <dsp:cNvPr id="0" name=""/>
        <dsp:cNvSpPr/>
      </dsp:nvSpPr>
      <dsp:spPr>
        <a:xfrm>
          <a:off x="2252781" y="1458938"/>
          <a:ext cx="432855" cy="5063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52781" y="1560210"/>
        <a:ext cx="302999" cy="303815"/>
      </dsp:txXfrm>
    </dsp:sp>
    <dsp:sp modelId="{9D2F384F-8449-4A61-A007-F917FAD6BF83}">
      <dsp:nvSpPr>
        <dsp:cNvPr id="0" name=""/>
        <dsp:cNvSpPr/>
      </dsp:nvSpPr>
      <dsp:spPr>
        <a:xfrm>
          <a:off x="2865313" y="1099586"/>
          <a:ext cx="2041773" cy="122506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PCV 15 (1 yr) PPSV23 OR</a:t>
          </a:r>
        </a:p>
        <a:p>
          <a:pPr marL="0" lvl="0" indent="0" algn="ctr" defTabSz="844550">
            <a:lnSpc>
              <a:spcPct val="90000"/>
            </a:lnSpc>
            <a:spcBef>
              <a:spcPct val="0"/>
            </a:spcBef>
            <a:spcAft>
              <a:spcPct val="35000"/>
            </a:spcAft>
            <a:buNone/>
          </a:pPr>
          <a:r>
            <a:rPr lang="en-US" sz="1900" kern="1200" dirty="0"/>
            <a:t>PCV 20</a:t>
          </a:r>
        </a:p>
      </dsp:txBody>
      <dsp:txXfrm>
        <a:off x="2901194" y="1135467"/>
        <a:ext cx="1970011" cy="1153301"/>
      </dsp:txXfrm>
    </dsp:sp>
    <dsp:sp modelId="{37EA2D60-C1AB-42E1-A3D8-F683900E27BE}">
      <dsp:nvSpPr>
        <dsp:cNvPr id="0" name=""/>
        <dsp:cNvSpPr/>
      </dsp:nvSpPr>
      <dsp:spPr>
        <a:xfrm>
          <a:off x="5111263" y="1458938"/>
          <a:ext cx="432855" cy="5063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111263" y="1560210"/>
        <a:ext cx="302999" cy="303815"/>
      </dsp:txXfrm>
    </dsp:sp>
    <dsp:sp modelId="{46B1D5B1-352F-4F10-A84B-10824CCBE942}">
      <dsp:nvSpPr>
        <dsp:cNvPr id="0" name=""/>
        <dsp:cNvSpPr/>
      </dsp:nvSpPr>
      <dsp:spPr>
        <a:xfrm>
          <a:off x="5723795" y="1099586"/>
          <a:ext cx="2041773" cy="122506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No further vaccine required Shared Decision Making Optional Later</a:t>
          </a:r>
        </a:p>
      </dsp:txBody>
      <dsp:txXfrm>
        <a:off x="5759676" y="1135467"/>
        <a:ext cx="1970011" cy="115330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2A6F4F-B435-4213-A86E-3CCC8B27F868}" type="datetimeFigureOut">
              <a:rPr lang="en-US" smtClean="0"/>
              <a:t>1/20/2024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9E8F40-F8AF-4146-97E6-55D42616E409}" type="slidenum">
              <a:rPr lang="en-US" smtClean="0"/>
              <a:t>‹#›</a:t>
            </a:fld>
            <a:endParaRPr lang="en-US" dirty="0"/>
          </a:p>
        </p:txBody>
      </p:sp>
    </p:spTree>
    <p:extLst>
      <p:ext uri="{BB962C8B-B14F-4D97-AF65-F5344CB8AC3E}">
        <p14:creationId xmlns:p14="http://schemas.microsoft.com/office/powerpoint/2010/main" val="1421033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9E8F40-F8AF-4146-97E6-55D42616E409}" type="slidenum">
              <a:rPr lang="en-US" smtClean="0"/>
              <a:t>1</a:t>
            </a:fld>
            <a:endParaRPr lang="en-US" dirty="0"/>
          </a:p>
        </p:txBody>
      </p:sp>
    </p:spTree>
    <p:extLst>
      <p:ext uri="{BB962C8B-B14F-4D97-AF65-F5344CB8AC3E}">
        <p14:creationId xmlns:p14="http://schemas.microsoft.com/office/powerpoint/2010/main" val="2812618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9E8F40-F8AF-4146-97E6-55D42616E409}" type="slidenum">
              <a:rPr lang="en-US" smtClean="0"/>
              <a:t>26</a:t>
            </a:fld>
            <a:endParaRPr lang="en-US" dirty="0"/>
          </a:p>
        </p:txBody>
      </p:sp>
    </p:spTree>
    <p:extLst>
      <p:ext uri="{BB962C8B-B14F-4D97-AF65-F5344CB8AC3E}">
        <p14:creationId xmlns:p14="http://schemas.microsoft.com/office/powerpoint/2010/main" val="1100771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0" name="Google Shape;350;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3451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3" name="Google Shape;363;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0277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9" name="Google Shape;399;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4232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4" name="Google Shape;424;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3718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4" name="Google Shape;434;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4545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1" name="Google Shape;551;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5064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3" name="Google Shape;463;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7301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10" name="Google Shape;610;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17" name="Google Shape;617;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8" name="Google Shape;98;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4780254a13_0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4780254a13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2" name="Google Shape;632;g24780254a13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5" name="Google Shape;515;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44" name="Google Shape;544;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4" name="Google Shape;254;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6512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7" name="Google Shape;267;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3391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9" name="Google Shape;299;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1320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2" name="Google Shape;342;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6" name="Google Shape;306;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4040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9" name="Google Shape;639;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1726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9" name="Google Shape;639;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0167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3" name="Google Shape;133;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9" name="Google Shape;639;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45764dfdd8_14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245764dfdd8_14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52" name="Google Shape;652;g245764dfdd8_14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91" name="Google Shape;791;p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6" name="Google Shape;146;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2" name="Google Shape;162;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4" name="Google Shape;204;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3" name="Google Shape;213;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2" name="Google Shape;242;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9E8F40-F8AF-4146-97E6-55D42616E409}" type="slidenum">
              <a:rPr lang="en-US" smtClean="0"/>
              <a:t>25</a:t>
            </a:fld>
            <a:endParaRPr lang="en-US" dirty="0"/>
          </a:p>
        </p:txBody>
      </p:sp>
    </p:spTree>
    <p:extLst>
      <p:ext uri="{BB962C8B-B14F-4D97-AF65-F5344CB8AC3E}">
        <p14:creationId xmlns:p14="http://schemas.microsoft.com/office/powerpoint/2010/main" val="216824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2">
            <a:extLst>
              <a:ext uri="{FF2B5EF4-FFF2-40B4-BE49-F238E27FC236}">
                <a16:creationId xmlns:a16="http://schemas.microsoft.com/office/drawing/2014/main" id="{4D6723DA-6FD8-492A-AA7B-B64A11A19023}"/>
              </a:ext>
            </a:extLst>
          </p:cNvPr>
          <p:cNvSpPr>
            <a:spLocks noChangeArrowheads="1"/>
          </p:cNvSpPr>
          <p:nvPr userDrawn="1"/>
        </p:nvSpPr>
        <p:spPr bwMode="auto">
          <a:xfrm>
            <a:off x="1588" y="0"/>
            <a:ext cx="9144000" cy="6858000"/>
          </a:xfrm>
          <a:prstGeom prst="rect">
            <a:avLst/>
          </a:prstGeom>
          <a:solidFill>
            <a:srgbClr val="1E7F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147" tIns="40074" rIns="80147" bIns="40074" anchor="ctr"/>
          <a:lstStyle>
            <a:lvl1pPr eaLnBrk="0" hangingPunct="0">
              <a:defRPr>
                <a:solidFill>
                  <a:schemeClr val="tx1"/>
                </a:solidFill>
                <a:latin typeface="Limon F3" charset="0"/>
                <a:ea typeface="MS PGothic" pitchFamily="34" charset="-128"/>
              </a:defRPr>
            </a:lvl1pPr>
            <a:lvl2pPr marL="742950" indent="-285750" eaLnBrk="0" hangingPunct="0">
              <a:defRPr>
                <a:solidFill>
                  <a:schemeClr val="tx1"/>
                </a:solidFill>
                <a:latin typeface="Limon F3" charset="0"/>
                <a:ea typeface="MS PGothic" pitchFamily="34" charset="-128"/>
              </a:defRPr>
            </a:lvl2pPr>
            <a:lvl3pPr marL="1143000" indent="-228600" eaLnBrk="0" hangingPunct="0">
              <a:defRPr>
                <a:solidFill>
                  <a:schemeClr val="tx1"/>
                </a:solidFill>
                <a:latin typeface="Limon F3" charset="0"/>
                <a:ea typeface="MS PGothic" pitchFamily="34" charset="-128"/>
              </a:defRPr>
            </a:lvl3pPr>
            <a:lvl4pPr marL="1600200" indent="-228600" eaLnBrk="0" hangingPunct="0">
              <a:defRPr>
                <a:solidFill>
                  <a:schemeClr val="tx1"/>
                </a:solidFill>
                <a:latin typeface="Limon F3" charset="0"/>
                <a:ea typeface="MS PGothic" pitchFamily="34" charset="-128"/>
              </a:defRPr>
            </a:lvl4pPr>
            <a:lvl5pPr marL="2057400" indent="-228600" eaLnBrk="0" hangingPunct="0">
              <a:defRPr>
                <a:solidFill>
                  <a:schemeClr val="tx1"/>
                </a:solidFill>
                <a:latin typeface="Limon F3" charset="0"/>
                <a:ea typeface="MS PGothic" pitchFamily="34" charset="-128"/>
              </a:defRPr>
            </a:lvl5pPr>
            <a:lvl6pPr marL="2514600" indent="-228600" eaLnBrk="0" fontAlgn="base" hangingPunct="0">
              <a:spcBef>
                <a:spcPct val="0"/>
              </a:spcBef>
              <a:spcAft>
                <a:spcPct val="0"/>
              </a:spcAft>
              <a:defRPr>
                <a:solidFill>
                  <a:schemeClr val="tx1"/>
                </a:solidFill>
                <a:latin typeface="Limon F3" charset="0"/>
                <a:ea typeface="MS PGothic" pitchFamily="34" charset="-128"/>
              </a:defRPr>
            </a:lvl6pPr>
            <a:lvl7pPr marL="2971800" indent="-228600" eaLnBrk="0" fontAlgn="base" hangingPunct="0">
              <a:spcBef>
                <a:spcPct val="0"/>
              </a:spcBef>
              <a:spcAft>
                <a:spcPct val="0"/>
              </a:spcAft>
              <a:defRPr>
                <a:solidFill>
                  <a:schemeClr val="tx1"/>
                </a:solidFill>
                <a:latin typeface="Limon F3" charset="0"/>
                <a:ea typeface="MS PGothic" pitchFamily="34" charset="-128"/>
              </a:defRPr>
            </a:lvl7pPr>
            <a:lvl8pPr marL="3429000" indent="-228600" eaLnBrk="0" fontAlgn="base" hangingPunct="0">
              <a:spcBef>
                <a:spcPct val="0"/>
              </a:spcBef>
              <a:spcAft>
                <a:spcPct val="0"/>
              </a:spcAft>
              <a:defRPr>
                <a:solidFill>
                  <a:schemeClr val="tx1"/>
                </a:solidFill>
                <a:latin typeface="Limon F3" charset="0"/>
                <a:ea typeface="MS PGothic" pitchFamily="34" charset="-128"/>
              </a:defRPr>
            </a:lvl8pPr>
            <a:lvl9pPr marL="3886200" indent="-228600" eaLnBrk="0" fontAlgn="base" hangingPunct="0">
              <a:spcBef>
                <a:spcPct val="0"/>
              </a:spcBef>
              <a:spcAft>
                <a:spcPct val="0"/>
              </a:spcAft>
              <a:defRPr>
                <a:solidFill>
                  <a:schemeClr val="tx1"/>
                </a:solidFill>
                <a:latin typeface="Limon F3" charset="0"/>
                <a:ea typeface="MS PGothic" pitchFamily="34" charset="-128"/>
              </a:defRPr>
            </a:lvl9pPr>
          </a:lstStyle>
          <a:p>
            <a:pPr eaLnBrk="1" hangingPunct="1">
              <a:spcBef>
                <a:spcPct val="50000"/>
              </a:spcBef>
              <a:defRPr/>
            </a:pPr>
            <a:endParaRPr lang="en-US" altLang="es-ES" sz="3400" b="1" dirty="0">
              <a:solidFill>
                <a:srgbClr val="000066"/>
              </a:solidFill>
              <a:latin typeface="Arial" pitchFamily="34" charset="0"/>
            </a:endParaRPr>
          </a:p>
        </p:txBody>
      </p:sp>
      <p:sp>
        <p:nvSpPr>
          <p:cNvPr id="1026" name="Rectangle 3"/>
          <p:cNvSpPr>
            <a:spLocks noGrp="1" noChangeArrowheads="1"/>
          </p:cNvSpPr>
          <p:nvPr>
            <p:ph type="title"/>
          </p:nvPr>
        </p:nvSpPr>
        <p:spPr>
          <a:xfrm>
            <a:off x="685800" y="2130425"/>
            <a:ext cx="7772400" cy="1470025"/>
          </a:xfrm>
        </p:spPr>
        <p:txBody>
          <a:bodyPr/>
          <a:lstStyle>
            <a:lvl1pPr>
              <a:defRPr smtClean="0"/>
            </a:lvl1pPr>
          </a:lstStyle>
          <a:p>
            <a:pPr lvl="0"/>
            <a:r>
              <a:rPr lang="fr-FR" noProof="0"/>
              <a:t>Cliquez pour modifier le style du titre</a:t>
            </a:r>
          </a:p>
        </p:txBody>
      </p:sp>
      <p:sp>
        <p:nvSpPr>
          <p:cNvPr id="51203"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smtClean="0"/>
            </a:lvl1pPr>
          </a:lstStyle>
          <a:p>
            <a:pPr lvl="0"/>
            <a:r>
              <a:rPr lang="fr-FR" noProof="0"/>
              <a:t>Cliquez pour modifier le style des sous-titres du masque</a:t>
            </a:r>
          </a:p>
        </p:txBody>
      </p:sp>
    </p:spTree>
    <p:extLst>
      <p:ext uri="{BB962C8B-B14F-4D97-AF65-F5344CB8AC3E}">
        <p14:creationId xmlns:p14="http://schemas.microsoft.com/office/powerpoint/2010/main" val="1067967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51049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59926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0" y="1"/>
            <a:ext cx="6727682" cy="5992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62325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9" name="Rectangle 12">
            <a:extLst>
              <a:ext uri="{FF2B5EF4-FFF2-40B4-BE49-F238E27FC236}">
                <a16:creationId xmlns:a16="http://schemas.microsoft.com/office/drawing/2014/main" id="{2FDD91AB-63F0-4C53-A111-9501F2B3BB78}"/>
              </a:ext>
            </a:extLst>
          </p:cNvPr>
          <p:cNvSpPr>
            <a:spLocks noChangeArrowheads="1"/>
          </p:cNvSpPr>
          <p:nvPr userDrawn="1"/>
        </p:nvSpPr>
        <p:spPr bwMode="auto">
          <a:xfrm>
            <a:off x="1588" y="0"/>
            <a:ext cx="9144000" cy="6858000"/>
          </a:xfrm>
          <a:prstGeom prst="rect">
            <a:avLst/>
          </a:prstGeom>
          <a:solidFill>
            <a:srgbClr val="1E7F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147" tIns="40074" rIns="80147" bIns="40074" anchor="ctr"/>
          <a:lstStyle>
            <a:lvl1pPr eaLnBrk="0" hangingPunct="0">
              <a:defRPr>
                <a:solidFill>
                  <a:schemeClr val="tx1"/>
                </a:solidFill>
                <a:latin typeface="Limon F3" charset="0"/>
                <a:ea typeface="MS PGothic" pitchFamily="34" charset="-128"/>
              </a:defRPr>
            </a:lvl1pPr>
            <a:lvl2pPr marL="742950" indent="-285750" eaLnBrk="0" hangingPunct="0">
              <a:defRPr>
                <a:solidFill>
                  <a:schemeClr val="tx1"/>
                </a:solidFill>
                <a:latin typeface="Limon F3" charset="0"/>
                <a:ea typeface="MS PGothic" pitchFamily="34" charset="-128"/>
              </a:defRPr>
            </a:lvl2pPr>
            <a:lvl3pPr marL="1143000" indent="-228600" eaLnBrk="0" hangingPunct="0">
              <a:defRPr>
                <a:solidFill>
                  <a:schemeClr val="tx1"/>
                </a:solidFill>
                <a:latin typeface="Limon F3" charset="0"/>
                <a:ea typeface="MS PGothic" pitchFamily="34" charset="-128"/>
              </a:defRPr>
            </a:lvl3pPr>
            <a:lvl4pPr marL="1600200" indent="-228600" eaLnBrk="0" hangingPunct="0">
              <a:defRPr>
                <a:solidFill>
                  <a:schemeClr val="tx1"/>
                </a:solidFill>
                <a:latin typeface="Limon F3" charset="0"/>
                <a:ea typeface="MS PGothic" pitchFamily="34" charset="-128"/>
              </a:defRPr>
            </a:lvl4pPr>
            <a:lvl5pPr marL="2057400" indent="-228600" eaLnBrk="0" hangingPunct="0">
              <a:defRPr>
                <a:solidFill>
                  <a:schemeClr val="tx1"/>
                </a:solidFill>
                <a:latin typeface="Limon F3" charset="0"/>
                <a:ea typeface="MS PGothic" pitchFamily="34" charset="-128"/>
              </a:defRPr>
            </a:lvl5pPr>
            <a:lvl6pPr marL="2514600" indent="-228600" eaLnBrk="0" fontAlgn="base" hangingPunct="0">
              <a:spcBef>
                <a:spcPct val="0"/>
              </a:spcBef>
              <a:spcAft>
                <a:spcPct val="0"/>
              </a:spcAft>
              <a:defRPr>
                <a:solidFill>
                  <a:schemeClr val="tx1"/>
                </a:solidFill>
                <a:latin typeface="Limon F3" charset="0"/>
                <a:ea typeface="MS PGothic" pitchFamily="34" charset="-128"/>
              </a:defRPr>
            </a:lvl6pPr>
            <a:lvl7pPr marL="2971800" indent="-228600" eaLnBrk="0" fontAlgn="base" hangingPunct="0">
              <a:spcBef>
                <a:spcPct val="0"/>
              </a:spcBef>
              <a:spcAft>
                <a:spcPct val="0"/>
              </a:spcAft>
              <a:defRPr>
                <a:solidFill>
                  <a:schemeClr val="tx1"/>
                </a:solidFill>
                <a:latin typeface="Limon F3" charset="0"/>
                <a:ea typeface="MS PGothic" pitchFamily="34" charset="-128"/>
              </a:defRPr>
            </a:lvl7pPr>
            <a:lvl8pPr marL="3429000" indent="-228600" eaLnBrk="0" fontAlgn="base" hangingPunct="0">
              <a:spcBef>
                <a:spcPct val="0"/>
              </a:spcBef>
              <a:spcAft>
                <a:spcPct val="0"/>
              </a:spcAft>
              <a:defRPr>
                <a:solidFill>
                  <a:schemeClr val="tx1"/>
                </a:solidFill>
                <a:latin typeface="Limon F3" charset="0"/>
                <a:ea typeface="MS PGothic" pitchFamily="34" charset="-128"/>
              </a:defRPr>
            </a:lvl8pPr>
            <a:lvl9pPr marL="3886200" indent="-228600" eaLnBrk="0" fontAlgn="base" hangingPunct="0">
              <a:spcBef>
                <a:spcPct val="0"/>
              </a:spcBef>
              <a:spcAft>
                <a:spcPct val="0"/>
              </a:spcAft>
              <a:defRPr>
                <a:solidFill>
                  <a:schemeClr val="tx1"/>
                </a:solidFill>
                <a:latin typeface="Limon F3" charset="0"/>
                <a:ea typeface="MS PGothic" pitchFamily="34" charset="-128"/>
              </a:defRPr>
            </a:lvl9pPr>
          </a:lstStyle>
          <a:p>
            <a:pPr eaLnBrk="1" hangingPunct="1">
              <a:spcBef>
                <a:spcPct val="50000"/>
              </a:spcBef>
              <a:defRPr/>
            </a:pPr>
            <a:endParaRPr lang="en-US" altLang="es-ES" sz="3400" b="1" dirty="0">
              <a:solidFill>
                <a:srgbClr val="000066"/>
              </a:solidFill>
              <a:latin typeface="Arial" pitchFamily="34" charset="0"/>
            </a:endParaRPr>
          </a:p>
        </p:txBody>
      </p:sp>
    </p:spTree>
    <p:extLst>
      <p:ext uri="{BB962C8B-B14F-4D97-AF65-F5344CB8AC3E}">
        <p14:creationId xmlns:p14="http://schemas.microsoft.com/office/powerpoint/2010/main" val="2105396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927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1226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11843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26519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71550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1/20/2024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20037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68778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99870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8497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5484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39644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63732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70069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01339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9773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55033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6862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15568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1" y="4407378"/>
            <a:ext cx="7772943" cy="1362097"/>
          </a:xfrm>
        </p:spPr>
        <p:txBody>
          <a:bodyPr anchor="t"/>
          <a:lstStyle>
            <a:lvl1pPr algn="l">
              <a:defRPr sz="3500" b="1" cap="all"/>
            </a:lvl1pPr>
          </a:lstStyle>
          <a:p>
            <a:r>
              <a:rPr lang="en-US"/>
              <a:t>Click to edit Master title style</a:t>
            </a:r>
            <a:endParaRPr lang="en-GB"/>
          </a:p>
        </p:txBody>
      </p:sp>
      <p:sp>
        <p:nvSpPr>
          <p:cNvPr id="3" name="Text Placeholder 2"/>
          <p:cNvSpPr>
            <a:spLocks noGrp="1"/>
          </p:cNvSpPr>
          <p:nvPr>
            <p:ph type="body" idx="1"/>
          </p:nvPr>
        </p:nvSpPr>
        <p:spPr>
          <a:xfrm>
            <a:off x="722181" y="2907056"/>
            <a:ext cx="7772943" cy="1500322"/>
          </a:xfrm>
        </p:spPr>
        <p:txBody>
          <a:bodyPr anchor="b"/>
          <a:lstStyle>
            <a:lvl1pPr marL="0" indent="0">
              <a:buNone/>
              <a:defRPr sz="1800"/>
            </a:lvl1pPr>
            <a:lvl2pPr marL="400736" indent="0">
              <a:buNone/>
              <a:defRPr sz="1600"/>
            </a:lvl2pPr>
            <a:lvl3pPr marL="801472" indent="0">
              <a:buNone/>
              <a:defRPr sz="1400"/>
            </a:lvl3pPr>
            <a:lvl4pPr marL="1202207" indent="0">
              <a:buNone/>
              <a:defRPr sz="1200"/>
            </a:lvl4pPr>
            <a:lvl5pPr marL="1602943" indent="0">
              <a:buNone/>
              <a:defRPr sz="1200"/>
            </a:lvl5pPr>
            <a:lvl6pPr marL="2003679" indent="0">
              <a:buNone/>
              <a:defRPr sz="1200"/>
            </a:lvl6pPr>
            <a:lvl7pPr marL="2404415" indent="0">
              <a:buNone/>
              <a:defRPr sz="1200"/>
            </a:lvl7pPr>
            <a:lvl8pPr marL="2805151" indent="0">
              <a:buNone/>
              <a:defRPr sz="1200"/>
            </a:lvl8pPr>
            <a:lvl9pPr marL="3205886" indent="0">
              <a:buNone/>
              <a:defRPr sz="1200"/>
            </a:lvl9pPr>
          </a:lstStyle>
          <a:p>
            <a:pPr lvl="0"/>
            <a:r>
              <a:rPr lang="en-US"/>
              <a:t>Click to edit Master text styles</a:t>
            </a:r>
          </a:p>
        </p:txBody>
      </p:sp>
    </p:spTree>
    <p:extLst>
      <p:ext uri="{BB962C8B-B14F-4D97-AF65-F5344CB8AC3E}">
        <p14:creationId xmlns:p14="http://schemas.microsoft.com/office/powerpoint/2010/main" val="369428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DA91-B14D-E593-0194-91B8E850AD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9FECF2-9A36-A994-9C50-CB602C70A64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F3D79B-724D-25FD-0B03-7BABDC88B7D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725E1A-FC0C-E9FF-1248-585FC7880E52}"/>
              </a:ext>
            </a:extLst>
          </p:cNvPr>
          <p:cNvSpPr>
            <a:spLocks noGrp="1"/>
          </p:cNvSpPr>
          <p:nvPr>
            <p:ph type="dt" sz="half" idx="10"/>
          </p:nvPr>
        </p:nvSpPr>
        <p:spPr/>
        <p:txBody>
          <a:bodyPr/>
          <a:lstStyle/>
          <a:p>
            <a:fld id="{8E7D8533-8ACE-43CF-9E54-4BB682AEBBBB}" type="datetimeFigureOut">
              <a:rPr lang="en-US" smtClean="0"/>
              <a:t>1/20/2024</a:t>
            </a:fld>
            <a:endParaRPr lang="en-US"/>
          </a:p>
        </p:txBody>
      </p:sp>
      <p:sp>
        <p:nvSpPr>
          <p:cNvPr id="6" name="Footer Placeholder 5">
            <a:extLst>
              <a:ext uri="{FF2B5EF4-FFF2-40B4-BE49-F238E27FC236}">
                <a16:creationId xmlns:a16="http://schemas.microsoft.com/office/drawing/2014/main" id="{35ACF3BD-9EAE-7660-CDD6-443E3BB0A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9C6FD3-377C-C458-F480-A19B094849F3}"/>
              </a:ext>
            </a:extLst>
          </p:cNvPr>
          <p:cNvSpPr>
            <a:spLocks noGrp="1"/>
          </p:cNvSpPr>
          <p:nvPr>
            <p:ph type="sldNum" sz="quarter" idx="12"/>
          </p:nvPr>
        </p:nvSpPr>
        <p:spPr/>
        <p:txBody>
          <a:bodyPr/>
          <a:lstStyle/>
          <a:p>
            <a:fld id="{77EA8E2F-50F0-4386-BB24-4AB544AE9287}" type="slidenum">
              <a:rPr lang="en-US" smtClean="0"/>
              <a:t>‹#›</a:t>
            </a:fld>
            <a:endParaRPr lang="en-US"/>
          </a:p>
        </p:txBody>
      </p:sp>
    </p:spTree>
    <p:extLst>
      <p:ext uri="{BB962C8B-B14F-4D97-AF65-F5344CB8AC3E}">
        <p14:creationId xmlns:p14="http://schemas.microsoft.com/office/powerpoint/2010/main" val="1382314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1_Comparison">
    <p:spTree>
      <p:nvGrpSpPr>
        <p:cNvPr id="1" name="Shape 38"/>
        <p:cNvGrpSpPr/>
        <p:nvPr/>
      </p:nvGrpSpPr>
      <p:grpSpPr>
        <a:xfrm>
          <a:off x="0" y="0"/>
          <a:ext cx="0" cy="0"/>
          <a:chOff x="0" y="0"/>
          <a:chExt cx="0" cy="0"/>
        </a:xfrm>
      </p:grpSpPr>
      <p:sp>
        <p:nvSpPr>
          <p:cNvPr id="39" name="Google Shape;39;p8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8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8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8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3" name="Google Shape;43;p8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8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5" name="Google Shape;45;p8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6" name="Google Shape;46;p8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043864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42540" y="1380815"/>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3450" y="1380815"/>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2764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72" y="275012"/>
            <a:ext cx="8229057" cy="114324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472" y="1534879"/>
            <a:ext cx="4039867" cy="639293"/>
          </a:xfrm>
        </p:spPr>
        <p:txBody>
          <a:bodyPr anchor="b"/>
          <a:lstStyle>
            <a:lvl1pPr marL="0" indent="0">
              <a:buNone/>
              <a:defRPr sz="2100" b="1"/>
            </a:lvl1pPr>
            <a:lvl2pPr marL="400736" indent="0">
              <a:buNone/>
              <a:defRPr sz="1800" b="1"/>
            </a:lvl2pPr>
            <a:lvl3pPr marL="801472" indent="0">
              <a:buNone/>
              <a:defRPr sz="1600" b="1"/>
            </a:lvl3pPr>
            <a:lvl4pPr marL="1202207" indent="0">
              <a:buNone/>
              <a:defRPr sz="1400" b="1"/>
            </a:lvl4pPr>
            <a:lvl5pPr marL="1602943" indent="0">
              <a:buNone/>
              <a:defRPr sz="1400" b="1"/>
            </a:lvl5pPr>
            <a:lvl6pPr marL="2003679" indent="0">
              <a:buNone/>
              <a:defRPr sz="1400" b="1"/>
            </a:lvl6pPr>
            <a:lvl7pPr marL="2404415" indent="0">
              <a:buNone/>
              <a:defRPr sz="1400" b="1"/>
            </a:lvl7pPr>
            <a:lvl8pPr marL="2805151" indent="0">
              <a:buNone/>
              <a:defRPr sz="1400" b="1"/>
            </a:lvl8pPr>
            <a:lvl9pPr marL="320588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72" y="2174172"/>
            <a:ext cx="4039867"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304" y="1534879"/>
            <a:ext cx="4041225" cy="639293"/>
          </a:xfrm>
        </p:spPr>
        <p:txBody>
          <a:bodyPr anchor="b"/>
          <a:lstStyle>
            <a:lvl1pPr marL="0" indent="0">
              <a:buNone/>
              <a:defRPr sz="2100" b="1"/>
            </a:lvl1pPr>
            <a:lvl2pPr marL="400736" indent="0">
              <a:buNone/>
              <a:defRPr sz="1800" b="1"/>
            </a:lvl2pPr>
            <a:lvl3pPr marL="801472" indent="0">
              <a:buNone/>
              <a:defRPr sz="1600" b="1"/>
            </a:lvl3pPr>
            <a:lvl4pPr marL="1202207" indent="0">
              <a:buNone/>
              <a:defRPr sz="1400" b="1"/>
            </a:lvl4pPr>
            <a:lvl5pPr marL="1602943" indent="0">
              <a:buNone/>
              <a:defRPr sz="1400" b="1"/>
            </a:lvl5pPr>
            <a:lvl6pPr marL="2003679" indent="0">
              <a:buNone/>
              <a:defRPr sz="1400" b="1"/>
            </a:lvl6pPr>
            <a:lvl7pPr marL="2404415" indent="0">
              <a:buNone/>
              <a:defRPr sz="1400" b="1"/>
            </a:lvl7pPr>
            <a:lvl8pPr marL="2805151" indent="0">
              <a:buNone/>
              <a:defRPr sz="1400" b="1"/>
            </a:lvl8pPr>
            <a:lvl9pPr marL="320588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304" y="2174172"/>
            <a:ext cx="4041225"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36817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86467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064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2" y="273572"/>
            <a:ext cx="3008181" cy="1161958"/>
          </a:xfrm>
        </p:spPr>
        <p:txBody>
          <a:bodyPr anchor="b"/>
          <a:lstStyle>
            <a:lvl1pPr algn="l">
              <a:defRPr sz="1800" b="1"/>
            </a:lvl1pPr>
          </a:lstStyle>
          <a:p>
            <a:r>
              <a:rPr lang="en-US"/>
              <a:t>Click to edit Master title style</a:t>
            </a:r>
            <a:endParaRPr lang="en-GB"/>
          </a:p>
        </p:txBody>
      </p:sp>
      <p:sp>
        <p:nvSpPr>
          <p:cNvPr id="3" name="Content Placeholder 2"/>
          <p:cNvSpPr>
            <a:spLocks noGrp="1"/>
          </p:cNvSpPr>
          <p:nvPr>
            <p:ph idx="1"/>
          </p:nvPr>
        </p:nvSpPr>
        <p:spPr>
          <a:xfrm>
            <a:off x="3575608" y="273571"/>
            <a:ext cx="5110921" cy="5852986"/>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472" y="1435530"/>
            <a:ext cx="3008181" cy="4691027"/>
          </a:xfrm>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en-US"/>
              <a:t>Click to edit Master text styles</a:t>
            </a:r>
          </a:p>
        </p:txBody>
      </p:sp>
    </p:spTree>
    <p:extLst>
      <p:ext uri="{BB962C8B-B14F-4D97-AF65-F5344CB8AC3E}">
        <p14:creationId xmlns:p14="http://schemas.microsoft.com/office/powerpoint/2010/main" val="2316144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77" y="4800456"/>
            <a:ext cx="5486943" cy="567300"/>
          </a:xfrm>
        </p:spPr>
        <p:txBody>
          <a:bodyPr anchor="b"/>
          <a:lstStyle>
            <a:lvl1pPr algn="l">
              <a:defRPr sz="1800" b="1"/>
            </a:lvl1pPr>
          </a:lstStyle>
          <a:p>
            <a:r>
              <a:rPr lang="en-US"/>
              <a:t>Click to edit Master title style</a:t>
            </a:r>
            <a:endParaRPr lang="en-GB"/>
          </a:p>
        </p:txBody>
      </p:sp>
      <p:sp>
        <p:nvSpPr>
          <p:cNvPr id="3" name="Picture Placeholder 2"/>
          <p:cNvSpPr>
            <a:spLocks noGrp="1"/>
          </p:cNvSpPr>
          <p:nvPr>
            <p:ph type="pic" idx="1"/>
          </p:nvPr>
        </p:nvSpPr>
        <p:spPr>
          <a:xfrm>
            <a:off x="1791877" y="613376"/>
            <a:ext cx="5486943" cy="4113648"/>
          </a:xfrm>
        </p:spPr>
        <p:txBody>
          <a:bodyPr/>
          <a:lstStyle>
            <a:lvl1pPr marL="0" indent="0">
              <a:buNone/>
              <a:defRPr sz="2800"/>
            </a:lvl1pPr>
            <a:lvl2pPr marL="400736" indent="0">
              <a:buNone/>
              <a:defRPr sz="2500"/>
            </a:lvl2pPr>
            <a:lvl3pPr marL="801472" indent="0">
              <a:buNone/>
              <a:defRPr sz="2100"/>
            </a:lvl3pPr>
            <a:lvl4pPr marL="1202207" indent="0">
              <a:buNone/>
              <a:defRPr sz="1800"/>
            </a:lvl4pPr>
            <a:lvl5pPr marL="1602943" indent="0">
              <a:buNone/>
              <a:defRPr sz="1800"/>
            </a:lvl5pPr>
            <a:lvl6pPr marL="2003679" indent="0">
              <a:buNone/>
              <a:defRPr sz="1800"/>
            </a:lvl6pPr>
            <a:lvl7pPr marL="2404415" indent="0">
              <a:buNone/>
              <a:defRPr sz="1800"/>
            </a:lvl7pPr>
            <a:lvl8pPr marL="2805151" indent="0">
              <a:buNone/>
              <a:defRPr sz="1800"/>
            </a:lvl8pPr>
            <a:lvl9pPr marL="3205886" indent="0">
              <a:buNone/>
              <a:defRPr sz="18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791877" y="5367757"/>
            <a:ext cx="5486943" cy="804876"/>
          </a:xfrm>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en-US"/>
              <a:t>Click to edit Master text styles</a:t>
            </a:r>
          </a:p>
        </p:txBody>
      </p:sp>
    </p:spTree>
    <p:extLst>
      <p:ext uri="{BB962C8B-B14F-4D97-AF65-F5344CB8AC3E}">
        <p14:creationId xmlns:p14="http://schemas.microsoft.com/office/powerpoint/2010/main" val="4183209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6BF666BD-1B09-4D8E-B77D-00D07E6531B2}"/>
              </a:ext>
            </a:extLst>
          </p:cNvPr>
          <p:cNvSpPr>
            <a:spLocks noGrp="1" noChangeArrowheads="1"/>
          </p:cNvSpPr>
          <p:nvPr>
            <p:ph type="title"/>
          </p:nvPr>
        </p:nvSpPr>
        <p:spPr bwMode="auto">
          <a:xfrm>
            <a:off x="0" y="0"/>
            <a:ext cx="9144000" cy="1238250"/>
          </a:xfrm>
          <a:prstGeom prst="rect">
            <a:avLst/>
          </a:prstGeom>
          <a:noFill/>
          <a:ln>
            <a:noFill/>
          </a:ln>
          <a:effectLst>
            <a:outerShdw blurRad="63500" dist="17961" dir="2700000" algn="ctr" rotWithShape="0">
              <a:srgbClr val="96CCEE">
                <a:alpha val="74998"/>
              </a:srgbClr>
            </a:outerShdw>
          </a:effectLst>
          <a:extLst>
            <a:ext uri="{FAA26D3D-D897-4be2-8F04-BA451C77F1D7}"/>
          </a:extLst>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1027" name="Rectangle 4">
            <a:extLst>
              <a:ext uri="{FF2B5EF4-FFF2-40B4-BE49-F238E27FC236}">
                <a16:creationId xmlns:a16="http://schemas.microsoft.com/office/drawing/2014/main" id="{053514ED-63DE-45B1-A235-B12B22BF2AC2}"/>
              </a:ext>
            </a:extLst>
          </p:cNvPr>
          <p:cNvSpPr>
            <a:spLocks noGrp="1" noChangeArrowheads="1"/>
          </p:cNvSpPr>
          <p:nvPr>
            <p:ph type="body" idx="1"/>
          </p:nvPr>
        </p:nvSpPr>
        <p:spPr bwMode="auto">
          <a:xfrm>
            <a:off x="442913" y="1381125"/>
            <a:ext cx="8291512"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s-ES"/>
              <a:t>Click to edit Master text styles</a:t>
            </a:r>
          </a:p>
          <a:p>
            <a:pPr lvl="1"/>
            <a:r>
              <a:rPr lang="en-GB" altLang="es-ES"/>
              <a:t>Second level</a:t>
            </a:r>
          </a:p>
          <a:p>
            <a:pPr lvl="2"/>
            <a:r>
              <a:rPr lang="en-GB" altLang="es-ES"/>
              <a:t>Third level</a:t>
            </a:r>
          </a:p>
          <a:p>
            <a:pPr lvl="3"/>
            <a:r>
              <a:rPr lang="en-GB" altLang="es-ES"/>
              <a:t>Fourth level</a:t>
            </a:r>
          </a:p>
        </p:txBody>
      </p:sp>
      <p:sp>
        <p:nvSpPr>
          <p:cNvPr id="1028" name="Line 6">
            <a:extLst>
              <a:ext uri="{FF2B5EF4-FFF2-40B4-BE49-F238E27FC236}">
                <a16:creationId xmlns:a16="http://schemas.microsoft.com/office/drawing/2014/main" id="{E4ACD163-10E9-4F5C-95E5-4E30A4E0DCDB}"/>
              </a:ext>
            </a:extLst>
          </p:cNvPr>
          <p:cNvSpPr>
            <a:spLocks noChangeShapeType="1"/>
          </p:cNvSpPr>
          <p:nvPr/>
        </p:nvSpPr>
        <p:spPr bwMode="auto">
          <a:xfrm>
            <a:off x="0" y="1246188"/>
            <a:ext cx="9144000" cy="0"/>
          </a:xfrm>
          <a:prstGeom prst="line">
            <a:avLst/>
          </a:prstGeom>
          <a:noFill/>
          <a:ln w="38100">
            <a:solidFill>
              <a:srgbClr val="1E7FB8"/>
            </a:solidFill>
            <a:round/>
            <a:headEnd/>
            <a:tailEnd/>
          </a:ln>
          <a:extLst>
            <a:ext uri="{909E8E84-426E-40DD-AFC4-6F175D3DCCD1}">
              <a14:hiddenFill xmlns:a14="http://schemas.microsoft.com/office/drawing/2010/main">
                <a:noFill/>
              </a14:hiddenFill>
            </a:ext>
          </a:extLst>
        </p:spPr>
        <p:txBody>
          <a:bodyPr lIns="80147" tIns="40074" rIns="80147" bIns="40074"/>
          <a:lstStyle/>
          <a:p>
            <a:endParaRPr lang="en-GB" dirty="0"/>
          </a:p>
        </p:txBody>
      </p:sp>
      <p:sp>
        <p:nvSpPr>
          <p:cNvPr id="1029" name="Rectangle 12">
            <a:extLst>
              <a:ext uri="{FF2B5EF4-FFF2-40B4-BE49-F238E27FC236}">
                <a16:creationId xmlns:a16="http://schemas.microsoft.com/office/drawing/2014/main" id="{7CC161B0-5E54-4A09-AD17-608C2A554F3E}"/>
              </a:ext>
            </a:extLst>
          </p:cNvPr>
          <p:cNvSpPr>
            <a:spLocks noChangeArrowheads="1"/>
          </p:cNvSpPr>
          <p:nvPr/>
        </p:nvSpPr>
        <p:spPr bwMode="auto">
          <a:xfrm>
            <a:off x="1588" y="6015038"/>
            <a:ext cx="9144000" cy="842962"/>
          </a:xfrm>
          <a:prstGeom prst="rect">
            <a:avLst/>
          </a:prstGeom>
          <a:solidFill>
            <a:srgbClr val="1E7F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147" tIns="40074" rIns="80147" bIns="40074" anchor="ctr"/>
          <a:lstStyle>
            <a:lvl1pPr eaLnBrk="0" hangingPunct="0">
              <a:defRPr>
                <a:solidFill>
                  <a:schemeClr val="tx1"/>
                </a:solidFill>
                <a:latin typeface="Limon F3" charset="0"/>
                <a:ea typeface="MS PGothic" pitchFamily="34" charset="-128"/>
              </a:defRPr>
            </a:lvl1pPr>
            <a:lvl2pPr marL="742950" indent="-285750" eaLnBrk="0" hangingPunct="0">
              <a:defRPr>
                <a:solidFill>
                  <a:schemeClr val="tx1"/>
                </a:solidFill>
                <a:latin typeface="Limon F3" charset="0"/>
                <a:ea typeface="MS PGothic" pitchFamily="34" charset="-128"/>
              </a:defRPr>
            </a:lvl2pPr>
            <a:lvl3pPr marL="1143000" indent="-228600" eaLnBrk="0" hangingPunct="0">
              <a:defRPr>
                <a:solidFill>
                  <a:schemeClr val="tx1"/>
                </a:solidFill>
                <a:latin typeface="Limon F3" charset="0"/>
                <a:ea typeface="MS PGothic" pitchFamily="34" charset="-128"/>
              </a:defRPr>
            </a:lvl3pPr>
            <a:lvl4pPr marL="1600200" indent="-228600" eaLnBrk="0" hangingPunct="0">
              <a:defRPr>
                <a:solidFill>
                  <a:schemeClr val="tx1"/>
                </a:solidFill>
                <a:latin typeface="Limon F3" charset="0"/>
                <a:ea typeface="MS PGothic" pitchFamily="34" charset="-128"/>
              </a:defRPr>
            </a:lvl4pPr>
            <a:lvl5pPr marL="2057400" indent="-228600" eaLnBrk="0" hangingPunct="0">
              <a:defRPr>
                <a:solidFill>
                  <a:schemeClr val="tx1"/>
                </a:solidFill>
                <a:latin typeface="Limon F3" charset="0"/>
                <a:ea typeface="MS PGothic" pitchFamily="34" charset="-128"/>
              </a:defRPr>
            </a:lvl5pPr>
            <a:lvl6pPr marL="2514600" indent="-228600" eaLnBrk="0" fontAlgn="base" hangingPunct="0">
              <a:spcBef>
                <a:spcPct val="0"/>
              </a:spcBef>
              <a:spcAft>
                <a:spcPct val="0"/>
              </a:spcAft>
              <a:defRPr>
                <a:solidFill>
                  <a:schemeClr val="tx1"/>
                </a:solidFill>
                <a:latin typeface="Limon F3" charset="0"/>
                <a:ea typeface="MS PGothic" pitchFamily="34" charset="-128"/>
              </a:defRPr>
            </a:lvl6pPr>
            <a:lvl7pPr marL="2971800" indent="-228600" eaLnBrk="0" fontAlgn="base" hangingPunct="0">
              <a:spcBef>
                <a:spcPct val="0"/>
              </a:spcBef>
              <a:spcAft>
                <a:spcPct val="0"/>
              </a:spcAft>
              <a:defRPr>
                <a:solidFill>
                  <a:schemeClr val="tx1"/>
                </a:solidFill>
                <a:latin typeface="Limon F3" charset="0"/>
                <a:ea typeface="MS PGothic" pitchFamily="34" charset="-128"/>
              </a:defRPr>
            </a:lvl7pPr>
            <a:lvl8pPr marL="3429000" indent="-228600" eaLnBrk="0" fontAlgn="base" hangingPunct="0">
              <a:spcBef>
                <a:spcPct val="0"/>
              </a:spcBef>
              <a:spcAft>
                <a:spcPct val="0"/>
              </a:spcAft>
              <a:defRPr>
                <a:solidFill>
                  <a:schemeClr val="tx1"/>
                </a:solidFill>
                <a:latin typeface="Limon F3" charset="0"/>
                <a:ea typeface="MS PGothic" pitchFamily="34" charset="-128"/>
              </a:defRPr>
            </a:lvl8pPr>
            <a:lvl9pPr marL="3886200" indent="-228600" eaLnBrk="0" fontAlgn="base" hangingPunct="0">
              <a:spcBef>
                <a:spcPct val="0"/>
              </a:spcBef>
              <a:spcAft>
                <a:spcPct val="0"/>
              </a:spcAft>
              <a:defRPr>
                <a:solidFill>
                  <a:schemeClr val="tx1"/>
                </a:solidFill>
                <a:latin typeface="Limon F3" charset="0"/>
                <a:ea typeface="MS PGothic" pitchFamily="34" charset="-128"/>
              </a:defRPr>
            </a:lvl9pPr>
          </a:lstStyle>
          <a:p>
            <a:pPr eaLnBrk="1" hangingPunct="1">
              <a:spcBef>
                <a:spcPct val="50000"/>
              </a:spcBef>
              <a:defRPr/>
            </a:pPr>
            <a:endParaRPr lang="fr-FR" altLang="es-ES" sz="3400" b="1" dirty="0">
              <a:solidFill>
                <a:srgbClr val="000066"/>
              </a:solidFill>
              <a:latin typeface="Arial" pitchFamily="34" charset="0"/>
            </a:endParaRPr>
          </a:p>
        </p:txBody>
      </p:sp>
      <p:sp>
        <p:nvSpPr>
          <p:cNvPr id="1030" name="Rectangle 13">
            <a:extLst>
              <a:ext uri="{FF2B5EF4-FFF2-40B4-BE49-F238E27FC236}">
                <a16:creationId xmlns:a16="http://schemas.microsoft.com/office/drawing/2014/main" id="{5A97693F-6837-4A93-8B5F-8F09DD590342}"/>
              </a:ext>
            </a:extLst>
          </p:cNvPr>
          <p:cNvSpPr>
            <a:spLocks noChangeArrowheads="1"/>
          </p:cNvSpPr>
          <p:nvPr/>
        </p:nvSpPr>
        <p:spPr bwMode="auto">
          <a:xfrm>
            <a:off x="927100" y="6426200"/>
            <a:ext cx="46529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eaLnBrk="0" hangingPunct="0">
              <a:defRPr>
                <a:solidFill>
                  <a:schemeClr val="tx1"/>
                </a:solidFill>
                <a:latin typeface="Limon F3" charset="0"/>
                <a:ea typeface="MS PGothic" pitchFamily="34" charset="-128"/>
              </a:defRPr>
            </a:lvl1pPr>
            <a:lvl2pPr marL="742950" indent="-285750" defTabSz="912813" eaLnBrk="0" hangingPunct="0">
              <a:defRPr>
                <a:solidFill>
                  <a:schemeClr val="tx1"/>
                </a:solidFill>
                <a:latin typeface="Limon F3" charset="0"/>
                <a:ea typeface="MS PGothic" pitchFamily="34" charset="-128"/>
              </a:defRPr>
            </a:lvl2pPr>
            <a:lvl3pPr marL="1143000" indent="-228600" defTabSz="912813" eaLnBrk="0" hangingPunct="0">
              <a:defRPr>
                <a:solidFill>
                  <a:schemeClr val="tx1"/>
                </a:solidFill>
                <a:latin typeface="Limon F3" charset="0"/>
                <a:ea typeface="MS PGothic" pitchFamily="34" charset="-128"/>
              </a:defRPr>
            </a:lvl3pPr>
            <a:lvl4pPr marL="1600200" indent="-228600" defTabSz="912813" eaLnBrk="0" hangingPunct="0">
              <a:defRPr>
                <a:solidFill>
                  <a:schemeClr val="tx1"/>
                </a:solidFill>
                <a:latin typeface="Limon F3" charset="0"/>
                <a:ea typeface="MS PGothic" pitchFamily="34" charset="-128"/>
              </a:defRPr>
            </a:lvl4pPr>
            <a:lvl5pPr marL="2057400" indent="-228600" defTabSz="912813" eaLnBrk="0" hangingPunct="0">
              <a:defRPr>
                <a:solidFill>
                  <a:schemeClr val="tx1"/>
                </a:solidFill>
                <a:latin typeface="Limon F3"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Limon F3"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Limon F3"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Limon F3"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Limon F3" charset="0"/>
                <a:ea typeface="MS PGothic" pitchFamily="34" charset="-128"/>
              </a:defRPr>
            </a:lvl9pPr>
          </a:lstStyle>
          <a:p>
            <a:pPr eaLnBrk="1" hangingPunct="1">
              <a:defRPr/>
            </a:pPr>
            <a:r>
              <a:rPr lang="en-GB" altLang="es-ES" sz="1200" b="1" dirty="0">
                <a:solidFill>
                  <a:srgbClr val="96CCEE"/>
                </a:solidFill>
                <a:latin typeface="Arial Narrow" pitchFamily="34" charset="0"/>
              </a:rPr>
              <a:t>Rotavirus vaccine eligibility, Module 3 </a:t>
            </a:r>
            <a:r>
              <a:rPr lang="en-GB" altLang="es-ES" b="1" baseline="12000" dirty="0">
                <a:solidFill>
                  <a:srgbClr val="FFFFFF"/>
                </a:solidFill>
                <a:latin typeface="Arial Narrow" pitchFamily="34" charset="0"/>
              </a:rPr>
              <a:t>|</a:t>
            </a:r>
            <a:r>
              <a:rPr lang="en-GB" altLang="es-ES" sz="1200" b="1" dirty="0">
                <a:solidFill>
                  <a:srgbClr val="96CCEE"/>
                </a:solidFill>
                <a:latin typeface="Arial Narrow" pitchFamily="34" charset="0"/>
              </a:rPr>
              <a:t>  </a:t>
            </a:r>
            <a:r>
              <a:rPr lang="en-GB" altLang="es-ES" sz="1200" dirty="0">
                <a:solidFill>
                  <a:srgbClr val="96CCEE"/>
                </a:solidFill>
                <a:latin typeface="Arial Narrow" pitchFamily="34" charset="0"/>
              </a:rPr>
              <a:t>March 2022</a:t>
            </a:r>
          </a:p>
        </p:txBody>
      </p:sp>
      <p:sp>
        <p:nvSpPr>
          <p:cNvPr id="1031" name="Rectangle 14">
            <a:extLst>
              <a:ext uri="{FF2B5EF4-FFF2-40B4-BE49-F238E27FC236}">
                <a16:creationId xmlns:a16="http://schemas.microsoft.com/office/drawing/2014/main" id="{31C4208D-AEBE-4BE8-8AA0-5911DD25043A}"/>
              </a:ext>
            </a:extLst>
          </p:cNvPr>
          <p:cNvSpPr>
            <a:spLocks noChangeArrowheads="1"/>
          </p:cNvSpPr>
          <p:nvPr/>
        </p:nvSpPr>
        <p:spPr bwMode="auto">
          <a:xfrm>
            <a:off x="360363" y="6399213"/>
            <a:ext cx="4667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Limon F3" charset="0"/>
                <a:ea typeface="MS PGothic" panose="020B0600070205080204" pitchFamily="34" charset="-128"/>
              </a:defRPr>
            </a:lvl1pPr>
            <a:lvl2pPr marL="742950" indent="-285750" defTabSz="912813">
              <a:defRPr>
                <a:solidFill>
                  <a:schemeClr val="tx1"/>
                </a:solidFill>
                <a:latin typeface="Limon F3" charset="0"/>
                <a:ea typeface="MS PGothic" panose="020B0600070205080204" pitchFamily="34" charset="-128"/>
              </a:defRPr>
            </a:lvl2pPr>
            <a:lvl3pPr marL="1143000" indent="-228600" defTabSz="912813">
              <a:defRPr>
                <a:solidFill>
                  <a:schemeClr val="tx1"/>
                </a:solidFill>
                <a:latin typeface="Limon F3" charset="0"/>
                <a:ea typeface="MS PGothic" panose="020B0600070205080204" pitchFamily="34" charset="-128"/>
              </a:defRPr>
            </a:lvl3pPr>
            <a:lvl4pPr marL="1600200" indent="-228600" defTabSz="912813">
              <a:defRPr>
                <a:solidFill>
                  <a:schemeClr val="tx1"/>
                </a:solidFill>
                <a:latin typeface="Limon F3" charset="0"/>
                <a:ea typeface="MS PGothic" panose="020B0600070205080204" pitchFamily="34" charset="-128"/>
              </a:defRPr>
            </a:lvl4pPr>
            <a:lvl5pPr marL="2057400" indent="-228600" defTabSz="912813">
              <a:defRPr>
                <a:solidFill>
                  <a:schemeClr val="tx1"/>
                </a:solidFill>
                <a:latin typeface="Limon F3"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Limon F3"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Limon F3"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Limon F3"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Limon F3" charset="0"/>
                <a:ea typeface="MS PGothic" panose="020B0600070205080204" pitchFamily="34" charset="-128"/>
              </a:defRPr>
            </a:lvl9pPr>
          </a:lstStyle>
          <a:p>
            <a:pPr algn="r" eaLnBrk="1" hangingPunct="1"/>
            <a:fld id="{A8AB322E-ECD6-4E3E-839A-6545A1EB0E3F}" type="slidenum">
              <a:rPr lang="en-US" altLang="es-ES" sz="1500" b="1">
                <a:solidFill>
                  <a:srgbClr val="72BBE8"/>
                </a:solidFill>
                <a:latin typeface="Arial Narrow" panose="020B0606020202030204" pitchFamily="34" charset="0"/>
              </a:rPr>
              <a:pPr algn="r" eaLnBrk="1" hangingPunct="1"/>
              <a:t>‹#›</a:t>
            </a:fld>
            <a:r>
              <a:rPr lang="en-GB" altLang="es-ES" sz="1500" b="1" dirty="0">
                <a:solidFill>
                  <a:srgbClr val="72BBE8"/>
                </a:solidFill>
                <a:latin typeface="Arial Narrow" panose="020B0606020202030204" pitchFamily="34" charset="0"/>
              </a:rPr>
              <a:t> </a:t>
            </a:r>
            <a:r>
              <a:rPr lang="en-GB" altLang="es-ES" sz="2100" b="1" baseline="14000" dirty="0">
                <a:solidFill>
                  <a:srgbClr val="FFFFFF"/>
                </a:solidFill>
                <a:latin typeface="Arial Narrow" panose="020B0606020202030204" pitchFamily="34" charset="0"/>
              </a:rPr>
              <a:t>|</a:t>
            </a:r>
          </a:p>
        </p:txBody>
      </p:sp>
      <p:pic>
        <p:nvPicPr>
          <p:cNvPr id="1032" name="Picture 17" descr="WHO-EN-white-H">
            <a:extLst>
              <a:ext uri="{FF2B5EF4-FFF2-40B4-BE49-F238E27FC236}">
                <a16:creationId xmlns:a16="http://schemas.microsoft.com/office/drawing/2014/main" id="{3767B86B-C0B8-405C-AFBA-CC0D4FE1BE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30963" y="6040438"/>
            <a:ext cx="220821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5288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2813" rtl="0" eaLnBrk="0" fontAlgn="base" hangingPunct="0">
        <a:spcBef>
          <a:spcPct val="0"/>
        </a:spcBef>
        <a:spcAft>
          <a:spcPct val="0"/>
        </a:spcAft>
        <a:defRPr sz="3500" b="1">
          <a:solidFill>
            <a:srgbClr val="000066"/>
          </a:solidFill>
          <a:latin typeface="+mj-lt"/>
          <a:ea typeface="MS PGothic" pitchFamily="34" charset="-128"/>
          <a:cs typeface="+mj-cs"/>
        </a:defRPr>
      </a:lvl1pPr>
      <a:lvl2pPr algn="ctr" defTabSz="912813" rtl="0" eaLnBrk="0" fontAlgn="base" hangingPunct="0">
        <a:spcBef>
          <a:spcPct val="0"/>
        </a:spcBef>
        <a:spcAft>
          <a:spcPct val="0"/>
        </a:spcAft>
        <a:defRPr sz="3500" b="1">
          <a:solidFill>
            <a:srgbClr val="000066"/>
          </a:solidFill>
          <a:latin typeface="Arial" charset="0"/>
          <a:ea typeface="MS PGothic" pitchFamily="34" charset="-128"/>
          <a:cs typeface="Arial" charset="0"/>
        </a:defRPr>
      </a:lvl2pPr>
      <a:lvl3pPr algn="ctr" defTabSz="912813" rtl="0" eaLnBrk="0" fontAlgn="base" hangingPunct="0">
        <a:spcBef>
          <a:spcPct val="0"/>
        </a:spcBef>
        <a:spcAft>
          <a:spcPct val="0"/>
        </a:spcAft>
        <a:defRPr sz="3500" b="1">
          <a:solidFill>
            <a:srgbClr val="000066"/>
          </a:solidFill>
          <a:latin typeface="Arial" charset="0"/>
          <a:ea typeface="MS PGothic" pitchFamily="34" charset="-128"/>
          <a:cs typeface="Arial" charset="0"/>
        </a:defRPr>
      </a:lvl3pPr>
      <a:lvl4pPr algn="ctr" defTabSz="912813" rtl="0" eaLnBrk="0" fontAlgn="base" hangingPunct="0">
        <a:spcBef>
          <a:spcPct val="0"/>
        </a:spcBef>
        <a:spcAft>
          <a:spcPct val="0"/>
        </a:spcAft>
        <a:defRPr sz="3500" b="1">
          <a:solidFill>
            <a:srgbClr val="000066"/>
          </a:solidFill>
          <a:latin typeface="Arial" charset="0"/>
          <a:ea typeface="MS PGothic" pitchFamily="34" charset="-128"/>
          <a:cs typeface="Arial" charset="0"/>
        </a:defRPr>
      </a:lvl4pPr>
      <a:lvl5pPr algn="ctr" defTabSz="912813" rtl="0" eaLnBrk="0" fontAlgn="base" hangingPunct="0">
        <a:spcBef>
          <a:spcPct val="0"/>
        </a:spcBef>
        <a:spcAft>
          <a:spcPct val="0"/>
        </a:spcAft>
        <a:defRPr sz="3500" b="1">
          <a:solidFill>
            <a:srgbClr val="000066"/>
          </a:solidFill>
          <a:latin typeface="Arial" charset="0"/>
          <a:ea typeface="MS PGothic" pitchFamily="34" charset="-128"/>
          <a:cs typeface="Arial" charset="0"/>
        </a:defRPr>
      </a:lvl5pPr>
      <a:lvl6pPr marL="400736" algn="ctr" defTabSz="914179" rtl="0" eaLnBrk="1" fontAlgn="base" hangingPunct="1">
        <a:spcBef>
          <a:spcPct val="0"/>
        </a:spcBef>
        <a:spcAft>
          <a:spcPct val="0"/>
        </a:spcAft>
        <a:defRPr sz="3500" b="1">
          <a:solidFill>
            <a:srgbClr val="000066"/>
          </a:solidFill>
          <a:latin typeface="Arial" charset="0"/>
          <a:cs typeface="Arial" charset="0"/>
        </a:defRPr>
      </a:lvl6pPr>
      <a:lvl7pPr marL="801472" algn="ctr" defTabSz="914179" rtl="0" eaLnBrk="1" fontAlgn="base" hangingPunct="1">
        <a:spcBef>
          <a:spcPct val="0"/>
        </a:spcBef>
        <a:spcAft>
          <a:spcPct val="0"/>
        </a:spcAft>
        <a:defRPr sz="3500" b="1">
          <a:solidFill>
            <a:srgbClr val="000066"/>
          </a:solidFill>
          <a:latin typeface="Arial" charset="0"/>
          <a:cs typeface="Arial" charset="0"/>
        </a:defRPr>
      </a:lvl7pPr>
      <a:lvl8pPr marL="1202207" algn="ctr" defTabSz="914179" rtl="0" eaLnBrk="1" fontAlgn="base" hangingPunct="1">
        <a:spcBef>
          <a:spcPct val="0"/>
        </a:spcBef>
        <a:spcAft>
          <a:spcPct val="0"/>
        </a:spcAft>
        <a:defRPr sz="3500" b="1">
          <a:solidFill>
            <a:srgbClr val="000066"/>
          </a:solidFill>
          <a:latin typeface="Arial" charset="0"/>
          <a:cs typeface="Arial" charset="0"/>
        </a:defRPr>
      </a:lvl8pPr>
      <a:lvl9pPr marL="1602943" algn="ctr" defTabSz="914179" rtl="0" eaLnBrk="1" fontAlgn="base" hangingPunct="1">
        <a:spcBef>
          <a:spcPct val="0"/>
        </a:spcBef>
        <a:spcAft>
          <a:spcPct val="0"/>
        </a:spcAft>
        <a:defRPr sz="3500" b="1">
          <a:solidFill>
            <a:srgbClr val="000066"/>
          </a:solidFill>
          <a:latin typeface="Arial" charset="0"/>
          <a:cs typeface="Arial" charset="0"/>
        </a:defRPr>
      </a:lvl9pPr>
    </p:titleStyle>
    <p:bodyStyle>
      <a:lvl1pPr marL="341313" indent="-341313" algn="l" defTabSz="912813" rtl="0" eaLnBrk="0" fontAlgn="base" hangingPunct="0">
        <a:spcBef>
          <a:spcPct val="80000"/>
        </a:spcBef>
        <a:spcAft>
          <a:spcPct val="0"/>
        </a:spcAft>
        <a:buClr>
          <a:srgbClr val="1E7FB8"/>
        </a:buClr>
        <a:buFont typeface="Wingdings" panose="05000000000000000000" pitchFamily="2" charset="2"/>
        <a:buChar char="l"/>
        <a:defRPr sz="2500">
          <a:solidFill>
            <a:srgbClr val="000066"/>
          </a:solidFill>
          <a:latin typeface="+mn-lt"/>
          <a:ea typeface="MS PGothic" pitchFamily="34" charset="-128"/>
          <a:cs typeface="+mn-cs"/>
        </a:defRPr>
      </a:lvl1pPr>
      <a:lvl2pPr marL="804863" indent="-280988" algn="l" defTabSz="912813" rtl="0" eaLnBrk="0" fontAlgn="base" hangingPunct="0">
        <a:spcBef>
          <a:spcPct val="20000"/>
        </a:spcBef>
        <a:spcAft>
          <a:spcPct val="0"/>
        </a:spcAft>
        <a:buClr>
          <a:srgbClr val="1E7FB8"/>
        </a:buClr>
        <a:buFont typeface="Arial" panose="020B0604020202020204" pitchFamily="34" charset="0"/>
        <a:buChar char="–"/>
        <a:defRPr sz="2100">
          <a:solidFill>
            <a:srgbClr val="000066"/>
          </a:solidFill>
          <a:latin typeface="+mn-lt"/>
          <a:ea typeface="MS PGothic" pitchFamily="34" charset="-128"/>
          <a:cs typeface="+mn-cs"/>
        </a:defRPr>
      </a:lvl2pPr>
      <a:lvl3pPr marL="1255713" indent="-269875" algn="l" defTabSz="912813" rtl="0" eaLnBrk="0" fontAlgn="base" hangingPunct="0">
        <a:spcBef>
          <a:spcPct val="20000"/>
        </a:spcBef>
        <a:spcAft>
          <a:spcPct val="0"/>
        </a:spcAft>
        <a:buClr>
          <a:srgbClr val="1E7FB8"/>
        </a:buClr>
        <a:buChar char="•"/>
        <a:defRPr sz="2100">
          <a:solidFill>
            <a:srgbClr val="000066"/>
          </a:solidFill>
          <a:latin typeface="Arial Narrow" pitchFamily="34" charset="0"/>
          <a:ea typeface="MS PGothic" pitchFamily="34" charset="-128"/>
          <a:cs typeface="+mn-cs"/>
        </a:defRPr>
      </a:lvl3pPr>
      <a:lvl4pPr marL="1663700" indent="-225425" algn="l" defTabSz="912813" rtl="0" eaLnBrk="0" fontAlgn="base" hangingPunct="0">
        <a:spcBef>
          <a:spcPct val="20000"/>
        </a:spcBef>
        <a:spcAft>
          <a:spcPct val="0"/>
        </a:spcAft>
        <a:buClr>
          <a:srgbClr val="1E7FB8"/>
        </a:buClr>
        <a:buChar char="–"/>
        <a:defRPr sz="2100">
          <a:solidFill>
            <a:srgbClr val="000066"/>
          </a:solidFill>
          <a:latin typeface="Arial Narrow" pitchFamily="34" charset="0"/>
          <a:ea typeface="MS PGothic" pitchFamily="34" charset="-128"/>
          <a:cs typeface="+mn-cs"/>
        </a:defRPr>
      </a:lvl4pPr>
      <a:lvl5pPr marL="1987550" indent="-144463" algn="r" defTabSz="912813" rtl="1" eaLnBrk="0" fontAlgn="base" hangingPunct="0">
        <a:spcBef>
          <a:spcPct val="20000"/>
        </a:spcBef>
        <a:spcAft>
          <a:spcPct val="0"/>
        </a:spcAft>
        <a:buChar char="»"/>
        <a:defRPr sz="2000">
          <a:solidFill>
            <a:srgbClr val="000066"/>
          </a:solidFill>
          <a:latin typeface="+mn-lt"/>
          <a:ea typeface="MS PGothic" pitchFamily="34" charset="-128"/>
          <a:cs typeface="+mn-cs"/>
        </a:defRPr>
      </a:lvl5pPr>
      <a:lvl6pPr marL="2389109" indent="-144710" algn="r" defTabSz="914179" rtl="1" eaLnBrk="1" fontAlgn="base" hangingPunct="1">
        <a:spcBef>
          <a:spcPct val="20000"/>
        </a:spcBef>
        <a:spcAft>
          <a:spcPct val="0"/>
        </a:spcAft>
        <a:buChar char="»"/>
        <a:defRPr sz="2000">
          <a:solidFill>
            <a:srgbClr val="000066"/>
          </a:solidFill>
          <a:latin typeface="+mn-lt"/>
          <a:cs typeface="+mn-cs"/>
        </a:defRPr>
      </a:lvl6pPr>
      <a:lvl7pPr marL="2789845" indent="-144710" algn="r" defTabSz="914179" rtl="1" eaLnBrk="1" fontAlgn="base" hangingPunct="1">
        <a:spcBef>
          <a:spcPct val="20000"/>
        </a:spcBef>
        <a:spcAft>
          <a:spcPct val="0"/>
        </a:spcAft>
        <a:buChar char="»"/>
        <a:defRPr sz="2000">
          <a:solidFill>
            <a:srgbClr val="000066"/>
          </a:solidFill>
          <a:latin typeface="+mn-lt"/>
          <a:cs typeface="+mn-cs"/>
        </a:defRPr>
      </a:lvl7pPr>
      <a:lvl8pPr marL="3190581" indent="-144710" algn="r" defTabSz="914179" rtl="1" eaLnBrk="1" fontAlgn="base" hangingPunct="1">
        <a:spcBef>
          <a:spcPct val="20000"/>
        </a:spcBef>
        <a:spcAft>
          <a:spcPct val="0"/>
        </a:spcAft>
        <a:buChar char="»"/>
        <a:defRPr sz="2000">
          <a:solidFill>
            <a:srgbClr val="000066"/>
          </a:solidFill>
          <a:latin typeface="+mn-lt"/>
          <a:cs typeface="+mn-cs"/>
        </a:defRPr>
      </a:lvl8pPr>
      <a:lvl9pPr marL="3591317" indent="-144710" algn="r" defTabSz="914179" rtl="1" eaLnBrk="1" fontAlgn="base" hangingPunct="1">
        <a:spcBef>
          <a:spcPct val="20000"/>
        </a:spcBef>
        <a:spcAft>
          <a:spcPct val="0"/>
        </a:spcAft>
        <a:buChar char="»"/>
        <a:defRPr sz="2000">
          <a:solidFill>
            <a:srgbClr val="000066"/>
          </a:solidFill>
          <a:latin typeface="+mn-lt"/>
          <a:cs typeface="+mn-cs"/>
        </a:defRPr>
      </a:lvl9pPr>
    </p:bodyStyle>
    <p:otherStyle>
      <a:defPPr>
        <a:defRPr lang="en-US"/>
      </a:defPPr>
      <a:lvl1pPr marL="0" algn="l" defTabSz="801472" rtl="0" eaLnBrk="1" latinLnBrk="0" hangingPunct="1">
        <a:defRPr sz="1600" kern="1200">
          <a:solidFill>
            <a:schemeClr val="tx1"/>
          </a:solidFill>
          <a:latin typeface="+mn-lt"/>
          <a:ea typeface="+mn-ea"/>
          <a:cs typeface="+mn-cs"/>
        </a:defRPr>
      </a:lvl1pPr>
      <a:lvl2pPr marL="400736" algn="l" defTabSz="801472" rtl="0" eaLnBrk="1" latinLnBrk="0" hangingPunct="1">
        <a:defRPr sz="1600" kern="1200">
          <a:solidFill>
            <a:schemeClr val="tx1"/>
          </a:solidFill>
          <a:latin typeface="+mn-lt"/>
          <a:ea typeface="+mn-ea"/>
          <a:cs typeface="+mn-cs"/>
        </a:defRPr>
      </a:lvl2pPr>
      <a:lvl3pPr marL="801472" algn="l" defTabSz="801472" rtl="0" eaLnBrk="1" latinLnBrk="0" hangingPunct="1">
        <a:defRPr sz="1600" kern="1200">
          <a:solidFill>
            <a:schemeClr val="tx1"/>
          </a:solidFill>
          <a:latin typeface="+mn-lt"/>
          <a:ea typeface="+mn-ea"/>
          <a:cs typeface="+mn-cs"/>
        </a:defRPr>
      </a:lvl3pPr>
      <a:lvl4pPr marL="1202207" algn="l" defTabSz="801472" rtl="0" eaLnBrk="1" latinLnBrk="0" hangingPunct="1">
        <a:defRPr sz="1600" kern="1200">
          <a:solidFill>
            <a:schemeClr val="tx1"/>
          </a:solidFill>
          <a:latin typeface="+mn-lt"/>
          <a:ea typeface="+mn-ea"/>
          <a:cs typeface="+mn-cs"/>
        </a:defRPr>
      </a:lvl4pPr>
      <a:lvl5pPr marL="1602943" algn="l" defTabSz="801472" rtl="0" eaLnBrk="1" latinLnBrk="0" hangingPunct="1">
        <a:defRPr sz="1600" kern="1200">
          <a:solidFill>
            <a:schemeClr val="tx1"/>
          </a:solidFill>
          <a:latin typeface="+mn-lt"/>
          <a:ea typeface="+mn-ea"/>
          <a:cs typeface="+mn-cs"/>
        </a:defRPr>
      </a:lvl5pPr>
      <a:lvl6pPr marL="2003679" algn="l" defTabSz="801472" rtl="0" eaLnBrk="1" latinLnBrk="0" hangingPunct="1">
        <a:defRPr sz="1600" kern="1200">
          <a:solidFill>
            <a:schemeClr val="tx1"/>
          </a:solidFill>
          <a:latin typeface="+mn-lt"/>
          <a:ea typeface="+mn-ea"/>
          <a:cs typeface="+mn-cs"/>
        </a:defRPr>
      </a:lvl6pPr>
      <a:lvl7pPr marL="2404415" algn="l" defTabSz="801472" rtl="0" eaLnBrk="1" latinLnBrk="0" hangingPunct="1">
        <a:defRPr sz="1600" kern="1200">
          <a:solidFill>
            <a:schemeClr val="tx1"/>
          </a:solidFill>
          <a:latin typeface="+mn-lt"/>
          <a:ea typeface="+mn-ea"/>
          <a:cs typeface="+mn-cs"/>
        </a:defRPr>
      </a:lvl7pPr>
      <a:lvl8pPr marL="2805151" algn="l" defTabSz="801472" rtl="0" eaLnBrk="1" latinLnBrk="0" hangingPunct="1">
        <a:defRPr sz="1600" kern="1200">
          <a:solidFill>
            <a:schemeClr val="tx1"/>
          </a:solidFill>
          <a:latin typeface="+mn-lt"/>
          <a:ea typeface="+mn-ea"/>
          <a:cs typeface="+mn-cs"/>
        </a:defRPr>
      </a:lvl8pPr>
      <a:lvl9pPr marL="3205886" algn="l" defTabSz="801472"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2">
            <a:alphaModFix amt="8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1/20/2024</a:t>
            </a:fld>
            <a:endParaRPr lang="en-US"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59393422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tmp"/><Relationship Id="rId1" Type="http://schemas.openxmlformats.org/officeDocument/2006/relationships/slideLayout" Target="../slideLayouts/slideLayout29.xml"/><Relationship Id="rId4" Type="http://schemas.openxmlformats.org/officeDocument/2006/relationships/image" Target="../media/image31.tmp"/></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www.cdc.gov/mmwr/volumes/72/wr/mm7237e1.htm#T1_down" TargetMode="External"/><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cdc.gov/flu/resource-center/toolkit/index.htm" TargetMode="External"/><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hyperlink" Target="https://www.rsvandme.com/?cc=ps_1HWG8E4SSP1479346&amp;mcm=330002&amp;gclid=a24ea3efeead177b203ac7a5e824424c&amp;gclsrc=3p.ds" TargetMode="External"/><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image" Target="../media/image60.tmp"/><Relationship Id="rId1" Type="http://schemas.openxmlformats.org/officeDocument/2006/relationships/slideLayout" Target="../slideLayouts/slideLayout29.xml"/><Relationship Id="rId4" Type="http://schemas.openxmlformats.org/officeDocument/2006/relationships/image" Target="../media/image62.tmp"/></Relationships>
</file>

<file path=ppt/slides/_rels/slide37.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hyperlink" Target="https://www.nfid.org/infectious-disease/pneumococcal/#:~:text=Pneumococcal%20pneumonia%20hospitalizes%20about%20150%2C000,conditions%20or%20other%20risk%20factors" TargetMode="External"/><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image" Target="../media/image66.tmp"/><Relationship Id="rId1" Type="http://schemas.openxmlformats.org/officeDocument/2006/relationships/slideLayout" Target="../slideLayouts/slideLayout29.xml"/><Relationship Id="rId5" Type="http://schemas.openxmlformats.org/officeDocument/2006/relationships/image" Target="../media/image69.tmp"/><Relationship Id="rId4" Type="http://schemas.openxmlformats.org/officeDocument/2006/relationships/image" Target="../media/image68.tmp"/></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0.png"/><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1.png"/><Relationship Id="rId2" Type="http://schemas.openxmlformats.org/officeDocument/2006/relationships/diagramData" Target="../diagrams/data2.xml"/><Relationship Id="rId1" Type="http://schemas.openxmlformats.org/officeDocument/2006/relationships/slideLayout" Target="../slideLayouts/slideLayout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image" Target="../media/image77.tmp"/><Relationship Id="rId1" Type="http://schemas.openxmlformats.org/officeDocument/2006/relationships/slideLayout" Target="../slideLayouts/slideLayout29.xml"/><Relationship Id="rId5" Type="http://schemas.openxmlformats.org/officeDocument/2006/relationships/image" Target="../media/image80.tmp"/><Relationship Id="rId4" Type="http://schemas.openxmlformats.org/officeDocument/2006/relationships/image" Target="../media/image79.tmp"/></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82.tmp"/><Relationship Id="rId2" Type="http://schemas.openxmlformats.org/officeDocument/2006/relationships/image" Target="../media/image81.tmp"/><Relationship Id="rId1" Type="http://schemas.openxmlformats.org/officeDocument/2006/relationships/slideLayout" Target="../slideLayouts/slideLayout29.xml"/><Relationship Id="rId5" Type="http://schemas.openxmlformats.org/officeDocument/2006/relationships/image" Target="../media/image84.tmp"/><Relationship Id="rId4" Type="http://schemas.openxmlformats.org/officeDocument/2006/relationships/image" Target="../media/image83.tmp"/></Relationships>
</file>

<file path=ppt/slides/_rels/slide58.xml.rels><?xml version="1.0" encoding="UTF-8" standalone="yes"?>
<Relationships xmlns="http://schemas.openxmlformats.org/package/2006/relationships"><Relationship Id="rId2" Type="http://schemas.openxmlformats.org/officeDocument/2006/relationships/image" Target="../media/image85.tmp"/><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86.tmp"/><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image" Target="../media/image87.tmp"/><Relationship Id="rId1" Type="http://schemas.openxmlformats.org/officeDocument/2006/relationships/slideLayout" Target="../slideLayouts/slideLayout29.xml"/><Relationship Id="rId4" Type="http://schemas.openxmlformats.org/officeDocument/2006/relationships/image" Target="../media/image89.tmp"/></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hyperlink" Target="http://dx.doi.org/10.15585/mmwr.rr7202a1" TargetMode="External"/><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A798F5-6893-45D9-94F3-412868F7C829}"/>
              </a:ext>
            </a:extLst>
          </p:cNvPr>
          <p:cNvSpPr>
            <a:spLocks noGrp="1"/>
          </p:cNvSpPr>
          <p:nvPr>
            <p:ph type="ctrTitle"/>
          </p:nvPr>
        </p:nvSpPr>
        <p:spPr>
          <a:xfrm>
            <a:off x="2327867" y="1131361"/>
            <a:ext cx="6517482" cy="2509213"/>
          </a:xfrm>
        </p:spPr>
        <p:txBody>
          <a:bodyPr>
            <a:normAutofit fontScale="90000"/>
          </a:bodyPr>
          <a:lstStyle/>
          <a:p>
            <a:r>
              <a:rPr lang="en-US" dirty="0">
                <a:solidFill>
                  <a:schemeClr val="bg1"/>
                </a:solidFill>
                <a:latin typeface="Algerian" panose="04020705040A02060702" pitchFamily="82" charset="0"/>
              </a:rPr>
              <a:t>Immunization Update; additions, changes, and rearranges</a:t>
            </a:r>
          </a:p>
        </p:txBody>
      </p:sp>
      <p:sp>
        <p:nvSpPr>
          <p:cNvPr id="5" name="Subtitle 4">
            <a:extLst>
              <a:ext uri="{FF2B5EF4-FFF2-40B4-BE49-F238E27FC236}">
                <a16:creationId xmlns:a16="http://schemas.microsoft.com/office/drawing/2014/main" id="{868B5AC2-8688-4282-A817-BED384385A4A}"/>
              </a:ext>
            </a:extLst>
          </p:cNvPr>
          <p:cNvSpPr>
            <a:spLocks noGrp="1"/>
          </p:cNvSpPr>
          <p:nvPr>
            <p:ph type="subTitle" idx="1"/>
          </p:nvPr>
        </p:nvSpPr>
        <p:spPr>
          <a:xfrm>
            <a:off x="1094327" y="4224961"/>
            <a:ext cx="7059216" cy="2043112"/>
          </a:xfrm>
        </p:spPr>
        <p:txBody>
          <a:bodyPr/>
          <a:lstStyle/>
          <a:p>
            <a:r>
              <a:rPr lang="en-US" dirty="0">
                <a:solidFill>
                  <a:schemeClr val="bg1"/>
                </a:solidFill>
                <a:latin typeface="Brush Script MT" panose="03060802040406070304" pitchFamily="66" charset="0"/>
              </a:rPr>
              <a:t>Amy Bachyrycz, PharmD</a:t>
            </a:r>
          </a:p>
          <a:p>
            <a:endParaRPr lang="en-US" dirty="0">
              <a:solidFill>
                <a:schemeClr val="tx1"/>
              </a:solidFill>
              <a:latin typeface="Brush Script MT" panose="03060802040406070304" pitchFamily="66" charset="0"/>
            </a:endParaRPr>
          </a:p>
        </p:txBody>
      </p:sp>
      <p:pic>
        <p:nvPicPr>
          <p:cNvPr id="2" name="Picture 1">
            <a:extLst>
              <a:ext uri="{FF2B5EF4-FFF2-40B4-BE49-F238E27FC236}">
                <a16:creationId xmlns:a16="http://schemas.microsoft.com/office/drawing/2014/main" id="{EC36CBE5-6B16-4F12-83E2-F584F9AC4843}"/>
              </a:ext>
            </a:extLst>
          </p:cNvPr>
          <p:cNvPicPr>
            <a:picLocks noChangeAspect="1"/>
          </p:cNvPicPr>
          <p:nvPr/>
        </p:nvPicPr>
        <p:blipFill>
          <a:blip r:embed="rId3"/>
          <a:stretch>
            <a:fillRect/>
          </a:stretch>
        </p:blipFill>
        <p:spPr>
          <a:xfrm>
            <a:off x="298651" y="398680"/>
            <a:ext cx="1885950" cy="2828925"/>
          </a:xfrm>
          <a:prstGeom prst="rect">
            <a:avLst/>
          </a:prstGeom>
        </p:spPr>
      </p:pic>
    </p:spTree>
    <p:extLst>
      <p:ext uri="{BB962C8B-B14F-4D97-AF65-F5344CB8AC3E}">
        <p14:creationId xmlns:p14="http://schemas.microsoft.com/office/powerpoint/2010/main" val="3347476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9457-71CA-F8F8-AF4F-B8DD61D389EE}"/>
              </a:ext>
            </a:extLst>
          </p:cNvPr>
          <p:cNvSpPr>
            <a:spLocks noGrp="1"/>
          </p:cNvSpPr>
          <p:nvPr>
            <p:ph type="title"/>
          </p:nvPr>
        </p:nvSpPr>
        <p:spPr/>
        <p:txBody>
          <a:bodyPr/>
          <a:lstStyle/>
          <a:p>
            <a:r>
              <a:rPr lang="en-US" dirty="0"/>
              <a:t>Vaccines are like updating your security system</a:t>
            </a:r>
          </a:p>
        </p:txBody>
      </p:sp>
      <p:pic>
        <p:nvPicPr>
          <p:cNvPr id="4" name="Content Placeholder 3">
            <a:extLst>
              <a:ext uri="{FF2B5EF4-FFF2-40B4-BE49-F238E27FC236}">
                <a16:creationId xmlns:a16="http://schemas.microsoft.com/office/drawing/2014/main" id="{97B3E05A-87C9-0932-0FC5-FD275102C246}"/>
              </a:ext>
            </a:extLst>
          </p:cNvPr>
          <p:cNvPicPr>
            <a:picLocks noGrp="1" noChangeAspect="1"/>
          </p:cNvPicPr>
          <p:nvPr>
            <p:ph idx="1"/>
          </p:nvPr>
        </p:nvPicPr>
        <p:blipFill>
          <a:blip r:embed="rId2"/>
          <a:stretch>
            <a:fillRect/>
          </a:stretch>
        </p:blipFill>
        <p:spPr>
          <a:xfrm>
            <a:off x="1732175" y="2072578"/>
            <a:ext cx="5931817" cy="3707385"/>
          </a:xfrm>
          <a:prstGeom prst="rect">
            <a:avLst/>
          </a:prstGeom>
        </p:spPr>
      </p:pic>
    </p:spTree>
    <p:extLst>
      <p:ext uri="{BB962C8B-B14F-4D97-AF65-F5344CB8AC3E}">
        <p14:creationId xmlns:p14="http://schemas.microsoft.com/office/powerpoint/2010/main" val="1894549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ecastled - Building Up The Defences - #06 - Season 3 - Lets play - YouTube">
            <a:extLst>
              <a:ext uri="{FF2B5EF4-FFF2-40B4-BE49-F238E27FC236}">
                <a16:creationId xmlns:a16="http://schemas.microsoft.com/office/drawing/2014/main" id="{8EC6E6A4-B196-B82D-0C2A-9F0EDE9FB9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75" r="8014"/>
          <a:stretch/>
        </p:blipFill>
        <p:spPr bwMode="auto">
          <a:xfrm>
            <a:off x="1638634" y="1202519"/>
            <a:ext cx="7252232" cy="51434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9298EE-E466-0226-E3D3-5FF044FF3897}"/>
              </a:ext>
            </a:extLst>
          </p:cNvPr>
          <p:cNvSpPr>
            <a:spLocks noGrp="1"/>
          </p:cNvSpPr>
          <p:nvPr>
            <p:ph type="title"/>
          </p:nvPr>
        </p:nvSpPr>
        <p:spPr>
          <a:xfrm>
            <a:off x="0" y="0"/>
            <a:ext cx="2866642" cy="1424934"/>
          </a:xfrm>
          <a:solidFill>
            <a:schemeClr val="bg1"/>
          </a:solidFill>
        </p:spPr>
        <p:txBody>
          <a:bodyPr>
            <a:normAutofit/>
          </a:bodyPr>
          <a:lstStyle/>
          <a:p>
            <a:r>
              <a:rPr lang="en-US" sz="3000" dirty="0"/>
              <a:t>Natural immunity is better?</a:t>
            </a:r>
          </a:p>
        </p:txBody>
      </p:sp>
      <p:sp>
        <p:nvSpPr>
          <p:cNvPr id="3" name="Content Placeholder 2">
            <a:extLst>
              <a:ext uri="{FF2B5EF4-FFF2-40B4-BE49-F238E27FC236}">
                <a16:creationId xmlns:a16="http://schemas.microsoft.com/office/drawing/2014/main" id="{3DDC8DFF-144D-0660-AED4-2508078F53DF}"/>
              </a:ext>
            </a:extLst>
          </p:cNvPr>
          <p:cNvSpPr>
            <a:spLocks noGrp="1"/>
          </p:cNvSpPr>
          <p:nvPr>
            <p:ph idx="1"/>
          </p:nvPr>
        </p:nvSpPr>
        <p:spPr>
          <a:xfrm>
            <a:off x="0" y="4050928"/>
            <a:ext cx="3943350" cy="2807072"/>
          </a:xfrm>
          <a:solidFill>
            <a:schemeClr val="bg1"/>
          </a:solidFill>
        </p:spPr>
        <p:txBody>
          <a:bodyPr>
            <a:normAutofit fontScale="85000" lnSpcReduction="10000"/>
          </a:bodyPr>
          <a:lstStyle/>
          <a:p>
            <a:pPr marL="0" indent="0">
              <a:buNone/>
            </a:pPr>
            <a:r>
              <a:rPr lang="en-US" sz="2400" dirty="0"/>
              <a:t>Both infections and vaccines do they same thing</a:t>
            </a:r>
          </a:p>
          <a:p>
            <a:pPr marL="0" indent="0">
              <a:buNone/>
            </a:pPr>
            <a:endParaRPr lang="en-US" sz="2400" dirty="0"/>
          </a:p>
          <a:p>
            <a:pPr marL="0" indent="0">
              <a:buNone/>
            </a:pPr>
            <a:r>
              <a:rPr lang="en-US" sz="2400" dirty="0"/>
              <a:t>They warn the body that a virus could come and cause illness, so the body builds up defenses.</a:t>
            </a:r>
          </a:p>
          <a:p>
            <a:pPr marL="0" indent="0">
              <a:buNone/>
            </a:pPr>
            <a:endParaRPr lang="en-US" sz="1500" dirty="0"/>
          </a:p>
          <a:p>
            <a:pPr marL="0" indent="0">
              <a:buNone/>
            </a:pPr>
            <a:endParaRPr lang="en-US" sz="1500" dirty="0"/>
          </a:p>
        </p:txBody>
      </p:sp>
    </p:spTree>
    <p:extLst>
      <p:ext uri="{BB962C8B-B14F-4D97-AF65-F5344CB8AC3E}">
        <p14:creationId xmlns:p14="http://schemas.microsoft.com/office/powerpoint/2010/main" val="1910141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7C7304F-F318-DAB7-C37B-4370526AA511}"/>
              </a:ext>
            </a:extLst>
          </p:cNvPr>
          <p:cNvPicPr>
            <a:picLocks noGrp="1" noChangeAspect="1"/>
          </p:cNvPicPr>
          <p:nvPr>
            <p:ph idx="1"/>
          </p:nvPr>
        </p:nvPicPr>
        <p:blipFill rotWithShape="1">
          <a:blip r:embed="rId2"/>
          <a:srcRect t="7818" r="-1" b="38473"/>
          <a:stretch/>
        </p:blipFill>
        <p:spPr>
          <a:xfrm>
            <a:off x="15" y="857250"/>
            <a:ext cx="9143985" cy="5142539"/>
          </a:xfrm>
          <a:prstGeom prst="rect">
            <a:avLst/>
          </a:prstGeom>
        </p:spPr>
      </p:pic>
      <p:sp>
        <p:nvSpPr>
          <p:cNvPr id="6" name="TextBox 5">
            <a:extLst>
              <a:ext uri="{FF2B5EF4-FFF2-40B4-BE49-F238E27FC236}">
                <a16:creationId xmlns:a16="http://schemas.microsoft.com/office/drawing/2014/main" id="{066CA736-FEB4-FEBE-37E0-A14E90BDF2A7}"/>
              </a:ext>
            </a:extLst>
          </p:cNvPr>
          <p:cNvSpPr txBox="1"/>
          <p:nvPr/>
        </p:nvSpPr>
        <p:spPr>
          <a:xfrm>
            <a:off x="490093" y="3974400"/>
            <a:ext cx="5765515" cy="1639423"/>
          </a:xfrm>
          <a:prstGeom prst="rect">
            <a:avLst/>
          </a:prstGeom>
          <a:noFill/>
        </p:spPr>
        <p:txBody>
          <a:bodyPr wrap="square">
            <a:spAutoFit/>
          </a:bodyPr>
          <a:lstStyle/>
          <a:p>
            <a:pPr>
              <a:lnSpc>
                <a:spcPct val="107000"/>
              </a:lnSpc>
              <a:spcAft>
                <a:spcPts val="600"/>
              </a:spcAft>
            </a:pPr>
            <a:r>
              <a:rPr lang="en-US" dirty="0">
                <a:latin typeface="Calibri"/>
                <a:ea typeface="Calibri" panose="020F0502020204030204" pitchFamily="34" charset="0"/>
                <a:cs typeface="Calibri"/>
              </a:rPr>
              <a:t>mRNA Vaccines are like a </a:t>
            </a:r>
            <a:r>
              <a:rPr lang="en-US" u="sng" dirty="0">
                <a:latin typeface="Calibri"/>
                <a:ea typeface="Calibri" panose="020F0502020204030204" pitchFamily="34" charset="0"/>
                <a:cs typeface="Calibri"/>
              </a:rPr>
              <a:t>recipe-card </a:t>
            </a:r>
            <a:r>
              <a:rPr lang="en-US" dirty="0">
                <a:latin typeface="Calibri"/>
                <a:ea typeface="Calibri" panose="020F0502020204030204" pitchFamily="34" charset="0"/>
                <a:cs typeface="Calibri"/>
              </a:rPr>
              <a:t>telling cells how to make one small piece of the virus (like just the frosting)</a:t>
            </a:r>
            <a:endParaRPr lang="en-US" dirty="0">
              <a:latin typeface="Calibri"/>
              <a:ea typeface="Calibri" panose="020F0502020204030204" pitchFamily="34" charset="0"/>
              <a:cs typeface="Times New Roman" panose="02020603050405020304" pitchFamily="18" charset="0"/>
            </a:endParaRPr>
          </a:p>
          <a:p>
            <a:pPr>
              <a:lnSpc>
                <a:spcPct val="107000"/>
              </a:lnSpc>
              <a:spcAft>
                <a:spcPts val="600"/>
              </a:spcAft>
            </a:pPr>
            <a:r>
              <a:rPr lang="en-US" dirty="0">
                <a:latin typeface="Calibri"/>
                <a:ea typeface="Calibri" panose="020F0502020204030204" pitchFamily="34" charset="0"/>
                <a:cs typeface="Calibri"/>
              </a:rPr>
              <a:t>This small piece of virus is seen by our body make antibodies to fight the infection</a:t>
            </a:r>
            <a:r>
              <a:rPr lang="en-US" dirty="0">
                <a:solidFill>
                  <a:srgbClr val="000000"/>
                </a:solidFill>
                <a:latin typeface="Calibri"/>
                <a:ea typeface="Calibri" panose="020F0502020204030204" pitchFamily="34" charset="0"/>
                <a:cs typeface="Calibri"/>
              </a:rPr>
              <a:t>. </a:t>
            </a:r>
            <a:endParaRPr lang="en-US" dirty="0">
              <a:latin typeface="Calibri"/>
              <a:ea typeface="Calibri" panose="020F0502020204030204" pitchFamily="34" charset="0"/>
              <a:cs typeface="Times New Roman" panose="02020603050405020304" pitchFamily="18" charset="0"/>
            </a:endParaRPr>
          </a:p>
          <a:p>
            <a:endParaRPr lang="en-US" sz="1350" dirty="0">
              <a:latin typeface="Calibri"/>
              <a:ea typeface="Calibri" panose="020F0502020204030204" pitchFamily="34" charset="0"/>
              <a:cs typeface="Times New Roman"/>
            </a:endParaRPr>
          </a:p>
        </p:txBody>
      </p:sp>
      <p:sp>
        <p:nvSpPr>
          <p:cNvPr id="7" name="TextBox 6">
            <a:extLst>
              <a:ext uri="{FF2B5EF4-FFF2-40B4-BE49-F238E27FC236}">
                <a16:creationId xmlns:a16="http://schemas.microsoft.com/office/drawing/2014/main" id="{2463E15B-DAD8-6652-EE23-4449EBB7842D}"/>
              </a:ext>
            </a:extLst>
          </p:cNvPr>
          <p:cNvSpPr txBox="1"/>
          <p:nvPr/>
        </p:nvSpPr>
        <p:spPr>
          <a:xfrm rot="21279119">
            <a:off x="6905805" y="3885176"/>
            <a:ext cx="2149285" cy="2031325"/>
          </a:xfrm>
          <a:prstGeom prst="rect">
            <a:avLst/>
          </a:prstGeom>
          <a:solidFill>
            <a:schemeClr val="accent4">
              <a:lumMod val="40000"/>
              <a:lumOff val="60000"/>
            </a:schemeClr>
          </a:solidFill>
        </p:spPr>
        <p:txBody>
          <a:bodyPr wrap="square" rtlCol="0">
            <a:spAutoFit/>
          </a:bodyPr>
          <a:lstStyle/>
          <a:p>
            <a:pPr algn="ctr"/>
            <a:r>
              <a:rPr lang="en-US" dirty="0">
                <a:latin typeface="Baguet Script" panose="020F0502020204030204" pitchFamily="2" charset="0"/>
              </a:rPr>
              <a:t>Recipe</a:t>
            </a:r>
          </a:p>
          <a:p>
            <a:endParaRPr lang="en-US" sz="1350" dirty="0"/>
          </a:p>
          <a:p>
            <a:r>
              <a:rPr lang="en-US" sz="1350" dirty="0">
                <a:latin typeface="Baguet Script" panose="00000500000000000000" pitchFamily="2" charset="0"/>
              </a:rPr>
              <a:t>Amino Acids</a:t>
            </a:r>
          </a:p>
          <a:p>
            <a:r>
              <a:rPr lang="en-US" sz="1350" dirty="0">
                <a:latin typeface="Baguet Script" panose="00000500000000000000" pitchFamily="2" charset="0"/>
              </a:rPr>
              <a:t>	AAAA</a:t>
            </a:r>
            <a:br>
              <a:rPr lang="en-US" sz="1350" dirty="0">
                <a:latin typeface="Baguet Script" panose="00000500000000000000" pitchFamily="2" charset="0"/>
              </a:rPr>
            </a:br>
            <a:r>
              <a:rPr lang="en-US" sz="1350" dirty="0">
                <a:latin typeface="Baguet Script" panose="00000500000000000000" pitchFamily="2" charset="0"/>
              </a:rPr>
              <a:t>	UUUU</a:t>
            </a:r>
          </a:p>
          <a:p>
            <a:r>
              <a:rPr lang="en-US" sz="1350" dirty="0">
                <a:latin typeface="Baguet Script" panose="00000500000000000000" pitchFamily="2" charset="0"/>
              </a:rPr>
              <a:t>	GGGGG</a:t>
            </a:r>
          </a:p>
          <a:p>
            <a:r>
              <a:rPr lang="en-US" sz="1350" dirty="0">
                <a:latin typeface="Baguet Script" panose="00000500000000000000" pitchFamily="2" charset="0"/>
              </a:rPr>
              <a:t>Place amino acids in ribosomes and create proteins</a:t>
            </a:r>
          </a:p>
        </p:txBody>
      </p:sp>
    </p:spTree>
    <p:extLst>
      <p:ext uri="{BB962C8B-B14F-4D97-AF65-F5344CB8AC3E}">
        <p14:creationId xmlns:p14="http://schemas.microsoft.com/office/powerpoint/2010/main" val="1699938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EEB09-B4CC-D154-14F1-EA883A1A2739}"/>
              </a:ext>
            </a:extLst>
          </p:cNvPr>
          <p:cNvSpPr>
            <a:spLocks noGrp="1"/>
          </p:cNvSpPr>
          <p:nvPr>
            <p:ph type="title"/>
          </p:nvPr>
        </p:nvSpPr>
        <p:spPr>
          <a:xfrm>
            <a:off x="4885341" y="1131094"/>
            <a:ext cx="3630008" cy="1355479"/>
          </a:xfrm>
        </p:spPr>
        <p:txBody>
          <a:bodyPr>
            <a:normAutofit fontScale="90000"/>
          </a:bodyPr>
          <a:lstStyle/>
          <a:p>
            <a:r>
              <a:rPr lang="en-US" sz="3075" dirty="0"/>
              <a:t>mRNA Vaccines are like blue-prints for a car part</a:t>
            </a:r>
          </a:p>
        </p:txBody>
      </p:sp>
      <p:pic>
        <p:nvPicPr>
          <p:cNvPr id="4" name="Picture 2" descr="A blueprint of a car&#10;&#10;Description automatically generated">
            <a:extLst>
              <a:ext uri="{FF2B5EF4-FFF2-40B4-BE49-F238E27FC236}">
                <a16:creationId xmlns:a16="http://schemas.microsoft.com/office/drawing/2014/main" id="{7CBFDDC8-9A05-08CA-6911-9FBFBAC2E8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23" r="4889"/>
          <a:stretch/>
        </p:blipFill>
        <p:spPr bwMode="auto">
          <a:xfrm>
            <a:off x="0" y="1028704"/>
            <a:ext cx="4587412" cy="5143493"/>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D0AC942-8A7E-ED28-BAD4-441E041533F3}"/>
              </a:ext>
            </a:extLst>
          </p:cNvPr>
          <p:cNvSpPr>
            <a:spLocks noGrp="1"/>
          </p:cNvSpPr>
          <p:nvPr>
            <p:ph idx="1"/>
          </p:nvPr>
        </p:nvSpPr>
        <p:spPr>
          <a:xfrm>
            <a:off x="4885341" y="2607223"/>
            <a:ext cx="3630008" cy="2882750"/>
          </a:xfrm>
        </p:spPr>
        <p:txBody>
          <a:bodyPr>
            <a:normAutofit/>
          </a:bodyPr>
          <a:lstStyle/>
          <a:p>
            <a:r>
              <a:rPr lang="en-US" sz="1500" dirty="0"/>
              <a:t>They tell the cells to make one part of the virus(car) like a window.</a:t>
            </a:r>
          </a:p>
          <a:p>
            <a:endParaRPr lang="en-US" sz="1500" dirty="0"/>
          </a:p>
          <a:p>
            <a:r>
              <a:rPr lang="en-US" sz="1500" dirty="0"/>
              <a:t>When the body sees the window, it thinks the virus (car) is invading </a:t>
            </a:r>
          </a:p>
          <a:p>
            <a:endParaRPr lang="en-US" sz="1500" dirty="0"/>
          </a:p>
          <a:p>
            <a:pPr marL="0" indent="0">
              <a:buNone/>
            </a:pPr>
            <a:endParaRPr lang="en-US" sz="1500" dirty="0"/>
          </a:p>
        </p:txBody>
      </p:sp>
      <p:sp>
        <p:nvSpPr>
          <p:cNvPr id="5" name="Oval 4">
            <a:extLst>
              <a:ext uri="{FF2B5EF4-FFF2-40B4-BE49-F238E27FC236}">
                <a16:creationId xmlns:a16="http://schemas.microsoft.com/office/drawing/2014/main" id="{31051200-C56E-8661-C144-53E81E9342DB}"/>
              </a:ext>
            </a:extLst>
          </p:cNvPr>
          <p:cNvSpPr/>
          <p:nvPr/>
        </p:nvSpPr>
        <p:spPr>
          <a:xfrm>
            <a:off x="798922" y="2914650"/>
            <a:ext cx="2071540" cy="6858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601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5BD6B-7EDC-4219-BCA3-D5AA7EE90E8E}"/>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8DAD69B0-48EE-466A-BE8A-F10DC6BFBA54}"/>
              </a:ext>
            </a:extLst>
          </p:cNvPr>
          <p:cNvSpPr>
            <a:spLocks noGrp="1"/>
          </p:cNvSpPr>
          <p:nvPr>
            <p:ph idx="1"/>
          </p:nvPr>
        </p:nvSpPr>
        <p:spPr>
          <a:xfrm>
            <a:off x="656288" y="2214695"/>
            <a:ext cx="7773338" cy="3514594"/>
          </a:xfrm>
        </p:spPr>
        <p:txBody>
          <a:bodyPr>
            <a:normAutofit/>
          </a:bodyPr>
          <a:lstStyle/>
          <a:p>
            <a:pPr marL="457200" indent="-457200">
              <a:buAutoNum type="arabicParenR"/>
            </a:pPr>
            <a:r>
              <a:rPr lang="en-US" cap="none" dirty="0"/>
              <a:t>Discuss and define new ACIP recommendations for existing vaccines. </a:t>
            </a:r>
          </a:p>
          <a:p>
            <a:pPr marL="457200" indent="-457200">
              <a:buAutoNum type="arabicParenR"/>
            </a:pPr>
            <a:r>
              <a:rPr lang="en-US" cap="none" dirty="0"/>
              <a:t>Identify interactive case-based scenarios to best utilize the ACIP schedule for the most up to date vaccine recommendations. </a:t>
            </a:r>
          </a:p>
          <a:p>
            <a:pPr marL="457200" indent="-457200">
              <a:buAutoNum type="arabicParenR"/>
            </a:pPr>
            <a:r>
              <a:rPr lang="en-US" cap="none" dirty="0"/>
              <a:t>Identify patients that may benefit from updated ACIP vaccine recommendations.</a:t>
            </a:r>
          </a:p>
          <a:p>
            <a:pPr marL="457200" indent="-457200">
              <a:buAutoNum type="arabicParenR"/>
            </a:pPr>
            <a:r>
              <a:rPr lang="en-US" cap="none" dirty="0"/>
              <a:t>Review any laws or legal implications that may impact vaccinations state and/or federally.</a:t>
            </a:r>
          </a:p>
          <a:p>
            <a:endParaRPr lang="en-US" dirty="0"/>
          </a:p>
        </p:txBody>
      </p:sp>
    </p:spTree>
    <p:extLst>
      <p:ext uri="{BB962C8B-B14F-4D97-AF65-F5344CB8AC3E}">
        <p14:creationId xmlns:p14="http://schemas.microsoft.com/office/powerpoint/2010/main" val="3971264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CB8D510-14CA-76E1-BF8E-CB3E5004A9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 r="2549" b="54756"/>
          <a:stretch/>
        </p:blipFill>
        <p:spPr bwMode="auto">
          <a:xfrm>
            <a:off x="106630" y="112733"/>
            <a:ext cx="8953534" cy="59248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3A04DF-6DA5-5C3E-071C-DB4519322230}"/>
              </a:ext>
            </a:extLst>
          </p:cNvPr>
          <p:cNvSpPr txBox="1"/>
          <p:nvPr/>
        </p:nvSpPr>
        <p:spPr>
          <a:xfrm>
            <a:off x="694641" y="6445184"/>
            <a:ext cx="4573284" cy="300082"/>
          </a:xfrm>
          <a:prstGeom prst="rect">
            <a:avLst/>
          </a:prstGeom>
          <a:noFill/>
        </p:spPr>
        <p:txBody>
          <a:bodyPr wrap="square">
            <a:spAutoFit/>
          </a:bodyPr>
          <a:lstStyle/>
          <a:p>
            <a:r>
              <a:rPr lang="en-US" sz="1350" dirty="0"/>
              <a:t>Jain NEJM 2015</a:t>
            </a:r>
          </a:p>
        </p:txBody>
      </p:sp>
    </p:spTree>
    <p:extLst>
      <p:ext uri="{BB962C8B-B14F-4D97-AF65-F5344CB8AC3E}">
        <p14:creationId xmlns:p14="http://schemas.microsoft.com/office/powerpoint/2010/main" val="1617511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B9DC50-1E73-4301-A514-37A075C176E1}"/>
              </a:ext>
            </a:extLst>
          </p:cNvPr>
          <p:cNvPicPr>
            <a:picLocks noChangeAspect="1"/>
          </p:cNvPicPr>
          <p:nvPr/>
        </p:nvPicPr>
        <p:blipFill>
          <a:blip r:embed="rId2"/>
          <a:stretch>
            <a:fillRect/>
          </a:stretch>
        </p:blipFill>
        <p:spPr>
          <a:xfrm>
            <a:off x="5583296" y="1131094"/>
            <a:ext cx="3114675" cy="1891903"/>
          </a:xfrm>
          <a:prstGeom prst="rect">
            <a:avLst/>
          </a:prstGeom>
        </p:spPr>
      </p:pic>
      <p:pic>
        <p:nvPicPr>
          <p:cNvPr id="5" name="Content Placeholder 4">
            <a:extLst>
              <a:ext uri="{FF2B5EF4-FFF2-40B4-BE49-F238E27FC236}">
                <a16:creationId xmlns:a16="http://schemas.microsoft.com/office/drawing/2014/main" id="{A8326BE2-C150-4A4A-9DDB-385377531936}"/>
              </a:ext>
            </a:extLst>
          </p:cNvPr>
          <p:cNvPicPr>
            <a:picLocks noGrp="1" noChangeAspect="1"/>
          </p:cNvPicPr>
          <p:nvPr>
            <p:ph sz="half" idx="1"/>
          </p:nvPr>
        </p:nvPicPr>
        <p:blipFill>
          <a:blip r:embed="rId3"/>
          <a:stretch>
            <a:fillRect/>
          </a:stretch>
        </p:blipFill>
        <p:spPr>
          <a:xfrm>
            <a:off x="628650" y="1328737"/>
            <a:ext cx="2807494" cy="2100263"/>
          </a:xfrm>
          <a:prstGeom prst="rect">
            <a:avLst/>
          </a:prstGeom>
        </p:spPr>
      </p:pic>
      <p:pic>
        <p:nvPicPr>
          <p:cNvPr id="6" name="Picture 5">
            <a:extLst>
              <a:ext uri="{FF2B5EF4-FFF2-40B4-BE49-F238E27FC236}">
                <a16:creationId xmlns:a16="http://schemas.microsoft.com/office/drawing/2014/main" id="{308C906F-33D8-43D8-8506-5599D87B159F}"/>
              </a:ext>
            </a:extLst>
          </p:cNvPr>
          <p:cNvPicPr>
            <a:picLocks noChangeAspect="1"/>
          </p:cNvPicPr>
          <p:nvPr/>
        </p:nvPicPr>
        <p:blipFill>
          <a:blip r:embed="rId4"/>
          <a:stretch>
            <a:fillRect/>
          </a:stretch>
        </p:blipFill>
        <p:spPr>
          <a:xfrm>
            <a:off x="509155" y="3790951"/>
            <a:ext cx="3200400" cy="1935956"/>
          </a:xfrm>
          <a:prstGeom prst="rect">
            <a:avLst/>
          </a:prstGeom>
        </p:spPr>
      </p:pic>
      <p:pic>
        <p:nvPicPr>
          <p:cNvPr id="10" name="Picture 9">
            <a:extLst>
              <a:ext uri="{FF2B5EF4-FFF2-40B4-BE49-F238E27FC236}">
                <a16:creationId xmlns:a16="http://schemas.microsoft.com/office/drawing/2014/main" id="{88E2ABF5-8614-47D0-80A1-5B65E2B71CBD}"/>
              </a:ext>
            </a:extLst>
          </p:cNvPr>
          <p:cNvPicPr>
            <a:picLocks noChangeAspect="1"/>
          </p:cNvPicPr>
          <p:nvPr/>
        </p:nvPicPr>
        <p:blipFill>
          <a:blip r:embed="rId5"/>
          <a:stretch>
            <a:fillRect/>
          </a:stretch>
        </p:blipFill>
        <p:spPr>
          <a:xfrm>
            <a:off x="6022895" y="3985822"/>
            <a:ext cx="2828925" cy="1928813"/>
          </a:xfrm>
          <a:prstGeom prst="rect">
            <a:avLst/>
          </a:prstGeom>
        </p:spPr>
      </p:pic>
      <p:pic>
        <p:nvPicPr>
          <p:cNvPr id="11" name="Picture 10">
            <a:extLst>
              <a:ext uri="{FF2B5EF4-FFF2-40B4-BE49-F238E27FC236}">
                <a16:creationId xmlns:a16="http://schemas.microsoft.com/office/drawing/2014/main" id="{3C1C76D6-F472-4CFC-B035-D815F3B06F5F}"/>
              </a:ext>
            </a:extLst>
          </p:cNvPr>
          <p:cNvPicPr>
            <a:picLocks noChangeAspect="1"/>
          </p:cNvPicPr>
          <p:nvPr/>
        </p:nvPicPr>
        <p:blipFill>
          <a:blip r:embed="rId6"/>
          <a:stretch>
            <a:fillRect/>
          </a:stretch>
        </p:blipFill>
        <p:spPr>
          <a:xfrm>
            <a:off x="3067397" y="2634823"/>
            <a:ext cx="2911532" cy="1744296"/>
          </a:xfrm>
          <a:prstGeom prst="rect">
            <a:avLst/>
          </a:prstGeom>
        </p:spPr>
      </p:pic>
      <p:sp>
        <p:nvSpPr>
          <p:cNvPr id="3" name="Rectangle 2">
            <a:extLst>
              <a:ext uri="{FF2B5EF4-FFF2-40B4-BE49-F238E27FC236}">
                <a16:creationId xmlns:a16="http://schemas.microsoft.com/office/drawing/2014/main" id="{CCCD8790-17E4-4F9F-893E-AF69B80135ED}"/>
              </a:ext>
            </a:extLst>
          </p:cNvPr>
          <p:cNvSpPr/>
          <p:nvPr/>
        </p:nvSpPr>
        <p:spPr>
          <a:xfrm>
            <a:off x="2178280" y="274618"/>
            <a:ext cx="466288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Guess the Virus?</a:t>
            </a:r>
          </a:p>
        </p:txBody>
      </p:sp>
      <p:sp>
        <p:nvSpPr>
          <p:cNvPr id="8" name="TextBox 7">
            <a:extLst>
              <a:ext uri="{FF2B5EF4-FFF2-40B4-BE49-F238E27FC236}">
                <a16:creationId xmlns:a16="http://schemas.microsoft.com/office/drawing/2014/main" id="{5C12A60D-BE75-401F-B366-AB812033F0DF}"/>
              </a:ext>
            </a:extLst>
          </p:cNvPr>
          <p:cNvSpPr txBox="1"/>
          <p:nvPr/>
        </p:nvSpPr>
        <p:spPr>
          <a:xfrm>
            <a:off x="302636" y="1328737"/>
            <a:ext cx="561660" cy="369332"/>
          </a:xfrm>
          <a:prstGeom prst="rect">
            <a:avLst/>
          </a:prstGeom>
          <a:noFill/>
        </p:spPr>
        <p:txBody>
          <a:bodyPr wrap="square" rtlCol="0">
            <a:spAutoFit/>
          </a:bodyPr>
          <a:lstStyle/>
          <a:p>
            <a:r>
              <a:rPr lang="en-US" dirty="0"/>
              <a:t>1</a:t>
            </a:r>
          </a:p>
        </p:txBody>
      </p:sp>
      <p:sp>
        <p:nvSpPr>
          <p:cNvPr id="13" name="TextBox 12">
            <a:extLst>
              <a:ext uri="{FF2B5EF4-FFF2-40B4-BE49-F238E27FC236}">
                <a16:creationId xmlns:a16="http://schemas.microsoft.com/office/drawing/2014/main" id="{43FA27E8-BFE3-4A42-A9B2-CE5B2BE5CF1E}"/>
              </a:ext>
            </a:extLst>
          </p:cNvPr>
          <p:cNvSpPr txBox="1"/>
          <p:nvPr/>
        </p:nvSpPr>
        <p:spPr>
          <a:xfrm>
            <a:off x="5298510" y="1328736"/>
            <a:ext cx="208557" cy="369332"/>
          </a:xfrm>
          <a:prstGeom prst="rect">
            <a:avLst/>
          </a:prstGeom>
          <a:noFill/>
        </p:spPr>
        <p:txBody>
          <a:bodyPr wrap="square" rtlCol="0">
            <a:spAutoFit/>
          </a:bodyPr>
          <a:lstStyle/>
          <a:p>
            <a:r>
              <a:rPr lang="en-US" dirty="0"/>
              <a:t>2</a:t>
            </a:r>
          </a:p>
        </p:txBody>
      </p:sp>
      <p:sp>
        <p:nvSpPr>
          <p:cNvPr id="14" name="TextBox 13">
            <a:extLst>
              <a:ext uri="{FF2B5EF4-FFF2-40B4-BE49-F238E27FC236}">
                <a16:creationId xmlns:a16="http://schemas.microsoft.com/office/drawing/2014/main" id="{B4F98CD1-D046-42B1-AE8C-B6DF446525AF}"/>
              </a:ext>
            </a:extLst>
          </p:cNvPr>
          <p:cNvSpPr txBox="1"/>
          <p:nvPr/>
        </p:nvSpPr>
        <p:spPr>
          <a:xfrm>
            <a:off x="302636" y="4108537"/>
            <a:ext cx="206519" cy="369332"/>
          </a:xfrm>
          <a:prstGeom prst="rect">
            <a:avLst/>
          </a:prstGeom>
          <a:noFill/>
        </p:spPr>
        <p:txBody>
          <a:bodyPr wrap="square" rtlCol="0">
            <a:spAutoFit/>
          </a:bodyPr>
          <a:lstStyle/>
          <a:p>
            <a:r>
              <a:rPr lang="en-US" dirty="0"/>
              <a:t>3</a:t>
            </a:r>
          </a:p>
        </p:txBody>
      </p:sp>
      <p:sp>
        <p:nvSpPr>
          <p:cNvPr id="15" name="TextBox 14">
            <a:extLst>
              <a:ext uri="{FF2B5EF4-FFF2-40B4-BE49-F238E27FC236}">
                <a16:creationId xmlns:a16="http://schemas.microsoft.com/office/drawing/2014/main" id="{EF9465DC-49AF-40E7-9B61-4979E5157139}"/>
              </a:ext>
            </a:extLst>
          </p:cNvPr>
          <p:cNvSpPr txBox="1"/>
          <p:nvPr/>
        </p:nvSpPr>
        <p:spPr>
          <a:xfrm>
            <a:off x="5736921" y="4722312"/>
            <a:ext cx="285974" cy="369332"/>
          </a:xfrm>
          <a:prstGeom prst="rect">
            <a:avLst/>
          </a:prstGeom>
          <a:noFill/>
        </p:spPr>
        <p:txBody>
          <a:bodyPr wrap="square" rtlCol="0">
            <a:spAutoFit/>
          </a:bodyPr>
          <a:lstStyle/>
          <a:p>
            <a:r>
              <a:rPr lang="en-US" dirty="0"/>
              <a:t>4</a:t>
            </a:r>
          </a:p>
        </p:txBody>
      </p:sp>
      <p:sp>
        <p:nvSpPr>
          <p:cNvPr id="16" name="TextBox 15">
            <a:extLst>
              <a:ext uri="{FF2B5EF4-FFF2-40B4-BE49-F238E27FC236}">
                <a16:creationId xmlns:a16="http://schemas.microsoft.com/office/drawing/2014/main" id="{A2711186-9B5B-4B82-92EC-7720F898BB54}"/>
              </a:ext>
            </a:extLst>
          </p:cNvPr>
          <p:cNvSpPr txBox="1"/>
          <p:nvPr/>
        </p:nvSpPr>
        <p:spPr>
          <a:xfrm>
            <a:off x="4020855" y="2229633"/>
            <a:ext cx="440865"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3263293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BC981-2E11-497F-9F05-2F2F3583FF17}"/>
              </a:ext>
            </a:extLst>
          </p:cNvPr>
          <p:cNvSpPr>
            <a:spLocks noGrp="1"/>
          </p:cNvSpPr>
          <p:nvPr>
            <p:ph type="title"/>
          </p:nvPr>
        </p:nvSpPr>
        <p:spPr/>
        <p:txBody>
          <a:bodyPr/>
          <a:lstStyle/>
          <a:p>
            <a:r>
              <a:rPr lang="en-US" dirty="0"/>
              <a:t>Quick fingers challenge 1</a:t>
            </a:r>
          </a:p>
        </p:txBody>
      </p:sp>
      <p:sp>
        <p:nvSpPr>
          <p:cNvPr id="3" name="Content Placeholder 2">
            <a:extLst>
              <a:ext uri="{FF2B5EF4-FFF2-40B4-BE49-F238E27FC236}">
                <a16:creationId xmlns:a16="http://schemas.microsoft.com/office/drawing/2014/main" id="{CC589A07-2CCB-40C0-B463-1A261F27DC67}"/>
              </a:ext>
            </a:extLst>
          </p:cNvPr>
          <p:cNvSpPr>
            <a:spLocks noGrp="1"/>
          </p:cNvSpPr>
          <p:nvPr>
            <p:ph sz="quarter" idx="13"/>
          </p:nvPr>
        </p:nvSpPr>
        <p:spPr/>
        <p:txBody>
          <a:bodyPr/>
          <a:lstStyle/>
          <a:p>
            <a:r>
              <a:rPr lang="en-US" cap="none" dirty="0"/>
              <a:t>1) CHAT THE FOLLOWING (no misspellings, correct punctuation):</a:t>
            </a:r>
          </a:p>
          <a:p>
            <a:endParaRPr lang="en-US" cap="none" dirty="0"/>
          </a:p>
          <a:p>
            <a:r>
              <a:rPr lang="en-US" cap="none" dirty="0"/>
              <a:t>Remember, if your son gets his first HPV vaccine today and before he is 15 years of age, he will only need two HPV vaccines rather than three.</a:t>
            </a:r>
          </a:p>
        </p:txBody>
      </p:sp>
      <p:pic>
        <p:nvPicPr>
          <p:cNvPr id="5" name="Picture 4">
            <a:extLst>
              <a:ext uri="{FF2B5EF4-FFF2-40B4-BE49-F238E27FC236}">
                <a16:creationId xmlns:a16="http://schemas.microsoft.com/office/drawing/2014/main" id="{641451BD-8906-43F1-AC53-E3699A27A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0756" y="4217807"/>
            <a:ext cx="4242018" cy="2781443"/>
          </a:xfrm>
          <a:prstGeom prst="rect">
            <a:avLst/>
          </a:prstGeom>
        </p:spPr>
      </p:pic>
    </p:spTree>
    <p:extLst>
      <p:ext uri="{BB962C8B-B14F-4D97-AF65-F5344CB8AC3E}">
        <p14:creationId xmlns:p14="http://schemas.microsoft.com/office/powerpoint/2010/main" val="3275497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0"/>
          <p:cNvSpPr/>
          <p:nvPr/>
        </p:nvSpPr>
        <p:spPr>
          <a:xfrm>
            <a:off x="1" y="857250"/>
            <a:ext cx="9143999" cy="5143024"/>
          </a:xfrm>
          <a:prstGeom prst="rect">
            <a:avLst/>
          </a:prstGeom>
          <a:solidFill>
            <a:schemeClr val="lt1"/>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136" name="Google Shape;136;p10"/>
          <p:cNvSpPr txBox="1">
            <a:spLocks noGrp="1"/>
          </p:cNvSpPr>
          <p:nvPr>
            <p:ph type="title"/>
          </p:nvPr>
        </p:nvSpPr>
        <p:spPr>
          <a:xfrm>
            <a:off x="809121" y="1717619"/>
            <a:ext cx="4528853" cy="3534987"/>
          </a:xfrm>
          <a:prstGeom prst="rect">
            <a:avLst/>
          </a:prstGeom>
          <a:noFill/>
          <a:ln>
            <a:noFill/>
          </a:ln>
        </p:spPr>
        <p:txBody>
          <a:bodyPr spcFirstLastPara="1" vert="horz" wrap="square" lIns="68569" tIns="34275" rIns="68569" bIns="34275" rtlCol="0" anchor="ctr" anchorCtr="0">
            <a:normAutofit/>
          </a:bodyPr>
          <a:lstStyle/>
          <a:p>
            <a:pPr algn="l">
              <a:spcBef>
                <a:spcPts val="0"/>
              </a:spcBef>
              <a:buClr>
                <a:schemeClr val="dk1"/>
              </a:buClr>
              <a:buSzPts val="6000"/>
            </a:pPr>
            <a:r>
              <a:rPr lang="en-US" sz="4500" dirty="0">
                <a:solidFill>
                  <a:schemeClr val="dk1"/>
                </a:solidFill>
                <a:latin typeface="Calibri"/>
                <a:ea typeface="Calibri"/>
                <a:cs typeface="Calibri"/>
                <a:sym typeface="Calibri"/>
              </a:rPr>
              <a:t>Influenza</a:t>
            </a:r>
            <a:endParaRPr dirty="0"/>
          </a:p>
        </p:txBody>
      </p:sp>
      <p:sp>
        <p:nvSpPr>
          <p:cNvPr id="143" name="Google Shape;143;p10"/>
          <p:cNvSpPr txBox="1">
            <a:spLocks noGrp="1"/>
          </p:cNvSpPr>
          <p:nvPr>
            <p:ph idx="1"/>
          </p:nvPr>
        </p:nvSpPr>
        <p:spPr>
          <a:xfrm>
            <a:off x="6022943" y="2122864"/>
            <a:ext cx="2475117" cy="2727614"/>
          </a:xfrm>
          <a:prstGeom prst="rect">
            <a:avLst/>
          </a:prstGeom>
          <a:noFill/>
          <a:ln>
            <a:noFill/>
          </a:ln>
        </p:spPr>
        <p:txBody>
          <a:bodyPr spcFirstLastPara="1" vert="horz" wrap="square" lIns="68569" tIns="34275" rIns="68569" bIns="34275" rtlCol="0" anchor="ctr" anchorCtr="0">
            <a:normAutofit/>
          </a:bodyPr>
          <a:lstStyle/>
          <a:p>
            <a:pPr marL="0" indent="0">
              <a:lnSpc>
                <a:spcPct val="90000"/>
              </a:lnSpc>
              <a:spcBef>
                <a:spcPts val="0"/>
              </a:spcBef>
              <a:buClr>
                <a:schemeClr val="dk1"/>
              </a:buClr>
              <a:buSzPts val="2400"/>
              <a:buNone/>
            </a:pPr>
            <a:r>
              <a:rPr lang="en-US" sz="1800" dirty="0">
                <a:solidFill>
                  <a:schemeClr val="dk1"/>
                </a:solidFill>
                <a:latin typeface="Calibri"/>
                <a:ea typeface="Calibri"/>
                <a:cs typeface="Calibri"/>
                <a:sym typeface="Calibri"/>
              </a:rPr>
              <a:t>Vaccinate Everyone age 6 months and up</a:t>
            </a:r>
            <a:endParaRPr dirty="0"/>
          </a:p>
        </p:txBody>
      </p:sp>
      <p:grpSp>
        <p:nvGrpSpPr>
          <p:cNvPr id="137" name="Google Shape;137;p10"/>
          <p:cNvGrpSpPr/>
          <p:nvPr/>
        </p:nvGrpSpPr>
        <p:grpSpPr>
          <a:xfrm>
            <a:off x="0" y="3222988"/>
            <a:ext cx="548641" cy="505095"/>
            <a:chOff x="3940602" y="308034"/>
            <a:chExt cx="2116791" cy="3428999"/>
          </a:xfrm>
        </p:grpSpPr>
        <p:sp>
          <p:nvSpPr>
            <p:cNvPr id="138" name="Google Shape;138;p10"/>
            <p:cNvSpPr/>
            <p:nvPr/>
          </p:nvSpPr>
          <p:spPr>
            <a:xfrm>
              <a:off x="3940602" y="308034"/>
              <a:ext cx="566743" cy="3428999"/>
            </a:xfrm>
            <a:prstGeom prst="rect">
              <a:avLst/>
            </a:prstGeom>
            <a:solidFill>
              <a:schemeClr val="accent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139" name="Google Shape;139;p10"/>
            <p:cNvSpPr/>
            <p:nvPr/>
          </p:nvSpPr>
          <p:spPr>
            <a:xfrm>
              <a:off x="4715626" y="308034"/>
              <a:ext cx="566743" cy="3428999"/>
            </a:xfrm>
            <a:prstGeom prst="rect">
              <a:avLst/>
            </a:prstGeom>
            <a:solidFill>
              <a:schemeClr val="accent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140" name="Google Shape;140;p10"/>
            <p:cNvSpPr/>
            <p:nvPr/>
          </p:nvSpPr>
          <p:spPr>
            <a:xfrm>
              <a:off x="5490650" y="308034"/>
              <a:ext cx="566743" cy="3428999"/>
            </a:xfrm>
            <a:prstGeom prst="rect">
              <a:avLst/>
            </a:prstGeom>
            <a:solidFill>
              <a:schemeClr val="accent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grpSp>
      <p:sp>
        <p:nvSpPr>
          <p:cNvPr id="141" name="Google Shape;141;p10"/>
          <p:cNvSpPr/>
          <p:nvPr/>
        </p:nvSpPr>
        <p:spPr>
          <a:xfrm flipH="1">
            <a:off x="8023252" y="857250"/>
            <a:ext cx="1120748" cy="5143500"/>
          </a:xfrm>
          <a:prstGeom prst="rect">
            <a:avLst/>
          </a:prstGeom>
          <a:solidFill>
            <a:schemeClr val="accent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142" name="Google Shape;142;p10"/>
          <p:cNvSpPr/>
          <p:nvPr/>
        </p:nvSpPr>
        <p:spPr>
          <a:xfrm>
            <a:off x="5749620" y="1151164"/>
            <a:ext cx="3021762" cy="4512809"/>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2228080-33C7-44BF-9C99-315D7B66298C}"/>
              </a:ext>
            </a:extLst>
          </p:cNvPr>
          <p:cNvPicPr>
            <a:picLocks noChangeAspect="1"/>
          </p:cNvPicPr>
          <p:nvPr/>
        </p:nvPicPr>
        <p:blipFill>
          <a:blip r:embed="rId3"/>
          <a:stretch>
            <a:fillRect/>
          </a:stretch>
        </p:blipFill>
        <p:spPr>
          <a:xfrm>
            <a:off x="1871939" y="3764866"/>
            <a:ext cx="3602696" cy="1085612"/>
          </a:xfrm>
          <a:prstGeom prst="rect">
            <a:avLst/>
          </a:prstGeom>
        </p:spPr>
      </p:pic>
      <p:pic>
        <p:nvPicPr>
          <p:cNvPr id="3" name="Picture 2">
            <a:extLst>
              <a:ext uri="{FF2B5EF4-FFF2-40B4-BE49-F238E27FC236}">
                <a16:creationId xmlns:a16="http://schemas.microsoft.com/office/drawing/2014/main" id="{2E121F36-DB1A-475D-A72B-BD79E927BB19}"/>
              </a:ext>
            </a:extLst>
          </p:cNvPr>
          <p:cNvPicPr>
            <a:picLocks noChangeAspect="1"/>
          </p:cNvPicPr>
          <p:nvPr/>
        </p:nvPicPr>
        <p:blipFill>
          <a:blip r:embed="rId4"/>
          <a:stretch>
            <a:fillRect/>
          </a:stretch>
        </p:blipFill>
        <p:spPr>
          <a:xfrm>
            <a:off x="3194849" y="1185182"/>
            <a:ext cx="2143125" cy="178593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11"/>
          <p:cNvSpPr txBox="1">
            <a:spLocks noGrp="1"/>
          </p:cNvSpPr>
          <p:nvPr>
            <p:ph type="title"/>
          </p:nvPr>
        </p:nvSpPr>
        <p:spPr>
          <a:xfrm>
            <a:off x="305309" y="1232923"/>
            <a:ext cx="3852698" cy="2788608"/>
          </a:xfrm>
          <a:prstGeom prst="rect">
            <a:avLst/>
          </a:prstGeom>
          <a:noFill/>
          <a:ln>
            <a:noFill/>
          </a:ln>
        </p:spPr>
        <p:txBody>
          <a:bodyPr spcFirstLastPara="1" vert="horz" wrap="square" lIns="68569" tIns="34275" rIns="68569" bIns="34275" rtlCol="0" anchor="ctr" anchorCtr="0">
            <a:normAutofit/>
          </a:bodyPr>
          <a:lstStyle/>
          <a:p>
            <a:pPr algn="l">
              <a:spcBef>
                <a:spcPts val="0"/>
              </a:spcBef>
              <a:buClr>
                <a:schemeClr val="dk1"/>
              </a:buClr>
              <a:buSzPts val="4400"/>
            </a:pPr>
            <a:r>
              <a:rPr lang="en-US" dirty="0"/>
              <a:t>Annual Estimated </a:t>
            </a:r>
            <a:br>
              <a:rPr lang="en-US" dirty="0"/>
            </a:br>
            <a:r>
              <a:rPr lang="en-US" dirty="0"/>
              <a:t>Burden of Influenza </a:t>
            </a:r>
            <a:br>
              <a:rPr lang="en-US" dirty="0"/>
            </a:br>
            <a:r>
              <a:rPr lang="en-US" dirty="0"/>
              <a:t>in the US</a:t>
            </a:r>
            <a:endParaRPr dirty="0"/>
          </a:p>
        </p:txBody>
      </p:sp>
      <p:pic>
        <p:nvPicPr>
          <p:cNvPr id="148" name="Google Shape;148;p11"/>
          <p:cNvPicPr preferRelativeResize="0">
            <a:picLocks noGrp="1"/>
          </p:cNvPicPr>
          <p:nvPr>
            <p:ph idx="1"/>
          </p:nvPr>
        </p:nvPicPr>
        <p:blipFill rotWithShape="1">
          <a:blip r:embed="rId3">
            <a:alphaModFix/>
          </a:blip>
          <a:srcRect/>
          <a:stretch/>
        </p:blipFill>
        <p:spPr>
          <a:xfrm>
            <a:off x="2718148" y="226278"/>
            <a:ext cx="6288067" cy="6059218"/>
          </a:xfrm>
          <a:prstGeom prst="rect">
            <a:avLst/>
          </a:prstGeom>
          <a:noFill/>
          <a:ln>
            <a:noFill/>
          </a:ln>
        </p:spPr>
      </p:pic>
      <p:sp>
        <p:nvSpPr>
          <p:cNvPr id="150" name="Google Shape;150;p11"/>
          <p:cNvSpPr txBox="1"/>
          <p:nvPr/>
        </p:nvSpPr>
        <p:spPr>
          <a:xfrm>
            <a:off x="305309" y="6285496"/>
            <a:ext cx="4918044" cy="346226"/>
          </a:xfrm>
          <a:prstGeom prst="rect">
            <a:avLst/>
          </a:prstGeom>
          <a:noFill/>
          <a:ln>
            <a:noFill/>
          </a:ln>
        </p:spPr>
        <p:txBody>
          <a:bodyPr spcFirstLastPara="1" wrap="square" lIns="68569" tIns="68569" rIns="68569" bIns="68569" anchor="t" anchorCtr="0">
            <a:spAutoFit/>
          </a:bodyPr>
          <a:lstStyle/>
          <a:p>
            <a:r>
              <a:rPr lang="en-US" sz="1350" dirty="0"/>
              <a:t>https://www.cdc.gov/flu/about/burden/index.html</a:t>
            </a:r>
            <a:endParaRPr sz="13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title"/>
          </p:nvPr>
        </p:nvSpPr>
        <p:spPr>
          <a:xfrm>
            <a:off x="890649" y="1482441"/>
            <a:ext cx="7886700" cy="994275"/>
          </a:xfrm>
          <a:prstGeom prst="rect">
            <a:avLst/>
          </a:prstGeom>
          <a:noFill/>
          <a:ln>
            <a:noFill/>
          </a:ln>
        </p:spPr>
        <p:txBody>
          <a:bodyPr spcFirstLastPara="1" vert="horz" wrap="square" lIns="68569" tIns="34275" rIns="68569" bIns="34275" rtlCol="0" anchor="ctr" anchorCtr="0">
            <a:normAutofit/>
          </a:bodyPr>
          <a:lstStyle/>
          <a:p>
            <a:pPr algn="l">
              <a:spcBef>
                <a:spcPts val="0"/>
              </a:spcBef>
              <a:buClr>
                <a:schemeClr val="dk1"/>
              </a:buClr>
              <a:buSzPts val="4800"/>
            </a:pPr>
            <a:r>
              <a:rPr lang="en-US" dirty="0"/>
              <a:t>Disclosure</a:t>
            </a:r>
            <a:endParaRPr dirty="0"/>
          </a:p>
        </p:txBody>
      </p:sp>
      <p:sp>
        <p:nvSpPr>
          <p:cNvPr id="101" name="Google Shape;101;p2"/>
          <p:cNvSpPr txBox="1">
            <a:spLocks noGrp="1"/>
          </p:cNvSpPr>
          <p:nvPr>
            <p:ph idx="1"/>
          </p:nvPr>
        </p:nvSpPr>
        <p:spPr>
          <a:xfrm>
            <a:off x="890649" y="2737244"/>
            <a:ext cx="7624800" cy="3263400"/>
          </a:xfrm>
          <a:prstGeom prst="rect">
            <a:avLst/>
          </a:prstGeom>
          <a:noFill/>
          <a:ln>
            <a:noFill/>
          </a:ln>
        </p:spPr>
        <p:txBody>
          <a:bodyPr spcFirstLastPara="1" vert="horz" wrap="square" lIns="68569" tIns="34275" rIns="68569" bIns="34275" rtlCol="0" anchor="t" anchorCtr="0">
            <a:normAutofit/>
          </a:bodyPr>
          <a:lstStyle/>
          <a:p>
            <a:pPr marL="171450" indent="-171450">
              <a:lnSpc>
                <a:spcPct val="90000"/>
              </a:lnSpc>
              <a:spcBef>
                <a:spcPts val="750"/>
              </a:spcBef>
              <a:buClr>
                <a:schemeClr val="dk1"/>
              </a:buClr>
              <a:buSzPts val="2800"/>
            </a:pPr>
            <a:r>
              <a:rPr lang="en-US" dirty="0"/>
              <a:t>Amy Bachyrycz – nothing to disclose</a:t>
            </a:r>
          </a:p>
          <a:p>
            <a:pPr marL="171450" indent="-171450">
              <a:lnSpc>
                <a:spcPct val="90000"/>
              </a:lnSpc>
              <a:spcBef>
                <a:spcPts val="750"/>
              </a:spcBef>
              <a:buClr>
                <a:schemeClr val="dk1"/>
              </a:buClr>
              <a:buSzPts val="2800"/>
            </a:pPr>
            <a:endParaRPr lang="en-US" dirty="0"/>
          </a:p>
          <a:p>
            <a:pPr marL="171450" indent="-171450">
              <a:lnSpc>
                <a:spcPct val="90000"/>
              </a:lnSpc>
              <a:spcBef>
                <a:spcPts val="750"/>
              </a:spcBef>
              <a:buClr>
                <a:schemeClr val="dk1"/>
              </a:buClr>
              <a:buSzPts val="2800"/>
            </a:pPr>
            <a:r>
              <a:rPr lang="en-US" dirty="0"/>
              <a:t>Special thanks to Dr. Melissa Martinez and Dr. Melissa Mason for allowing use of their analog and data content</a:t>
            </a:r>
            <a:endParaRPr dirty="0"/>
          </a:p>
        </p:txBody>
      </p:sp>
      <p:cxnSp>
        <p:nvCxnSpPr>
          <p:cNvPr id="102" name="Google Shape;102;p2"/>
          <p:cNvCxnSpPr/>
          <p:nvPr/>
        </p:nvCxnSpPr>
        <p:spPr>
          <a:xfrm>
            <a:off x="986215" y="2393545"/>
            <a:ext cx="7092000" cy="0"/>
          </a:xfrm>
          <a:prstGeom prst="straightConnector1">
            <a:avLst/>
          </a:prstGeom>
          <a:noFill/>
          <a:ln w="57150" cap="flat" cmpd="sng">
            <a:solidFill>
              <a:srgbClr val="FA8263"/>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77219-DFA7-4365-9AD6-3FBFF6E370A3}"/>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BBB4B3E5-CC9E-4536-9EC1-B6DEFEB48B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942" y="4296427"/>
            <a:ext cx="8697938" cy="1841325"/>
          </a:xfrm>
        </p:spPr>
      </p:pic>
      <p:pic>
        <p:nvPicPr>
          <p:cNvPr id="7" name="Picture 6">
            <a:extLst>
              <a:ext uri="{FF2B5EF4-FFF2-40B4-BE49-F238E27FC236}">
                <a16:creationId xmlns:a16="http://schemas.microsoft.com/office/drawing/2014/main" id="{2A588B54-93C5-4FC4-8791-9F7ADC26F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42" y="3131507"/>
            <a:ext cx="8690608" cy="627733"/>
          </a:xfrm>
          <a:prstGeom prst="rect">
            <a:avLst/>
          </a:prstGeom>
        </p:spPr>
      </p:pic>
      <p:pic>
        <p:nvPicPr>
          <p:cNvPr id="9" name="Picture 8">
            <a:extLst>
              <a:ext uri="{FF2B5EF4-FFF2-40B4-BE49-F238E27FC236}">
                <a16:creationId xmlns:a16="http://schemas.microsoft.com/office/drawing/2014/main" id="{BC65926E-2B5A-499A-8871-FAB4EA8DBC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764" y="1959337"/>
            <a:ext cx="8718116" cy="1043917"/>
          </a:xfrm>
          <a:prstGeom prst="rect">
            <a:avLst/>
          </a:prstGeom>
        </p:spPr>
      </p:pic>
    </p:spTree>
    <p:extLst>
      <p:ext uri="{BB962C8B-B14F-4D97-AF65-F5344CB8AC3E}">
        <p14:creationId xmlns:p14="http://schemas.microsoft.com/office/powerpoint/2010/main" val="1513048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3" descr="Egg with solid fill"/>
          <p:cNvPicPr preferRelativeResize="0"/>
          <p:nvPr/>
        </p:nvPicPr>
        <p:blipFill rotWithShape="1">
          <a:blip r:embed="rId3">
            <a:alphaModFix/>
          </a:blip>
          <a:srcRect/>
          <a:stretch/>
        </p:blipFill>
        <p:spPr>
          <a:xfrm>
            <a:off x="615107" y="1074194"/>
            <a:ext cx="1687430" cy="1687430"/>
          </a:xfrm>
          <a:prstGeom prst="rect">
            <a:avLst/>
          </a:prstGeom>
          <a:noFill/>
          <a:ln>
            <a:noFill/>
          </a:ln>
        </p:spPr>
      </p:pic>
      <p:pic>
        <p:nvPicPr>
          <p:cNvPr id="165" name="Google Shape;165;p13"/>
          <p:cNvPicPr preferRelativeResize="0"/>
          <p:nvPr/>
        </p:nvPicPr>
        <p:blipFill rotWithShape="1">
          <a:blip r:embed="rId4">
            <a:alphaModFix/>
          </a:blip>
          <a:srcRect l="35083" t="8824" r="28440" b="32255"/>
          <a:stretch/>
        </p:blipFill>
        <p:spPr>
          <a:xfrm>
            <a:off x="2302537" y="1388185"/>
            <a:ext cx="670761" cy="658169"/>
          </a:xfrm>
          <a:prstGeom prst="rect">
            <a:avLst/>
          </a:prstGeom>
          <a:noFill/>
          <a:ln>
            <a:noFill/>
          </a:ln>
        </p:spPr>
      </p:pic>
      <p:pic>
        <p:nvPicPr>
          <p:cNvPr id="166" name="Google Shape;166;p13"/>
          <p:cNvPicPr preferRelativeResize="0"/>
          <p:nvPr/>
        </p:nvPicPr>
        <p:blipFill rotWithShape="1">
          <a:blip r:embed="rId4">
            <a:alphaModFix/>
          </a:blip>
          <a:srcRect l="11037" t="51739" r="66639" b="17582"/>
          <a:stretch/>
        </p:blipFill>
        <p:spPr>
          <a:xfrm>
            <a:off x="3444696" y="2688474"/>
            <a:ext cx="791179" cy="611586"/>
          </a:xfrm>
          <a:prstGeom prst="rect">
            <a:avLst/>
          </a:prstGeom>
          <a:noFill/>
          <a:ln>
            <a:noFill/>
          </a:ln>
        </p:spPr>
      </p:pic>
      <p:pic>
        <p:nvPicPr>
          <p:cNvPr id="167" name="Google Shape;167;p13"/>
          <p:cNvPicPr preferRelativeResize="0"/>
          <p:nvPr/>
        </p:nvPicPr>
        <p:blipFill rotWithShape="1">
          <a:blip r:embed="rId4">
            <a:alphaModFix/>
          </a:blip>
          <a:srcRect l="35083" t="8824" r="28440" b="32255"/>
          <a:stretch/>
        </p:blipFill>
        <p:spPr>
          <a:xfrm>
            <a:off x="1999643" y="2744782"/>
            <a:ext cx="670761" cy="658169"/>
          </a:xfrm>
          <a:prstGeom prst="rect">
            <a:avLst/>
          </a:prstGeom>
          <a:noFill/>
          <a:ln>
            <a:noFill/>
          </a:ln>
        </p:spPr>
      </p:pic>
      <p:pic>
        <p:nvPicPr>
          <p:cNvPr id="168" name="Google Shape;168;p13"/>
          <p:cNvPicPr preferRelativeResize="0"/>
          <p:nvPr/>
        </p:nvPicPr>
        <p:blipFill rotWithShape="1">
          <a:blip r:embed="rId4">
            <a:alphaModFix/>
          </a:blip>
          <a:srcRect l="35083" t="8824" r="28440" b="32255"/>
          <a:stretch/>
        </p:blipFill>
        <p:spPr>
          <a:xfrm>
            <a:off x="1448892" y="1806542"/>
            <a:ext cx="176774" cy="173455"/>
          </a:xfrm>
          <a:prstGeom prst="rect">
            <a:avLst/>
          </a:prstGeom>
          <a:noFill/>
          <a:ln>
            <a:noFill/>
          </a:ln>
        </p:spPr>
      </p:pic>
      <p:pic>
        <p:nvPicPr>
          <p:cNvPr id="169" name="Google Shape;169;p13"/>
          <p:cNvPicPr preferRelativeResize="0"/>
          <p:nvPr/>
        </p:nvPicPr>
        <p:blipFill rotWithShape="1">
          <a:blip r:embed="rId4">
            <a:alphaModFix/>
          </a:blip>
          <a:srcRect l="35083" t="8824" r="28440" b="32255"/>
          <a:stretch/>
        </p:blipFill>
        <p:spPr>
          <a:xfrm>
            <a:off x="1179816" y="1976452"/>
            <a:ext cx="161651" cy="158617"/>
          </a:xfrm>
          <a:prstGeom prst="rect">
            <a:avLst/>
          </a:prstGeom>
          <a:noFill/>
          <a:ln>
            <a:noFill/>
          </a:ln>
        </p:spPr>
      </p:pic>
      <p:pic>
        <p:nvPicPr>
          <p:cNvPr id="170" name="Google Shape;170;p13"/>
          <p:cNvPicPr preferRelativeResize="0"/>
          <p:nvPr/>
        </p:nvPicPr>
        <p:blipFill rotWithShape="1">
          <a:blip r:embed="rId4">
            <a:alphaModFix/>
          </a:blip>
          <a:srcRect l="35083" t="8824" r="28440" b="32255"/>
          <a:stretch/>
        </p:blipFill>
        <p:spPr>
          <a:xfrm>
            <a:off x="1477780" y="2086487"/>
            <a:ext cx="145469" cy="142738"/>
          </a:xfrm>
          <a:prstGeom prst="rect">
            <a:avLst/>
          </a:prstGeom>
          <a:noFill/>
          <a:ln>
            <a:noFill/>
          </a:ln>
        </p:spPr>
      </p:pic>
      <p:sp>
        <p:nvSpPr>
          <p:cNvPr id="171" name="Google Shape;171;p13"/>
          <p:cNvSpPr/>
          <p:nvPr/>
        </p:nvSpPr>
        <p:spPr>
          <a:xfrm>
            <a:off x="4211858" y="1566719"/>
            <a:ext cx="902369" cy="291625"/>
          </a:xfrm>
          <a:prstGeom prst="rightArrow">
            <a:avLst>
              <a:gd name="adj1" fmla="val 50000"/>
              <a:gd name="adj2" fmla="val 50000"/>
            </a:avLst>
          </a:prstGeom>
          <a:solidFill>
            <a:srgbClr val="5AB1D2"/>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172" name="Google Shape;172;p13"/>
          <p:cNvSpPr/>
          <p:nvPr/>
        </p:nvSpPr>
        <p:spPr>
          <a:xfrm>
            <a:off x="4384447" y="3191404"/>
            <a:ext cx="902369" cy="291625"/>
          </a:xfrm>
          <a:prstGeom prst="rightArrow">
            <a:avLst>
              <a:gd name="adj1" fmla="val 50000"/>
              <a:gd name="adj2" fmla="val 50000"/>
            </a:avLst>
          </a:prstGeom>
          <a:solidFill>
            <a:srgbClr val="5AB1D2"/>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173" name="Google Shape;173;p13"/>
          <p:cNvSpPr txBox="1"/>
          <p:nvPr/>
        </p:nvSpPr>
        <p:spPr>
          <a:xfrm>
            <a:off x="3660517" y="3306436"/>
            <a:ext cx="611123" cy="276969"/>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Calibri"/>
                <a:ea typeface="Calibri"/>
                <a:cs typeface="Calibri"/>
                <a:sym typeface="Calibri"/>
              </a:rPr>
              <a:t>15 µ</a:t>
            </a:r>
            <a:endParaRPr sz="1350" dirty="0">
              <a:solidFill>
                <a:schemeClr val="dk1"/>
              </a:solidFill>
              <a:latin typeface="Calibri"/>
              <a:ea typeface="Calibri"/>
              <a:cs typeface="Calibri"/>
              <a:sym typeface="Calibri"/>
            </a:endParaRPr>
          </a:p>
        </p:txBody>
      </p:sp>
      <p:pic>
        <p:nvPicPr>
          <p:cNvPr id="174" name="Google Shape;174;p13"/>
          <p:cNvPicPr preferRelativeResize="0"/>
          <p:nvPr/>
        </p:nvPicPr>
        <p:blipFill rotWithShape="1">
          <a:blip r:embed="rId4">
            <a:alphaModFix/>
          </a:blip>
          <a:srcRect l="11037" t="51739" r="66639" b="17582"/>
          <a:stretch/>
        </p:blipFill>
        <p:spPr>
          <a:xfrm>
            <a:off x="6132180" y="1420598"/>
            <a:ext cx="791179" cy="611586"/>
          </a:xfrm>
          <a:prstGeom prst="rect">
            <a:avLst/>
          </a:prstGeom>
          <a:noFill/>
          <a:ln>
            <a:noFill/>
          </a:ln>
        </p:spPr>
      </p:pic>
      <p:pic>
        <p:nvPicPr>
          <p:cNvPr id="175" name="Google Shape;175;p13"/>
          <p:cNvPicPr preferRelativeResize="0"/>
          <p:nvPr/>
        </p:nvPicPr>
        <p:blipFill rotWithShape="1">
          <a:blip r:embed="rId4">
            <a:alphaModFix/>
          </a:blip>
          <a:srcRect l="11036" t="55813" r="69878" b="17582"/>
          <a:stretch/>
        </p:blipFill>
        <p:spPr>
          <a:xfrm>
            <a:off x="5533558" y="1556120"/>
            <a:ext cx="676384" cy="530367"/>
          </a:xfrm>
          <a:prstGeom prst="rect">
            <a:avLst/>
          </a:prstGeom>
          <a:noFill/>
          <a:ln>
            <a:noFill/>
          </a:ln>
        </p:spPr>
      </p:pic>
      <p:pic>
        <p:nvPicPr>
          <p:cNvPr id="176" name="Google Shape;176;p13"/>
          <p:cNvPicPr preferRelativeResize="0"/>
          <p:nvPr/>
        </p:nvPicPr>
        <p:blipFill rotWithShape="1">
          <a:blip r:embed="rId4">
            <a:alphaModFix/>
          </a:blip>
          <a:srcRect l="11037" t="51739" r="66639" b="23810"/>
          <a:stretch/>
        </p:blipFill>
        <p:spPr>
          <a:xfrm>
            <a:off x="6132181" y="968993"/>
            <a:ext cx="791179" cy="487430"/>
          </a:xfrm>
          <a:prstGeom prst="rect">
            <a:avLst/>
          </a:prstGeom>
          <a:noFill/>
          <a:ln>
            <a:noFill/>
          </a:ln>
        </p:spPr>
      </p:pic>
      <p:pic>
        <p:nvPicPr>
          <p:cNvPr id="177" name="Google Shape;177;p13"/>
          <p:cNvPicPr preferRelativeResize="0"/>
          <p:nvPr/>
        </p:nvPicPr>
        <p:blipFill rotWithShape="1">
          <a:blip r:embed="rId4">
            <a:alphaModFix/>
          </a:blip>
          <a:srcRect l="11037" t="51739" r="66639" b="23810"/>
          <a:stretch/>
        </p:blipFill>
        <p:spPr>
          <a:xfrm>
            <a:off x="5611320" y="968993"/>
            <a:ext cx="791179" cy="487430"/>
          </a:xfrm>
          <a:prstGeom prst="rect">
            <a:avLst/>
          </a:prstGeom>
          <a:noFill/>
          <a:ln>
            <a:noFill/>
          </a:ln>
        </p:spPr>
      </p:pic>
      <p:sp>
        <p:nvSpPr>
          <p:cNvPr id="178" name="Google Shape;178;p13"/>
          <p:cNvSpPr txBox="1"/>
          <p:nvPr/>
        </p:nvSpPr>
        <p:spPr>
          <a:xfrm>
            <a:off x="7138657" y="1803179"/>
            <a:ext cx="611123" cy="276969"/>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Calibri"/>
                <a:ea typeface="Calibri"/>
                <a:cs typeface="Calibri"/>
                <a:sym typeface="Calibri"/>
              </a:rPr>
              <a:t>60 µ</a:t>
            </a:r>
            <a:endParaRPr sz="1350" dirty="0">
              <a:solidFill>
                <a:schemeClr val="dk1"/>
              </a:solidFill>
              <a:latin typeface="Calibri"/>
              <a:ea typeface="Calibri"/>
              <a:cs typeface="Calibri"/>
              <a:sym typeface="Calibri"/>
            </a:endParaRPr>
          </a:p>
        </p:txBody>
      </p:sp>
      <p:pic>
        <p:nvPicPr>
          <p:cNvPr id="179" name="Google Shape;179;p13"/>
          <p:cNvPicPr preferRelativeResize="0"/>
          <p:nvPr/>
        </p:nvPicPr>
        <p:blipFill rotWithShape="1">
          <a:blip r:embed="rId5">
            <a:alphaModFix/>
          </a:blip>
          <a:srcRect/>
          <a:stretch/>
        </p:blipFill>
        <p:spPr>
          <a:xfrm>
            <a:off x="6106280" y="2938787"/>
            <a:ext cx="791024" cy="612701"/>
          </a:xfrm>
          <a:prstGeom prst="rect">
            <a:avLst/>
          </a:prstGeom>
          <a:noFill/>
          <a:ln>
            <a:noFill/>
          </a:ln>
        </p:spPr>
      </p:pic>
      <p:sp>
        <p:nvSpPr>
          <p:cNvPr id="181" name="Google Shape;181;p13"/>
          <p:cNvSpPr/>
          <p:nvPr/>
        </p:nvSpPr>
        <p:spPr>
          <a:xfrm>
            <a:off x="756732" y="3529909"/>
            <a:ext cx="1169470" cy="267101"/>
          </a:xfrm>
          <a:custGeom>
            <a:avLst/>
            <a:gdLst/>
            <a:ahLst/>
            <a:cxnLst/>
            <a:rect l="l" t="t" r="r" b="b"/>
            <a:pathLst>
              <a:path w="1559293" h="356135" extrusionOk="0">
                <a:moveTo>
                  <a:pt x="0" y="240632"/>
                </a:moveTo>
                <a:cubicBezTo>
                  <a:pt x="25668" y="176463"/>
                  <a:pt x="28134" y="96995"/>
                  <a:pt x="77003" y="48126"/>
                </a:cubicBezTo>
                <a:cubicBezTo>
                  <a:pt x="99005" y="26124"/>
                  <a:pt x="244656" y="7675"/>
                  <a:pt x="298384" y="0"/>
                </a:cubicBezTo>
                <a:cubicBezTo>
                  <a:pt x="368969" y="9625"/>
                  <a:pt x="441350" y="10356"/>
                  <a:pt x="510139" y="28876"/>
                </a:cubicBezTo>
                <a:cubicBezTo>
                  <a:pt x="527664" y="33594"/>
                  <a:pt x="537574" y="52991"/>
                  <a:pt x="548640" y="67377"/>
                </a:cubicBezTo>
                <a:cubicBezTo>
                  <a:pt x="569800" y="94884"/>
                  <a:pt x="587999" y="124575"/>
                  <a:pt x="606392" y="154004"/>
                </a:cubicBezTo>
                <a:cubicBezTo>
                  <a:pt x="620102" y="175939"/>
                  <a:pt x="628734" y="201182"/>
                  <a:pt x="644893" y="221381"/>
                </a:cubicBezTo>
                <a:cubicBezTo>
                  <a:pt x="719663" y="314844"/>
                  <a:pt x="732870" y="303448"/>
                  <a:pt x="847024" y="356135"/>
                </a:cubicBezTo>
                <a:cubicBezTo>
                  <a:pt x="914401" y="349718"/>
                  <a:pt x="982632" y="349357"/>
                  <a:pt x="1049154" y="336884"/>
                </a:cubicBezTo>
                <a:cubicBezTo>
                  <a:pt x="1161605" y="315799"/>
                  <a:pt x="1138705" y="300478"/>
                  <a:pt x="1222409" y="250257"/>
                </a:cubicBezTo>
                <a:cubicBezTo>
                  <a:pt x="1239569" y="239961"/>
                  <a:pt x="1285252" y="235363"/>
                  <a:pt x="1299411" y="231006"/>
                </a:cubicBezTo>
                <a:cubicBezTo>
                  <a:pt x="1437768" y="188434"/>
                  <a:pt x="1316078" y="210751"/>
                  <a:pt x="1443790" y="192505"/>
                </a:cubicBezTo>
                <a:cubicBezTo>
                  <a:pt x="1518759" y="155021"/>
                  <a:pt x="1480019" y="163630"/>
                  <a:pt x="1559293" y="163630"/>
                </a:cubicBezTo>
              </a:path>
            </a:pathLst>
          </a:custGeom>
          <a:noFill/>
          <a:ln w="762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pic>
        <p:nvPicPr>
          <p:cNvPr id="182" name="Google Shape;182;p13"/>
          <p:cNvPicPr preferRelativeResize="0"/>
          <p:nvPr/>
        </p:nvPicPr>
        <p:blipFill rotWithShape="1">
          <a:blip r:embed="rId6">
            <a:alphaModFix/>
          </a:blip>
          <a:srcRect/>
          <a:stretch/>
        </p:blipFill>
        <p:spPr>
          <a:xfrm>
            <a:off x="5763954" y="3424603"/>
            <a:ext cx="791024" cy="608129"/>
          </a:xfrm>
          <a:prstGeom prst="rect">
            <a:avLst/>
          </a:prstGeom>
          <a:noFill/>
          <a:ln>
            <a:noFill/>
          </a:ln>
        </p:spPr>
      </p:pic>
      <p:sp>
        <p:nvSpPr>
          <p:cNvPr id="183" name="Google Shape;183;p13"/>
          <p:cNvSpPr txBox="1"/>
          <p:nvPr/>
        </p:nvSpPr>
        <p:spPr>
          <a:xfrm>
            <a:off x="3098312" y="1368445"/>
            <a:ext cx="792702" cy="484718"/>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Calibri"/>
                <a:ea typeface="Calibri"/>
                <a:cs typeface="Calibri"/>
                <a:sym typeface="Calibri"/>
              </a:rPr>
              <a:t>Standard dose</a:t>
            </a:r>
            <a:endParaRPr sz="1350" dirty="0"/>
          </a:p>
        </p:txBody>
      </p:sp>
      <p:sp>
        <p:nvSpPr>
          <p:cNvPr id="184" name="Google Shape;184;p13"/>
          <p:cNvSpPr txBox="1"/>
          <p:nvPr/>
        </p:nvSpPr>
        <p:spPr>
          <a:xfrm>
            <a:off x="6963494" y="1298215"/>
            <a:ext cx="811710" cy="484718"/>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Calibri"/>
                <a:ea typeface="Calibri"/>
                <a:cs typeface="Calibri"/>
                <a:sym typeface="Calibri"/>
              </a:rPr>
              <a:t>High dose</a:t>
            </a:r>
            <a:endParaRPr sz="1350" dirty="0"/>
          </a:p>
        </p:txBody>
      </p:sp>
      <p:sp>
        <p:nvSpPr>
          <p:cNvPr id="185" name="Google Shape;185;p13"/>
          <p:cNvSpPr txBox="1"/>
          <p:nvPr/>
        </p:nvSpPr>
        <p:spPr>
          <a:xfrm>
            <a:off x="3154493" y="5291263"/>
            <a:ext cx="2379065" cy="276969"/>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Calibri"/>
                <a:ea typeface="Calibri"/>
                <a:cs typeface="Calibri"/>
                <a:sym typeface="Calibri"/>
              </a:rPr>
              <a:t>Adjuvanted - Squalene</a:t>
            </a:r>
            <a:endParaRPr sz="1350" dirty="0"/>
          </a:p>
        </p:txBody>
      </p:sp>
      <p:sp>
        <p:nvSpPr>
          <p:cNvPr id="186" name="Google Shape;186;p13"/>
          <p:cNvSpPr txBox="1"/>
          <p:nvPr/>
        </p:nvSpPr>
        <p:spPr>
          <a:xfrm>
            <a:off x="6923359" y="3335149"/>
            <a:ext cx="4573203" cy="276969"/>
          </a:xfrm>
          <a:prstGeom prst="rect">
            <a:avLst/>
          </a:prstGeom>
          <a:noFill/>
          <a:ln>
            <a:noFill/>
          </a:ln>
        </p:spPr>
        <p:txBody>
          <a:bodyPr spcFirstLastPara="1" wrap="square" lIns="68569" tIns="34275" rIns="68569" bIns="34275" anchor="t" anchorCtr="0">
            <a:spAutoFit/>
          </a:bodyPr>
          <a:lstStyle/>
          <a:p>
            <a:pPr>
              <a:buClr>
                <a:srgbClr val="000000"/>
              </a:buClr>
              <a:buSzPts val="1800"/>
            </a:pPr>
            <a:r>
              <a:rPr lang="en-US" sz="1350" dirty="0">
                <a:solidFill>
                  <a:srgbClr val="000000"/>
                </a:solidFill>
                <a:latin typeface="Calibri"/>
                <a:ea typeface="Calibri"/>
                <a:cs typeface="Calibri"/>
                <a:sym typeface="Calibri"/>
              </a:rPr>
              <a:t>Recombinant </a:t>
            </a:r>
            <a:endParaRPr sz="1350" dirty="0">
              <a:solidFill>
                <a:srgbClr val="000000"/>
              </a:solidFill>
              <a:latin typeface="Calibri"/>
              <a:ea typeface="Calibri"/>
              <a:cs typeface="Calibri"/>
              <a:sym typeface="Calibri"/>
            </a:endParaRPr>
          </a:p>
        </p:txBody>
      </p:sp>
      <p:pic>
        <p:nvPicPr>
          <p:cNvPr id="187" name="Google Shape;187;p13"/>
          <p:cNvPicPr preferRelativeResize="0"/>
          <p:nvPr/>
        </p:nvPicPr>
        <p:blipFill rotWithShape="1">
          <a:blip r:embed="rId6">
            <a:alphaModFix/>
          </a:blip>
          <a:srcRect l="20649"/>
          <a:stretch/>
        </p:blipFill>
        <p:spPr>
          <a:xfrm>
            <a:off x="5665084" y="2800916"/>
            <a:ext cx="627674" cy="608129"/>
          </a:xfrm>
          <a:prstGeom prst="rect">
            <a:avLst/>
          </a:prstGeom>
          <a:noFill/>
          <a:ln>
            <a:noFill/>
          </a:ln>
        </p:spPr>
      </p:pic>
      <p:sp>
        <p:nvSpPr>
          <p:cNvPr id="189" name="Google Shape;189;p13"/>
          <p:cNvSpPr txBox="1"/>
          <p:nvPr/>
        </p:nvSpPr>
        <p:spPr>
          <a:xfrm>
            <a:off x="7010110" y="3033329"/>
            <a:ext cx="611123" cy="276969"/>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Calibri"/>
                <a:ea typeface="Calibri"/>
                <a:cs typeface="Calibri"/>
                <a:sym typeface="Calibri"/>
              </a:rPr>
              <a:t>45 µ</a:t>
            </a:r>
            <a:endParaRPr sz="1350" dirty="0">
              <a:solidFill>
                <a:schemeClr val="dk1"/>
              </a:solidFill>
              <a:latin typeface="Calibri"/>
              <a:ea typeface="Calibri"/>
              <a:cs typeface="Calibri"/>
              <a:sym typeface="Calibri"/>
            </a:endParaRPr>
          </a:p>
        </p:txBody>
      </p:sp>
      <p:sp>
        <p:nvSpPr>
          <p:cNvPr id="190" name="Google Shape;190;p13"/>
          <p:cNvSpPr txBox="1"/>
          <p:nvPr/>
        </p:nvSpPr>
        <p:spPr>
          <a:xfrm>
            <a:off x="937516" y="4034125"/>
            <a:ext cx="807900" cy="276969"/>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Calibri"/>
                <a:ea typeface="Calibri"/>
                <a:cs typeface="Calibri"/>
                <a:sym typeface="Calibri"/>
              </a:rPr>
              <a:t>RNA</a:t>
            </a:r>
            <a:endParaRPr sz="1350" dirty="0"/>
          </a:p>
        </p:txBody>
      </p:sp>
      <p:sp>
        <p:nvSpPr>
          <p:cNvPr id="195" name="Google Shape;195;p13"/>
          <p:cNvSpPr txBox="1"/>
          <p:nvPr/>
        </p:nvSpPr>
        <p:spPr>
          <a:xfrm>
            <a:off x="2716624" y="5086049"/>
            <a:ext cx="2206376" cy="276969"/>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Calibri"/>
                <a:ea typeface="Calibri"/>
                <a:cs typeface="Calibri"/>
                <a:sym typeface="Calibri"/>
              </a:rPr>
              <a:t> </a:t>
            </a:r>
            <a:endParaRPr sz="1350" dirty="0"/>
          </a:p>
        </p:txBody>
      </p:sp>
      <p:pic>
        <p:nvPicPr>
          <p:cNvPr id="197" name="Google Shape;197;p13"/>
          <p:cNvPicPr preferRelativeResize="0"/>
          <p:nvPr/>
        </p:nvPicPr>
        <p:blipFill>
          <a:blip r:embed="rId7">
            <a:alphaModFix/>
          </a:blip>
          <a:stretch>
            <a:fillRect/>
          </a:stretch>
        </p:blipFill>
        <p:spPr>
          <a:xfrm>
            <a:off x="564525" y="2567887"/>
            <a:ext cx="1392216" cy="724913"/>
          </a:xfrm>
          <a:prstGeom prst="rect">
            <a:avLst/>
          </a:prstGeom>
          <a:noFill/>
          <a:ln>
            <a:noFill/>
          </a:ln>
        </p:spPr>
      </p:pic>
      <p:sp>
        <p:nvSpPr>
          <p:cNvPr id="198" name="Google Shape;198;p13"/>
          <p:cNvSpPr txBox="1"/>
          <p:nvPr/>
        </p:nvSpPr>
        <p:spPr>
          <a:xfrm>
            <a:off x="104027" y="6483591"/>
            <a:ext cx="2224125" cy="370800"/>
          </a:xfrm>
          <a:prstGeom prst="rect">
            <a:avLst/>
          </a:prstGeom>
          <a:noFill/>
          <a:ln>
            <a:noFill/>
          </a:ln>
        </p:spPr>
        <p:txBody>
          <a:bodyPr spcFirstLastPara="1" wrap="square" lIns="68569" tIns="68569" rIns="68569" bIns="68569" anchor="t" anchorCtr="0">
            <a:noAutofit/>
          </a:bodyPr>
          <a:lstStyle/>
          <a:p>
            <a:r>
              <a:rPr lang="en-US" sz="1350" dirty="0">
                <a:latin typeface="Calibri"/>
                <a:ea typeface="Calibri"/>
                <a:cs typeface="Calibri"/>
                <a:sym typeface="Calibri"/>
              </a:rPr>
              <a:t>Groshskopf MMWR 2023</a:t>
            </a:r>
            <a:endParaRPr sz="1350" dirty="0">
              <a:latin typeface="Calibri"/>
              <a:ea typeface="Calibri"/>
              <a:cs typeface="Calibri"/>
              <a:sym typeface="Calibri"/>
            </a:endParaRPr>
          </a:p>
        </p:txBody>
      </p:sp>
      <p:sp>
        <p:nvSpPr>
          <p:cNvPr id="199" name="Google Shape;199;p13"/>
          <p:cNvSpPr txBox="1"/>
          <p:nvPr/>
        </p:nvSpPr>
        <p:spPr>
          <a:xfrm>
            <a:off x="695913" y="3050952"/>
            <a:ext cx="2250000" cy="346226"/>
          </a:xfrm>
          <a:prstGeom prst="rect">
            <a:avLst/>
          </a:prstGeom>
          <a:noFill/>
          <a:ln>
            <a:noFill/>
          </a:ln>
        </p:spPr>
        <p:txBody>
          <a:bodyPr spcFirstLastPara="1" wrap="square" lIns="68569" tIns="68569" rIns="68569" bIns="68569" anchor="t" anchorCtr="0">
            <a:spAutoFit/>
          </a:bodyPr>
          <a:lstStyle/>
          <a:p>
            <a:r>
              <a:rPr lang="en-US" sz="1350" dirty="0">
                <a:solidFill>
                  <a:schemeClr val="dk1"/>
                </a:solidFill>
                <a:latin typeface="Calibri"/>
                <a:ea typeface="Calibri"/>
                <a:cs typeface="Calibri"/>
                <a:sym typeface="Calibri"/>
              </a:rPr>
              <a:t>Cell culture </a:t>
            </a:r>
            <a:endParaRPr sz="1350" dirty="0">
              <a:solidFill>
                <a:schemeClr val="dk1"/>
              </a:solidFill>
            </a:endParaRPr>
          </a:p>
        </p:txBody>
      </p:sp>
      <p:sp>
        <p:nvSpPr>
          <p:cNvPr id="200" name="Google Shape;200;p13"/>
          <p:cNvSpPr/>
          <p:nvPr/>
        </p:nvSpPr>
        <p:spPr>
          <a:xfrm>
            <a:off x="2611069" y="2825095"/>
            <a:ext cx="850514" cy="24877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endParaRPr sz="1350" dirty="0">
              <a:latin typeface="Calibri"/>
              <a:ea typeface="Calibri"/>
              <a:cs typeface="Calibri"/>
              <a:sym typeface="Calibri"/>
            </a:endParaRPr>
          </a:p>
        </p:txBody>
      </p:sp>
      <p:sp>
        <p:nvSpPr>
          <p:cNvPr id="201" name="Google Shape;201;p13"/>
          <p:cNvSpPr txBox="1"/>
          <p:nvPr/>
        </p:nvSpPr>
        <p:spPr>
          <a:xfrm>
            <a:off x="816349" y="261787"/>
            <a:ext cx="7508896" cy="507809"/>
          </a:xfrm>
          <a:prstGeom prst="rect">
            <a:avLst/>
          </a:prstGeom>
          <a:solidFill>
            <a:schemeClr val="bg2"/>
          </a:solidFill>
          <a:ln>
            <a:noFill/>
          </a:ln>
        </p:spPr>
        <p:txBody>
          <a:bodyPr spcFirstLastPara="1" wrap="square" lIns="68569" tIns="68569" rIns="68569" bIns="68569" anchor="t" anchorCtr="0">
            <a:spAutoFit/>
          </a:bodyPr>
          <a:lstStyle/>
          <a:p>
            <a:r>
              <a:rPr lang="en-US" sz="2400" b="1" i="1" u="sng" dirty="0">
                <a:latin typeface="Calibri"/>
                <a:ea typeface="Calibri"/>
                <a:cs typeface="Calibri"/>
                <a:sym typeface="Calibri"/>
              </a:rPr>
              <a:t>65 + CDC Recommends higher dose or adjuvanted vaccines</a:t>
            </a:r>
            <a:endParaRPr sz="2400" b="1" i="1" u="sng" dirty="0">
              <a:latin typeface="Calibri"/>
              <a:ea typeface="Calibri"/>
              <a:cs typeface="Calibri"/>
              <a:sym typeface="Calibri"/>
            </a:endParaRPr>
          </a:p>
        </p:txBody>
      </p:sp>
      <p:pic>
        <p:nvPicPr>
          <p:cNvPr id="2" name="Picture 1">
            <a:extLst>
              <a:ext uri="{FF2B5EF4-FFF2-40B4-BE49-F238E27FC236}">
                <a16:creationId xmlns:a16="http://schemas.microsoft.com/office/drawing/2014/main" id="{D50276B6-1019-46BA-8D65-4F633E505833}"/>
              </a:ext>
            </a:extLst>
          </p:cNvPr>
          <p:cNvPicPr>
            <a:picLocks noChangeAspect="1"/>
          </p:cNvPicPr>
          <p:nvPr/>
        </p:nvPicPr>
        <p:blipFill>
          <a:blip r:embed="rId8"/>
          <a:stretch>
            <a:fillRect/>
          </a:stretch>
        </p:blipFill>
        <p:spPr>
          <a:xfrm>
            <a:off x="2780896" y="1866199"/>
            <a:ext cx="791024" cy="608129"/>
          </a:xfrm>
          <a:prstGeom prst="rect">
            <a:avLst/>
          </a:prstGeom>
        </p:spPr>
      </p:pic>
      <p:pic>
        <p:nvPicPr>
          <p:cNvPr id="3" name="Picture 2">
            <a:extLst>
              <a:ext uri="{FF2B5EF4-FFF2-40B4-BE49-F238E27FC236}">
                <a16:creationId xmlns:a16="http://schemas.microsoft.com/office/drawing/2014/main" id="{EDAB804F-29ED-42B0-81F0-2625A34EF691}"/>
              </a:ext>
            </a:extLst>
          </p:cNvPr>
          <p:cNvPicPr>
            <a:picLocks noChangeAspect="1"/>
          </p:cNvPicPr>
          <p:nvPr/>
        </p:nvPicPr>
        <p:blipFill>
          <a:blip r:embed="rId9"/>
          <a:stretch>
            <a:fillRect/>
          </a:stretch>
        </p:blipFill>
        <p:spPr>
          <a:xfrm>
            <a:off x="3400999" y="2075411"/>
            <a:ext cx="649280" cy="374936"/>
          </a:xfrm>
          <a:prstGeom prst="rect">
            <a:avLst/>
          </a:prstGeom>
        </p:spPr>
      </p:pic>
      <p:pic>
        <p:nvPicPr>
          <p:cNvPr id="4" name="Picture 3">
            <a:extLst>
              <a:ext uri="{FF2B5EF4-FFF2-40B4-BE49-F238E27FC236}">
                <a16:creationId xmlns:a16="http://schemas.microsoft.com/office/drawing/2014/main" id="{0D07A3C8-1F3D-424B-AFBF-2D6CE800A1F6}"/>
              </a:ext>
            </a:extLst>
          </p:cNvPr>
          <p:cNvPicPr>
            <a:picLocks noChangeAspect="1"/>
          </p:cNvPicPr>
          <p:nvPr/>
        </p:nvPicPr>
        <p:blipFill>
          <a:blip r:embed="rId10"/>
          <a:stretch>
            <a:fillRect/>
          </a:stretch>
        </p:blipFill>
        <p:spPr>
          <a:xfrm>
            <a:off x="779642" y="4032732"/>
            <a:ext cx="1687214" cy="1691787"/>
          </a:xfrm>
          <a:prstGeom prst="rect">
            <a:avLst/>
          </a:prstGeom>
        </p:spPr>
      </p:pic>
      <p:pic>
        <p:nvPicPr>
          <p:cNvPr id="6" name="Picture 5">
            <a:extLst>
              <a:ext uri="{FF2B5EF4-FFF2-40B4-BE49-F238E27FC236}">
                <a16:creationId xmlns:a16="http://schemas.microsoft.com/office/drawing/2014/main" id="{2873ED03-C077-42F8-8298-EAA263FBCFF6}"/>
              </a:ext>
            </a:extLst>
          </p:cNvPr>
          <p:cNvPicPr>
            <a:picLocks noChangeAspect="1"/>
          </p:cNvPicPr>
          <p:nvPr/>
        </p:nvPicPr>
        <p:blipFill>
          <a:blip r:embed="rId11"/>
          <a:stretch>
            <a:fillRect/>
          </a:stretch>
        </p:blipFill>
        <p:spPr>
          <a:xfrm>
            <a:off x="2302537" y="4811390"/>
            <a:ext cx="672143" cy="658425"/>
          </a:xfrm>
          <a:prstGeom prst="rect">
            <a:avLst/>
          </a:prstGeom>
        </p:spPr>
      </p:pic>
      <p:pic>
        <p:nvPicPr>
          <p:cNvPr id="7" name="Picture 6">
            <a:extLst>
              <a:ext uri="{FF2B5EF4-FFF2-40B4-BE49-F238E27FC236}">
                <a16:creationId xmlns:a16="http://schemas.microsoft.com/office/drawing/2014/main" id="{C7696024-E82D-4AFF-BF6C-4CA3A96D61F0}"/>
              </a:ext>
            </a:extLst>
          </p:cNvPr>
          <p:cNvPicPr>
            <a:picLocks noChangeAspect="1"/>
          </p:cNvPicPr>
          <p:nvPr/>
        </p:nvPicPr>
        <p:blipFill>
          <a:blip r:embed="rId12"/>
          <a:stretch>
            <a:fillRect/>
          </a:stretch>
        </p:blipFill>
        <p:spPr>
          <a:xfrm>
            <a:off x="3649718" y="5044626"/>
            <a:ext cx="900762" cy="288061"/>
          </a:xfrm>
          <a:prstGeom prst="rect">
            <a:avLst/>
          </a:prstGeom>
        </p:spPr>
      </p:pic>
      <p:pic>
        <p:nvPicPr>
          <p:cNvPr id="46" name="Google Shape;187;p13">
            <a:extLst>
              <a:ext uri="{FF2B5EF4-FFF2-40B4-BE49-F238E27FC236}">
                <a16:creationId xmlns:a16="http://schemas.microsoft.com/office/drawing/2014/main" id="{D195DB9C-BE19-400B-B2B4-1659462B48DC}"/>
              </a:ext>
            </a:extLst>
          </p:cNvPr>
          <p:cNvPicPr preferRelativeResize="0"/>
          <p:nvPr/>
        </p:nvPicPr>
        <p:blipFill rotWithShape="1">
          <a:blip r:embed="rId6">
            <a:alphaModFix/>
          </a:blip>
          <a:srcRect l="20649"/>
          <a:stretch/>
        </p:blipFill>
        <p:spPr>
          <a:xfrm>
            <a:off x="5045705" y="4606291"/>
            <a:ext cx="1238985" cy="122471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5"/>
          <p:cNvSpPr txBox="1"/>
          <p:nvPr/>
        </p:nvSpPr>
        <p:spPr>
          <a:xfrm>
            <a:off x="580769" y="4418763"/>
            <a:ext cx="7861725" cy="994857"/>
          </a:xfrm>
          <a:prstGeom prst="rect">
            <a:avLst/>
          </a:prstGeom>
          <a:noFill/>
          <a:ln>
            <a:noFill/>
          </a:ln>
        </p:spPr>
        <p:txBody>
          <a:bodyPr spcFirstLastPara="1" wrap="square" lIns="68569" tIns="34275" rIns="68569" bIns="34275" anchor="t" anchorCtr="0">
            <a:spAutoFit/>
          </a:bodyPr>
          <a:lstStyle/>
          <a:p>
            <a:pPr marL="176213" indent="-176213">
              <a:lnSpc>
                <a:spcPct val="90000"/>
              </a:lnSpc>
              <a:buClr>
                <a:schemeClr val="dk1"/>
              </a:buClr>
              <a:buSzPts val="2600"/>
              <a:buFont typeface="Arial"/>
              <a:buChar char="•"/>
            </a:pPr>
            <a:r>
              <a:rPr lang="en-US" sz="1950" dirty="0">
                <a:solidFill>
                  <a:schemeClr val="dk1"/>
                </a:solidFill>
                <a:latin typeface="Calibri"/>
                <a:ea typeface="Calibri"/>
                <a:cs typeface="Calibri"/>
                <a:sym typeface="Calibri"/>
              </a:rPr>
              <a:t>No preference for which of the three above.</a:t>
            </a:r>
            <a:endParaRPr sz="1350" dirty="0"/>
          </a:p>
          <a:p>
            <a:pPr marL="176213" indent="-176213">
              <a:lnSpc>
                <a:spcPct val="90000"/>
              </a:lnSpc>
              <a:spcBef>
                <a:spcPts val="900"/>
              </a:spcBef>
              <a:buClr>
                <a:schemeClr val="dk1"/>
              </a:buClr>
              <a:buSzPts val="2600"/>
              <a:buFont typeface="Arial"/>
              <a:buChar char="•"/>
            </a:pPr>
            <a:r>
              <a:rPr lang="en-US" sz="1950" dirty="0">
                <a:solidFill>
                  <a:schemeClr val="dk1"/>
                </a:solidFill>
                <a:latin typeface="Calibri"/>
                <a:ea typeface="Calibri"/>
                <a:cs typeface="Calibri"/>
                <a:sym typeface="Calibri"/>
              </a:rPr>
              <a:t>If none of these three vaccines are available, then any other age-appropriate influenza vaccine should be used.</a:t>
            </a:r>
            <a:endParaRPr sz="1350" dirty="0"/>
          </a:p>
        </p:txBody>
      </p:sp>
      <p:sp>
        <p:nvSpPr>
          <p:cNvPr id="207" name="Google Shape;207;p15"/>
          <p:cNvSpPr txBox="1"/>
          <p:nvPr/>
        </p:nvSpPr>
        <p:spPr>
          <a:xfrm>
            <a:off x="766425" y="1707694"/>
            <a:ext cx="6294825" cy="611676"/>
          </a:xfrm>
          <a:prstGeom prst="rect">
            <a:avLst/>
          </a:prstGeom>
          <a:noFill/>
          <a:ln>
            <a:noFill/>
          </a:ln>
        </p:spPr>
        <p:txBody>
          <a:bodyPr spcFirstLastPara="1" wrap="square" lIns="68569" tIns="34275" rIns="68569" bIns="34275" anchor="t" anchorCtr="0">
            <a:spAutoFit/>
          </a:bodyPr>
          <a:lstStyle/>
          <a:p>
            <a:r>
              <a:rPr lang="en-US" sz="3525" dirty="0">
                <a:solidFill>
                  <a:schemeClr val="dk1"/>
                </a:solidFill>
                <a:latin typeface="Calibri"/>
                <a:ea typeface="Calibri"/>
                <a:cs typeface="Calibri"/>
                <a:sym typeface="Calibri"/>
              </a:rPr>
              <a:t>Adults aged ≥65 years preference  </a:t>
            </a:r>
            <a:endParaRPr sz="975" dirty="0"/>
          </a:p>
        </p:txBody>
      </p:sp>
      <p:graphicFrame>
        <p:nvGraphicFramePr>
          <p:cNvPr id="208" name="Google Shape;208;p15"/>
          <p:cNvGraphicFramePr/>
          <p:nvPr/>
        </p:nvGraphicFramePr>
        <p:xfrm>
          <a:off x="766433" y="2678344"/>
          <a:ext cx="7449038" cy="1440376"/>
        </p:xfrm>
        <a:graphic>
          <a:graphicData uri="http://schemas.openxmlformats.org/drawingml/2006/table">
            <a:tbl>
              <a:tblPr firstRow="1" bandRow="1">
                <a:noFill/>
              </a:tblPr>
              <a:tblGrid>
                <a:gridCol w="1988794">
                  <a:extLst>
                    <a:ext uri="{9D8B030D-6E8A-4147-A177-3AD203B41FA5}">
                      <a16:colId xmlns:a16="http://schemas.microsoft.com/office/drawing/2014/main" val="20000"/>
                    </a:ext>
                  </a:extLst>
                </a:gridCol>
                <a:gridCol w="1230750">
                  <a:extLst>
                    <a:ext uri="{9D8B030D-6E8A-4147-A177-3AD203B41FA5}">
                      <a16:colId xmlns:a16="http://schemas.microsoft.com/office/drawing/2014/main" val="20001"/>
                    </a:ext>
                  </a:extLst>
                </a:gridCol>
                <a:gridCol w="3314925">
                  <a:extLst>
                    <a:ext uri="{9D8B030D-6E8A-4147-A177-3AD203B41FA5}">
                      <a16:colId xmlns:a16="http://schemas.microsoft.com/office/drawing/2014/main" val="20002"/>
                    </a:ext>
                  </a:extLst>
                </a:gridCol>
                <a:gridCol w="914569">
                  <a:extLst>
                    <a:ext uri="{9D8B030D-6E8A-4147-A177-3AD203B41FA5}">
                      <a16:colId xmlns:a16="http://schemas.microsoft.com/office/drawing/2014/main" val="20003"/>
                    </a:ext>
                  </a:extLst>
                </a:gridCol>
              </a:tblGrid>
              <a:tr h="533494">
                <a:tc>
                  <a:txBody>
                    <a:bodyPr/>
                    <a:lstStyle/>
                    <a:p>
                      <a:pPr marL="0" marR="0" lvl="0" indent="0" algn="l" rtl="0">
                        <a:spcBef>
                          <a:spcPts val="0"/>
                        </a:spcBef>
                        <a:spcAft>
                          <a:spcPts val="0"/>
                        </a:spcAft>
                        <a:buNone/>
                      </a:pPr>
                      <a:r>
                        <a:rPr lang="en-US" sz="2000" b="1" u="none" strike="noStrike" cap="none" dirty="0">
                          <a:solidFill>
                            <a:schemeClr val="lt1"/>
                          </a:solidFill>
                        </a:rPr>
                        <a:t>High-dose</a:t>
                      </a:r>
                      <a:endParaRPr sz="1400" dirty="0"/>
                    </a:p>
                  </a:txBody>
                  <a:tcPr marL="68588" marR="68588" marT="34294" marB="34294" anchor="ctr">
                    <a:lnR w="38100" cap="flat" cmpd="sng">
                      <a:solidFill>
                        <a:schemeClr val="lt1"/>
                      </a:solidFill>
                      <a:prstDash val="solid"/>
                      <a:round/>
                      <a:headEnd type="none" w="sm" len="sm"/>
                      <a:tailEnd type="none" w="sm" len="sm"/>
                    </a:lnR>
                    <a:lnB w="38100" cap="flat" cmpd="sng">
                      <a:solidFill>
                        <a:schemeClr val="lt1"/>
                      </a:solidFill>
                      <a:prstDash val="solid"/>
                      <a:round/>
                      <a:headEnd type="none" w="sm" len="sm"/>
                      <a:tailEnd type="none" w="sm" len="sm"/>
                    </a:lnB>
                    <a:solidFill>
                      <a:srgbClr val="52B03B"/>
                    </a:solidFill>
                  </a:tcPr>
                </a:tc>
                <a:tc>
                  <a:txBody>
                    <a:bodyPr/>
                    <a:lstStyle/>
                    <a:p>
                      <a:pPr marL="0" marR="0" lvl="0" indent="0" algn="l" rtl="0">
                        <a:spcBef>
                          <a:spcPts val="0"/>
                        </a:spcBef>
                        <a:spcAft>
                          <a:spcPts val="0"/>
                        </a:spcAft>
                        <a:buNone/>
                      </a:pPr>
                      <a:r>
                        <a:rPr lang="en-US" sz="2000" b="1" dirty="0">
                          <a:solidFill>
                            <a:schemeClr val="lt1"/>
                          </a:solidFill>
                        </a:rPr>
                        <a:t>Fluzone</a:t>
                      </a:r>
                      <a:endParaRPr sz="2000" b="1" dirty="0">
                        <a:solidFill>
                          <a:schemeClr val="lt1"/>
                        </a:solidFill>
                      </a:endParaRPr>
                    </a:p>
                  </a:txBody>
                  <a:tcPr marL="68588" marR="68588" marT="34294" marB="34294"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B w="38100" cap="flat" cmpd="sng">
                      <a:solidFill>
                        <a:schemeClr val="lt1"/>
                      </a:solidFill>
                      <a:prstDash val="solid"/>
                      <a:round/>
                      <a:headEnd type="none" w="sm" len="sm"/>
                      <a:tailEnd type="none" w="sm" len="sm"/>
                    </a:lnB>
                    <a:solidFill>
                      <a:srgbClr val="52B03B"/>
                    </a:solidFill>
                  </a:tcPr>
                </a:tc>
                <a:tc>
                  <a:txBody>
                    <a:bodyPr/>
                    <a:lstStyle/>
                    <a:p>
                      <a:pPr marL="0" marR="0" lvl="0" indent="0" algn="l" rtl="0">
                        <a:spcBef>
                          <a:spcPts val="0"/>
                        </a:spcBef>
                        <a:spcAft>
                          <a:spcPts val="0"/>
                        </a:spcAft>
                        <a:buNone/>
                      </a:pPr>
                      <a:r>
                        <a:rPr lang="en-US" sz="2000" b="1" dirty="0">
                          <a:solidFill>
                            <a:schemeClr val="lt1"/>
                          </a:solidFill>
                        </a:rPr>
                        <a:t>Inactivated influenza vaccine</a:t>
                      </a:r>
                      <a:endParaRPr sz="1400" dirty="0"/>
                    </a:p>
                  </a:txBody>
                  <a:tcPr marL="68588" marR="68588" marT="34294" marB="34294"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B w="38100" cap="flat" cmpd="sng">
                      <a:solidFill>
                        <a:schemeClr val="lt1"/>
                      </a:solidFill>
                      <a:prstDash val="solid"/>
                      <a:round/>
                      <a:headEnd type="none" w="sm" len="sm"/>
                      <a:tailEnd type="none" w="sm" len="sm"/>
                    </a:lnB>
                    <a:solidFill>
                      <a:srgbClr val="52B03B"/>
                    </a:solidFill>
                  </a:tcPr>
                </a:tc>
                <a:tc>
                  <a:txBody>
                    <a:bodyPr/>
                    <a:lstStyle/>
                    <a:p>
                      <a:pPr marL="0" marR="0" lvl="0" indent="0" algn="l" rtl="0">
                        <a:spcBef>
                          <a:spcPts val="0"/>
                        </a:spcBef>
                        <a:spcAft>
                          <a:spcPts val="0"/>
                        </a:spcAft>
                        <a:buNone/>
                      </a:pPr>
                      <a:r>
                        <a:rPr lang="en-US" sz="2000" b="1" dirty="0">
                          <a:solidFill>
                            <a:schemeClr val="lt1"/>
                          </a:solidFill>
                        </a:rPr>
                        <a:t>HD4IV</a:t>
                      </a:r>
                      <a:endParaRPr sz="1400" dirty="0"/>
                    </a:p>
                  </a:txBody>
                  <a:tcPr marL="68588" marR="68588" marT="34294" marB="34294" anchor="ctr">
                    <a:lnL w="38100" cap="flat" cmpd="sng">
                      <a:solidFill>
                        <a:schemeClr val="lt1"/>
                      </a:solidFill>
                      <a:prstDash val="solid"/>
                      <a:round/>
                      <a:headEnd type="none" w="sm" len="sm"/>
                      <a:tailEnd type="none" w="sm" len="sm"/>
                    </a:lnL>
                    <a:lnB w="38100" cap="flat" cmpd="sng">
                      <a:solidFill>
                        <a:schemeClr val="lt1"/>
                      </a:solidFill>
                      <a:prstDash val="solid"/>
                      <a:round/>
                      <a:headEnd type="none" w="sm" len="sm"/>
                      <a:tailEnd type="none" w="sm" len="sm"/>
                    </a:lnB>
                    <a:solidFill>
                      <a:srgbClr val="52B03B"/>
                    </a:solidFill>
                  </a:tcPr>
                </a:tc>
                <a:extLst>
                  <a:ext uri="{0D108BD9-81ED-4DB2-BD59-A6C34878D82A}">
                    <a16:rowId xmlns:a16="http://schemas.microsoft.com/office/drawing/2014/main" val="10000"/>
                  </a:ext>
                </a:extLst>
              </a:tr>
              <a:tr h="365768">
                <a:tc>
                  <a:txBody>
                    <a:bodyPr/>
                    <a:lstStyle/>
                    <a:p>
                      <a:pPr marL="0" marR="0" lvl="0" indent="0" algn="l" rtl="0">
                        <a:spcBef>
                          <a:spcPts val="0"/>
                        </a:spcBef>
                        <a:spcAft>
                          <a:spcPts val="0"/>
                        </a:spcAft>
                        <a:buNone/>
                      </a:pPr>
                      <a:r>
                        <a:rPr lang="en-US" sz="2000" b="1" dirty="0">
                          <a:solidFill>
                            <a:schemeClr val="lt1"/>
                          </a:solidFill>
                        </a:rPr>
                        <a:t>Recombinant</a:t>
                      </a:r>
                      <a:endParaRPr sz="1400" dirty="0"/>
                    </a:p>
                  </a:txBody>
                  <a:tcPr marL="68588" marR="68588" marT="34294" marB="34294" anchor="ctr">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218A94"/>
                    </a:solidFill>
                  </a:tcPr>
                </a:tc>
                <a:tc>
                  <a:txBody>
                    <a:bodyPr/>
                    <a:lstStyle/>
                    <a:p>
                      <a:pPr marL="0" marR="0" lvl="0" indent="0" algn="l" rtl="0">
                        <a:spcBef>
                          <a:spcPts val="0"/>
                        </a:spcBef>
                        <a:spcAft>
                          <a:spcPts val="0"/>
                        </a:spcAft>
                        <a:buNone/>
                      </a:pPr>
                      <a:r>
                        <a:rPr lang="en-US" sz="2000" b="1" dirty="0">
                          <a:solidFill>
                            <a:schemeClr val="lt1"/>
                          </a:solidFill>
                        </a:rPr>
                        <a:t>Flublock</a:t>
                      </a:r>
                      <a:endParaRPr sz="2000" b="1" dirty="0">
                        <a:solidFill>
                          <a:schemeClr val="lt1"/>
                        </a:solidFill>
                      </a:endParaRPr>
                    </a:p>
                  </a:txBody>
                  <a:tcPr marL="68588" marR="68588" marT="34294" marB="34294"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218A94"/>
                    </a:solidFill>
                  </a:tcPr>
                </a:tc>
                <a:tc>
                  <a:txBody>
                    <a:bodyPr/>
                    <a:lstStyle/>
                    <a:p>
                      <a:pPr marL="0" marR="0" lvl="0" indent="0" algn="l" rtl="0">
                        <a:spcBef>
                          <a:spcPts val="0"/>
                        </a:spcBef>
                        <a:spcAft>
                          <a:spcPts val="0"/>
                        </a:spcAft>
                        <a:buNone/>
                      </a:pPr>
                      <a:r>
                        <a:rPr lang="en-US" sz="2000" b="1" dirty="0">
                          <a:solidFill>
                            <a:schemeClr val="lt1"/>
                          </a:solidFill>
                        </a:rPr>
                        <a:t>Influenza vaccine</a:t>
                      </a:r>
                      <a:endParaRPr sz="1400" dirty="0"/>
                    </a:p>
                  </a:txBody>
                  <a:tcPr marL="68588" marR="68588" marT="34294" marB="34294"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218A94"/>
                    </a:solidFill>
                  </a:tcPr>
                </a:tc>
                <a:tc>
                  <a:txBody>
                    <a:bodyPr/>
                    <a:lstStyle/>
                    <a:p>
                      <a:pPr marL="0" marR="0" lvl="0" indent="0" algn="l" rtl="0">
                        <a:spcBef>
                          <a:spcPts val="0"/>
                        </a:spcBef>
                        <a:spcAft>
                          <a:spcPts val="0"/>
                        </a:spcAft>
                        <a:buNone/>
                      </a:pPr>
                      <a:r>
                        <a:rPr lang="en-US" sz="2000" b="1" dirty="0">
                          <a:solidFill>
                            <a:schemeClr val="lt1"/>
                          </a:solidFill>
                        </a:rPr>
                        <a:t>RIV4</a:t>
                      </a:r>
                      <a:endParaRPr sz="1400" dirty="0"/>
                    </a:p>
                  </a:txBody>
                  <a:tcPr marL="68588" marR="68588" marT="34294" marB="34294" anchor="ctr">
                    <a:lnL w="38100" cap="flat" cmpd="sng">
                      <a:solidFill>
                        <a:schemeClr val="lt1"/>
                      </a:solidFill>
                      <a:prstDash val="solid"/>
                      <a:round/>
                      <a:headEnd type="none" w="sm" len="sm"/>
                      <a:tailEnd type="none" w="sm" len="sm"/>
                    </a:lnL>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218A94"/>
                    </a:solidFill>
                  </a:tcPr>
                </a:tc>
                <a:extLst>
                  <a:ext uri="{0D108BD9-81ED-4DB2-BD59-A6C34878D82A}">
                    <a16:rowId xmlns:a16="http://schemas.microsoft.com/office/drawing/2014/main" val="10001"/>
                  </a:ext>
                </a:extLst>
              </a:tr>
              <a:tr h="533494">
                <a:tc>
                  <a:txBody>
                    <a:bodyPr/>
                    <a:lstStyle/>
                    <a:p>
                      <a:pPr marL="0" marR="0" lvl="0" indent="0" algn="l" rtl="0">
                        <a:spcBef>
                          <a:spcPts val="0"/>
                        </a:spcBef>
                        <a:spcAft>
                          <a:spcPts val="0"/>
                        </a:spcAft>
                        <a:buNone/>
                      </a:pPr>
                      <a:r>
                        <a:rPr lang="en-US" sz="2000" b="1" dirty="0">
                          <a:solidFill>
                            <a:schemeClr val="lt1"/>
                          </a:solidFill>
                        </a:rPr>
                        <a:t>Adjuvanted</a:t>
                      </a:r>
                      <a:endParaRPr sz="1400" dirty="0"/>
                    </a:p>
                  </a:txBody>
                  <a:tcPr marL="68588" marR="68588" marT="34294" marB="34294" anchor="ctr">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52B03B"/>
                    </a:solidFill>
                  </a:tcPr>
                </a:tc>
                <a:tc>
                  <a:txBody>
                    <a:bodyPr/>
                    <a:lstStyle/>
                    <a:p>
                      <a:pPr marL="0" marR="0" lvl="0" indent="0" algn="l" rtl="0">
                        <a:spcBef>
                          <a:spcPts val="0"/>
                        </a:spcBef>
                        <a:spcAft>
                          <a:spcPts val="0"/>
                        </a:spcAft>
                        <a:buNone/>
                      </a:pPr>
                      <a:r>
                        <a:rPr lang="en-US" sz="2000" b="1" dirty="0">
                          <a:solidFill>
                            <a:schemeClr val="lt1"/>
                          </a:solidFill>
                        </a:rPr>
                        <a:t>Fluad</a:t>
                      </a:r>
                      <a:endParaRPr sz="2000" b="1" dirty="0">
                        <a:solidFill>
                          <a:schemeClr val="lt1"/>
                        </a:solidFill>
                      </a:endParaRPr>
                    </a:p>
                  </a:txBody>
                  <a:tcPr marL="68588" marR="68588" marT="34294" marB="34294"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52B03B"/>
                    </a:solidFill>
                  </a:tcPr>
                </a:tc>
                <a:tc>
                  <a:txBody>
                    <a:bodyPr/>
                    <a:lstStyle/>
                    <a:p>
                      <a:pPr marL="0" marR="0" lvl="0" indent="0" algn="l" rtl="0">
                        <a:spcBef>
                          <a:spcPts val="0"/>
                        </a:spcBef>
                        <a:spcAft>
                          <a:spcPts val="0"/>
                        </a:spcAft>
                        <a:buNone/>
                      </a:pPr>
                      <a:r>
                        <a:rPr lang="en-US" sz="2000" b="1" dirty="0">
                          <a:solidFill>
                            <a:schemeClr val="lt1"/>
                          </a:solidFill>
                        </a:rPr>
                        <a:t>Inactivated Influenza vaccine</a:t>
                      </a:r>
                      <a:endParaRPr sz="1400" dirty="0"/>
                    </a:p>
                  </a:txBody>
                  <a:tcPr marL="68588" marR="68588" marT="34294" marB="34294"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52B03B"/>
                    </a:solidFill>
                  </a:tcPr>
                </a:tc>
                <a:tc>
                  <a:txBody>
                    <a:bodyPr/>
                    <a:lstStyle/>
                    <a:p>
                      <a:pPr marL="0" marR="0" lvl="0" indent="0" algn="l" rtl="0">
                        <a:spcBef>
                          <a:spcPts val="0"/>
                        </a:spcBef>
                        <a:spcAft>
                          <a:spcPts val="0"/>
                        </a:spcAft>
                        <a:buNone/>
                      </a:pPr>
                      <a:r>
                        <a:rPr lang="en-US" sz="2000" b="1" dirty="0">
                          <a:solidFill>
                            <a:schemeClr val="lt1"/>
                          </a:solidFill>
                        </a:rPr>
                        <a:t>allV4</a:t>
                      </a:r>
                      <a:endParaRPr sz="1400" dirty="0"/>
                    </a:p>
                  </a:txBody>
                  <a:tcPr marL="68588" marR="68588" marT="34294" marB="34294" anchor="ctr">
                    <a:lnL w="38100" cap="flat" cmpd="sng">
                      <a:solidFill>
                        <a:schemeClr val="lt1"/>
                      </a:solidFill>
                      <a:prstDash val="solid"/>
                      <a:round/>
                      <a:headEnd type="none" w="sm" len="sm"/>
                      <a:tailEnd type="none" w="sm" len="sm"/>
                    </a:lnL>
                    <a:lnT w="38100" cap="flat" cmpd="sng">
                      <a:solidFill>
                        <a:schemeClr val="lt1"/>
                      </a:solidFill>
                      <a:prstDash val="solid"/>
                      <a:round/>
                      <a:headEnd type="none" w="sm" len="sm"/>
                      <a:tailEnd type="none" w="sm" len="sm"/>
                    </a:lnT>
                    <a:solidFill>
                      <a:srgbClr val="52B03B"/>
                    </a:solidFill>
                  </a:tcPr>
                </a:tc>
                <a:extLst>
                  <a:ext uri="{0D108BD9-81ED-4DB2-BD59-A6C34878D82A}">
                    <a16:rowId xmlns:a16="http://schemas.microsoft.com/office/drawing/2014/main" val="10002"/>
                  </a:ext>
                </a:extLst>
              </a:tr>
            </a:tbl>
          </a:graphicData>
        </a:graphic>
      </p:graphicFrame>
      <p:pic>
        <p:nvPicPr>
          <p:cNvPr id="209" name="Google Shape;209;p15" descr="Senior Super Hero Stock Illustrations – 343 Senior Super Hero Stock  Illustrations, Vectors &amp; Clipart - Dreamstime"/>
          <p:cNvPicPr preferRelativeResize="0"/>
          <p:nvPr/>
        </p:nvPicPr>
        <p:blipFill rotWithShape="1">
          <a:blip r:embed="rId3">
            <a:alphaModFix/>
          </a:blip>
          <a:srcRect/>
          <a:stretch/>
        </p:blipFill>
        <p:spPr>
          <a:xfrm>
            <a:off x="7061309" y="972388"/>
            <a:ext cx="1866900" cy="1466850"/>
          </a:xfrm>
          <a:prstGeom prst="rect">
            <a:avLst/>
          </a:prstGeom>
          <a:noFill/>
          <a:ln>
            <a:noFill/>
          </a:ln>
        </p:spPr>
      </p:pic>
      <p:sp>
        <p:nvSpPr>
          <p:cNvPr id="210" name="Google Shape;210;p15"/>
          <p:cNvSpPr txBox="1"/>
          <p:nvPr/>
        </p:nvSpPr>
        <p:spPr>
          <a:xfrm>
            <a:off x="919031" y="5568263"/>
            <a:ext cx="2224125" cy="370800"/>
          </a:xfrm>
          <a:prstGeom prst="rect">
            <a:avLst/>
          </a:prstGeom>
          <a:noFill/>
          <a:ln>
            <a:noFill/>
          </a:ln>
        </p:spPr>
        <p:txBody>
          <a:bodyPr spcFirstLastPara="1" wrap="square" lIns="68569" tIns="68569" rIns="68569" bIns="68569" anchor="t" anchorCtr="0">
            <a:noAutofit/>
          </a:bodyPr>
          <a:lstStyle/>
          <a:p>
            <a:r>
              <a:rPr lang="en-US" sz="1350" dirty="0">
                <a:latin typeface="Calibri"/>
                <a:ea typeface="Calibri"/>
                <a:cs typeface="Calibri"/>
                <a:sym typeface="Calibri"/>
              </a:rPr>
              <a:t>Groshskopf MMWR 2023</a:t>
            </a:r>
            <a:endParaRPr sz="1350" dirty="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6"/>
          <p:cNvSpPr txBox="1">
            <a:spLocks noGrp="1"/>
          </p:cNvSpPr>
          <p:nvPr>
            <p:ph type="title"/>
          </p:nvPr>
        </p:nvSpPr>
        <p:spPr>
          <a:xfrm>
            <a:off x="1120223" y="519325"/>
            <a:ext cx="5976132" cy="972836"/>
          </a:xfrm>
          <a:prstGeom prst="rect">
            <a:avLst/>
          </a:prstGeom>
          <a:noFill/>
          <a:ln>
            <a:noFill/>
          </a:ln>
        </p:spPr>
        <p:txBody>
          <a:bodyPr spcFirstLastPara="1" vert="horz" wrap="square" lIns="68569" tIns="34275" rIns="68569" bIns="34275" rtlCol="0" anchor="t" anchorCtr="0">
            <a:normAutofit/>
          </a:bodyPr>
          <a:lstStyle/>
          <a:p>
            <a:pPr algn="l">
              <a:spcBef>
                <a:spcPts val="0"/>
              </a:spcBef>
              <a:buClr>
                <a:schemeClr val="dk2"/>
              </a:buClr>
              <a:buSzPts val="4800"/>
            </a:pPr>
            <a:r>
              <a:rPr lang="en-US" dirty="0">
                <a:solidFill>
                  <a:schemeClr val="dk2"/>
                </a:solidFill>
                <a:latin typeface="Calibri"/>
                <a:ea typeface="Calibri"/>
                <a:cs typeface="Calibri"/>
                <a:sym typeface="Calibri"/>
              </a:rPr>
              <a:t>Influenza vaccine update</a:t>
            </a:r>
            <a:endParaRPr dirty="0"/>
          </a:p>
        </p:txBody>
      </p:sp>
      <p:sp>
        <p:nvSpPr>
          <p:cNvPr id="216" name="Google Shape;216;p16"/>
          <p:cNvSpPr txBox="1"/>
          <p:nvPr/>
        </p:nvSpPr>
        <p:spPr>
          <a:xfrm>
            <a:off x="744891" y="1492161"/>
            <a:ext cx="6680220" cy="3516317"/>
          </a:xfrm>
          <a:prstGeom prst="rect">
            <a:avLst/>
          </a:prstGeom>
          <a:noFill/>
          <a:ln>
            <a:noFill/>
          </a:ln>
        </p:spPr>
        <p:txBody>
          <a:bodyPr spcFirstLastPara="1" wrap="square" lIns="68569" tIns="34275" rIns="68569" bIns="34275" anchor="t" anchorCtr="0">
            <a:spAutoFit/>
          </a:bodyPr>
          <a:lstStyle/>
          <a:p>
            <a:pPr marL="222647" indent="-222647">
              <a:lnSpc>
                <a:spcPct val="90000"/>
              </a:lnSpc>
              <a:buClr>
                <a:srgbClr val="52B03B"/>
              </a:buClr>
              <a:buSzPts val="2800"/>
              <a:buFont typeface="Arial"/>
              <a:buChar char="•"/>
            </a:pPr>
            <a:r>
              <a:rPr lang="en-US" sz="2100" dirty="0">
                <a:solidFill>
                  <a:schemeClr val="dk1"/>
                </a:solidFill>
                <a:latin typeface="Calibri"/>
                <a:ea typeface="Calibri"/>
                <a:cs typeface="Calibri"/>
                <a:sym typeface="Calibri"/>
              </a:rPr>
              <a:t>Persons with egg allergy should receive influenza vaccine unless a contraindication exists. </a:t>
            </a:r>
            <a:endParaRPr sz="1350" dirty="0"/>
          </a:p>
          <a:p>
            <a:pPr marL="222647" indent="-222647">
              <a:lnSpc>
                <a:spcPct val="90000"/>
              </a:lnSpc>
              <a:spcBef>
                <a:spcPts val="1350"/>
              </a:spcBef>
              <a:buClr>
                <a:srgbClr val="52B03B"/>
              </a:buClr>
              <a:buSzPts val="2800"/>
              <a:buFont typeface="Arial"/>
              <a:buChar char="•"/>
            </a:pPr>
            <a:r>
              <a:rPr lang="en-US" sz="2100" b="1" dirty="0">
                <a:solidFill>
                  <a:schemeClr val="dk1"/>
                </a:solidFill>
                <a:latin typeface="Calibri"/>
                <a:ea typeface="Calibri"/>
                <a:cs typeface="Calibri"/>
                <a:sym typeface="Calibri"/>
              </a:rPr>
              <a:t>Any influenza vaccine (egg based or non-egg based) is acceptable.</a:t>
            </a:r>
            <a:endParaRPr sz="2100" dirty="0">
              <a:solidFill>
                <a:schemeClr val="dk1"/>
              </a:solidFill>
              <a:latin typeface="Calibri"/>
              <a:ea typeface="Calibri"/>
              <a:cs typeface="Calibri"/>
              <a:sym typeface="Calibri"/>
            </a:endParaRPr>
          </a:p>
          <a:p>
            <a:pPr marL="222647" indent="-222647">
              <a:lnSpc>
                <a:spcPct val="90000"/>
              </a:lnSpc>
              <a:spcBef>
                <a:spcPts val="1350"/>
              </a:spcBef>
              <a:buClr>
                <a:srgbClr val="52B03B"/>
              </a:buClr>
              <a:buSzPts val="2800"/>
              <a:buFont typeface="Arial"/>
              <a:buChar char="•"/>
            </a:pPr>
            <a:r>
              <a:rPr lang="en-US" sz="2100" dirty="0">
                <a:solidFill>
                  <a:schemeClr val="dk1"/>
                </a:solidFill>
                <a:latin typeface="Calibri"/>
                <a:ea typeface="Calibri"/>
                <a:cs typeface="Calibri"/>
                <a:sym typeface="Calibri"/>
              </a:rPr>
              <a:t>Life-threatening reactions to vaccines can rarely occur with any vaccine. </a:t>
            </a:r>
            <a:endParaRPr sz="1350" dirty="0"/>
          </a:p>
          <a:p>
            <a:pPr marL="222647" indent="-222647">
              <a:lnSpc>
                <a:spcPct val="90000"/>
              </a:lnSpc>
              <a:spcBef>
                <a:spcPts val="1350"/>
              </a:spcBef>
              <a:buClr>
                <a:srgbClr val="52B03B"/>
              </a:buClr>
              <a:buSzPts val="2800"/>
              <a:buFont typeface="Arial"/>
              <a:buChar char="•"/>
            </a:pPr>
            <a:r>
              <a:rPr lang="en-US" sz="2100" dirty="0">
                <a:solidFill>
                  <a:schemeClr val="dk1"/>
                </a:solidFill>
                <a:latin typeface="Calibri"/>
                <a:ea typeface="Calibri"/>
                <a:cs typeface="Calibri"/>
                <a:sym typeface="Calibri"/>
              </a:rPr>
              <a:t> </a:t>
            </a:r>
            <a:r>
              <a:rPr lang="en-US" sz="2100" u="sng" dirty="0">
                <a:solidFill>
                  <a:schemeClr val="dk1"/>
                </a:solidFill>
                <a:latin typeface="Calibri"/>
                <a:ea typeface="Calibri"/>
                <a:cs typeface="Calibri"/>
                <a:sym typeface="Calibri"/>
              </a:rPr>
              <a:t>All vaccines</a:t>
            </a:r>
            <a:r>
              <a:rPr lang="en-US" sz="2100" dirty="0">
                <a:solidFill>
                  <a:schemeClr val="dk1"/>
                </a:solidFill>
                <a:latin typeface="Calibri"/>
                <a:ea typeface="Calibri"/>
                <a:cs typeface="Calibri"/>
                <a:sym typeface="Calibri"/>
              </a:rPr>
              <a:t> should be administered in settings in which personnel and equipment needed for rapid recognition and treatment of acute hypersensitivity reactions are available.</a:t>
            </a:r>
            <a:endParaRPr sz="1350" dirty="0"/>
          </a:p>
        </p:txBody>
      </p:sp>
      <p:sp>
        <p:nvSpPr>
          <p:cNvPr id="217" name="Google Shape;217;p16"/>
          <p:cNvSpPr txBox="1"/>
          <p:nvPr/>
        </p:nvSpPr>
        <p:spPr>
          <a:xfrm>
            <a:off x="1283061" y="5556830"/>
            <a:ext cx="1900859" cy="276969"/>
          </a:xfrm>
          <a:prstGeom prst="rect">
            <a:avLst/>
          </a:prstGeom>
          <a:noFill/>
          <a:ln>
            <a:noFill/>
          </a:ln>
        </p:spPr>
        <p:txBody>
          <a:bodyPr spcFirstLastPara="1" wrap="square" lIns="68569" tIns="34275" rIns="68569" bIns="34275" anchor="t" anchorCtr="0">
            <a:spAutoFit/>
          </a:bodyPr>
          <a:lstStyle/>
          <a:p>
            <a:r>
              <a:rPr lang="en-US" sz="1350" i="1" dirty="0">
                <a:solidFill>
                  <a:schemeClr val="dk1"/>
                </a:solidFill>
                <a:latin typeface="Calibri"/>
                <a:ea typeface="Calibri"/>
                <a:cs typeface="Calibri"/>
                <a:sym typeface="Calibri"/>
              </a:rPr>
              <a:t>ACIP June 2023</a:t>
            </a:r>
            <a:endParaRPr sz="1350" dirty="0"/>
          </a:p>
        </p:txBody>
      </p:sp>
      <p:pic>
        <p:nvPicPr>
          <p:cNvPr id="3" name="Picture 2">
            <a:extLst>
              <a:ext uri="{FF2B5EF4-FFF2-40B4-BE49-F238E27FC236}">
                <a16:creationId xmlns:a16="http://schemas.microsoft.com/office/drawing/2014/main" id="{AD605EAA-1E0F-494B-B704-38052E994A49}"/>
              </a:ext>
            </a:extLst>
          </p:cNvPr>
          <p:cNvPicPr>
            <a:picLocks noChangeAspect="1"/>
          </p:cNvPicPr>
          <p:nvPr/>
        </p:nvPicPr>
        <p:blipFill>
          <a:blip r:embed="rId3"/>
          <a:stretch>
            <a:fillRect/>
          </a:stretch>
        </p:blipFill>
        <p:spPr>
          <a:xfrm>
            <a:off x="7425111" y="5356420"/>
            <a:ext cx="1079086" cy="1249788"/>
          </a:xfrm>
          <a:prstGeom prst="rect">
            <a:avLst/>
          </a:prstGeom>
        </p:spPr>
      </p:pic>
      <p:pic>
        <p:nvPicPr>
          <p:cNvPr id="4" name="Picture 3">
            <a:extLst>
              <a:ext uri="{FF2B5EF4-FFF2-40B4-BE49-F238E27FC236}">
                <a16:creationId xmlns:a16="http://schemas.microsoft.com/office/drawing/2014/main" id="{9598DC89-C633-4131-956B-97215BEB7392}"/>
              </a:ext>
            </a:extLst>
          </p:cNvPr>
          <p:cNvPicPr>
            <a:picLocks noChangeAspect="1"/>
          </p:cNvPicPr>
          <p:nvPr/>
        </p:nvPicPr>
        <p:blipFill>
          <a:blip r:embed="rId4"/>
          <a:stretch>
            <a:fillRect/>
          </a:stretch>
        </p:blipFill>
        <p:spPr>
          <a:xfrm>
            <a:off x="7425111" y="5356420"/>
            <a:ext cx="1164437" cy="115834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9"/>
          <p:cNvSpPr txBox="1">
            <a:spLocks noGrp="1"/>
          </p:cNvSpPr>
          <p:nvPr>
            <p:ph type="title"/>
          </p:nvPr>
        </p:nvSpPr>
        <p:spPr>
          <a:xfrm>
            <a:off x="745351" y="1042948"/>
            <a:ext cx="7886700" cy="994172"/>
          </a:xfrm>
          <a:prstGeom prst="rect">
            <a:avLst/>
          </a:prstGeom>
          <a:noFill/>
          <a:ln>
            <a:noFill/>
          </a:ln>
        </p:spPr>
        <p:txBody>
          <a:bodyPr spcFirstLastPara="1" vert="horz" wrap="square" lIns="68569" tIns="34275" rIns="68569" bIns="34275" rtlCol="0" anchor="ctr" anchorCtr="0">
            <a:normAutofit fontScale="90000"/>
          </a:bodyPr>
          <a:lstStyle/>
          <a:p>
            <a:pPr algn="l">
              <a:spcBef>
                <a:spcPts val="0"/>
              </a:spcBef>
              <a:buClr>
                <a:schemeClr val="dk1"/>
              </a:buClr>
              <a:buSzPts val="4800"/>
            </a:pPr>
            <a:r>
              <a:rPr lang="en-US" dirty="0"/>
              <a:t>Influenza CDC 2023 Report Highlights</a:t>
            </a:r>
            <a:endParaRPr dirty="0"/>
          </a:p>
        </p:txBody>
      </p:sp>
      <p:sp>
        <p:nvSpPr>
          <p:cNvPr id="245" name="Google Shape;245;p19"/>
          <p:cNvSpPr txBox="1">
            <a:spLocks noGrp="1"/>
          </p:cNvSpPr>
          <p:nvPr>
            <p:ph idx="1"/>
          </p:nvPr>
        </p:nvSpPr>
        <p:spPr>
          <a:xfrm>
            <a:off x="745351" y="2037120"/>
            <a:ext cx="7626139" cy="3450085"/>
          </a:xfrm>
          <a:prstGeom prst="rect">
            <a:avLst/>
          </a:prstGeom>
          <a:noFill/>
          <a:ln>
            <a:noFill/>
          </a:ln>
        </p:spPr>
        <p:txBody>
          <a:bodyPr spcFirstLastPara="1" vert="horz" wrap="square" lIns="68569" tIns="34275" rIns="68569" bIns="34275" rtlCol="0" anchor="t" anchorCtr="0">
            <a:normAutofit/>
          </a:bodyPr>
          <a:lstStyle/>
          <a:p>
            <a:pPr marL="0" indent="0">
              <a:lnSpc>
                <a:spcPct val="90000"/>
              </a:lnSpc>
              <a:spcBef>
                <a:spcPts val="0"/>
              </a:spcBef>
              <a:buClr>
                <a:schemeClr val="dk1"/>
              </a:buClr>
              <a:buSzPts val="1600"/>
              <a:buNone/>
            </a:pPr>
            <a:r>
              <a:rPr lang="en-US" sz="1200" dirty="0"/>
              <a:t>1) Health officials should note that in Northern Hemisphere jurisdictions prepare for a potentially </a:t>
            </a:r>
            <a:r>
              <a:rPr lang="en-US" sz="1200" b="1" u="sng" dirty="0"/>
              <a:t>earlier influenza season</a:t>
            </a:r>
            <a:r>
              <a:rPr lang="en-US" sz="1200" b="1" dirty="0"/>
              <a:t> </a:t>
            </a:r>
            <a:r>
              <a:rPr lang="en-US" sz="1200" dirty="0"/>
              <a:t>than normal peak of April and May and highlight the benefits of vaccination. </a:t>
            </a:r>
          </a:p>
          <a:p>
            <a:pPr marL="0" indent="0">
              <a:lnSpc>
                <a:spcPct val="90000"/>
              </a:lnSpc>
              <a:spcBef>
                <a:spcPts val="675"/>
              </a:spcBef>
              <a:buClr>
                <a:schemeClr val="dk1"/>
              </a:buClr>
              <a:buSzPts val="1600"/>
              <a:buNone/>
            </a:pPr>
            <a:r>
              <a:rPr lang="en-US" sz="1200" dirty="0"/>
              <a:t>2) Influenza B/Yamagata lineage has not circulated globally since 2020, and ongoing monitoring will be needed to determine if B/Yamagata antigens should remain in future influenza vaccine formulations.</a:t>
            </a:r>
          </a:p>
          <a:p>
            <a:pPr marL="0" indent="0">
              <a:lnSpc>
                <a:spcPct val="90000"/>
              </a:lnSpc>
              <a:spcBef>
                <a:spcPts val="675"/>
              </a:spcBef>
              <a:buClr>
                <a:schemeClr val="dk1"/>
              </a:buClr>
              <a:buSzPts val="1600"/>
              <a:buNone/>
            </a:pPr>
            <a:r>
              <a:rPr lang="en-US" sz="1200" dirty="0"/>
              <a:t>3) Vaccine manufacturing may return back to trivalent based on these findings, but this remains unknown. </a:t>
            </a:r>
          </a:p>
          <a:p>
            <a:pPr marL="0" indent="0">
              <a:lnSpc>
                <a:spcPct val="90000"/>
              </a:lnSpc>
              <a:spcBef>
                <a:spcPts val="675"/>
              </a:spcBef>
              <a:buClr>
                <a:schemeClr val="dk1"/>
              </a:buClr>
              <a:buSzPts val="1600"/>
              <a:buNone/>
            </a:pPr>
            <a:endParaRPr lang="en-US" sz="1200" dirty="0"/>
          </a:p>
          <a:p>
            <a:pPr marL="0" indent="0">
              <a:lnSpc>
                <a:spcPct val="90000"/>
              </a:lnSpc>
              <a:spcBef>
                <a:spcPts val="675"/>
              </a:spcBef>
              <a:buClr>
                <a:schemeClr val="dk1"/>
              </a:buClr>
              <a:buSzPts val="1600"/>
              <a:buNone/>
            </a:pPr>
            <a:r>
              <a:rPr lang="en-US" sz="1200" dirty="0"/>
              <a:t>-Please vote on your favorite slogan/poster for this years campaign!</a:t>
            </a:r>
            <a:endParaRPr sz="1200" dirty="0"/>
          </a:p>
          <a:p>
            <a:pPr marL="0" indent="0">
              <a:lnSpc>
                <a:spcPct val="90000"/>
              </a:lnSpc>
              <a:spcBef>
                <a:spcPts val="675"/>
              </a:spcBef>
              <a:buNone/>
            </a:pPr>
            <a:endParaRPr sz="1200" dirty="0"/>
          </a:p>
          <a:p>
            <a:pPr marL="94060" indent="-17859">
              <a:lnSpc>
                <a:spcPct val="90000"/>
              </a:lnSpc>
              <a:spcBef>
                <a:spcPts val="675"/>
              </a:spcBef>
              <a:buClr>
                <a:schemeClr val="dk1"/>
              </a:buClr>
              <a:buSzPts val="1600"/>
              <a:buNone/>
            </a:pPr>
            <a:endParaRPr sz="1200" dirty="0"/>
          </a:p>
        </p:txBody>
      </p:sp>
      <p:sp>
        <p:nvSpPr>
          <p:cNvPr id="246" name="Google Shape;246;p19"/>
          <p:cNvSpPr txBox="1"/>
          <p:nvPr/>
        </p:nvSpPr>
        <p:spPr>
          <a:xfrm>
            <a:off x="745351" y="5538054"/>
            <a:ext cx="6963975" cy="484718"/>
          </a:xfrm>
          <a:prstGeom prst="rect">
            <a:avLst/>
          </a:prstGeom>
          <a:noFill/>
          <a:ln>
            <a:noFill/>
          </a:ln>
        </p:spPr>
        <p:txBody>
          <a:bodyPr spcFirstLastPara="1" wrap="square" lIns="68569" tIns="34275" rIns="68569" bIns="34275" anchor="t" anchorCtr="0">
            <a:spAutoFit/>
          </a:bodyPr>
          <a:lstStyle/>
          <a:p>
            <a:r>
              <a:rPr lang="en-US" sz="1350" u="sng" dirty="0">
                <a:solidFill>
                  <a:srgbClr val="2E75B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https://www.cdc.gov/mmwr/volumes/72/wr/mm7237e1.htm#T1_down</a:t>
            </a:r>
            <a:r>
              <a:rPr lang="en-US" sz="1350" dirty="0">
                <a:solidFill>
                  <a:srgbClr val="2E75B5"/>
                </a:solidFill>
                <a:latin typeface="Calibri"/>
                <a:ea typeface="Calibri"/>
                <a:cs typeface="Calibri"/>
                <a:sym typeface="Calibri"/>
              </a:rPr>
              <a:t> </a:t>
            </a:r>
            <a:endParaRPr sz="1350" dirty="0">
              <a:solidFill>
                <a:srgbClr val="2E75B5"/>
              </a:solidFill>
              <a:latin typeface="Calibri"/>
              <a:ea typeface="Calibri"/>
              <a:cs typeface="Calibri"/>
              <a:sym typeface="Calibri"/>
            </a:endParaRPr>
          </a:p>
          <a:p>
            <a:r>
              <a:rPr lang="en-US" sz="1350" dirty="0">
                <a:solidFill>
                  <a:srgbClr val="2E75B5"/>
                </a:solidFill>
                <a:latin typeface="Calibri"/>
                <a:ea typeface="Calibri"/>
                <a:cs typeface="Calibri"/>
                <a:sym typeface="Calibri"/>
              </a:rPr>
              <a:t> </a:t>
            </a:r>
            <a:r>
              <a:rPr lang="en-US" sz="1350" u="sng" dirty="0">
                <a:solidFill>
                  <a:srgbClr val="2E75B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https://www.cdc.gov/flu/resource-center/toolkit/index.htm</a:t>
            </a:r>
            <a:r>
              <a:rPr lang="en-US" sz="1350" dirty="0">
                <a:solidFill>
                  <a:srgbClr val="2E75B5"/>
                </a:solidFill>
                <a:latin typeface="Calibri"/>
                <a:ea typeface="Calibri"/>
                <a:cs typeface="Calibri"/>
                <a:sym typeface="Calibri"/>
              </a:rPr>
              <a:t> </a:t>
            </a:r>
            <a:endParaRPr sz="1350" dirty="0">
              <a:solidFill>
                <a:srgbClr val="2E75B5"/>
              </a:solidFill>
            </a:endParaRPr>
          </a:p>
        </p:txBody>
      </p:sp>
      <p:cxnSp>
        <p:nvCxnSpPr>
          <p:cNvPr id="247" name="Google Shape;247;p19"/>
          <p:cNvCxnSpPr/>
          <p:nvPr/>
        </p:nvCxnSpPr>
        <p:spPr>
          <a:xfrm>
            <a:off x="745351" y="1862301"/>
            <a:ext cx="7519722" cy="0"/>
          </a:xfrm>
          <a:prstGeom prst="straightConnector1">
            <a:avLst/>
          </a:prstGeom>
          <a:noFill/>
          <a:ln w="57150" cap="flat" cmpd="sng">
            <a:solidFill>
              <a:srgbClr val="FA8263"/>
            </a:solidFill>
            <a:prstDash val="solid"/>
            <a:miter lim="800000"/>
            <a:headEnd type="none" w="sm" len="sm"/>
            <a:tailEnd type="none" w="sm" len="sm"/>
          </a:ln>
        </p:spPr>
      </p:cxnSp>
      <p:pic>
        <p:nvPicPr>
          <p:cNvPr id="248" name="Google Shape;248;p19"/>
          <p:cNvPicPr preferRelativeResize="0"/>
          <p:nvPr/>
        </p:nvPicPr>
        <p:blipFill>
          <a:blip r:embed="rId5">
            <a:alphaModFix/>
          </a:blip>
          <a:stretch>
            <a:fillRect/>
          </a:stretch>
        </p:blipFill>
        <p:spPr>
          <a:xfrm>
            <a:off x="69010" y="3821399"/>
            <a:ext cx="1633931" cy="1633931"/>
          </a:xfrm>
          <a:prstGeom prst="rect">
            <a:avLst/>
          </a:prstGeom>
          <a:noFill/>
          <a:ln>
            <a:noFill/>
          </a:ln>
        </p:spPr>
      </p:pic>
      <p:pic>
        <p:nvPicPr>
          <p:cNvPr id="249" name="Google Shape;249;p19"/>
          <p:cNvPicPr preferRelativeResize="0"/>
          <p:nvPr/>
        </p:nvPicPr>
        <p:blipFill>
          <a:blip r:embed="rId6">
            <a:alphaModFix/>
          </a:blip>
          <a:stretch>
            <a:fillRect/>
          </a:stretch>
        </p:blipFill>
        <p:spPr>
          <a:xfrm>
            <a:off x="3368720" y="4135212"/>
            <a:ext cx="1947924" cy="1182413"/>
          </a:xfrm>
          <a:prstGeom prst="rect">
            <a:avLst/>
          </a:prstGeom>
          <a:noFill/>
          <a:ln>
            <a:noFill/>
          </a:ln>
        </p:spPr>
      </p:pic>
      <p:pic>
        <p:nvPicPr>
          <p:cNvPr id="3" name="Picture 2">
            <a:extLst>
              <a:ext uri="{FF2B5EF4-FFF2-40B4-BE49-F238E27FC236}">
                <a16:creationId xmlns:a16="http://schemas.microsoft.com/office/drawing/2014/main" id="{19855D6A-82FF-4BFA-B420-7B2D5EFF1923}"/>
              </a:ext>
            </a:extLst>
          </p:cNvPr>
          <p:cNvPicPr>
            <a:picLocks noChangeAspect="1"/>
          </p:cNvPicPr>
          <p:nvPr/>
        </p:nvPicPr>
        <p:blipFill>
          <a:blip r:embed="rId7"/>
          <a:stretch>
            <a:fillRect/>
          </a:stretch>
        </p:blipFill>
        <p:spPr>
          <a:xfrm>
            <a:off x="5396640" y="3905981"/>
            <a:ext cx="1947924" cy="1623270"/>
          </a:xfrm>
          <a:prstGeom prst="rect">
            <a:avLst/>
          </a:prstGeom>
        </p:spPr>
      </p:pic>
      <p:pic>
        <p:nvPicPr>
          <p:cNvPr id="4" name="Picture 3">
            <a:extLst>
              <a:ext uri="{FF2B5EF4-FFF2-40B4-BE49-F238E27FC236}">
                <a16:creationId xmlns:a16="http://schemas.microsoft.com/office/drawing/2014/main" id="{924F6DD2-64C2-4C57-AD47-C34DCD374179}"/>
              </a:ext>
            </a:extLst>
          </p:cNvPr>
          <p:cNvPicPr>
            <a:picLocks noChangeAspect="1"/>
          </p:cNvPicPr>
          <p:nvPr/>
        </p:nvPicPr>
        <p:blipFill>
          <a:blip r:embed="rId8"/>
          <a:stretch>
            <a:fillRect/>
          </a:stretch>
        </p:blipFill>
        <p:spPr>
          <a:xfrm>
            <a:off x="7424561" y="3884912"/>
            <a:ext cx="1623270" cy="1623270"/>
          </a:xfrm>
          <a:prstGeom prst="rect">
            <a:avLst/>
          </a:prstGeom>
        </p:spPr>
      </p:pic>
      <p:pic>
        <p:nvPicPr>
          <p:cNvPr id="5" name="Picture 4">
            <a:extLst>
              <a:ext uri="{FF2B5EF4-FFF2-40B4-BE49-F238E27FC236}">
                <a16:creationId xmlns:a16="http://schemas.microsoft.com/office/drawing/2014/main" id="{87F37A45-9AD7-4718-A9CB-779A1C49A518}"/>
              </a:ext>
            </a:extLst>
          </p:cNvPr>
          <p:cNvPicPr>
            <a:picLocks noChangeAspect="1"/>
          </p:cNvPicPr>
          <p:nvPr/>
        </p:nvPicPr>
        <p:blipFill>
          <a:blip r:embed="rId9"/>
          <a:stretch>
            <a:fillRect/>
          </a:stretch>
        </p:blipFill>
        <p:spPr>
          <a:xfrm>
            <a:off x="1734463" y="3884912"/>
            <a:ext cx="1570418" cy="157041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67525-17CE-4D2C-B305-8549087E3427}"/>
              </a:ext>
            </a:extLst>
          </p:cNvPr>
          <p:cNvSpPr>
            <a:spLocks noGrp="1"/>
          </p:cNvSpPr>
          <p:nvPr>
            <p:ph type="title"/>
          </p:nvPr>
        </p:nvSpPr>
        <p:spPr>
          <a:xfrm>
            <a:off x="685331" y="-425885"/>
            <a:ext cx="7773338" cy="1596177"/>
          </a:xfrm>
        </p:spPr>
        <p:txBody>
          <a:bodyPr/>
          <a:lstStyle/>
          <a:p>
            <a:r>
              <a:rPr lang="en-US" dirty="0"/>
              <a:t>2024 ACIP childhood schedule</a:t>
            </a:r>
          </a:p>
        </p:txBody>
      </p:sp>
      <p:pic>
        <p:nvPicPr>
          <p:cNvPr id="13" name="Content Placeholder 12">
            <a:extLst>
              <a:ext uri="{FF2B5EF4-FFF2-40B4-BE49-F238E27FC236}">
                <a16:creationId xmlns:a16="http://schemas.microsoft.com/office/drawing/2014/main" id="{2986DC92-CE66-479D-980C-B87A9158FE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3567" y="551146"/>
            <a:ext cx="8528612" cy="6205008"/>
          </a:xfrm>
        </p:spPr>
      </p:pic>
    </p:spTree>
    <p:extLst>
      <p:ext uri="{BB962C8B-B14F-4D97-AF65-F5344CB8AC3E}">
        <p14:creationId xmlns:p14="http://schemas.microsoft.com/office/powerpoint/2010/main" val="2156790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67525-17CE-4D2C-B305-8549087E3427}"/>
              </a:ext>
            </a:extLst>
          </p:cNvPr>
          <p:cNvSpPr>
            <a:spLocks noGrp="1"/>
          </p:cNvSpPr>
          <p:nvPr>
            <p:ph type="title"/>
          </p:nvPr>
        </p:nvSpPr>
        <p:spPr>
          <a:xfrm>
            <a:off x="685331" y="-425885"/>
            <a:ext cx="7773338" cy="1596177"/>
          </a:xfrm>
        </p:spPr>
        <p:txBody>
          <a:bodyPr/>
          <a:lstStyle/>
          <a:p>
            <a:r>
              <a:rPr lang="en-US" dirty="0"/>
              <a:t>2024 ACIP adult schedule</a:t>
            </a:r>
          </a:p>
        </p:txBody>
      </p:sp>
      <p:pic>
        <p:nvPicPr>
          <p:cNvPr id="6" name="Content Placeholder 5">
            <a:extLst>
              <a:ext uri="{FF2B5EF4-FFF2-40B4-BE49-F238E27FC236}">
                <a16:creationId xmlns:a16="http://schemas.microsoft.com/office/drawing/2014/main" id="{ACDB2A75-5DC3-416D-8D7D-20B02CF6E9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8201" y="568535"/>
            <a:ext cx="8694261" cy="6289465"/>
          </a:xfrm>
        </p:spPr>
      </p:pic>
    </p:spTree>
    <p:extLst>
      <p:ext uri="{BB962C8B-B14F-4D97-AF65-F5344CB8AC3E}">
        <p14:creationId xmlns:p14="http://schemas.microsoft.com/office/powerpoint/2010/main" val="1296822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BC981-2E11-497F-9F05-2F2F3583FF17}"/>
              </a:ext>
            </a:extLst>
          </p:cNvPr>
          <p:cNvSpPr>
            <a:spLocks noGrp="1"/>
          </p:cNvSpPr>
          <p:nvPr>
            <p:ph type="title"/>
          </p:nvPr>
        </p:nvSpPr>
        <p:spPr/>
        <p:txBody>
          <a:bodyPr/>
          <a:lstStyle/>
          <a:p>
            <a:r>
              <a:rPr lang="en-US" dirty="0"/>
              <a:t>Quick fingers challenge 2</a:t>
            </a:r>
          </a:p>
        </p:txBody>
      </p:sp>
      <p:sp>
        <p:nvSpPr>
          <p:cNvPr id="3" name="Content Placeholder 2">
            <a:extLst>
              <a:ext uri="{FF2B5EF4-FFF2-40B4-BE49-F238E27FC236}">
                <a16:creationId xmlns:a16="http://schemas.microsoft.com/office/drawing/2014/main" id="{CC589A07-2CCB-40C0-B463-1A261F27DC67}"/>
              </a:ext>
            </a:extLst>
          </p:cNvPr>
          <p:cNvSpPr>
            <a:spLocks noGrp="1"/>
          </p:cNvSpPr>
          <p:nvPr>
            <p:ph sz="quarter" idx="13"/>
          </p:nvPr>
        </p:nvSpPr>
        <p:spPr/>
        <p:txBody>
          <a:bodyPr/>
          <a:lstStyle/>
          <a:p>
            <a:r>
              <a:rPr lang="en-US" cap="none" dirty="0"/>
              <a:t>1) CHAT THE FOLLOWING:</a:t>
            </a:r>
          </a:p>
          <a:p>
            <a:endParaRPr lang="en-US" cap="none" dirty="0"/>
          </a:p>
          <a:p>
            <a:r>
              <a:rPr lang="en-US" cap="none" dirty="0"/>
              <a:t>Remember, if you are 65 years of age or older, you may benefit more from the enhanced influenza vaccines that we have available which include </a:t>
            </a:r>
            <a:r>
              <a:rPr lang="en-US" cap="none" dirty="0" err="1"/>
              <a:t>Fluzone</a:t>
            </a:r>
            <a:r>
              <a:rPr lang="en-US" cap="none" dirty="0"/>
              <a:t> High Dose, </a:t>
            </a:r>
            <a:r>
              <a:rPr lang="en-US" cap="none" dirty="0" err="1"/>
              <a:t>Flublock</a:t>
            </a:r>
            <a:r>
              <a:rPr lang="en-US" cap="none" dirty="0"/>
              <a:t>, or </a:t>
            </a:r>
            <a:r>
              <a:rPr lang="en-US" cap="none" dirty="0" err="1"/>
              <a:t>Fluad</a:t>
            </a:r>
            <a:r>
              <a:rPr lang="en-US" cap="none" dirty="0"/>
              <a:t>. </a:t>
            </a:r>
          </a:p>
        </p:txBody>
      </p:sp>
    </p:spTree>
    <p:extLst>
      <p:ext uri="{BB962C8B-B14F-4D97-AF65-F5344CB8AC3E}">
        <p14:creationId xmlns:p14="http://schemas.microsoft.com/office/powerpoint/2010/main" val="2054257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3"/>
          <p:cNvSpPr/>
          <p:nvPr/>
        </p:nvSpPr>
        <p:spPr>
          <a:xfrm>
            <a:off x="1" y="857250"/>
            <a:ext cx="9143999" cy="5143024"/>
          </a:xfrm>
          <a:prstGeom prst="rect">
            <a:avLst/>
          </a:prstGeom>
          <a:solidFill>
            <a:schemeClr val="lt1"/>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353" name="Google Shape;353;p33"/>
          <p:cNvSpPr txBox="1">
            <a:spLocks noGrp="1"/>
          </p:cNvSpPr>
          <p:nvPr>
            <p:ph type="title"/>
          </p:nvPr>
        </p:nvSpPr>
        <p:spPr>
          <a:xfrm>
            <a:off x="809121" y="1717619"/>
            <a:ext cx="4528853" cy="3534987"/>
          </a:xfrm>
          <a:prstGeom prst="rect">
            <a:avLst/>
          </a:prstGeom>
          <a:noFill/>
          <a:ln>
            <a:noFill/>
          </a:ln>
        </p:spPr>
        <p:txBody>
          <a:bodyPr spcFirstLastPara="1" vert="horz" wrap="square" lIns="68569" tIns="34275" rIns="68569" bIns="34275" rtlCol="0" anchor="ctr" anchorCtr="0">
            <a:normAutofit/>
          </a:bodyPr>
          <a:lstStyle/>
          <a:p>
            <a:pPr algn="l">
              <a:spcBef>
                <a:spcPts val="0"/>
              </a:spcBef>
              <a:buClr>
                <a:schemeClr val="dk1"/>
              </a:buClr>
              <a:buSzPts val="6000"/>
            </a:pPr>
            <a:r>
              <a:rPr lang="en-US" sz="4500" dirty="0">
                <a:solidFill>
                  <a:schemeClr val="dk1"/>
                </a:solidFill>
                <a:latin typeface="Calibri"/>
                <a:ea typeface="Calibri"/>
                <a:cs typeface="Calibri"/>
                <a:sym typeface="Calibri"/>
              </a:rPr>
              <a:t>RSV</a:t>
            </a:r>
            <a:endParaRPr dirty="0"/>
          </a:p>
        </p:txBody>
      </p:sp>
      <p:sp>
        <p:nvSpPr>
          <p:cNvPr id="360" name="Google Shape;360;p33"/>
          <p:cNvSpPr txBox="1">
            <a:spLocks noGrp="1"/>
          </p:cNvSpPr>
          <p:nvPr>
            <p:ph idx="1"/>
          </p:nvPr>
        </p:nvSpPr>
        <p:spPr>
          <a:xfrm>
            <a:off x="6022943" y="2122864"/>
            <a:ext cx="2475117" cy="2727614"/>
          </a:xfrm>
          <a:prstGeom prst="rect">
            <a:avLst/>
          </a:prstGeom>
          <a:noFill/>
          <a:ln>
            <a:noFill/>
          </a:ln>
        </p:spPr>
        <p:txBody>
          <a:bodyPr spcFirstLastPara="1" vert="horz" wrap="square" lIns="68569" tIns="34275" rIns="68569" bIns="34275" rtlCol="0" anchor="ctr" anchorCtr="0">
            <a:normAutofit/>
          </a:bodyPr>
          <a:lstStyle/>
          <a:p>
            <a:pPr marL="0" indent="0">
              <a:lnSpc>
                <a:spcPct val="90000"/>
              </a:lnSpc>
              <a:spcBef>
                <a:spcPts val="0"/>
              </a:spcBef>
              <a:buClr>
                <a:schemeClr val="dk1"/>
              </a:buClr>
              <a:buSzPts val="2400"/>
              <a:buNone/>
            </a:pPr>
            <a:r>
              <a:rPr lang="en-US" sz="1800" dirty="0">
                <a:latin typeface="Calibri"/>
                <a:ea typeface="Calibri"/>
                <a:cs typeface="Calibri"/>
                <a:sym typeface="Calibri"/>
              </a:rPr>
              <a:t>Respiratory</a:t>
            </a:r>
            <a:endParaRPr dirty="0"/>
          </a:p>
          <a:p>
            <a:pPr marL="0" indent="0">
              <a:lnSpc>
                <a:spcPct val="90000"/>
              </a:lnSpc>
              <a:spcBef>
                <a:spcPts val="750"/>
              </a:spcBef>
              <a:buClr>
                <a:schemeClr val="dk1"/>
              </a:buClr>
              <a:buSzPts val="2400"/>
              <a:buNone/>
            </a:pPr>
            <a:r>
              <a:rPr lang="en-US" sz="1800" dirty="0"/>
              <a:t>Syncytial</a:t>
            </a:r>
            <a:endParaRPr dirty="0"/>
          </a:p>
          <a:p>
            <a:pPr marL="0" indent="0">
              <a:lnSpc>
                <a:spcPct val="90000"/>
              </a:lnSpc>
              <a:spcBef>
                <a:spcPts val="750"/>
              </a:spcBef>
              <a:buClr>
                <a:schemeClr val="dk1"/>
              </a:buClr>
              <a:buSzPts val="2400"/>
              <a:buNone/>
            </a:pPr>
            <a:r>
              <a:rPr lang="en-US" sz="1800" dirty="0">
                <a:latin typeface="Calibri"/>
                <a:ea typeface="Calibri"/>
                <a:cs typeface="Calibri"/>
                <a:sym typeface="Calibri"/>
              </a:rPr>
              <a:t>Virus</a:t>
            </a:r>
            <a:endParaRPr dirty="0"/>
          </a:p>
        </p:txBody>
      </p:sp>
      <p:grpSp>
        <p:nvGrpSpPr>
          <p:cNvPr id="354" name="Google Shape;354;p33"/>
          <p:cNvGrpSpPr/>
          <p:nvPr/>
        </p:nvGrpSpPr>
        <p:grpSpPr>
          <a:xfrm>
            <a:off x="0" y="3222988"/>
            <a:ext cx="548641" cy="505095"/>
            <a:chOff x="3940602" y="308034"/>
            <a:chExt cx="2116791" cy="3428999"/>
          </a:xfrm>
        </p:grpSpPr>
        <p:sp>
          <p:nvSpPr>
            <p:cNvPr id="355" name="Google Shape;355;p33"/>
            <p:cNvSpPr/>
            <p:nvPr/>
          </p:nvSpPr>
          <p:spPr>
            <a:xfrm>
              <a:off x="3940602" y="308034"/>
              <a:ext cx="566743" cy="3428999"/>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356" name="Google Shape;356;p33"/>
            <p:cNvSpPr/>
            <p:nvPr/>
          </p:nvSpPr>
          <p:spPr>
            <a:xfrm>
              <a:off x="4715626" y="308034"/>
              <a:ext cx="566743" cy="3428999"/>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357" name="Google Shape;357;p33"/>
            <p:cNvSpPr/>
            <p:nvPr/>
          </p:nvSpPr>
          <p:spPr>
            <a:xfrm>
              <a:off x="5490650" y="308034"/>
              <a:ext cx="566743" cy="3428999"/>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grpSp>
      <p:sp>
        <p:nvSpPr>
          <p:cNvPr id="358" name="Google Shape;358;p33"/>
          <p:cNvSpPr/>
          <p:nvPr/>
        </p:nvSpPr>
        <p:spPr>
          <a:xfrm flipH="1">
            <a:off x="8023252" y="857250"/>
            <a:ext cx="1120748" cy="5143500"/>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359" name="Google Shape;359;p33"/>
          <p:cNvSpPr/>
          <p:nvPr/>
        </p:nvSpPr>
        <p:spPr>
          <a:xfrm>
            <a:off x="5749620" y="1151164"/>
            <a:ext cx="3021762" cy="4512809"/>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90233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34"/>
          <p:cNvPicPr preferRelativeResize="0"/>
          <p:nvPr/>
        </p:nvPicPr>
        <p:blipFill rotWithShape="1">
          <a:blip r:embed="rId3">
            <a:alphaModFix/>
          </a:blip>
          <a:srcRect/>
          <a:stretch/>
        </p:blipFill>
        <p:spPr>
          <a:xfrm>
            <a:off x="4750816" y="1363602"/>
            <a:ext cx="3906666" cy="2600104"/>
          </a:xfrm>
          <a:prstGeom prst="rect">
            <a:avLst/>
          </a:prstGeom>
          <a:noFill/>
          <a:ln>
            <a:noFill/>
          </a:ln>
        </p:spPr>
      </p:pic>
      <p:sp>
        <p:nvSpPr>
          <p:cNvPr id="366" name="Google Shape;366;p34"/>
          <p:cNvSpPr txBox="1">
            <a:spLocks noGrp="1"/>
          </p:cNvSpPr>
          <p:nvPr>
            <p:ph type="title"/>
          </p:nvPr>
        </p:nvSpPr>
        <p:spPr>
          <a:xfrm>
            <a:off x="733688" y="369327"/>
            <a:ext cx="7273800" cy="994275"/>
          </a:xfrm>
          <a:prstGeom prst="rect">
            <a:avLst/>
          </a:prstGeom>
          <a:noFill/>
          <a:ln>
            <a:noFill/>
          </a:ln>
        </p:spPr>
        <p:txBody>
          <a:bodyPr spcFirstLastPara="1" vert="horz" wrap="square" lIns="68569" tIns="34275" rIns="68569" bIns="34275" rtlCol="0" anchor="ctr" anchorCtr="0">
            <a:normAutofit/>
          </a:bodyPr>
          <a:lstStyle/>
          <a:p>
            <a:pPr algn="l">
              <a:spcBef>
                <a:spcPts val="0"/>
              </a:spcBef>
              <a:buClr>
                <a:srgbClr val="221E1F"/>
              </a:buClr>
              <a:buSzPts val="4800"/>
            </a:pPr>
            <a:r>
              <a:rPr lang="en-US" dirty="0">
                <a:solidFill>
                  <a:srgbClr val="221E1F"/>
                </a:solidFill>
              </a:rPr>
              <a:t>Respiratory syncytial virus </a:t>
            </a:r>
            <a:endParaRPr dirty="0"/>
          </a:p>
        </p:txBody>
      </p:sp>
      <p:sp>
        <p:nvSpPr>
          <p:cNvPr id="367" name="Google Shape;367;p34"/>
          <p:cNvSpPr txBox="1">
            <a:spLocks noGrp="1"/>
          </p:cNvSpPr>
          <p:nvPr>
            <p:ph idx="1"/>
          </p:nvPr>
        </p:nvSpPr>
        <p:spPr>
          <a:xfrm>
            <a:off x="733688" y="2249888"/>
            <a:ext cx="7011900" cy="3040425"/>
          </a:xfrm>
          <a:prstGeom prst="rect">
            <a:avLst/>
          </a:prstGeom>
          <a:noFill/>
          <a:ln>
            <a:noFill/>
          </a:ln>
        </p:spPr>
        <p:txBody>
          <a:bodyPr spcFirstLastPara="1" vert="horz" wrap="square" lIns="68569" tIns="34275" rIns="68569" bIns="34275" rtlCol="0" anchor="t" anchorCtr="0">
            <a:normAutofit/>
          </a:bodyPr>
          <a:lstStyle/>
          <a:p>
            <a:pPr marL="171450" indent="-171450">
              <a:lnSpc>
                <a:spcPct val="90000"/>
              </a:lnSpc>
              <a:spcBef>
                <a:spcPts val="0"/>
              </a:spcBef>
              <a:buClr>
                <a:srgbClr val="000000"/>
              </a:buClr>
              <a:buSzPts val="2800"/>
            </a:pPr>
            <a:r>
              <a:rPr lang="en-US" b="0" i="1" dirty="0">
                <a:solidFill>
                  <a:srgbClr val="000000"/>
                </a:solidFill>
              </a:rPr>
              <a:t>Orthornavirae</a:t>
            </a:r>
            <a:endParaRPr b="0" i="0" dirty="0">
              <a:solidFill>
                <a:srgbClr val="000000"/>
              </a:solidFill>
            </a:endParaRPr>
          </a:p>
          <a:p>
            <a:pPr marL="171450" indent="-171450">
              <a:lnSpc>
                <a:spcPct val="90000"/>
              </a:lnSpc>
              <a:spcBef>
                <a:spcPts val="750"/>
              </a:spcBef>
              <a:buClr>
                <a:schemeClr val="dk1"/>
              </a:buClr>
              <a:buSzPts val="2800"/>
            </a:pPr>
            <a:r>
              <a:rPr lang="en-US" dirty="0"/>
              <a:t>RNA virus</a:t>
            </a:r>
            <a:endParaRPr dirty="0"/>
          </a:p>
          <a:p>
            <a:pPr marL="171450" indent="-171450">
              <a:lnSpc>
                <a:spcPct val="90000"/>
              </a:lnSpc>
              <a:spcBef>
                <a:spcPts val="750"/>
              </a:spcBef>
              <a:buClr>
                <a:schemeClr val="dk1"/>
              </a:buClr>
              <a:buSzPts val="2800"/>
            </a:pPr>
            <a:r>
              <a:rPr lang="en-US" dirty="0"/>
              <a:t>A and B strains</a:t>
            </a:r>
            <a:endParaRPr dirty="0"/>
          </a:p>
          <a:p>
            <a:pPr marL="171450" indent="-171450">
              <a:lnSpc>
                <a:spcPct val="90000"/>
              </a:lnSpc>
              <a:spcBef>
                <a:spcPts val="750"/>
              </a:spcBef>
              <a:buClr>
                <a:schemeClr val="dk1"/>
              </a:buClr>
              <a:buSzPts val="2800"/>
            </a:pPr>
            <a:r>
              <a:rPr lang="en-US" dirty="0"/>
              <a:t>Antigens highly variable </a:t>
            </a:r>
            <a:endParaRPr dirty="0"/>
          </a:p>
          <a:p>
            <a:pPr marL="171450" indent="-171450">
              <a:lnSpc>
                <a:spcPct val="90000"/>
              </a:lnSpc>
              <a:spcBef>
                <a:spcPts val="750"/>
              </a:spcBef>
              <a:buClr>
                <a:srgbClr val="221E1F"/>
              </a:buClr>
              <a:buSzPts val="2800"/>
            </a:pPr>
            <a:r>
              <a:rPr lang="en-US" dirty="0">
                <a:solidFill>
                  <a:srgbClr val="221E1F"/>
                </a:solidFill>
              </a:rPr>
              <a:t>Some n</a:t>
            </a:r>
            <a:r>
              <a:rPr lang="en-US" b="0" i="0" u="none" strike="noStrike" dirty="0">
                <a:solidFill>
                  <a:srgbClr val="221E1F"/>
                </a:solidFill>
              </a:rPr>
              <a:t>atural immunity to RSV </a:t>
            </a:r>
            <a:endParaRPr dirty="0">
              <a:solidFill>
                <a:srgbClr val="221E1F"/>
              </a:solidFill>
            </a:endParaRPr>
          </a:p>
          <a:p>
            <a:pPr marL="171450" indent="-171450">
              <a:lnSpc>
                <a:spcPct val="90000"/>
              </a:lnSpc>
              <a:spcBef>
                <a:spcPts val="750"/>
              </a:spcBef>
              <a:buClr>
                <a:srgbClr val="221E1F"/>
              </a:buClr>
              <a:buSzPts val="2800"/>
            </a:pPr>
            <a:r>
              <a:rPr lang="en-US" b="0" i="0" u="none" strike="noStrike" dirty="0">
                <a:solidFill>
                  <a:srgbClr val="221E1F"/>
                </a:solidFill>
              </a:rPr>
              <a:t>But reinfection throughout life</a:t>
            </a:r>
            <a:endParaRPr dirty="0"/>
          </a:p>
          <a:p>
            <a:pPr marL="171450" indent="-171450">
              <a:lnSpc>
                <a:spcPct val="90000"/>
              </a:lnSpc>
              <a:spcBef>
                <a:spcPts val="750"/>
              </a:spcBef>
              <a:buClr>
                <a:srgbClr val="221E1F"/>
              </a:buClr>
              <a:buSzPts val="2800"/>
            </a:pPr>
            <a:r>
              <a:rPr lang="en-US" sz="2100" dirty="0">
                <a:solidFill>
                  <a:srgbClr val="221E1F"/>
                </a:solidFill>
              </a:rPr>
              <a:t>Reinfection can occur in same season</a:t>
            </a:r>
            <a:endParaRPr dirty="0"/>
          </a:p>
        </p:txBody>
      </p:sp>
      <p:sp>
        <p:nvSpPr>
          <p:cNvPr id="368" name="Google Shape;368;p34"/>
          <p:cNvSpPr txBox="1"/>
          <p:nvPr/>
        </p:nvSpPr>
        <p:spPr>
          <a:xfrm>
            <a:off x="695063" y="5521931"/>
            <a:ext cx="2031075" cy="254925"/>
          </a:xfrm>
          <a:prstGeom prst="rect">
            <a:avLst/>
          </a:prstGeom>
          <a:noFill/>
          <a:ln>
            <a:noFill/>
          </a:ln>
        </p:spPr>
        <p:txBody>
          <a:bodyPr spcFirstLastPara="1" wrap="square" lIns="68569" tIns="68569" rIns="68569" bIns="68569" anchor="t" anchorCtr="0">
            <a:noAutofit/>
          </a:bodyPr>
          <a:lstStyle/>
          <a:p>
            <a:r>
              <a:rPr lang="en-US" sz="1200" i="1" dirty="0">
                <a:latin typeface="Calibri"/>
                <a:ea typeface="Calibri"/>
                <a:cs typeface="Calibri"/>
                <a:sym typeface="Calibri"/>
              </a:rPr>
              <a:t>Maruz Lancet ID 2023</a:t>
            </a:r>
            <a:endParaRPr sz="1200" i="1" dirty="0">
              <a:latin typeface="Calibri"/>
              <a:ea typeface="Calibri"/>
              <a:cs typeface="Calibri"/>
              <a:sym typeface="Calibri"/>
            </a:endParaRPr>
          </a:p>
        </p:txBody>
      </p:sp>
    </p:spTree>
    <p:extLst>
      <p:ext uri="{BB962C8B-B14F-4D97-AF65-F5344CB8AC3E}">
        <p14:creationId xmlns:p14="http://schemas.microsoft.com/office/powerpoint/2010/main" val="2718480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2E8D-ED1A-4891-BD52-742F962EF66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9A8A74A-6F49-43C6-91AF-67BC97A4A82A}"/>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79869C20-299A-4E64-8567-803D49CE30E1}"/>
              </a:ext>
            </a:extLst>
          </p:cNvPr>
          <p:cNvSpPr/>
          <p:nvPr/>
        </p:nvSpPr>
        <p:spPr>
          <a:xfrm>
            <a:off x="3271806" y="2967335"/>
            <a:ext cx="2600391"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Analogs</a:t>
            </a:r>
          </a:p>
        </p:txBody>
      </p:sp>
    </p:spTree>
    <p:extLst>
      <p:ext uri="{BB962C8B-B14F-4D97-AF65-F5344CB8AC3E}">
        <p14:creationId xmlns:p14="http://schemas.microsoft.com/office/powerpoint/2010/main" val="4241589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40B42-1EF4-482D-9131-985A3B514B1E}"/>
              </a:ext>
            </a:extLst>
          </p:cNvPr>
          <p:cNvSpPr>
            <a:spLocks noGrp="1"/>
          </p:cNvSpPr>
          <p:nvPr>
            <p:ph type="title"/>
          </p:nvPr>
        </p:nvSpPr>
        <p:spPr>
          <a:xfrm>
            <a:off x="685331" y="0"/>
            <a:ext cx="7773338" cy="1596177"/>
          </a:xfrm>
        </p:spPr>
        <p:txBody>
          <a:bodyPr/>
          <a:lstStyle/>
          <a:p>
            <a:r>
              <a:rPr lang="en-US" dirty="0"/>
              <a:t>RSV Burden of disease</a:t>
            </a:r>
          </a:p>
        </p:txBody>
      </p:sp>
      <p:pic>
        <p:nvPicPr>
          <p:cNvPr id="4" name="Content Placeholder 3">
            <a:extLst>
              <a:ext uri="{FF2B5EF4-FFF2-40B4-BE49-F238E27FC236}">
                <a16:creationId xmlns:a16="http://schemas.microsoft.com/office/drawing/2014/main" id="{0BCB789B-D8D8-4523-979A-9BF01179C5B1}"/>
              </a:ext>
            </a:extLst>
          </p:cNvPr>
          <p:cNvPicPr>
            <a:picLocks noGrp="1" noChangeAspect="1"/>
          </p:cNvPicPr>
          <p:nvPr>
            <p:ph idx="1"/>
          </p:nvPr>
        </p:nvPicPr>
        <p:blipFill>
          <a:blip r:embed="rId2"/>
          <a:stretch>
            <a:fillRect/>
          </a:stretch>
        </p:blipFill>
        <p:spPr>
          <a:xfrm>
            <a:off x="736433" y="1200151"/>
            <a:ext cx="7293141" cy="5372100"/>
          </a:xfrm>
          <a:prstGeom prst="rect">
            <a:avLst/>
          </a:prstGeom>
        </p:spPr>
      </p:pic>
      <p:sp>
        <p:nvSpPr>
          <p:cNvPr id="5" name="TextBox 4">
            <a:extLst>
              <a:ext uri="{FF2B5EF4-FFF2-40B4-BE49-F238E27FC236}">
                <a16:creationId xmlns:a16="http://schemas.microsoft.com/office/drawing/2014/main" id="{C13B0F6B-40F1-4C17-9972-A37543AA5B25}"/>
              </a:ext>
            </a:extLst>
          </p:cNvPr>
          <p:cNvSpPr txBox="1"/>
          <p:nvPr/>
        </p:nvSpPr>
        <p:spPr>
          <a:xfrm>
            <a:off x="371474" y="6572250"/>
            <a:ext cx="8543925" cy="215444"/>
          </a:xfrm>
          <a:prstGeom prst="rect">
            <a:avLst/>
          </a:prstGeom>
          <a:noFill/>
        </p:spPr>
        <p:txBody>
          <a:bodyPr wrap="square" rtlCol="0">
            <a:spAutoFit/>
          </a:bodyPr>
          <a:lstStyle/>
          <a:p>
            <a:r>
              <a:rPr lang="en-US" sz="800" dirty="0">
                <a:hlinkClick r:id="rId3"/>
              </a:rPr>
              <a:t>https://www.rsvandme.com/?cc=ps_1HWG8E4SSP1479346&amp;mcm=330002&amp;gclid=a24ea3efeead177b203ac7a5e824424c&amp;gclsrc=3p.ds</a:t>
            </a:r>
            <a:r>
              <a:rPr lang="en-US" sz="800" dirty="0"/>
              <a:t> </a:t>
            </a:r>
          </a:p>
        </p:txBody>
      </p:sp>
    </p:spTree>
    <p:extLst>
      <p:ext uri="{BB962C8B-B14F-4D97-AF65-F5344CB8AC3E}">
        <p14:creationId xmlns:p14="http://schemas.microsoft.com/office/powerpoint/2010/main" val="3688862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03A6-4F2C-4E68-8E57-841A546AE50A}"/>
              </a:ext>
            </a:extLst>
          </p:cNvPr>
          <p:cNvSpPr>
            <a:spLocks noGrp="1"/>
          </p:cNvSpPr>
          <p:nvPr>
            <p:ph type="title"/>
          </p:nvPr>
        </p:nvSpPr>
        <p:spPr/>
        <p:txBody>
          <a:bodyPr/>
          <a:lstStyle/>
          <a:p>
            <a:r>
              <a:rPr lang="en-US" dirty="0"/>
              <a:t>RSV Vaccine – Subunit vaccine</a:t>
            </a:r>
          </a:p>
        </p:txBody>
      </p:sp>
      <p:sp>
        <p:nvSpPr>
          <p:cNvPr id="3" name="Content Placeholder 2">
            <a:extLst>
              <a:ext uri="{FF2B5EF4-FFF2-40B4-BE49-F238E27FC236}">
                <a16:creationId xmlns:a16="http://schemas.microsoft.com/office/drawing/2014/main" id="{CBB08A9A-E777-4BD4-B8DA-71A2948155B9}"/>
              </a:ext>
            </a:extLst>
          </p:cNvPr>
          <p:cNvSpPr>
            <a:spLocks noGrp="1"/>
          </p:cNvSpPr>
          <p:nvPr>
            <p:ph idx="1"/>
          </p:nvPr>
        </p:nvSpPr>
        <p:spPr/>
        <p:txBody>
          <a:bodyPr/>
          <a:lstStyle/>
          <a:p>
            <a:r>
              <a:rPr lang="en-US" dirty="0"/>
              <a:t>Pfizer </a:t>
            </a:r>
            <a:r>
              <a:rPr lang="en-US" dirty="0" err="1"/>
              <a:t>RSVpreF</a:t>
            </a:r>
            <a:r>
              <a:rPr lang="en-US" dirty="0"/>
              <a:t>   ABRYSVO®</a:t>
            </a:r>
          </a:p>
          <a:p>
            <a:r>
              <a:rPr lang="en-US" dirty="0"/>
              <a:t>GSK    RSVPreF3  AREXVY®</a:t>
            </a:r>
          </a:p>
          <a:p>
            <a:endParaRPr lang="en-US" dirty="0"/>
          </a:p>
          <a:p>
            <a:endParaRPr lang="en-US" dirty="0"/>
          </a:p>
        </p:txBody>
      </p:sp>
    </p:spTree>
    <p:extLst>
      <p:ext uri="{BB962C8B-B14F-4D97-AF65-F5344CB8AC3E}">
        <p14:creationId xmlns:p14="http://schemas.microsoft.com/office/powerpoint/2010/main" val="4266697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graphicFrame>
        <p:nvGraphicFramePr>
          <p:cNvPr id="401" name="Google Shape;401;p37"/>
          <p:cNvGraphicFramePr/>
          <p:nvPr/>
        </p:nvGraphicFramePr>
        <p:xfrm>
          <a:off x="125260" y="338203"/>
          <a:ext cx="8868426" cy="2860040"/>
        </p:xfrm>
        <a:graphic>
          <a:graphicData uri="http://schemas.openxmlformats.org/drawingml/2006/table">
            <a:tbl>
              <a:tblPr>
                <a:noFill/>
              </a:tblPr>
              <a:tblGrid>
                <a:gridCol w="2956142">
                  <a:extLst>
                    <a:ext uri="{9D8B030D-6E8A-4147-A177-3AD203B41FA5}">
                      <a16:colId xmlns:a16="http://schemas.microsoft.com/office/drawing/2014/main" val="20000"/>
                    </a:ext>
                  </a:extLst>
                </a:gridCol>
                <a:gridCol w="2956142">
                  <a:extLst>
                    <a:ext uri="{9D8B030D-6E8A-4147-A177-3AD203B41FA5}">
                      <a16:colId xmlns:a16="http://schemas.microsoft.com/office/drawing/2014/main" val="20001"/>
                    </a:ext>
                  </a:extLst>
                </a:gridCol>
                <a:gridCol w="2956142">
                  <a:extLst>
                    <a:ext uri="{9D8B030D-6E8A-4147-A177-3AD203B41FA5}">
                      <a16:colId xmlns:a16="http://schemas.microsoft.com/office/drawing/2014/main" val="20002"/>
                    </a:ext>
                  </a:extLst>
                </a:gridCol>
              </a:tblGrid>
              <a:tr h="1109495">
                <a:tc gridSpan="3">
                  <a:txBody>
                    <a:bodyPr/>
                    <a:lstStyle/>
                    <a:p>
                      <a:pPr marL="0" marR="0" lvl="0" indent="0" algn="l" rtl="0">
                        <a:spcBef>
                          <a:spcPts val="0"/>
                        </a:spcBef>
                        <a:spcAft>
                          <a:spcPts val="0"/>
                        </a:spcAft>
                        <a:buNone/>
                      </a:pPr>
                      <a:r>
                        <a:rPr lang="en-US" sz="1100" dirty="0"/>
                        <a:t>Efficacy of 1 dose of GSK respiratory syncytial virus </a:t>
                      </a:r>
                      <a:r>
                        <a:rPr lang="en-US" sz="1100" b="1" dirty="0"/>
                        <a:t>RSVpreF3 v</a:t>
                      </a:r>
                      <a:r>
                        <a:rPr lang="en-US" sz="1100" dirty="0"/>
                        <a:t>accine against respiratory syncytial virus–associated disease among adults aged ≥60 years — multiple countries, 2021–2023</a:t>
                      </a:r>
                      <a:endParaRPr sz="1400" dirty="0"/>
                    </a:p>
                  </a:txBody>
                  <a:tcPr marL="56081" marR="56081" marT="28050" marB="28050" anchor="ctr">
                    <a:solidFill>
                      <a:srgbClr val="FBE4D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0109">
                <a:tc rowSpan="2">
                  <a:txBody>
                    <a:bodyPr/>
                    <a:lstStyle/>
                    <a:p>
                      <a:pPr marL="0" marR="0" lvl="0" indent="0" algn="l" rtl="0">
                        <a:spcBef>
                          <a:spcPts val="0"/>
                        </a:spcBef>
                        <a:spcAft>
                          <a:spcPts val="0"/>
                        </a:spcAft>
                        <a:buNone/>
                      </a:pPr>
                      <a:r>
                        <a:rPr lang="en-US" sz="1100" dirty="0"/>
                        <a:t>Efficacy evaluation period</a:t>
                      </a:r>
                      <a:endParaRPr sz="1400" dirty="0"/>
                    </a:p>
                  </a:txBody>
                  <a:tcPr marL="56081" marR="56081" marT="28050" marB="28050" anchor="b">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B w="9525" cap="flat" cmpd="sng">
                      <a:solidFill>
                        <a:srgbClr val="DEE2E6"/>
                      </a:solidFill>
                      <a:prstDash val="solid"/>
                      <a:round/>
                      <a:headEnd type="none" w="sm" len="sm"/>
                      <a:tailEnd type="none" w="sm" len="sm"/>
                    </a:lnB>
                    <a:solidFill>
                      <a:srgbClr val="FBE4D4"/>
                    </a:solidFill>
                  </a:tcPr>
                </a:tc>
                <a:tc gridSpan="2">
                  <a:txBody>
                    <a:bodyPr/>
                    <a:lstStyle/>
                    <a:p>
                      <a:pPr marL="0" marR="0" lvl="0" indent="0" algn="l" rtl="0">
                        <a:spcBef>
                          <a:spcPts val="0"/>
                        </a:spcBef>
                        <a:spcAft>
                          <a:spcPts val="0"/>
                        </a:spcAft>
                        <a:buNone/>
                      </a:pPr>
                      <a:r>
                        <a:rPr lang="en-US" sz="1100" dirty="0"/>
                        <a:t>Vaccine efficacy against outcome</a:t>
                      </a:r>
                      <a:endParaRPr sz="1400" dirty="0"/>
                    </a:p>
                  </a:txBody>
                  <a:tcPr marL="56081" marR="56081" marT="28050" marB="28050" anchor="b">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FBE4D4"/>
                    </a:solidFill>
                  </a:tcPr>
                </a:tc>
                <a:tc hMerge="1">
                  <a:txBody>
                    <a:bodyPr/>
                    <a:lstStyle/>
                    <a:p>
                      <a:endParaRPr lang="en-US"/>
                    </a:p>
                  </a:txBody>
                  <a:tcPr/>
                </a:tc>
                <a:extLst>
                  <a:ext uri="{0D108BD9-81ED-4DB2-BD59-A6C34878D82A}">
                    <a16:rowId xmlns:a16="http://schemas.microsoft.com/office/drawing/2014/main" val="10001"/>
                  </a:ext>
                </a:extLst>
              </a:tr>
              <a:tr h="350109">
                <a:tc vMerge="1">
                  <a:txBody>
                    <a:bodyPr/>
                    <a:lstStyle/>
                    <a:p>
                      <a:endParaRPr lang="en-US"/>
                    </a:p>
                  </a:txBody>
                  <a:tcPr/>
                </a:tc>
                <a:tc>
                  <a:txBody>
                    <a:bodyPr/>
                    <a:lstStyle/>
                    <a:p>
                      <a:pPr marL="0" marR="0" lvl="0" indent="0" algn="l" rtl="0">
                        <a:spcBef>
                          <a:spcPts val="0"/>
                        </a:spcBef>
                        <a:spcAft>
                          <a:spcPts val="0"/>
                        </a:spcAft>
                        <a:buNone/>
                      </a:pPr>
                      <a:r>
                        <a:rPr lang="en-US" sz="1100" dirty="0"/>
                        <a:t>RSV-associated LRTD</a:t>
                      </a:r>
                      <a:endParaRPr sz="1400" dirty="0"/>
                    </a:p>
                  </a:txBody>
                  <a:tcPr marL="56081" marR="56081" marT="28050" marB="28050" anchor="b">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FBE4D4"/>
                    </a:solidFill>
                  </a:tcPr>
                </a:tc>
                <a:tc>
                  <a:txBody>
                    <a:bodyPr/>
                    <a:lstStyle/>
                    <a:p>
                      <a:pPr marL="0" marR="0" lvl="0" indent="0" algn="l" rtl="0">
                        <a:spcBef>
                          <a:spcPts val="0"/>
                        </a:spcBef>
                        <a:spcAft>
                          <a:spcPts val="0"/>
                        </a:spcAft>
                        <a:buNone/>
                      </a:pPr>
                      <a:r>
                        <a:rPr lang="en-US" sz="1100" dirty="0"/>
                        <a:t>RSV-associated medically attended LRTD</a:t>
                      </a:r>
                      <a:endParaRPr sz="1400" dirty="0"/>
                    </a:p>
                  </a:txBody>
                  <a:tcPr marL="56081" marR="56081" marT="28050" marB="28050" anchor="b">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FBE4D4"/>
                    </a:solidFill>
                  </a:tcPr>
                </a:tc>
                <a:extLst>
                  <a:ext uri="{0D108BD9-81ED-4DB2-BD59-A6C34878D82A}">
                    <a16:rowId xmlns:a16="http://schemas.microsoft.com/office/drawing/2014/main" val="10002"/>
                  </a:ext>
                </a:extLst>
              </a:tr>
              <a:tr h="350109">
                <a:tc>
                  <a:txBody>
                    <a:bodyPr/>
                    <a:lstStyle/>
                    <a:p>
                      <a:pPr marL="0" marR="0" lvl="0" indent="0" algn="l" rtl="0">
                        <a:spcBef>
                          <a:spcPts val="0"/>
                        </a:spcBef>
                        <a:spcAft>
                          <a:spcPts val="0"/>
                        </a:spcAft>
                        <a:buNone/>
                      </a:pPr>
                      <a:r>
                        <a:rPr lang="en-US" sz="1100" b="1" dirty="0"/>
                        <a:t>Season 1</a:t>
                      </a:r>
                      <a:endParaRPr sz="11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None/>
                      </a:pPr>
                      <a:r>
                        <a:rPr lang="en-US" sz="1100" dirty="0"/>
                        <a:t>82.6 (57.9–94.1)</a:t>
                      </a:r>
                      <a:endParaRPr sz="14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None/>
                      </a:pPr>
                      <a:r>
                        <a:rPr lang="en-US" sz="1100" dirty="0"/>
                        <a:t>87.5 (58.9–97.6)</a:t>
                      </a:r>
                      <a:endParaRPr sz="14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FBE4D4"/>
                    </a:solidFill>
                  </a:tcPr>
                </a:tc>
                <a:extLst>
                  <a:ext uri="{0D108BD9-81ED-4DB2-BD59-A6C34878D82A}">
                    <a16:rowId xmlns:a16="http://schemas.microsoft.com/office/drawing/2014/main" val="10003"/>
                  </a:ext>
                </a:extLst>
              </a:tr>
              <a:tr h="350109">
                <a:tc>
                  <a:txBody>
                    <a:bodyPr/>
                    <a:lstStyle/>
                    <a:p>
                      <a:pPr marL="0" marR="0" lvl="0" indent="0" algn="l" rtl="0">
                        <a:spcBef>
                          <a:spcPts val="0"/>
                        </a:spcBef>
                        <a:spcAft>
                          <a:spcPts val="0"/>
                        </a:spcAft>
                        <a:buNone/>
                      </a:pPr>
                      <a:r>
                        <a:rPr lang="en-US" sz="1100" b="1" dirty="0"/>
                        <a:t>Season 2</a:t>
                      </a:r>
                      <a:endParaRPr sz="11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None/>
                      </a:pPr>
                      <a:r>
                        <a:rPr lang="en-US" sz="1100" dirty="0"/>
                        <a:t>56.1 (28.2–74.4)</a:t>
                      </a:r>
                      <a:endParaRPr sz="14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None/>
                      </a:pPr>
                      <a:r>
                        <a:rPr lang="en-US" sz="1100" dirty="0"/>
                        <a:t>—</a:t>
                      </a:r>
                      <a:endParaRPr sz="14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FBE4D4"/>
                    </a:solidFill>
                  </a:tcPr>
                </a:tc>
                <a:extLst>
                  <a:ext uri="{0D108BD9-81ED-4DB2-BD59-A6C34878D82A}">
                    <a16:rowId xmlns:a16="http://schemas.microsoft.com/office/drawing/2014/main" val="10004"/>
                  </a:ext>
                </a:extLst>
              </a:tr>
              <a:tr h="350109">
                <a:tc>
                  <a:txBody>
                    <a:bodyPr/>
                    <a:lstStyle/>
                    <a:p>
                      <a:pPr marL="0" marR="0" lvl="0" indent="0" algn="l" rtl="0">
                        <a:spcBef>
                          <a:spcPts val="0"/>
                        </a:spcBef>
                        <a:spcAft>
                          <a:spcPts val="0"/>
                        </a:spcAft>
                        <a:buNone/>
                      </a:pPr>
                      <a:r>
                        <a:rPr lang="en-US" sz="1100" b="1" dirty="0"/>
                        <a:t>Combined seasons 1 and 2 (interim)</a:t>
                      </a:r>
                      <a:endParaRPr sz="11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None/>
                      </a:pPr>
                      <a:r>
                        <a:rPr lang="en-US" sz="1100" dirty="0"/>
                        <a:t>74.5 (60.0–84.5)</a:t>
                      </a:r>
                      <a:endParaRPr sz="14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None/>
                      </a:pPr>
                      <a:r>
                        <a:rPr lang="en-US" sz="1100" dirty="0"/>
                        <a:t>77.5 (57.9–89.0)</a:t>
                      </a:r>
                      <a:endParaRPr sz="14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FBE4D4"/>
                    </a:solidFill>
                  </a:tcPr>
                </a:tc>
                <a:extLst>
                  <a:ext uri="{0D108BD9-81ED-4DB2-BD59-A6C34878D82A}">
                    <a16:rowId xmlns:a16="http://schemas.microsoft.com/office/drawing/2014/main" val="10005"/>
                  </a:ext>
                </a:extLst>
              </a:tr>
            </a:tbl>
          </a:graphicData>
        </a:graphic>
      </p:graphicFrame>
      <p:sp>
        <p:nvSpPr>
          <p:cNvPr id="402" name="Google Shape;402;p37"/>
          <p:cNvSpPr txBox="1"/>
          <p:nvPr/>
        </p:nvSpPr>
        <p:spPr>
          <a:xfrm>
            <a:off x="2576384" y="6546556"/>
            <a:ext cx="4572000" cy="276969"/>
          </a:xfrm>
          <a:prstGeom prst="rect">
            <a:avLst/>
          </a:prstGeom>
          <a:noFill/>
          <a:ln>
            <a:noFill/>
          </a:ln>
        </p:spPr>
        <p:txBody>
          <a:bodyPr spcFirstLastPara="1" wrap="square" lIns="68569" tIns="34275" rIns="68569" bIns="34275" anchor="t" anchorCtr="0">
            <a:spAutoFit/>
          </a:bodyPr>
          <a:lstStyle/>
          <a:p>
            <a:r>
              <a:rPr lang="en-US" sz="1350" dirty="0">
                <a:solidFill>
                  <a:srgbClr val="000000"/>
                </a:solidFill>
                <a:latin typeface="Open Sans"/>
                <a:ea typeface="Open Sans"/>
                <a:cs typeface="Open Sans"/>
                <a:sym typeface="Open Sans"/>
              </a:rPr>
              <a:t>LRTD = lower respiratory tract disease</a:t>
            </a:r>
            <a:endParaRPr sz="1350" dirty="0">
              <a:solidFill>
                <a:schemeClr val="dk1"/>
              </a:solidFill>
              <a:latin typeface="Calibri"/>
              <a:ea typeface="Calibri"/>
              <a:cs typeface="Calibri"/>
              <a:sym typeface="Calibri"/>
            </a:endParaRPr>
          </a:p>
        </p:txBody>
      </p:sp>
      <p:sp>
        <p:nvSpPr>
          <p:cNvPr id="403" name="Google Shape;403;p37"/>
          <p:cNvSpPr txBox="1"/>
          <p:nvPr/>
        </p:nvSpPr>
        <p:spPr>
          <a:xfrm>
            <a:off x="125260" y="6495970"/>
            <a:ext cx="2088292" cy="276969"/>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Calibri"/>
                <a:ea typeface="Calibri"/>
                <a:cs typeface="Calibri"/>
                <a:sym typeface="Calibri"/>
              </a:rPr>
              <a:t>MMWR July 2023</a:t>
            </a:r>
            <a:endParaRPr sz="1350" dirty="0"/>
          </a:p>
        </p:txBody>
      </p:sp>
      <p:graphicFrame>
        <p:nvGraphicFramePr>
          <p:cNvPr id="404" name="Google Shape;404;p37"/>
          <p:cNvGraphicFramePr/>
          <p:nvPr/>
        </p:nvGraphicFramePr>
        <p:xfrm>
          <a:off x="125261" y="3480613"/>
          <a:ext cx="8868425" cy="3039186"/>
        </p:xfrm>
        <a:graphic>
          <a:graphicData uri="http://schemas.openxmlformats.org/drawingml/2006/table">
            <a:tbl>
              <a:tblPr>
                <a:noFill/>
              </a:tblPr>
              <a:tblGrid>
                <a:gridCol w="2950345">
                  <a:extLst>
                    <a:ext uri="{9D8B030D-6E8A-4147-A177-3AD203B41FA5}">
                      <a16:colId xmlns:a16="http://schemas.microsoft.com/office/drawing/2014/main" val="20000"/>
                    </a:ext>
                  </a:extLst>
                </a:gridCol>
                <a:gridCol w="2959040">
                  <a:extLst>
                    <a:ext uri="{9D8B030D-6E8A-4147-A177-3AD203B41FA5}">
                      <a16:colId xmlns:a16="http://schemas.microsoft.com/office/drawing/2014/main" val="20001"/>
                    </a:ext>
                  </a:extLst>
                </a:gridCol>
                <a:gridCol w="2959040">
                  <a:extLst>
                    <a:ext uri="{9D8B030D-6E8A-4147-A177-3AD203B41FA5}">
                      <a16:colId xmlns:a16="http://schemas.microsoft.com/office/drawing/2014/main" val="20002"/>
                    </a:ext>
                  </a:extLst>
                </a:gridCol>
              </a:tblGrid>
              <a:tr h="789091">
                <a:tc gridSpan="3">
                  <a:txBody>
                    <a:bodyPr/>
                    <a:lstStyle/>
                    <a:p>
                      <a:pPr marL="0" marR="0" lvl="0" indent="0" algn="l" rtl="0">
                        <a:spcBef>
                          <a:spcPts val="0"/>
                        </a:spcBef>
                        <a:spcAft>
                          <a:spcPts val="0"/>
                        </a:spcAft>
                        <a:buNone/>
                      </a:pPr>
                      <a:r>
                        <a:rPr lang="en-US" sz="1100" dirty="0"/>
                        <a:t>Efficacy of 1 dose of Pfizer respiratory syncytial virus </a:t>
                      </a:r>
                      <a:r>
                        <a:rPr lang="en-US" sz="1100" b="1" dirty="0"/>
                        <a:t>RSVpreF </a:t>
                      </a:r>
                      <a:r>
                        <a:rPr lang="en-US" sz="1100" dirty="0"/>
                        <a:t>vaccine against respiratory syncytial virus–associated disease among adults aged ≥60 years — multiple countries, 2021–2023</a:t>
                      </a:r>
                      <a:endParaRPr sz="1400" dirty="0"/>
                    </a:p>
                  </a:txBody>
                  <a:tcPr marL="56081" marR="56081" marT="28050" marB="28050" anchor="ctr">
                    <a:solidFill>
                      <a:srgbClr val="DDEAF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0019">
                <a:tc rowSpan="2">
                  <a:txBody>
                    <a:bodyPr/>
                    <a:lstStyle/>
                    <a:p>
                      <a:pPr marL="0" marR="0" lvl="0" indent="0" algn="l" rtl="0">
                        <a:spcBef>
                          <a:spcPts val="0"/>
                        </a:spcBef>
                        <a:spcAft>
                          <a:spcPts val="0"/>
                        </a:spcAft>
                        <a:buNone/>
                      </a:pPr>
                      <a:r>
                        <a:rPr lang="en-US" sz="1100" dirty="0"/>
                        <a:t>Efficacy evaluation period</a:t>
                      </a:r>
                      <a:endParaRPr sz="1400" dirty="0"/>
                    </a:p>
                  </a:txBody>
                  <a:tcPr marL="56081" marR="56081" marT="28050" marB="28050" anchor="b">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B w="9525" cap="flat" cmpd="sng">
                      <a:solidFill>
                        <a:srgbClr val="DEE2E6"/>
                      </a:solidFill>
                      <a:prstDash val="solid"/>
                      <a:round/>
                      <a:headEnd type="none" w="sm" len="sm"/>
                      <a:tailEnd type="none" w="sm" len="sm"/>
                    </a:lnB>
                    <a:solidFill>
                      <a:srgbClr val="DDEAF6"/>
                    </a:solidFill>
                  </a:tcPr>
                </a:tc>
                <a:tc gridSpan="2">
                  <a:txBody>
                    <a:bodyPr/>
                    <a:lstStyle/>
                    <a:p>
                      <a:pPr marL="0" marR="0" lvl="0" indent="0" algn="l" rtl="0">
                        <a:spcBef>
                          <a:spcPts val="0"/>
                        </a:spcBef>
                        <a:spcAft>
                          <a:spcPts val="0"/>
                        </a:spcAft>
                        <a:buNone/>
                      </a:pPr>
                      <a:r>
                        <a:rPr lang="en-US" sz="1100" dirty="0"/>
                        <a:t>Vaccine efficacy against outcome, % (95% CI)*</a:t>
                      </a:r>
                      <a:endParaRPr sz="1400" dirty="0"/>
                    </a:p>
                  </a:txBody>
                  <a:tcPr marL="56081" marR="56081" marT="28050" marB="28050" anchor="b">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DDEAF6"/>
                    </a:solidFill>
                  </a:tcPr>
                </a:tc>
                <a:tc hMerge="1">
                  <a:txBody>
                    <a:bodyPr/>
                    <a:lstStyle/>
                    <a:p>
                      <a:endParaRPr lang="en-US"/>
                    </a:p>
                  </a:txBody>
                  <a:tcPr/>
                </a:tc>
                <a:extLst>
                  <a:ext uri="{0D108BD9-81ED-4DB2-BD59-A6C34878D82A}">
                    <a16:rowId xmlns:a16="http://schemas.microsoft.com/office/drawing/2014/main" val="10001"/>
                  </a:ext>
                </a:extLst>
              </a:tr>
              <a:tr h="450019">
                <a:tc vMerge="1">
                  <a:txBody>
                    <a:bodyPr/>
                    <a:lstStyle/>
                    <a:p>
                      <a:endParaRPr lang="en-US"/>
                    </a:p>
                  </a:txBody>
                  <a:tcPr/>
                </a:tc>
                <a:tc>
                  <a:txBody>
                    <a:bodyPr/>
                    <a:lstStyle/>
                    <a:p>
                      <a:pPr marL="0" marR="0" lvl="0" indent="0" algn="l" rtl="0">
                        <a:spcBef>
                          <a:spcPts val="0"/>
                        </a:spcBef>
                        <a:spcAft>
                          <a:spcPts val="0"/>
                        </a:spcAft>
                        <a:buNone/>
                      </a:pPr>
                      <a:r>
                        <a:rPr lang="en-US" sz="1100" dirty="0"/>
                        <a:t>RSV-associated LRTD</a:t>
                      </a:r>
                      <a:r>
                        <a:rPr lang="en-US" sz="1100" u="none" strike="noStrike" baseline="30000" dirty="0"/>
                        <a:t>†</a:t>
                      </a:r>
                      <a:endParaRPr sz="1100" dirty="0"/>
                    </a:p>
                  </a:txBody>
                  <a:tcPr marL="56081" marR="56081" marT="28050" marB="28050" anchor="b">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en-US" sz="1100" dirty="0"/>
                        <a:t>RSV-associated medically attended LRTD</a:t>
                      </a:r>
                      <a:r>
                        <a:rPr lang="en-US" sz="1100" u="none" strike="noStrike" baseline="30000" dirty="0"/>
                        <a:t>§</a:t>
                      </a:r>
                      <a:endParaRPr sz="1100" dirty="0"/>
                    </a:p>
                  </a:txBody>
                  <a:tcPr marL="56081" marR="56081" marT="28050" marB="28050" anchor="b">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DDEAF6"/>
                    </a:solidFill>
                  </a:tcPr>
                </a:tc>
                <a:extLst>
                  <a:ext uri="{0D108BD9-81ED-4DB2-BD59-A6C34878D82A}">
                    <a16:rowId xmlns:a16="http://schemas.microsoft.com/office/drawing/2014/main" val="10002"/>
                  </a:ext>
                </a:extLst>
              </a:tr>
              <a:tr h="450019">
                <a:tc>
                  <a:txBody>
                    <a:bodyPr/>
                    <a:lstStyle/>
                    <a:p>
                      <a:pPr marL="0" marR="0" lvl="0" indent="0" algn="l" rtl="0">
                        <a:spcBef>
                          <a:spcPts val="0"/>
                        </a:spcBef>
                        <a:spcAft>
                          <a:spcPts val="0"/>
                        </a:spcAft>
                        <a:buNone/>
                      </a:pPr>
                      <a:r>
                        <a:rPr lang="en-US" sz="1100" b="1" dirty="0"/>
                        <a:t>Season 1</a:t>
                      </a:r>
                      <a:endParaRPr sz="11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1100" dirty="0"/>
                        <a:t>88.9 (53.6–98.7)</a:t>
                      </a:r>
                      <a:endParaRPr sz="14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1100" dirty="0"/>
                        <a:t>84.6 (32.0–98.3)</a:t>
                      </a:r>
                      <a:endParaRPr sz="14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DDEAF6"/>
                    </a:solidFill>
                  </a:tcPr>
                </a:tc>
                <a:extLst>
                  <a:ext uri="{0D108BD9-81ED-4DB2-BD59-A6C34878D82A}">
                    <a16:rowId xmlns:a16="http://schemas.microsoft.com/office/drawing/2014/main" val="10003"/>
                  </a:ext>
                </a:extLst>
              </a:tr>
              <a:tr h="450019">
                <a:tc>
                  <a:txBody>
                    <a:bodyPr/>
                    <a:lstStyle/>
                    <a:p>
                      <a:pPr marL="0" marR="0" lvl="0" indent="0" algn="l" rtl="0">
                        <a:spcBef>
                          <a:spcPts val="0"/>
                        </a:spcBef>
                        <a:spcAft>
                          <a:spcPts val="0"/>
                        </a:spcAft>
                        <a:buNone/>
                      </a:pPr>
                      <a:r>
                        <a:rPr lang="en-US" sz="1100" b="1" dirty="0"/>
                        <a:t>Season 2 (interim)</a:t>
                      </a:r>
                      <a:endParaRPr sz="11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1100" dirty="0"/>
                        <a:t>78.6 (23.2–96.1)</a:t>
                      </a:r>
                      <a:endParaRPr sz="14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1100" dirty="0"/>
                        <a:t>—</a:t>
                      </a:r>
                      <a:endParaRPr sz="14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DDEAF6"/>
                    </a:solidFill>
                  </a:tcPr>
                </a:tc>
                <a:extLst>
                  <a:ext uri="{0D108BD9-81ED-4DB2-BD59-A6C34878D82A}">
                    <a16:rowId xmlns:a16="http://schemas.microsoft.com/office/drawing/2014/main" val="10004"/>
                  </a:ext>
                </a:extLst>
              </a:tr>
              <a:tr h="450019">
                <a:tc>
                  <a:txBody>
                    <a:bodyPr/>
                    <a:lstStyle/>
                    <a:p>
                      <a:pPr marL="0" marR="0" lvl="0" indent="0" algn="l" rtl="0">
                        <a:spcBef>
                          <a:spcPts val="0"/>
                        </a:spcBef>
                        <a:spcAft>
                          <a:spcPts val="0"/>
                        </a:spcAft>
                        <a:buNone/>
                      </a:pPr>
                      <a:r>
                        <a:rPr lang="en-US" sz="1100" b="1" dirty="0"/>
                        <a:t>Combined seasons 1 and 2 (interim)</a:t>
                      </a:r>
                      <a:endParaRPr sz="11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1100" dirty="0"/>
                        <a:t>84.4 (59.6–95.2)</a:t>
                      </a:r>
                      <a:endParaRPr sz="14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1100" dirty="0"/>
                        <a:t>81.0 (43.5–95.2)</a:t>
                      </a:r>
                      <a:endParaRPr sz="1400" dirty="0"/>
                    </a:p>
                  </a:txBody>
                  <a:tcPr marL="56081" marR="56081" marT="28050" marB="28050">
                    <a:lnL w="9525" cap="flat" cmpd="sng">
                      <a:solidFill>
                        <a:srgbClr val="DEE2E6"/>
                      </a:solidFill>
                      <a:prstDash val="solid"/>
                      <a:round/>
                      <a:headEnd type="none" w="sm" len="sm"/>
                      <a:tailEnd type="none" w="sm" len="sm"/>
                    </a:lnL>
                    <a:lnR w="9525" cap="flat" cmpd="sng">
                      <a:solidFill>
                        <a:srgbClr val="DEE2E6"/>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DDEAF6"/>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04217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graphicFrame>
        <p:nvGraphicFramePr>
          <p:cNvPr id="426" name="Google Shape;426;p41"/>
          <p:cNvGraphicFramePr/>
          <p:nvPr/>
        </p:nvGraphicFramePr>
        <p:xfrm>
          <a:off x="1252603" y="2945456"/>
          <a:ext cx="5884722" cy="3367663"/>
        </p:xfrm>
        <a:graphic>
          <a:graphicData uri="http://schemas.openxmlformats.org/drawingml/2006/table">
            <a:tbl>
              <a:tblPr firstRow="1" bandRow="1">
                <a:noFill/>
              </a:tblPr>
              <a:tblGrid>
                <a:gridCol w="1961574">
                  <a:extLst>
                    <a:ext uri="{9D8B030D-6E8A-4147-A177-3AD203B41FA5}">
                      <a16:colId xmlns:a16="http://schemas.microsoft.com/office/drawing/2014/main" val="20000"/>
                    </a:ext>
                  </a:extLst>
                </a:gridCol>
                <a:gridCol w="1961574">
                  <a:extLst>
                    <a:ext uri="{9D8B030D-6E8A-4147-A177-3AD203B41FA5}">
                      <a16:colId xmlns:a16="http://schemas.microsoft.com/office/drawing/2014/main" val="20001"/>
                    </a:ext>
                  </a:extLst>
                </a:gridCol>
                <a:gridCol w="1961574">
                  <a:extLst>
                    <a:ext uri="{9D8B030D-6E8A-4147-A177-3AD203B41FA5}">
                      <a16:colId xmlns:a16="http://schemas.microsoft.com/office/drawing/2014/main" val="20002"/>
                    </a:ext>
                  </a:extLst>
                </a:gridCol>
              </a:tblGrid>
              <a:tr h="606359">
                <a:tc>
                  <a:txBody>
                    <a:bodyPr/>
                    <a:lstStyle/>
                    <a:p>
                      <a:pPr marL="0" marR="0" lvl="0" indent="0" algn="l" rtl="0">
                        <a:spcBef>
                          <a:spcPts val="0"/>
                        </a:spcBef>
                        <a:spcAft>
                          <a:spcPts val="0"/>
                        </a:spcAft>
                        <a:buNone/>
                      </a:pPr>
                      <a:endParaRPr sz="14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800"/>
                        <a:buFont typeface="Calibri"/>
                        <a:buNone/>
                      </a:pPr>
                      <a:r>
                        <a:rPr lang="en-US" sz="1400" dirty="0"/>
                        <a:t>RSVPreF</a:t>
                      </a:r>
                      <a:endParaRPr sz="1400" dirty="0"/>
                    </a:p>
                    <a:p>
                      <a:pPr marL="0" marR="0" lvl="0" indent="0" algn="l" rtl="0">
                        <a:spcBef>
                          <a:spcPts val="0"/>
                        </a:spcBef>
                        <a:spcAft>
                          <a:spcPts val="0"/>
                        </a:spcAft>
                        <a:buNone/>
                      </a:pPr>
                      <a:endParaRPr sz="1400" dirty="0"/>
                    </a:p>
                  </a:txBody>
                  <a:tcPr marL="68588" marR="68588" marT="34294" marB="34294"/>
                </a:tc>
                <a:tc>
                  <a:txBody>
                    <a:bodyPr/>
                    <a:lstStyle/>
                    <a:p>
                      <a:pPr marL="0" marR="0" lvl="0" indent="0" algn="l" rtl="0">
                        <a:spcBef>
                          <a:spcPts val="0"/>
                        </a:spcBef>
                        <a:spcAft>
                          <a:spcPts val="0"/>
                        </a:spcAft>
                        <a:buNone/>
                      </a:pPr>
                      <a:r>
                        <a:rPr lang="en-US" sz="1400" dirty="0"/>
                        <a:t>RSVPreF3</a:t>
                      </a:r>
                      <a:endParaRPr sz="1400" dirty="0"/>
                    </a:p>
                  </a:txBody>
                  <a:tcPr marL="68588" marR="68588" marT="34294" marB="34294"/>
                </a:tc>
                <a:extLst>
                  <a:ext uri="{0D108BD9-81ED-4DB2-BD59-A6C34878D82A}">
                    <a16:rowId xmlns:a16="http://schemas.microsoft.com/office/drawing/2014/main" val="10000"/>
                  </a:ext>
                </a:extLst>
              </a:tr>
              <a:tr h="345163">
                <a:tc>
                  <a:txBody>
                    <a:bodyPr/>
                    <a:lstStyle/>
                    <a:p>
                      <a:pPr marL="0" marR="0" lvl="0" indent="0" algn="l" rtl="0">
                        <a:spcBef>
                          <a:spcPts val="0"/>
                        </a:spcBef>
                        <a:spcAft>
                          <a:spcPts val="0"/>
                        </a:spcAft>
                        <a:buNone/>
                      </a:pPr>
                      <a:r>
                        <a:rPr lang="en-US" sz="1400" dirty="0"/>
                        <a:t>Fever</a:t>
                      </a:r>
                      <a:endParaRPr sz="1400" dirty="0"/>
                    </a:p>
                  </a:txBody>
                  <a:tcPr marL="68588" marR="68588" marT="34294" marB="34294"/>
                </a:tc>
                <a:tc>
                  <a:txBody>
                    <a:bodyPr/>
                    <a:lstStyle/>
                    <a:p>
                      <a:pPr marL="0" marR="0" lvl="0" indent="0" algn="l" rtl="0">
                        <a:spcBef>
                          <a:spcPts val="0"/>
                        </a:spcBef>
                        <a:spcAft>
                          <a:spcPts val="0"/>
                        </a:spcAft>
                        <a:buNone/>
                      </a:pPr>
                      <a:r>
                        <a:rPr lang="en-US" sz="1400" dirty="0"/>
                        <a:t>1.4%(&gt;38.9°C &lt;0.1%)</a:t>
                      </a:r>
                      <a:endParaRPr sz="1400" dirty="0"/>
                    </a:p>
                  </a:txBody>
                  <a:tcPr marL="68588" marR="68588" marT="34294" marB="34294"/>
                </a:tc>
                <a:tc>
                  <a:txBody>
                    <a:bodyPr/>
                    <a:lstStyle/>
                    <a:p>
                      <a:pPr marL="0" marR="0" lvl="0" indent="0" algn="l" rtl="0">
                        <a:spcBef>
                          <a:spcPts val="0"/>
                        </a:spcBef>
                        <a:spcAft>
                          <a:spcPts val="0"/>
                        </a:spcAft>
                        <a:buNone/>
                      </a:pPr>
                      <a:r>
                        <a:rPr lang="en-US" sz="1400" dirty="0"/>
                        <a:t>2%(&gt;39°C 0.1%)</a:t>
                      </a:r>
                      <a:endParaRPr sz="1400" dirty="0"/>
                    </a:p>
                  </a:txBody>
                  <a:tcPr marL="68588" marR="68588" marT="34294" marB="34294"/>
                </a:tc>
                <a:extLst>
                  <a:ext uri="{0D108BD9-81ED-4DB2-BD59-A6C34878D82A}">
                    <a16:rowId xmlns:a16="http://schemas.microsoft.com/office/drawing/2014/main" val="10001"/>
                  </a:ext>
                </a:extLst>
              </a:tr>
              <a:tr h="345163">
                <a:tc>
                  <a:txBody>
                    <a:bodyPr/>
                    <a:lstStyle/>
                    <a:p>
                      <a:pPr marL="0" marR="0" lvl="0" indent="0" algn="l" rtl="0">
                        <a:spcBef>
                          <a:spcPts val="0"/>
                        </a:spcBef>
                        <a:spcAft>
                          <a:spcPts val="0"/>
                        </a:spcAft>
                        <a:buNone/>
                      </a:pPr>
                      <a:r>
                        <a:rPr lang="en-US" sz="1400" dirty="0"/>
                        <a:t>Fatigue</a:t>
                      </a:r>
                      <a:endParaRPr sz="1400" dirty="0"/>
                    </a:p>
                  </a:txBody>
                  <a:tcPr marL="68588" marR="68588" marT="34294" marB="34294"/>
                </a:tc>
                <a:tc>
                  <a:txBody>
                    <a:bodyPr/>
                    <a:lstStyle/>
                    <a:p>
                      <a:pPr marL="0" marR="0" lvl="0" indent="0" algn="l" rtl="0">
                        <a:spcBef>
                          <a:spcPts val="0"/>
                        </a:spcBef>
                        <a:spcAft>
                          <a:spcPts val="0"/>
                        </a:spcAft>
                        <a:buNone/>
                      </a:pPr>
                      <a:r>
                        <a:rPr lang="en-US" sz="1400" dirty="0"/>
                        <a:t>15.5% (Severe 0.3%)</a:t>
                      </a:r>
                      <a:endParaRPr sz="1400" dirty="0"/>
                    </a:p>
                  </a:txBody>
                  <a:tcPr marL="68588" marR="68588" marT="34294" marB="34294"/>
                </a:tc>
                <a:tc>
                  <a:txBody>
                    <a:bodyPr/>
                    <a:lstStyle/>
                    <a:p>
                      <a:pPr marL="0" marR="0" lvl="0" indent="0" algn="l" rtl="0">
                        <a:spcBef>
                          <a:spcPts val="0"/>
                        </a:spcBef>
                        <a:spcAft>
                          <a:spcPts val="0"/>
                        </a:spcAft>
                        <a:buNone/>
                      </a:pPr>
                      <a:r>
                        <a:rPr lang="en-US" sz="1400" dirty="0"/>
                        <a:t>33% (</a:t>
                      </a:r>
                      <a:r>
                        <a:rPr lang="en-US" sz="1400" i="1" dirty="0"/>
                        <a:t>Grade 3  </a:t>
                      </a:r>
                      <a:r>
                        <a:rPr lang="en-US" sz="1400" dirty="0"/>
                        <a:t>1.7%)</a:t>
                      </a:r>
                      <a:endParaRPr sz="1400" dirty="0"/>
                    </a:p>
                  </a:txBody>
                  <a:tcPr marL="68588" marR="68588" marT="34294" marB="34294"/>
                </a:tc>
                <a:extLst>
                  <a:ext uri="{0D108BD9-81ED-4DB2-BD59-A6C34878D82A}">
                    <a16:rowId xmlns:a16="http://schemas.microsoft.com/office/drawing/2014/main" val="10002"/>
                  </a:ext>
                </a:extLst>
              </a:tr>
              <a:tr h="345163">
                <a:tc>
                  <a:txBody>
                    <a:bodyPr/>
                    <a:lstStyle/>
                    <a:p>
                      <a:pPr marL="0" marR="0" lvl="0" indent="0" algn="l" rtl="0">
                        <a:spcBef>
                          <a:spcPts val="0"/>
                        </a:spcBef>
                        <a:spcAft>
                          <a:spcPts val="0"/>
                        </a:spcAft>
                        <a:buNone/>
                      </a:pPr>
                      <a:r>
                        <a:rPr lang="en-US" sz="1400" dirty="0"/>
                        <a:t>Headache</a:t>
                      </a:r>
                      <a:endParaRPr sz="1400" dirty="0"/>
                    </a:p>
                  </a:txBody>
                  <a:tcPr marL="68588" marR="68588" marT="34294" marB="34294"/>
                </a:tc>
                <a:tc>
                  <a:txBody>
                    <a:bodyPr/>
                    <a:lstStyle/>
                    <a:p>
                      <a:pPr marL="0" marR="0" lvl="0" indent="0" algn="l" rtl="0">
                        <a:spcBef>
                          <a:spcPts val="0"/>
                        </a:spcBef>
                        <a:spcAft>
                          <a:spcPts val="0"/>
                        </a:spcAft>
                        <a:buNone/>
                      </a:pPr>
                      <a:r>
                        <a:rPr lang="en-US" sz="1400" dirty="0"/>
                        <a:t>12.8% (Severe 0.1%)</a:t>
                      </a:r>
                      <a:endParaRPr sz="1400" dirty="0"/>
                    </a:p>
                  </a:txBody>
                  <a:tcPr marL="68588" marR="68588" marT="34294" marB="34294"/>
                </a:tc>
                <a:tc>
                  <a:txBody>
                    <a:bodyPr/>
                    <a:lstStyle/>
                    <a:p>
                      <a:pPr marL="0" marR="0" lvl="0" indent="0" algn="l" rtl="0">
                        <a:spcBef>
                          <a:spcPts val="0"/>
                        </a:spcBef>
                        <a:spcAft>
                          <a:spcPts val="0"/>
                        </a:spcAft>
                        <a:buNone/>
                      </a:pPr>
                      <a:r>
                        <a:rPr lang="en-US" sz="1400" dirty="0"/>
                        <a:t>27.2%(</a:t>
                      </a:r>
                      <a:r>
                        <a:rPr lang="en-US" sz="1400" i="1" dirty="0"/>
                        <a:t>Grade 3 </a:t>
                      </a:r>
                      <a:r>
                        <a:rPr lang="en-US" sz="1400" dirty="0"/>
                        <a:t>1.3%)</a:t>
                      </a:r>
                      <a:endParaRPr sz="1400" dirty="0"/>
                    </a:p>
                  </a:txBody>
                  <a:tcPr marL="68588" marR="68588" marT="34294" marB="34294"/>
                </a:tc>
                <a:extLst>
                  <a:ext uri="{0D108BD9-81ED-4DB2-BD59-A6C34878D82A}">
                    <a16:rowId xmlns:a16="http://schemas.microsoft.com/office/drawing/2014/main" val="10003"/>
                  </a:ext>
                </a:extLst>
              </a:tr>
              <a:tr h="345163">
                <a:tc>
                  <a:txBody>
                    <a:bodyPr/>
                    <a:lstStyle/>
                    <a:p>
                      <a:pPr marL="0" marR="0" lvl="0" indent="0" algn="l" rtl="0">
                        <a:spcBef>
                          <a:spcPts val="0"/>
                        </a:spcBef>
                        <a:spcAft>
                          <a:spcPts val="0"/>
                        </a:spcAft>
                        <a:buNone/>
                      </a:pPr>
                      <a:r>
                        <a:rPr lang="en-US" sz="1400" dirty="0"/>
                        <a:t>Muscle aches</a:t>
                      </a:r>
                      <a:endParaRPr sz="1400" dirty="0"/>
                    </a:p>
                  </a:txBody>
                  <a:tcPr marL="68588" marR="68588" marT="34294" marB="34294"/>
                </a:tc>
                <a:tc>
                  <a:txBody>
                    <a:bodyPr/>
                    <a:lstStyle/>
                    <a:p>
                      <a:pPr marL="0" marR="0" lvl="0" indent="0" algn="l" rtl="0">
                        <a:spcBef>
                          <a:spcPts val="0"/>
                        </a:spcBef>
                        <a:spcAft>
                          <a:spcPts val="0"/>
                        </a:spcAft>
                        <a:buNone/>
                      </a:pPr>
                      <a:r>
                        <a:rPr lang="en-US" sz="1400" dirty="0"/>
                        <a:t>10.1% (Severe 0.2%)</a:t>
                      </a:r>
                      <a:endParaRPr sz="1400" dirty="0"/>
                    </a:p>
                  </a:txBody>
                  <a:tcPr marL="68588" marR="68588" marT="34294" marB="34294"/>
                </a:tc>
                <a:tc>
                  <a:txBody>
                    <a:bodyPr/>
                    <a:lstStyle/>
                    <a:p>
                      <a:pPr marL="0" marR="0" lvl="0" indent="0" algn="l" rtl="0">
                        <a:spcBef>
                          <a:spcPts val="0"/>
                        </a:spcBef>
                        <a:spcAft>
                          <a:spcPts val="0"/>
                        </a:spcAft>
                        <a:buNone/>
                      </a:pPr>
                      <a:r>
                        <a:rPr lang="en-US" sz="1400" dirty="0"/>
                        <a:t>28.9%(</a:t>
                      </a:r>
                      <a:r>
                        <a:rPr lang="en-US" sz="1400" i="1" dirty="0"/>
                        <a:t>Grade 3 </a:t>
                      </a:r>
                      <a:r>
                        <a:rPr lang="en-US" sz="1400" dirty="0"/>
                        <a:t>1.4%)</a:t>
                      </a:r>
                      <a:endParaRPr sz="1400" dirty="0"/>
                    </a:p>
                  </a:txBody>
                  <a:tcPr marL="68588" marR="68588" marT="34294" marB="34294"/>
                </a:tc>
                <a:extLst>
                  <a:ext uri="{0D108BD9-81ED-4DB2-BD59-A6C34878D82A}">
                    <a16:rowId xmlns:a16="http://schemas.microsoft.com/office/drawing/2014/main" val="10004"/>
                  </a:ext>
                </a:extLst>
              </a:tr>
              <a:tr h="345163">
                <a:tc>
                  <a:txBody>
                    <a:bodyPr/>
                    <a:lstStyle/>
                    <a:p>
                      <a:pPr marL="0" marR="0" lvl="0" indent="0" algn="l" rtl="0">
                        <a:spcBef>
                          <a:spcPts val="0"/>
                        </a:spcBef>
                        <a:spcAft>
                          <a:spcPts val="0"/>
                        </a:spcAft>
                        <a:buNone/>
                      </a:pPr>
                      <a:r>
                        <a:rPr lang="en-US" sz="1400" dirty="0"/>
                        <a:t>Joint pain</a:t>
                      </a:r>
                      <a:endParaRPr sz="1400" dirty="0"/>
                    </a:p>
                  </a:txBody>
                  <a:tcPr marL="68588" marR="68588" marT="34294" marB="34294"/>
                </a:tc>
                <a:tc>
                  <a:txBody>
                    <a:bodyPr/>
                    <a:lstStyle/>
                    <a:p>
                      <a:pPr marL="0" marR="0" lvl="0" indent="0" algn="l" rtl="0">
                        <a:spcBef>
                          <a:spcPts val="0"/>
                        </a:spcBef>
                        <a:spcAft>
                          <a:spcPts val="0"/>
                        </a:spcAft>
                        <a:buNone/>
                      </a:pPr>
                      <a:r>
                        <a:rPr lang="en-US" sz="1400" dirty="0"/>
                        <a:t>7.5% (Severe&lt;0.1%)</a:t>
                      </a:r>
                      <a:endParaRPr sz="1400" dirty="0"/>
                    </a:p>
                  </a:txBody>
                  <a:tcPr marL="68588" marR="68588" marT="34294" marB="34294"/>
                </a:tc>
                <a:tc>
                  <a:txBody>
                    <a:bodyPr/>
                    <a:lstStyle/>
                    <a:p>
                      <a:pPr marL="0" marR="0" lvl="0" indent="0" algn="l" rtl="0">
                        <a:spcBef>
                          <a:spcPts val="0"/>
                        </a:spcBef>
                        <a:spcAft>
                          <a:spcPts val="0"/>
                        </a:spcAft>
                        <a:buNone/>
                      </a:pPr>
                      <a:r>
                        <a:rPr lang="en-US" sz="1400" dirty="0"/>
                        <a:t>18.1%(</a:t>
                      </a:r>
                      <a:r>
                        <a:rPr lang="en-US" sz="1400" i="1" dirty="0"/>
                        <a:t>Grade 3 </a:t>
                      </a:r>
                      <a:r>
                        <a:rPr lang="en-US" sz="1400" dirty="0"/>
                        <a:t>1.3%)</a:t>
                      </a:r>
                      <a:endParaRPr sz="1400" dirty="0"/>
                    </a:p>
                  </a:txBody>
                  <a:tcPr marL="68588" marR="68588" marT="34294" marB="34294"/>
                </a:tc>
                <a:extLst>
                  <a:ext uri="{0D108BD9-81ED-4DB2-BD59-A6C34878D82A}">
                    <a16:rowId xmlns:a16="http://schemas.microsoft.com/office/drawing/2014/main" val="10005"/>
                  </a:ext>
                </a:extLst>
              </a:tr>
              <a:tr h="345163">
                <a:tc>
                  <a:txBody>
                    <a:bodyPr/>
                    <a:lstStyle/>
                    <a:p>
                      <a:pPr marL="0" marR="0" lvl="0" indent="0" algn="l" rtl="0">
                        <a:spcBef>
                          <a:spcPts val="0"/>
                        </a:spcBef>
                        <a:spcAft>
                          <a:spcPts val="0"/>
                        </a:spcAft>
                        <a:buNone/>
                      </a:pPr>
                      <a:r>
                        <a:rPr lang="en-US" sz="1400" dirty="0"/>
                        <a:t>Nausea</a:t>
                      </a:r>
                      <a:endParaRPr sz="1400" dirty="0"/>
                    </a:p>
                  </a:txBody>
                  <a:tcPr marL="68588" marR="68588" marT="34294" marB="34294"/>
                </a:tc>
                <a:tc>
                  <a:txBody>
                    <a:bodyPr/>
                    <a:lstStyle/>
                    <a:p>
                      <a:pPr marL="0" marR="0" lvl="0" indent="0" algn="l" rtl="0">
                        <a:spcBef>
                          <a:spcPts val="0"/>
                        </a:spcBef>
                        <a:spcAft>
                          <a:spcPts val="0"/>
                        </a:spcAft>
                        <a:buNone/>
                      </a:pPr>
                      <a:r>
                        <a:rPr lang="en-US" sz="1400" dirty="0"/>
                        <a:t>3.4%</a:t>
                      </a:r>
                      <a:endParaRPr sz="1400" dirty="0"/>
                    </a:p>
                  </a:txBody>
                  <a:tcPr marL="68588" marR="68588" marT="34294" marB="34294"/>
                </a:tc>
                <a:tc>
                  <a:txBody>
                    <a:bodyPr/>
                    <a:lstStyle/>
                    <a:p>
                      <a:pPr marL="0" marR="0" lvl="0" indent="0" algn="l" rtl="0">
                        <a:spcBef>
                          <a:spcPts val="0"/>
                        </a:spcBef>
                        <a:spcAft>
                          <a:spcPts val="0"/>
                        </a:spcAft>
                        <a:buNone/>
                      </a:pPr>
                      <a:r>
                        <a:rPr lang="en-US" sz="1400" dirty="0"/>
                        <a:t>Not reported </a:t>
                      </a:r>
                      <a:endParaRPr sz="1400" dirty="0"/>
                    </a:p>
                  </a:txBody>
                  <a:tcPr marL="68588" marR="68588" marT="34294" marB="34294"/>
                </a:tc>
                <a:extLst>
                  <a:ext uri="{0D108BD9-81ED-4DB2-BD59-A6C34878D82A}">
                    <a16:rowId xmlns:a16="http://schemas.microsoft.com/office/drawing/2014/main" val="10006"/>
                  </a:ext>
                </a:extLst>
              </a:tr>
              <a:tr h="345163">
                <a:tc>
                  <a:txBody>
                    <a:bodyPr/>
                    <a:lstStyle/>
                    <a:p>
                      <a:pPr marL="0" marR="0" lvl="0" indent="0" algn="l" rtl="0">
                        <a:spcBef>
                          <a:spcPts val="0"/>
                        </a:spcBef>
                        <a:spcAft>
                          <a:spcPts val="0"/>
                        </a:spcAft>
                        <a:buNone/>
                      </a:pPr>
                      <a:r>
                        <a:rPr lang="en-US" sz="1400" dirty="0"/>
                        <a:t>Vomiting </a:t>
                      </a:r>
                      <a:endParaRPr sz="1400" dirty="0"/>
                    </a:p>
                  </a:txBody>
                  <a:tcPr marL="68588" marR="68588" marT="34294" marB="34294"/>
                </a:tc>
                <a:tc>
                  <a:txBody>
                    <a:bodyPr/>
                    <a:lstStyle/>
                    <a:p>
                      <a:pPr marL="0" marR="0" lvl="0" indent="0" algn="l" rtl="0">
                        <a:spcBef>
                          <a:spcPts val="0"/>
                        </a:spcBef>
                        <a:spcAft>
                          <a:spcPts val="0"/>
                        </a:spcAft>
                        <a:buNone/>
                      </a:pPr>
                      <a:r>
                        <a:rPr lang="en-US" sz="1400" dirty="0"/>
                        <a:t>0.9%</a:t>
                      </a:r>
                      <a:endParaRPr sz="1400" dirty="0"/>
                    </a:p>
                  </a:txBody>
                  <a:tcPr marL="68588" marR="68588" marT="34294" marB="34294"/>
                </a:tc>
                <a:tc>
                  <a:txBody>
                    <a:bodyPr/>
                    <a:lstStyle/>
                    <a:p>
                      <a:pPr marL="0" marR="0" lvl="0" indent="0" algn="l" rtl="0">
                        <a:spcBef>
                          <a:spcPts val="0"/>
                        </a:spcBef>
                        <a:spcAft>
                          <a:spcPts val="0"/>
                        </a:spcAft>
                        <a:buNone/>
                      </a:pPr>
                      <a:r>
                        <a:rPr lang="en-US" sz="1400" dirty="0"/>
                        <a:t>Not reported</a:t>
                      </a:r>
                      <a:endParaRPr sz="1400" dirty="0"/>
                    </a:p>
                  </a:txBody>
                  <a:tcPr marL="68588" marR="68588" marT="34294" marB="34294"/>
                </a:tc>
                <a:extLst>
                  <a:ext uri="{0D108BD9-81ED-4DB2-BD59-A6C34878D82A}">
                    <a16:rowId xmlns:a16="http://schemas.microsoft.com/office/drawing/2014/main" val="10007"/>
                  </a:ext>
                </a:extLst>
              </a:tr>
              <a:tr h="345163">
                <a:tc>
                  <a:txBody>
                    <a:bodyPr/>
                    <a:lstStyle/>
                    <a:p>
                      <a:pPr marL="0" marR="0" lvl="0" indent="0" algn="l" rtl="0">
                        <a:spcBef>
                          <a:spcPts val="0"/>
                        </a:spcBef>
                        <a:spcAft>
                          <a:spcPts val="0"/>
                        </a:spcAft>
                        <a:buNone/>
                      </a:pPr>
                      <a:r>
                        <a:rPr lang="en-US" sz="1400" dirty="0"/>
                        <a:t>Diarrhea</a:t>
                      </a:r>
                      <a:endParaRPr sz="1400" dirty="0"/>
                    </a:p>
                  </a:txBody>
                  <a:tcPr marL="68588" marR="68588" marT="34294" marB="34294"/>
                </a:tc>
                <a:tc>
                  <a:txBody>
                    <a:bodyPr/>
                    <a:lstStyle/>
                    <a:p>
                      <a:pPr marL="0" marR="0" lvl="0" indent="0" algn="l" rtl="0">
                        <a:spcBef>
                          <a:spcPts val="0"/>
                        </a:spcBef>
                        <a:spcAft>
                          <a:spcPts val="0"/>
                        </a:spcAft>
                        <a:buNone/>
                      </a:pPr>
                      <a:r>
                        <a:rPr lang="en-US" sz="1400" dirty="0"/>
                        <a:t>%.9%</a:t>
                      </a:r>
                      <a:endParaRPr sz="1400" dirty="0"/>
                    </a:p>
                  </a:txBody>
                  <a:tcPr marL="68588" marR="68588" marT="34294" marB="34294"/>
                </a:tc>
                <a:tc>
                  <a:txBody>
                    <a:bodyPr/>
                    <a:lstStyle/>
                    <a:p>
                      <a:pPr marL="0" marR="0" lvl="0" indent="0" algn="l" rtl="0">
                        <a:spcBef>
                          <a:spcPts val="0"/>
                        </a:spcBef>
                        <a:spcAft>
                          <a:spcPts val="0"/>
                        </a:spcAft>
                        <a:buNone/>
                      </a:pPr>
                      <a:r>
                        <a:rPr lang="en-US" sz="1400" dirty="0"/>
                        <a:t>Not reported </a:t>
                      </a:r>
                      <a:endParaRPr sz="1400" dirty="0"/>
                    </a:p>
                  </a:txBody>
                  <a:tcPr marL="68588" marR="68588" marT="34294" marB="34294"/>
                </a:tc>
                <a:extLst>
                  <a:ext uri="{0D108BD9-81ED-4DB2-BD59-A6C34878D82A}">
                    <a16:rowId xmlns:a16="http://schemas.microsoft.com/office/drawing/2014/main" val="10008"/>
                  </a:ext>
                </a:extLst>
              </a:tr>
            </a:tbl>
          </a:graphicData>
        </a:graphic>
      </p:graphicFrame>
      <p:graphicFrame>
        <p:nvGraphicFramePr>
          <p:cNvPr id="427" name="Google Shape;427;p41"/>
          <p:cNvGraphicFramePr/>
          <p:nvPr/>
        </p:nvGraphicFramePr>
        <p:xfrm>
          <a:off x="1252602" y="1047368"/>
          <a:ext cx="5884722" cy="1684340"/>
        </p:xfrm>
        <a:graphic>
          <a:graphicData uri="http://schemas.openxmlformats.org/drawingml/2006/table">
            <a:tbl>
              <a:tblPr firstRow="1" bandRow="1">
                <a:noFill/>
              </a:tblPr>
              <a:tblGrid>
                <a:gridCol w="1961574">
                  <a:extLst>
                    <a:ext uri="{9D8B030D-6E8A-4147-A177-3AD203B41FA5}">
                      <a16:colId xmlns:a16="http://schemas.microsoft.com/office/drawing/2014/main" val="20000"/>
                    </a:ext>
                  </a:extLst>
                </a:gridCol>
                <a:gridCol w="1961574">
                  <a:extLst>
                    <a:ext uri="{9D8B030D-6E8A-4147-A177-3AD203B41FA5}">
                      <a16:colId xmlns:a16="http://schemas.microsoft.com/office/drawing/2014/main" val="20001"/>
                    </a:ext>
                  </a:extLst>
                </a:gridCol>
                <a:gridCol w="1961574">
                  <a:extLst>
                    <a:ext uri="{9D8B030D-6E8A-4147-A177-3AD203B41FA5}">
                      <a16:colId xmlns:a16="http://schemas.microsoft.com/office/drawing/2014/main" val="20002"/>
                    </a:ext>
                  </a:extLst>
                </a:gridCol>
              </a:tblGrid>
              <a:tr h="421085">
                <a:tc>
                  <a:txBody>
                    <a:bodyPr/>
                    <a:lstStyle/>
                    <a:p>
                      <a:pPr marL="0" marR="0" lvl="0" indent="0" algn="l" rtl="0">
                        <a:spcBef>
                          <a:spcPts val="0"/>
                        </a:spcBef>
                        <a:spcAft>
                          <a:spcPts val="0"/>
                        </a:spcAft>
                        <a:buNone/>
                      </a:pPr>
                      <a:endParaRPr sz="1400" dirty="0"/>
                    </a:p>
                  </a:txBody>
                  <a:tcPr marL="68588" marR="68588" marT="34294" marB="34294"/>
                </a:tc>
                <a:tc>
                  <a:txBody>
                    <a:bodyPr/>
                    <a:lstStyle/>
                    <a:p>
                      <a:pPr marL="0" marR="0" lvl="0" indent="0" algn="l" rtl="0">
                        <a:spcBef>
                          <a:spcPts val="0"/>
                        </a:spcBef>
                        <a:spcAft>
                          <a:spcPts val="0"/>
                        </a:spcAft>
                        <a:buNone/>
                      </a:pPr>
                      <a:r>
                        <a:rPr lang="en-US" sz="1400" dirty="0"/>
                        <a:t>RSVpreF</a:t>
                      </a:r>
                      <a:endParaRPr sz="1400" dirty="0"/>
                    </a:p>
                  </a:txBody>
                  <a:tcPr marL="68588" marR="68588" marT="34294" marB="34294"/>
                </a:tc>
                <a:tc>
                  <a:txBody>
                    <a:bodyPr/>
                    <a:lstStyle/>
                    <a:p>
                      <a:pPr marL="0" marR="0" lvl="0" indent="0" algn="l" rtl="0">
                        <a:spcBef>
                          <a:spcPts val="0"/>
                        </a:spcBef>
                        <a:spcAft>
                          <a:spcPts val="0"/>
                        </a:spcAft>
                        <a:buNone/>
                      </a:pPr>
                      <a:r>
                        <a:rPr lang="en-US" sz="1400" dirty="0"/>
                        <a:t>RSVpreF3</a:t>
                      </a:r>
                      <a:endParaRPr sz="1400" dirty="0"/>
                    </a:p>
                  </a:txBody>
                  <a:tcPr marL="68588" marR="68588" marT="34294" marB="34294"/>
                </a:tc>
                <a:extLst>
                  <a:ext uri="{0D108BD9-81ED-4DB2-BD59-A6C34878D82A}">
                    <a16:rowId xmlns:a16="http://schemas.microsoft.com/office/drawing/2014/main" val="10000"/>
                  </a:ext>
                </a:extLst>
              </a:tr>
              <a:tr h="421085">
                <a:tc>
                  <a:txBody>
                    <a:bodyPr/>
                    <a:lstStyle/>
                    <a:p>
                      <a:pPr marL="0" marR="0" lvl="0" indent="0" algn="l" rtl="0">
                        <a:spcBef>
                          <a:spcPts val="0"/>
                        </a:spcBef>
                        <a:spcAft>
                          <a:spcPts val="0"/>
                        </a:spcAft>
                        <a:buNone/>
                      </a:pPr>
                      <a:r>
                        <a:rPr lang="en-US" sz="1400" dirty="0"/>
                        <a:t>Pain</a:t>
                      </a:r>
                      <a:endParaRPr sz="1400" dirty="0"/>
                    </a:p>
                  </a:txBody>
                  <a:tcPr marL="68588" marR="68588" marT="34294" marB="34294"/>
                </a:tc>
                <a:tc>
                  <a:txBody>
                    <a:bodyPr/>
                    <a:lstStyle/>
                    <a:p>
                      <a:pPr marL="0" marR="0" lvl="0" indent="0" algn="l" rtl="0">
                        <a:spcBef>
                          <a:spcPts val="0"/>
                        </a:spcBef>
                        <a:spcAft>
                          <a:spcPts val="0"/>
                        </a:spcAft>
                        <a:buNone/>
                      </a:pPr>
                      <a:r>
                        <a:rPr lang="en-US" sz="1400" dirty="0"/>
                        <a:t>10.5%</a:t>
                      </a:r>
                      <a:endParaRPr sz="1400" dirty="0"/>
                    </a:p>
                  </a:txBody>
                  <a:tcPr marL="68588" marR="68588" marT="34294" marB="34294"/>
                </a:tc>
                <a:tc>
                  <a:txBody>
                    <a:bodyPr/>
                    <a:lstStyle/>
                    <a:p>
                      <a:pPr marL="0" marR="0" lvl="0" indent="0" algn="l" rtl="0">
                        <a:spcBef>
                          <a:spcPts val="0"/>
                        </a:spcBef>
                        <a:spcAft>
                          <a:spcPts val="0"/>
                        </a:spcAft>
                        <a:buNone/>
                      </a:pPr>
                      <a:r>
                        <a:rPr lang="en-US" sz="1400" dirty="0"/>
                        <a:t>60%</a:t>
                      </a:r>
                      <a:endParaRPr sz="1400" dirty="0"/>
                    </a:p>
                  </a:txBody>
                  <a:tcPr marL="68588" marR="68588" marT="34294" marB="34294"/>
                </a:tc>
                <a:extLst>
                  <a:ext uri="{0D108BD9-81ED-4DB2-BD59-A6C34878D82A}">
                    <a16:rowId xmlns:a16="http://schemas.microsoft.com/office/drawing/2014/main" val="10001"/>
                  </a:ext>
                </a:extLst>
              </a:tr>
              <a:tr h="421085">
                <a:tc>
                  <a:txBody>
                    <a:bodyPr/>
                    <a:lstStyle/>
                    <a:p>
                      <a:pPr marL="0" marR="0" lvl="0" indent="0" algn="l" rtl="0">
                        <a:spcBef>
                          <a:spcPts val="0"/>
                        </a:spcBef>
                        <a:spcAft>
                          <a:spcPts val="0"/>
                        </a:spcAft>
                        <a:buNone/>
                      </a:pPr>
                      <a:r>
                        <a:rPr lang="en-US" sz="1400" dirty="0"/>
                        <a:t>Redness</a:t>
                      </a:r>
                      <a:endParaRPr sz="1400" dirty="0"/>
                    </a:p>
                  </a:txBody>
                  <a:tcPr marL="68588" marR="68588" marT="34294" marB="34294"/>
                </a:tc>
                <a:tc>
                  <a:txBody>
                    <a:bodyPr/>
                    <a:lstStyle/>
                    <a:p>
                      <a:pPr marL="0" marR="0" lvl="0" indent="0" algn="l" rtl="0">
                        <a:spcBef>
                          <a:spcPts val="0"/>
                        </a:spcBef>
                        <a:spcAft>
                          <a:spcPts val="0"/>
                        </a:spcAft>
                        <a:buNone/>
                      </a:pPr>
                      <a:r>
                        <a:rPr lang="en-US" sz="1400" dirty="0"/>
                        <a:t>2.7%</a:t>
                      </a:r>
                      <a:endParaRPr sz="1400" dirty="0"/>
                    </a:p>
                  </a:txBody>
                  <a:tcPr marL="68588" marR="68588" marT="34294" marB="34294"/>
                </a:tc>
                <a:tc>
                  <a:txBody>
                    <a:bodyPr/>
                    <a:lstStyle/>
                    <a:p>
                      <a:pPr marL="0" marR="0" lvl="0" indent="0" algn="l" rtl="0">
                        <a:spcBef>
                          <a:spcPts val="0"/>
                        </a:spcBef>
                        <a:spcAft>
                          <a:spcPts val="0"/>
                        </a:spcAft>
                        <a:buNone/>
                      </a:pPr>
                      <a:r>
                        <a:rPr lang="en-US" sz="1400" dirty="0"/>
                        <a:t>5.5%</a:t>
                      </a:r>
                      <a:endParaRPr sz="1400" dirty="0"/>
                    </a:p>
                  </a:txBody>
                  <a:tcPr marL="68588" marR="68588" marT="34294" marB="34294"/>
                </a:tc>
                <a:extLst>
                  <a:ext uri="{0D108BD9-81ED-4DB2-BD59-A6C34878D82A}">
                    <a16:rowId xmlns:a16="http://schemas.microsoft.com/office/drawing/2014/main" val="10002"/>
                  </a:ext>
                </a:extLst>
              </a:tr>
              <a:tr h="421085">
                <a:tc>
                  <a:txBody>
                    <a:bodyPr/>
                    <a:lstStyle/>
                    <a:p>
                      <a:pPr marL="0" marR="0" lvl="0" indent="0" algn="l" rtl="0">
                        <a:spcBef>
                          <a:spcPts val="0"/>
                        </a:spcBef>
                        <a:spcAft>
                          <a:spcPts val="0"/>
                        </a:spcAft>
                        <a:buNone/>
                      </a:pPr>
                      <a:r>
                        <a:rPr lang="en-US" sz="1400" dirty="0"/>
                        <a:t>Swelling</a:t>
                      </a:r>
                      <a:endParaRPr sz="1400" dirty="0"/>
                    </a:p>
                  </a:txBody>
                  <a:tcPr marL="68588" marR="68588" marT="34294" marB="34294"/>
                </a:tc>
                <a:tc>
                  <a:txBody>
                    <a:bodyPr/>
                    <a:lstStyle/>
                    <a:p>
                      <a:pPr marL="0" marR="0" lvl="0" indent="0" algn="l" rtl="0">
                        <a:spcBef>
                          <a:spcPts val="0"/>
                        </a:spcBef>
                        <a:spcAft>
                          <a:spcPts val="0"/>
                        </a:spcAft>
                        <a:buNone/>
                      </a:pPr>
                      <a:r>
                        <a:rPr lang="en-US" sz="1400" dirty="0"/>
                        <a:t>2.4%</a:t>
                      </a:r>
                      <a:endParaRPr sz="1400" dirty="0"/>
                    </a:p>
                  </a:txBody>
                  <a:tcPr marL="68588" marR="68588" marT="34294" marB="34294"/>
                </a:tc>
                <a:tc>
                  <a:txBody>
                    <a:bodyPr/>
                    <a:lstStyle/>
                    <a:p>
                      <a:pPr marL="0" marR="0" lvl="0" indent="0" algn="l" rtl="0">
                        <a:spcBef>
                          <a:spcPts val="0"/>
                        </a:spcBef>
                        <a:spcAft>
                          <a:spcPts val="0"/>
                        </a:spcAft>
                        <a:buNone/>
                      </a:pPr>
                      <a:r>
                        <a:rPr lang="en-US" sz="1400" dirty="0"/>
                        <a:t>7.5%</a:t>
                      </a:r>
                      <a:endParaRPr sz="1400" dirty="0"/>
                    </a:p>
                  </a:txBody>
                  <a:tcPr marL="68588" marR="68588" marT="34294" marB="34294"/>
                </a:tc>
                <a:extLst>
                  <a:ext uri="{0D108BD9-81ED-4DB2-BD59-A6C34878D82A}">
                    <a16:rowId xmlns:a16="http://schemas.microsoft.com/office/drawing/2014/main" val="10003"/>
                  </a:ext>
                </a:extLst>
              </a:tr>
            </a:tbl>
          </a:graphicData>
        </a:graphic>
      </p:graphicFrame>
      <p:grpSp>
        <p:nvGrpSpPr>
          <p:cNvPr id="428" name="Google Shape;428;p41"/>
          <p:cNvGrpSpPr/>
          <p:nvPr/>
        </p:nvGrpSpPr>
        <p:grpSpPr>
          <a:xfrm>
            <a:off x="6545640" y="1207443"/>
            <a:ext cx="1951649" cy="1684341"/>
            <a:chOff x="8900941" y="641447"/>
            <a:chExt cx="2602198" cy="2245788"/>
          </a:xfrm>
        </p:grpSpPr>
        <p:sp>
          <p:nvSpPr>
            <p:cNvPr id="429" name="Google Shape;429;p41"/>
            <p:cNvSpPr/>
            <p:nvPr/>
          </p:nvSpPr>
          <p:spPr>
            <a:xfrm rot="5400000">
              <a:off x="9079146" y="463242"/>
              <a:ext cx="2245788" cy="2602198"/>
            </a:xfrm>
            <a:prstGeom prst="ellipse">
              <a:avLst/>
            </a:prstGeom>
            <a:solidFill>
              <a:srgbClr val="FEE599"/>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pic>
          <p:nvPicPr>
            <p:cNvPr id="430" name="Google Shape;430;p41" descr="Fever outline"/>
            <p:cNvPicPr preferRelativeResize="0"/>
            <p:nvPr/>
          </p:nvPicPr>
          <p:blipFill rotWithShape="1">
            <a:blip r:embed="rId3">
              <a:alphaModFix/>
            </a:blip>
            <a:srcRect/>
            <a:stretch/>
          </p:blipFill>
          <p:spPr>
            <a:xfrm>
              <a:off x="9333186" y="978334"/>
              <a:ext cx="1805942" cy="1805942"/>
            </a:xfrm>
            <a:prstGeom prst="rect">
              <a:avLst/>
            </a:prstGeom>
            <a:noFill/>
            <a:ln>
              <a:noFill/>
            </a:ln>
          </p:spPr>
        </p:pic>
      </p:grpSp>
      <p:sp>
        <p:nvSpPr>
          <p:cNvPr id="431" name="Google Shape;431;p41"/>
          <p:cNvSpPr txBox="1"/>
          <p:nvPr/>
        </p:nvSpPr>
        <p:spPr>
          <a:xfrm>
            <a:off x="126487" y="244956"/>
            <a:ext cx="3150900" cy="599850"/>
          </a:xfrm>
          <a:prstGeom prst="rect">
            <a:avLst/>
          </a:prstGeom>
          <a:noFill/>
          <a:ln>
            <a:noFill/>
          </a:ln>
        </p:spPr>
        <p:txBody>
          <a:bodyPr spcFirstLastPara="1" wrap="square" lIns="68569" tIns="68569" rIns="68569" bIns="68569" anchor="t" anchorCtr="0">
            <a:noAutofit/>
          </a:bodyPr>
          <a:lstStyle/>
          <a:p>
            <a:r>
              <a:rPr lang="en-US" b="1" dirty="0">
                <a:latin typeface="Calibri"/>
                <a:ea typeface="Calibri"/>
                <a:cs typeface="Calibri"/>
                <a:sym typeface="Calibri"/>
              </a:rPr>
              <a:t>Side Effects </a:t>
            </a:r>
            <a:endParaRPr b="1" dirty="0">
              <a:latin typeface="Calibri"/>
              <a:ea typeface="Calibri"/>
              <a:cs typeface="Calibri"/>
              <a:sym typeface="Calibri"/>
            </a:endParaRPr>
          </a:p>
        </p:txBody>
      </p:sp>
    </p:spTree>
    <p:extLst>
      <p:ext uri="{BB962C8B-B14F-4D97-AF65-F5344CB8AC3E}">
        <p14:creationId xmlns:p14="http://schemas.microsoft.com/office/powerpoint/2010/main" val="3949399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2"/>
          <p:cNvSpPr txBox="1">
            <a:spLocks noGrp="1"/>
          </p:cNvSpPr>
          <p:nvPr>
            <p:ph type="title"/>
          </p:nvPr>
        </p:nvSpPr>
        <p:spPr>
          <a:xfrm>
            <a:off x="628650" y="1151513"/>
            <a:ext cx="7886700" cy="994275"/>
          </a:xfrm>
          <a:prstGeom prst="rect">
            <a:avLst/>
          </a:prstGeom>
          <a:noFill/>
          <a:ln>
            <a:noFill/>
          </a:ln>
        </p:spPr>
        <p:txBody>
          <a:bodyPr spcFirstLastPara="1" vert="horz" wrap="square" lIns="68569" tIns="34275" rIns="68569" bIns="34275" rtlCol="0" anchor="ctr" anchorCtr="0">
            <a:normAutofit/>
          </a:bodyPr>
          <a:lstStyle/>
          <a:p>
            <a:pPr algn="l">
              <a:spcBef>
                <a:spcPts val="0"/>
              </a:spcBef>
              <a:buClr>
                <a:schemeClr val="dk1"/>
              </a:buClr>
              <a:buSzPts val="4400"/>
            </a:pPr>
            <a:r>
              <a:rPr lang="en-US" dirty="0"/>
              <a:t>Serious Adverse Events</a:t>
            </a:r>
            <a:endParaRPr dirty="0"/>
          </a:p>
        </p:txBody>
      </p:sp>
      <p:graphicFrame>
        <p:nvGraphicFramePr>
          <p:cNvPr id="437" name="Google Shape;437;p42"/>
          <p:cNvGraphicFramePr/>
          <p:nvPr/>
        </p:nvGraphicFramePr>
        <p:xfrm>
          <a:off x="628641" y="2010206"/>
          <a:ext cx="7512976" cy="2651776"/>
        </p:xfrm>
        <a:graphic>
          <a:graphicData uri="http://schemas.openxmlformats.org/drawingml/2006/table">
            <a:tbl>
              <a:tblPr firstRow="1" bandRow="1">
                <a:noFill/>
              </a:tblPr>
              <a:tblGrid>
                <a:gridCol w="3799538">
                  <a:extLst>
                    <a:ext uri="{9D8B030D-6E8A-4147-A177-3AD203B41FA5}">
                      <a16:colId xmlns:a16="http://schemas.microsoft.com/office/drawing/2014/main" val="20000"/>
                    </a:ext>
                  </a:extLst>
                </a:gridCol>
                <a:gridCol w="3713438">
                  <a:extLst>
                    <a:ext uri="{9D8B030D-6E8A-4147-A177-3AD203B41FA5}">
                      <a16:colId xmlns:a16="http://schemas.microsoft.com/office/drawing/2014/main" val="20001"/>
                    </a:ext>
                  </a:extLst>
                </a:gridCol>
              </a:tblGrid>
              <a:tr h="365768">
                <a:tc>
                  <a:txBody>
                    <a:bodyPr/>
                    <a:lstStyle/>
                    <a:p>
                      <a:pPr marL="0" marR="0" lvl="0" indent="0" algn="ctr" rtl="0">
                        <a:spcBef>
                          <a:spcPts val="0"/>
                        </a:spcBef>
                        <a:spcAft>
                          <a:spcPts val="0"/>
                        </a:spcAft>
                        <a:buNone/>
                      </a:pPr>
                      <a:r>
                        <a:rPr lang="en-US" sz="2000" dirty="0"/>
                        <a:t>RSVpreF Pfizer </a:t>
                      </a:r>
                      <a:endParaRPr sz="1700" dirty="0"/>
                    </a:p>
                  </a:txBody>
                  <a:tcPr marL="68588" marR="68588" marT="34294" marB="34294"/>
                </a:tc>
                <a:tc>
                  <a:txBody>
                    <a:bodyPr/>
                    <a:lstStyle/>
                    <a:p>
                      <a:pPr marL="0" marR="0" lvl="0" indent="0" algn="ctr" rtl="0">
                        <a:spcBef>
                          <a:spcPts val="0"/>
                        </a:spcBef>
                        <a:spcAft>
                          <a:spcPts val="0"/>
                        </a:spcAft>
                        <a:buNone/>
                      </a:pPr>
                      <a:r>
                        <a:rPr lang="en-US" sz="2000" dirty="0"/>
                        <a:t>RSVpreF3 GSK</a:t>
                      </a:r>
                      <a:endParaRPr sz="1700" dirty="0"/>
                    </a:p>
                  </a:txBody>
                  <a:tcPr marL="68588" marR="68588" marT="34294" marB="34294">
                    <a:solidFill>
                      <a:schemeClr val="accent2"/>
                    </a:solidFill>
                  </a:tcPr>
                </a:tc>
                <a:extLst>
                  <a:ext uri="{0D108BD9-81ED-4DB2-BD59-A6C34878D82A}">
                    <a16:rowId xmlns:a16="http://schemas.microsoft.com/office/drawing/2014/main" val="10000"/>
                  </a:ext>
                </a:extLst>
              </a:tr>
              <a:tr h="2240288">
                <a:tc>
                  <a:txBody>
                    <a:bodyPr/>
                    <a:lstStyle/>
                    <a:p>
                      <a:pPr marL="0" marR="0" lvl="0" indent="0" algn="l" rtl="0">
                        <a:spcBef>
                          <a:spcPts val="0"/>
                        </a:spcBef>
                        <a:spcAft>
                          <a:spcPts val="0"/>
                        </a:spcAft>
                        <a:buNone/>
                      </a:pPr>
                      <a:r>
                        <a:rPr lang="en-US" sz="1500" b="1" dirty="0"/>
                        <a:t> </a:t>
                      </a:r>
                      <a:r>
                        <a:rPr lang="en-US" sz="1500" b="0" i="0" dirty="0">
                          <a:solidFill>
                            <a:srgbClr val="000000"/>
                          </a:solidFill>
                          <a:latin typeface="Open Sans"/>
                          <a:ea typeface="Open Sans"/>
                          <a:cs typeface="Open Sans"/>
                          <a:sym typeface="Open Sans"/>
                        </a:rPr>
                        <a:t>20,255 participants 3 Neurologic Events</a:t>
                      </a:r>
                      <a:endParaRPr sz="1500" dirty="0"/>
                    </a:p>
                    <a:p>
                      <a:pPr marL="0" marR="0" lvl="0" indent="0" algn="l" rtl="0">
                        <a:spcBef>
                          <a:spcPts val="0"/>
                        </a:spcBef>
                        <a:spcAft>
                          <a:spcPts val="0"/>
                        </a:spcAft>
                        <a:buNone/>
                      </a:pPr>
                      <a:endParaRPr sz="1500" b="1" dirty="0"/>
                    </a:p>
                    <a:p>
                      <a:pPr marL="0" marR="0" lvl="0" indent="0" algn="l" rtl="0">
                        <a:spcBef>
                          <a:spcPts val="0"/>
                        </a:spcBef>
                        <a:spcAft>
                          <a:spcPts val="0"/>
                        </a:spcAft>
                        <a:buNone/>
                      </a:pPr>
                      <a:r>
                        <a:rPr lang="en-US" sz="1500" b="1" dirty="0"/>
                        <a:t>Guillain-Barré Syndrome  </a:t>
                      </a:r>
                      <a:r>
                        <a:rPr lang="en-US" sz="1500" dirty="0"/>
                        <a:t>7 days after vaccination</a:t>
                      </a:r>
                      <a:endParaRPr sz="1500" dirty="0"/>
                    </a:p>
                    <a:p>
                      <a:pPr marL="0" marR="0" lvl="0" indent="0" algn="l" rtl="0">
                        <a:spcBef>
                          <a:spcPts val="600"/>
                        </a:spcBef>
                        <a:spcAft>
                          <a:spcPts val="0"/>
                        </a:spcAft>
                        <a:buNone/>
                      </a:pPr>
                      <a:r>
                        <a:rPr lang="en-US" sz="1500" b="1" dirty="0"/>
                        <a:t>Miller Fisher Syndrome </a:t>
                      </a:r>
                      <a:r>
                        <a:rPr lang="en-US" sz="1500" dirty="0"/>
                        <a:t>reported 8 days after vaccination</a:t>
                      </a:r>
                      <a:endParaRPr sz="1500" dirty="0"/>
                    </a:p>
                    <a:p>
                      <a:pPr marL="0" marR="0" lvl="0" indent="0" algn="l" rtl="0">
                        <a:spcBef>
                          <a:spcPts val="600"/>
                        </a:spcBef>
                        <a:spcAft>
                          <a:spcPts val="600"/>
                        </a:spcAft>
                        <a:buNone/>
                      </a:pPr>
                      <a:r>
                        <a:rPr lang="en-US" sz="1500" b="1" dirty="0"/>
                        <a:t>Undifferentiated </a:t>
                      </a:r>
                      <a:r>
                        <a:rPr lang="en-US" sz="1500" b="1" i="0" dirty="0">
                          <a:solidFill>
                            <a:schemeClr val="dk1"/>
                          </a:solidFill>
                          <a:latin typeface="Calibri"/>
                          <a:ea typeface="Calibri"/>
                          <a:cs typeface="Calibri"/>
                          <a:sym typeface="Calibri"/>
                        </a:rPr>
                        <a:t>motor-sensory axonal polyneuropathy</a:t>
                      </a:r>
                      <a:r>
                        <a:rPr lang="en-US" sz="1500" b="1" dirty="0"/>
                        <a:t>–</a:t>
                      </a:r>
                      <a:r>
                        <a:rPr lang="en-US" sz="1500" b="0" i="0" dirty="0">
                          <a:solidFill>
                            <a:schemeClr val="dk1"/>
                          </a:solidFill>
                          <a:latin typeface="Calibri"/>
                          <a:ea typeface="Calibri"/>
                          <a:cs typeface="Calibri"/>
                          <a:sym typeface="Calibri"/>
                        </a:rPr>
                        <a:t>preexisting worsening</a:t>
                      </a:r>
                      <a:endParaRPr sz="1500" b="0" dirty="0"/>
                    </a:p>
                  </a:txBody>
                  <a:tcPr marL="68588" marR="68588" marT="34294" marB="34294"/>
                </a:tc>
                <a:tc>
                  <a:txBody>
                    <a:bodyPr/>
                    <a:lstStyle/>
                    <a:p>
                      <a:pPr marL="0" marR="0" lvl="0" indent="0" algn="l" rtl="0">
                        <a:spcBef>
                          <a:spcPts val="0"/>
                        </a:spcBef>
                        <a:spcAft>
                          <a:spcPts val="0"/>
                        </a:spcAft>
                        <a:buNone/>
                      </a:pPr>
                      <a:r>
                        <a:rPr lang="en-US" sz="1500" b="0" i="0" dirty="0">
                          <a:solidFill>
                            <a:srgbClr val="000000"/>
                          </a:solidFill>
                          <a:latin typeface="Open Sans"/>
                          <a:ea typeface="Open Sans"/>
                          <a:cs typeface="Open Sans"/>
                          <a:sym typeface="Open Sans"/>
                        </a:rPr>
                        <a:t>17,922 participants  3 Neurologic Events</a:t>
                      </a:r>
                      <a:endParaRPr sz="1500" b="1" dirty="0"/>
                    </a:p>
                    <a:p>
                      <a:pPr marL="0" marR="0" lvl="0" indent="0" algn="l" rtl="0">
                        <a:spcBef>
                          <a:spcPts val="0"/>
                        </a:spcBef>
                        <a:spcAft>
                          <a:spcPts val="0"/>
                        </a:spcAft>
                        <a:buNone/>
                      </a:pPr>
                      <a:endParaRPr sz="1500" b="1" dirty="0"/>
                    </a:p>
                    <a:p>
                      <a:pPr marL="0" marR="0" lvl="0" indent="0" algn="l" rtl="0">
                        <a:spcBef>
                          <a:spcPts val="0"/>
                        </a:spcBef>
                        <a:spcAft>
                          <a:spcPts val="0"/>
                        </a:spcAft>
                        <a:buNone/>
                      </a:pPr>
                      <a:r>
                        <a:rPr lang="en-US" sz="1500" b="1" dirty="0"/>
                        <a:t>Guillain-Barré Syndrome  </a:t>
                      </a:r>
                      <a:r>
                        <a:rPr lang="en-US" sz="1500" dirty="0"/>
                        <a:t>9 days after  vaccination</a:t>
                      </a:r>
                      <a:endParaRPr sz="1500" dirty="0"/>
                    </a:p>
                    <a:p>
                      <a:pPr marL="0" marR="0" lvl="0" indent="0" algn="l" rtl="0">
                        <a:spcBef>
                          <a:spcPts val="600"/>
                        </a:spcBef>
                        <a:spcAft>
                          <a:spcPts val="0"/>
                        </a:spcAft>
                        <a:buNone/>
                      </a:pPr>
                      <a:r>
                        <a:rPr lang="en-US" sz="1500" b="1" dirty="0"/>
                        <a:t>Acute disseminated encephalomyelitis X2 </a:t>
                      </a:r>
                      <a:r>
                        <a:rPr lang="en-US" sz="1500" dirty="0"/>
                        <a:t> 7 and 22 days after vaccination (both also had Flu Shots)</a:t>
                      </a:r>
                      <a:endParaRPr sz="1500" dirty="0"/>
                    </a:p>
                    <a:p>
                      <a:pPr marL="0" marR="0" lvl="0" indent="0" algn="l" rtl="0">
                        <a:spcBef>
                          <a:spcPts val="600"/>
                        </a:spcBef>
                        <a:spcAft>
                          <a:spcPts val="600"/>
                        </a:spcAft>
                        <a:buNone/>
                      </a:pPr>
                      <a:r>
                        <a:rPr lang="en-US" sz="1500" dirty="0"/>
                        <a:t>One dx changed to hypoglycemia and dementia</a:t>
                      </a:r>
                      <a:endParaRPr sz="1500" dirty="0"/>
                    </a:p>
                  </a:txBody>
                  <a:tcPr marL="68588" marR="68588" marT="34294" marB="34294">
                    <a:solidFill>
                      <a:srgbClr val="FEE599"/>
                    </a:solidFill>
                  </a:tcPr>
                </a:tc>
                <a:extLst>
                  <a:ext uri="{0D108BD9-81ED-4DB2-BD59-A6C34878D82A}">
                    <a16:rowId xmlns:a16="http://schemas.microsoft.com/office/drawing/2014/main" val="10001"/>
                  </a:ext>
                </a:extLst>
              </a:tr>
            </a:tbl>
          </a:graphicData>
        </a:graphic>
      </p:graphicFrame>
      <p:sp>
        <p:nvSpPr>
          <p:cNvPr id="438" name="Google Shape;438;p42"/>
          <p:cNvSpPr txBox="1"/>
          <p:nvPr/>
        </p:nvSpPr>
        <p:spPr>
          <a:xfrm>
            <a:off x="628650" y="4758150"/>
            <a:ext cx="7512975" cy="300052"/>
          </a:xfrm>
          <a:prstGeom prst="rect">
            <a:avLst/>
          </a:prstGeom>
          <a:noFill/>
          <a:ln>
            <a:noFill/>
          </a:ln>
        </p:spPr>
        <p:txBody>
          <a:bodyPr spcFirstLastPara="1" wrap="square" lIns="68569" tIns="34275" rIns="68569" bIns="34275" anchor="t" anchorCtr="0">
            <a:spAutoFit/>
          </a:bodyPr>
          <a:lstStyle/>
          <a:p>
            <a:pPr algn="ctr"/>
            <a:r>
              <a:rPr lang="en-US" sz="1500" dirty="0">
                <a:solidFill>
                  <a:schemeClr val="dk1"/>
                </a:solidFill>
                <a:latin typeface="Calibri"/>
                <a:ea typeface="Calibri"/>
                <a:cs typeface="Calibri"/>
                <a:sym typeface="Calibri"/>
              </a:rPr>
              <a:t>Background rate</a:t>
            </a:r>
            <a:r>
              <a:rPr lang="en-US" sz="1500" b="1" dirty="0">
                <a:solidFill>
                  <a:schemeClr val="dk1"/>
                </a:solidFill>
                <a:latin typeface="Calibri"/>
                <a:ea typeface="Calibri"/>
                <a:cs typeface="Calibri"/>
                <a:sym typeface="Calibri"/>
              </a:rPr>
              <a:t> </a:t>
            </a:r>
            <a:r>
              <a:rPr lang="en-US" sz="1500" dirty="0">
                <a:solidFill>
                  <a:schemeClr val="dk1"/>
                </a:solidFill>
                <a:latin typeface="Calibri"/>
                <a:ea typeface="Calibri"/>
                <a:cs typeface="Calibri"/>
                <a:sym typeface="Calibri"/>
              </a:rPr>
              <a:t>Guillain-Barré Syndrome 1.5-3 per 100,000 </a:t>
            </a:r>
            <a:endParaRPr sz="1500" dirty="0"/>
          </a:p>
        </p:txBody>
      </p:sp>
      <p:sp>
        <p:nvSpPr>
          <p:cNvPr id="439" name="Google Shape;439;p42"/>
          <p:cNvSpPr txBox="1"/>
          <p:nvPr/>
        </p:nvSpPr>
        <p:spPr>
          <a:xfrm>
            <a:off x="488092" y="5299504"/>
            <a:ext cx="2088225" cy="253885"/>
          </a:xfrm>
          <a:prstGeom prst="rect">
            <a:avLst/>
          </a:prstGeom>
          <a:noFill/>
          <a:ln>
            <a:noFill/>
          </a:ln>
        </p:spPr>
        <p:txBody>
          <a:bodyPr spcFirstLastPara="1" wrap="square" lIns="68569" tIns="34275" rIns="68569" bIns="34275" anchor="t" anchorCtr="0">
            <a:spAutoFit/>
          </a:bodyPr>
          <a:lstStyle/>
          <a:p>
            <a:r>
              <a:rPr lang="en-US" sz="1200" i="1" dirty="0">
                <a:solidFill>
                  <a:schemeClr val="dk1"/>
                </a:solidFill>
                <a:latin typeface="Calibri"/>
                <a:ea typeface="Calibri"/>
                <a:cs typeface="Calibri"/>
                <a:sym typeface="Calibri"/>
              </a:rPr>
              <a:t>MMWR July 2023</a:t>
            </a:r>
            <a:endParaRPr sz="1200" i="1" dirty="0"/>
          </a:p>
        </p:txBody>
      </p:sp>
    </p:spTree>
    <p:extLst>
      <p:ext uri="{BB962C8B-B14F-4D97-AF65-F5344CB8AC3E}">
        <p14:creationId xmlns:p14="http://schemas.microsoft.com/office/powerpoint/2010/main" val="2200828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59"/>
          <p:cNvSpPr txBox="1">
            <a:spLocks noGrp="1"/>
          </p:cNvSpPr>
          <p:nvPr>
            <p:ph type="title"/>
          </p:nvPr>
        </p:nvSpPr>
        <p:spPr>
          <a:xfrm>
            <a:off x="355053" y="947344"/>
            <a:ext cx="7886700" cy="994172"/>
          </a:xfrm>
          <a:prstGeom prst="rect">
            <a:avLst/>
          </a:prstGeom>
          <a:noFill/>
          <a:ln>
            <a:noFill/>
          </a:ln>
        </p:spPr>
        <p:txBody>
          <a:bodyPr spcFirstLastPara="1" vert="horz" wrap="square" lIns="68569" tIns="34275" rIns="68569" bIns="34275" rtlCol="0" anchor="ctr" anchorCtr="0">
            <a:normAutofit fontScale="90000"/>
          </a:bodyPr>
          <a:lstStyle/>
          <a:p>
            <a:pPr>
              <a:buSzPts val="4400"/>
            </a:pPr>
            <a:r>
              <a:rPr lang="en-US" dirty="0"/>
              <a:t>Subunit Vaccines</a:t>
            </a:r>
            <a:br>
              <a:rPr lang="en-US" dirty="0"/>
            </a:br>
            <a:endParaRPr dirty="0"/>
          </a:p>
        </p:txBody>
      </p:sp>
      <p:sp>
        <p:nvSpPr>
          <p:cNvPr id="554" name="Google Shape;554;p59"/>
          <p:cNvSpPr txBox="1">
            <a:spLocks noGrp="1"/>
          </p:cNvSpPr>
          <p:nvPr>
            <p:ph type="body" idx="1"/>
          </p:nvPr>
        </p:nvSpPr>
        <p:spPr>
          <a:xfrm>
            <a:off x="430063" y="2131320"/>
            <a:ext cx="3868340" cy="617934"/>
          </a:xfrm>
          <a:prstGeom prst="rect">
            <a:avLst/>
          </a:prstGeom>
          <a:noFill/>
          <a:ln w="9525" cap="flat" cmpd="sng">
            <a:solidFill>
              <a:schemeClr val="dk2"/>
            </a:solidFill>
            <a:prstDash val="solid"/>
            <a:round/>
            <a:headEnd type="none" w="sm" len="sm"/>
            <a:tailEnd type="none" w="sm" len="sm"/>
          </a:ln>
        </p:spPr>
        <p:txBody>
          <a:bodyPr spcFirstLastPara="1" vert="horz" wrap="square" lIns="68569" tIns="34275" rIns="68569" bIns="34275" rtlCol="0" anchor="b" anchorCtr="0">
            <a:noAutofit/>
          </a:bodyPr>
          <a:lstStyle/>
          <a:p>
            <a:pPr marL="0" indent="0">
              <a:spcBef>
                <a:spcPts val="0"/>
              </a:spcBef>
            </a:pPr>
            <a:endParaRPr b="0" dirty="0"/>
          </a:p>
          <a:p>
            <a:pPr marL="0" indent="0"/>
            <a:endParaRPr b="0" dirty="0"/>
          </a:p>
          <a:p>
            <a:pPr marL="0" indent="0"/>
            <a:endParaRPr b="0" dirty="0"/>
          </a:p>
          <a:p>
            <a:pPr marL="0" indent="0">
              <a:lnSpc>
                <a:spcPct val="100000"/>
              </a:lnSpc>
            </a:pPr>
            <a:r>
              <a:rPr lang="en-US" b="0" dirty="0"/>
              <a:t>Pfizer </a:t>
            </a:r>
            <a:r>
              <a:rPr lang="en-US" dirty="0"/>
              <a:t>RSVpreF   ABRYSVO®</a:t>
            </a:r>
            <a:endParaRPr dirty="0"/>
          </a:p>
          <a:p>
            <a:pPr marL="0" indent="0"/>
            <a:endParaRPr b="0" dirty="0"/>
          </a:p>
          <a:p>
            <a:pPr marL="0" indent="0"/>
            <a:r>
              <a:rPr lang="en-US" b="0" dirty="0"/>
              <a:t>Prefusion F proteins from A and B strains</a:t>
            </a:r>
            <a:endParaRPr dirty="0"/>
          </a:p>
        </p:txBody>
      </p:sp>
      <p:pic>
        <p:nvPicPr>
          <p:cNvPr id="558" name="Google Shape;558;p59"/>
          <p:cNvPicPr preferRelativeResize="0">
            <a:picLocks noGrp="1"/>
          </p:cNvPicPr>
          <p:nvPr>
            <p:ph type="body" idx="2"/>
          </p:nvPr>
        </p:nvPicPr>
        <p:blipFill rotWithShape="1">
          <a:blip r:embed="rId3">
            <a:alphaModFix/>
          </a:blip>
          <a:srcRect/>
          <a:stretch/>
        </p:blipFill>
        <p:spPr>
          <a:xfrm>
            <a:off x="834668" y="2985453"/>
            <a:ext cx="453577" cy="745337"/>
          </a:xfrm>
          <a:prstGeom prst="rect">
            <a:avLst/>
          </a:prstGeom>
          <a:noFill/>
          <a:ln>
            <a:noFill/>
          </a:ln>
        </p:spPr>
      </p:pic>
      <p:pic>
        <p:nvPicPr>
          <p:cNvPr id="555" name="Google Shape;555;p59"/>
          <p:cNvPicPr preferRelativeResize="0"/>
          <p:nvPr/>
        </p:nvPicPr>
        <p:blipFill rotWithShape="1">
          <a:blip r:embed="rId4">
            <a:alphaModFix/>
          </a:blip>
          <a:srcRect/>
          <a:stretch/>
        </p:blipFill>
        <p:spPr>
          <a:xfrm>
            <a:off x="916915" y="3586708"/>
            <a:ext cx="27000" cy="27000"/>
          </a:xfrm>
          <a:prstGeom prst="rect">
            <a:avLst/>
          </a:prstGeom>
          <a:noFill/>
          <a:ln>
            <a:noFill/>
          </a:ln>
        </p:spPr>
      </p:pic>
      <p:pic>
        <p:nvPicPr>
          <p:cNvPr id="556" name="Google Shape;556;p59"/>
          <p:cNvPicPr preferRelativeResize="0"/>
          <p:nvPr/>
        </p:nvPicPr>
        <p:blipFill rotWithShape="1">
          <a:blip r:embed="rId5">
            <a:alphaModFix/>
          </a:blip>
          <a:srcRect/>
          <a:stretch/>
        </p:blipFill>
        <p:spPr>
          <a:xfrm>
            <a:off x="980095" y="3544858"/>
            <a:ext cx="27000" cy="27000"/>
          </a:xfrm>
          <a:prstGeom prst="rect">
            <a:avLst/>
          </a:prstGeom>
          <a:noFill/>
          <a:ln>
            <a:noFill/>
          </a:ln>
        </p:spPr>
      </p:pic>
      <p:pic>
        <p:nvPicPr>
          <p:cNvPr id="557" name="Google Shape;557;p59"/>
          <p:cNvPicPr preferRelativeResize="0"/>
          <p:nvPr/>
        </p:nvPicPr>
        <p:blipFill rotWithShape="1">
          <a:blip r:embed="rId6">
            <a:alphaModFix/>
          </a:blip>
          <a:srcRect/>
          <a:stretch/>
        </p:blipFill>
        <p:spPr>
          <a:xfrm>
            <a:off x="1070815" y="3467908"/>
            <a:ext cx="27000" cy="27000"/>
          </a:xfrm>
          <a:prstGeom prst="rect">
            <a:avLst/>
          </a:prstGeom>
          <a:noFill/>
          <a:ln>
            <a:noFill/>
          </a:ln>
        </p:spPr>
      </p:pic>
      <p:pic>
        <p:nvPicPr>
          <p:cNvPr id="559" name="Google Shape;559;p59"/>
          <p:cNvPicPr preferRelativeResize="0"/>
          <p:nvPr/>
        </p:nvPicPr>
        <p:blipFill rotWithShape="1">
          <a:blip r:embed="rId7">
            <a:alphaModFix/>
          </a:blip>
          <a:srcRect/>
          <a:stretch/>
        </p:blipFill>
        <p:spPr>
          <a:xfrm>
            <a:off x="1416391" y="2989014"/>
            <a:ext cx="453577" cy="745337"/>
          </a:xfrm>
          <a:prstGeom prst="rect">
            <a:avLst/>
          </a:prstGeom>
          <a:noFill/>
          <a:ln>
            <a:noFill/>
          </a:ln>
        </p:spPr>
      </p:pic>
      <p:sp>
        <p:nvSpPr>
          <p:cNvPr id="560" name="Google Shape;560;p59"/>
          <p:cNvSpPr txBox="1"/>
          <p:nvPr/>
        </p:nvSpPr>
        <p:spPr>
          <a:xfrm>
            <a:off x="430069" y="5463694"/>
            <a:ext cx="8081100" cy="346218"/>
          </a:xfrm>
          <a:prstGeom prst="rect">
            <a:avLst/>
          </a:prstGeom>
          <a:noFill/>
          <a:ln>
            <a:noFill/>
          </a:ln>
        </p:spPr>
        <p:txBody>
          <a:bodyPr spcFirstLastPara="1" wrap="square" lIns="68569" tIns="34275" rIns="68569" bIns="34275" anchor="t" anchorCtr="0">
            <a:spAutoFit/>
          </a:bodyPr>
          <a:lstStyle/>
          <a:p>
            <a:r>
              <a:rPr lang="en-US" sz="900" dirty="0">
                <a:solidFill>
                  <a:schemeClr val="dk1"/>
                </a:solidFill>
                <a:latin typeface="Calibri"/>
                <a:ea typeface="Calibri"/>
                <a:cs typeface="Calibri"/>
                <a:sym typeface="Calibri"/>
              </a:rPr>
              <a:t>https://www.fda.gov/news-events/press-announcements/fda-approves-first-vaccine-pregnant-individuals-prevent-rsv-infants#:~:text=Today%2C%20the%20U.S.%20Food%20and,through%206%20months%20of%20age.</a:t>
            </a:r>
            <a:endParaRPr sz="900" dirty="0"/>
          </a:p>
        </p:txBody>
      </p:sp>
      <p:sp>
        <p:nvSpPr>
          <p:cNvPr id="561" name="Google Shape;561;p59"/>
          <p:cNvSpPr txBox="1"/>
          <p:nvPr/>
        </p:nvSpPr>
        <p:spPr>
          <a:xfrm>
            <a:off x="621692" y="4026696"/>
            <a:ext cx="5717475" cy="650917"/>
          </a:xfrm>
          <a:prstGeom prst="rect">
            <a:avLst/>
          </a:prstGeom>
          <a:noFill/>
          <a:ln>
            <a:noFill/>
          </a:ln>
        </p:spPr>
        <p:txBody>
          <a:bodyPr spcFirstLastPara="1" wrap="square" lIns="68569" tIns="34275" rIns="68569" bIns="34275" anchor="t" anchorCtr="0">
            <a:spAutoFit/>
          </a:bodyPr>
          <a:lstStyle/>
          <a:p>
            <a:pPr>
              <a:lnSpc>
                <a:spcPct val="90000"/>
              </a:lnSpc>
            </a:pPr>
            <a:r>
              <a:rPr lang="en-US" sz="2100" dirty="0">
                <a:solidFill>
                  <a:srgbClr val="333333"/>
                </a:solidFill>
                <a:latin typeface="Calibri"/>
                <a:ea typeface="Calibri"/>
                <a:cs typeface="Calibri"/>
                <a:sym typeface="Calibri"/>
              </a:rPr>
              <a:t>IM injection at 32 through 36 weeks gestational age of pregnancy .</a:t>
            </a:r>
            <a:endParaRPr sz="2100" dirty="0">
              <a:solidFill>
                <a:schemeClr val="dk1"/>
              </a:solidFill>
              <a:latin typeface="Calibri"/>
              <a:ea typeface="Calibri"/>
              <a:cs typeface="Calibri"/>
              <a:sym typeface="Calibri"/>
            </a:endParaRPr>
          </a:p>
        </p:txBody>
      </p:sp>
      <p:sp>
        <p:nvSpPr>
          <p:cNvPr id="562" name="Google Shape;562;p59"/>
          <p:cNvSpPr txBox="1"/>
          <p:nvPr/>
        </p:nvSpPr>
        <p:spPr>
          <a:xfrm>
            <a:off x="5283642" y="2749255"/>
            <a:ext cx="2647800" cy="692467"/>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Calibri"/>
                <a:ea typeface="Calibri"/>
                <a:cs typeface="Calibri"/>
                <a:sym typeface="Calibri"/>
              </a:rPr>
              <a:t>Approved by FDA</a:t>
            </a:r>
            <a:endParaRPr sz="1350" dirty="0"/>
          </a:p>
          <a:p>
            <a:r>
              <a:rPr lang="en-US" sz="1350" dirty="0">
                <a:solidFill>
                  <a:schemeClr val="dk1"/>
                </a:solidFill>
                <a:latin typeface="Calibri"/>
                <a:ea typeface="Calibri"/>
                <a:cs typeface="Calibri"/>
                <a:sym typeface="Calibri"/>
              </a:rPr>
              <a:t>Recommended by CDC as of 9/22/23</a:t>
            </a:r>
            <a:endParaRPr sz="1350" dirty="0"/>
          </a:p>
        </p:txBody>
      </p:sp>
    </p:spTree>
    <p:extLst>
      <p:ext uri="{BB962C8B-B14F-4D97-AF65-F5344CB8AC3E}">
        <p14:creationId xmlns:p14="http://schemas.microsoft.com/office/powerpoint/2010/main" val="2678361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9C45A-B0C4-4F29-94F8-9991DEB18E26}"/>
              </a:ext>
            </a:extLst>
          </p:cNvPr>
          <p:cNvSpPr>
            <a:spLocks noGrp="1"/>
          </p:cNvSpPr>
          <p:nvPr>
            <p:ph type="title"/>
          </p:nvPr>
        </p:nvSpPr>
        <p:spPr/>
        <p:txBody>
          <a:bodyPr/>
          <a:lstStyle/>
          <a:p>
            <a:r>
              <a:rPr lang="en-US" dirty="0"/>
              <a:t>Respiratory </a:t>
            </a:r>
            <a:r>
              <a:rPr lang="en-US" dirty="0" err="1"/>
              <a:t>Synctial</a:t>
            </a:r>
            <a:r>
              <a:rPr lang="en-US" dirty="0"/>
              <a:t> Virus</a:t>
            </a:r>
          </a:p>
        </p:txBody>
      </p:sp>
      <p:pic>
        <p:nvPicPr>
          <p:cNvPr id="8" name="Content Placeholder 7">
            <a:extLst>
              <a:ext uri="{FF2B5EF4-FFF2-40B4-BE49-F238E27FC236}">
                <a16:creationId xmlns:a16="http://schemas.microsoft.com/office/drawing/2014/main" id="{556F1374-24C9-474A-9BD0-14B1A00588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682" y="1832823"/>
            <a:ext cx="8905871" cy="1607506"/>
          </a:xfrm>
        </p:spPr>
      </p:pic>
      <p:pic>
        <p:nvPicPr>
          <p:cNvPr id="12" name="Picture 11">
            <a:extLst>
              <a:ext uri="{FF2B5EF4-FFF2-40B4-BE49-F238E27FC236}">
                <a16:creationId xmlns:a16="http://schemas.microsoft.com/office/drawing/2014/main" id="{7C0C218A-D501-4FCA-A914-61E59E404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82" y="4891181"/>
            <a:ext cx="9056318" cy="783341"/>
          </a:xfrm>
          <a:prstGeom prst="rect">
            <a:avLst/>
          </a:prstGeom>
        </p:spPr>
      </p:pic>
      <p:pic>
        <p:nvPicPr>
          <p:cNvPr id="14" name="Picture 13">
            <a:extLst>
              <a:ext uri="{FF2B5EF4-FFF2-40B4-BE49-F238E27FC236}">
                <a16:creationId xmlns:a16="http://schemas.microsoft.com/office/drawing/2014/main" id="{0D0413C1-16F0-40C1-B985-B4BC8705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82" y="4253088"/>
            <a:ext cx="9144000" cy="583660"/>
          </a:xfrm>
          <a:prstGeom prst="rect">
            <a:avLst/>
          </a:prstGeom>
        </p:spPr>
      </p:pic>
    </p:spTree>
    <p:extLst>
      <p:ext uri="{BB962C8B-B14F-4D97-AF65-F5344CB8AC3E}">
        <p14:creationId xmlns:p14="http://schemas.microsoft.com/office/powerpoint/2010/main" val="3023028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75F58-F0C1-4369-8F94-0B12221A1D7A}"/>
              </a:ext>
            </a:extLst>
          </p:cNvPr>
          <p:cNvSpPr>
            <a:spLocks noGrp="1"/>
          </p:cNvSpPr>
          <p:nvPr>
            <p:ph type="title"/>
          </p:nvPr>
        </p:nvSpPr>
        <p:spPr/>
        <p:txBody>
          <a:bodyPr/>
          <a:lstStyle/>
          <a:p>
            <a:r>
              <a:rPr lang="en-US" dirty="0"/>
              <a:t>Respiratory </a:t>
            </a:r>
            <a:r>
              <a:rPr lang="en-US" dirty="0" err="1"/>
              <a:t>Synctial</a:t>
            </a:r>
            <a:r>
              <a:rPr lang="en-US" dirty="0"/>
              <a:t> Virus</a:t>
            </a:r>
          </a:p>
        </p:txBody>
      </p:sp>
      <p:pic>
        <p:nvPicPr>
          <p:cNvPr id="5" name="Content Placeholder 4">
            <a:extLst>
              <a:ext uri="{FF2B5EF4-FFF2-40B4-BE49-F238E27FC236}">
                <a16:creationId xmlns:a16="http://schemas.microsoft.com/office/drawing/2014/main" id="{FA8B1D5C-E925-4DA4-85A6-A4905C43AF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29" y="2768252"/>
            <a:ext cx="9057473" cy="2617940"/>
          </a:xfrm>
        </p:spPr>
      </p:pic>
    </p:spTree>
    <p:extLst>
      <p:ext uri="{BB962C8B-B14F-4D97-AF65-F5344CB8AC3E}">
        <p14:creationId xmlns:p14="http://schemas.microsoft.com/office/powerpoint/2010/main" val="2723386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5"/>
          <p:cNvSpPr txBox="1">
            <a:spLocks noGrp="1"/>
          </p:cNvSpPr>
          <p:nvPr>
            <p:ph type="title"/>
          </p:nvPr>
        </p:nvSpPr>
        <p:spPr>
          <a:xfrm>
            <a:off x="628650" y="959644"/>
            <a:ext cx="7886700" cy="994275"/>
          </a:xfrm>
          <a:prstGeom prst="rect">
            <a:avLst/>
          </a:prstGeom>
          <a:noFill/>
          <a:ln>
            <a:noFill/>
          </a:ln>
        </p:spPr>
        <p:txBody>
          <a:bodyPr spcFirstLastPara="1" vert="horz" wrap="square" lIns="68569" tIns="34275" rIns="68569" bIns="34275" rtlCol="0" anchor="ctr" anchorCtr="0">
            <a:normAutofit/>
          </a:bodyPr>
          <a:lstStyle/>
          <a:p>
            <a:pPr algn="l">
              <a:spcBef>
                <a:spcPts val="0"/>
              </a:spcBef>
              <a:buClr>
                <a:schemeClr val="dk1"/>
              </a:buClr>
              <a:buSzPts val="4400"/>
            </a:pPr>
            <a:r>
              <a:rPr lang="en-US" dirty="0"/>
              <a:t>Most likely to benefit </a:t>
            </a:r>
            <a:endParaRPr dirty="0"/>
          </a:p>
        </p:txBody>
      </p:sp>
      <p:sp>
        <p:nvSpPr>
          <p:cNvPr id="466" name="Google Shape;466;p45"/>
          <p:cNvSpPr txBox="1">
            <a:spLocks noGrp="1"/>
          </p:cNvSpPr>
          <p:nvPr>
            <p:ph idx="1"/>
          </p:nvPr>
        </p:nvSpPr>
        <p:spPr>
          <a:xfrm>
            <a:off x="341944" y="1797300"/>
            <a:ext cx="7886700" cy="3263400"/>
          </a:xfrm>
          <a:prstGeom prst="rect">
            <a:avLst/>
          </a:prstGeom>
          <a:noFill/>
          <a:ln>
            <a:noFill/>
          </a:ln>
        </p:spPr>
        <p:txBody>
          <a:bodyPr spcFirstLastPara="1" vert="horz" wrap="square" lIns="68569" tIns="34275" rIns="68569" bIns="34275" rtlCol="0" anchor="t" anchorCtr="0">
            <a:noAutofit/>
          </a:bodyPr>
          <a:lstStyle/>
          <a:p>
            <a:pPr marL="300038" indent="-252413">
              <a:lnSpc>
                <a:spcPct val="90000"/>
              </a:lnSpc>
              <a:spcBef>
                <a:spcPts val="0"/>
              </a:spcBef>
              <a:buClr>
                <a:srgbClr val="000000"/>
              </a:buClr>
              <a:buSzPts val="2600"/>
            </a:pPr>
            <a:r>
              <a:rPr lang="en-US" sz="1800" cap="none" dirty="0">
                <a:solidFill>
                  <a:srgbClr val="000000"/>
                </a:solidFill>
              </a:rPr>
              <a:t>Lung disease (such as chronic obstructive pulmonary disease and asthma)</a:t>
            </a:r>
            <a:endParaRPr sz="1800" cap="none" dirty="0"/>
          </a:p>
          <a:p>
            <a:pPr marL="300038" indent="-252413">
              <a:lnSpc>
                <a:spcPct val="90000"/>
              </a:lnSpc>
              <a:spcBef>
                <a:spcPts val="150"/>
              </a:spcBef>
              <a:buClr>
                <a:srgbClr val="000000"/>
              </a:buClr>
              <a:buSzPts val="2600"/>
            </a:pPr>
            <a:r>
              <a:rPr lang="en-US" sz="1800" cap="none" dirty="0">
                <a:solidFill>
                  <a:srgbClr val="000000"/>
                </a:solidFill>
              </a:rPr>
              <a:t>Cardiovascular diseases (such as congestive heart failure and coronary artery disease)</a:t>
            </a:r>
            <a:endParaRPr sz="1800" cap="none" dirty="0"/>
          </a:p>
          <a:p>
            <a:pPr marL="300038" indent="-252413">
              <a:lnSpc>
                <a:spcPct val="90000"/>
              </a:lnSpc>
              <a:spcBef>
                <a:spcPts val="150"/>
              </a:spcBef>
              <a:buClr>
                <a:srgbClr val="000000"/>
              </a:buClr>
              <a:buSzPts val="2600"/>
            </a:pPr>
            <a:r>
              <a:rPr lang="en-US" sz="1800" cap="none" dirty="0">
                <a:solidFill>
                  <a:srgbClr val="000000"/>
                </a:solidFill>
              </a:rPr>
              <a:t>Moderate or severely immune compromised</a:t>
            </a:r>
            <a:endParaRPr sz="1800" cap="none" dirty="0"/>
          </a:p>
          <a:p>
            <a:pPr marL="300038" indent="-252413">
              <a:lnSpc>
                <a:spcPct val="90000"/>
              </a:lnSpc>
              <a:spcBef>
                <a:spcPts val="150"/>
              </a:spcBef>
              <a:buClr>
                <a:srgbClr val="000000"/>
              </a:buClr>
              <a:buSzPts val="2600"/>
            </a:pPr>
            <a:r>
              <a:rPr lang="en-US" sz="1800" cap="none" dirty="0">
                <a:solidFill>
                  <a:srgbClr val="000000"/>
                </a:solidFill>
              </a:rPr>
              <a:t>Diabetes mellitus</a:t>
            </a:r>
            <a:endParaRPr sz="1800" cap="none" dirty="0"/>
          </a:p>
          <a:p>
            <a:pPr marL="300038" indent="-252413">
              <a:lnSpc>
                <a:spcPct val="90000"/>
              </a:lnSpc>
              <a:spcBef>
                <a:spcPts val="150"/>
              </a:spcBef>
              <a:buClr>
                <a:srgbClr val="000000"/>
              </a:buClr>
              <a:buSzPts val="2600"/>
            </a:pPr>
            <a:r>
              <a:rPr lang="en-US" sz="1800" cap="none" dirty="0">
                <a:solidFill>
                  <a:srgbClr val="000000"/>
                </a:solidFill>
              </a:rPr>
              <a:t>Neurological or neuromuscular conditions</a:t>
            </a:r>
            <a:endParaRPr sz="1800" cap="none" dirty="0"/>
          </a:p>
          <a:p>
            <a:pPr marL="300038" indent="-252413">
              <a:lnSpc>
                <a:spcPct val="90000"/>
              </a:lnSpc>
              <a:spcBef>
                <a:spcPts val="150"/>
              </a:spcBef>
              <a:buClr>
                <a:srgbClr val="000000"/>
              </a:buClr>
              <a:buSzPts val="2600"/>
            </a:pPr>
            <a:r>
              <a:rPr lang="en-US" sz="1800" cap="none" dirty="0">
                <a:solidFill>
                  <a:srgbClr val="000000"/>
                </a:solidFill>
              </a:rPr>
              <a:t>Kidney disorders</a:t>
            </a:r>
            <a:endParaRPr sz="1800" cap="none" dirty="0"/>
          </a:p>
          <a:p>
            <a:pPr marL="300038" indent="-252413">
              <a:lnSpc>
                <a:spcPct val="90000"/>
              </a:lnSpc>
              <a:spcBef>
                <a:spcPts val="150"/>
              </a:spcBef>
              <a:buClr>
                <a:srgbClr val="000000"/>
              </a:buClr>
              <a:buSzPts val="2600"/>
            </a:pPr>
            <a:r>
              <a:rPr lang="en-US" sz="1800" cap="none" dirty="0">
                <a:solidFill>
                  <a:srgbClr val="000000"/>
                </a:solidFill>
              </a:rPr>
              <a:t>Liver disorders</a:t>
            </a:r>
            <a:endParaRPr sz="1800" cap="none" dirty="0"/>
          </a:p>
          <a:p>
            <a:pPr marL="300038" indent="-252413">
              <a:lnSpc>
                <a:spcPct val="90000"/>
              </a:lnSpc>
              <a:spcBef>
                <a:spcPts val="150"/>
              </a:spcBef>
              <a:buClr>
                <a:srgbClr val="000000"/>
              </a:buClr>
              <a:buSzPts val="2600"/>
            </a:pPr>
            <a:r>
              <a:rPr lang="en-US" sz="1800" cap="none" dirty="0">
                <a:solidFill>
                  <a:srgbClr val="000000"/>
                </a:solidFill>
              </a:rPr>
              <a:t>Hematologic disorders</a:t>
            </a:r>
            <a:endParaRPr sz="1800" cap="none" dirty="0"/>
          </a:p>
          <a:p>
            <a:pPr marL="300038" indent="-252413">
              <a:lnSpc>
                <a:spcPct val="90000"/>
              </a:lnSpc>
              <a:spcBef>
                <a:spcPts val="150"/>
              </a:spcBef>
              <a:spcAft>
                <a:spcPts val="150"/>
              </a:spcAft>
              <a:buClr>
                <a:srgbClr val="000000"/>
              </a:buClr>
              <a:buSzPts val="2600"/>
            </a:pPr>
            <a:r>
              <a:rPr lang="en-US" sz="1800" cap="none" dirty="0">
                <a:solidFill>
                  <a:srgbClr val="000000"/>
                </a:solidFill>
              </a:rPr>
              <a:t>Other underlying conditions that a health care provider determines might increase the risk for severe respiratory disease</a:t>
            </a:r>
          </a:p>
          <a:p>
            <a:pPr marL="300038" indent="-252413">
              <a:lnSpc>
                <a:spcPct val="90000"/>
              </a:lnSpc>
              <a:spcBef>
                <a:spcPts val="150"/>
              </a:spcBef>
              <a:spcAft>
                <a:spcPts val="150"/>
              </a:spcAft>
              <a:buClr>
                <a:srgbClr val="000000"/>
              </a:buClr>
              <a:buSzPts val="2600"/>
            </a:pPr>
            <a:r>
              <a:rPr lang="en-US" sz="1800" cap="none" dirty="0">
                <a:solidFill>
                  <a:srgbClr val="000000"/>
                </a:solidFill>
              </a:rPr>
              <a:t>Frailty</a:t>
            </a:r>
            <a:endParaRPr lang="en-US" sz="1800" cap="none" dirty="0"/>
          </a:p>
          <a:p>
            <a:pPr marL="300038" indent="-252413">
              <a:lnSpc>
                <a:spcPct val="90000"/>
              </a:lnSpc>
              <a:spcBef>
                <a:spcPts val="150"/>
              </a:spcBef>
              <a:spcAft>
                <a:spcPts val="150"/>
              </a:spcAft>
              <a:buClr>
                <a:srgbClr val="000000"/>
              </a:buClr>
              <a:buSzPts val="2600"/>
            </a:pPr>
            <a:r>
              <a:rPr lang="en-US" sz="1800" cap="none" dirty="0">
                <a:solidFill>
                  <a:srgbClr val="000000"/>
                </a:solidFill>
              </a:rPr>
              <a:t>Advanced age</a:t>
            </a:r>
            <a:endParaRPr lang="en-US" sz="1800" cap="none" dirty="0"/>
          </a:p>
          <a:p>
            <a:pPr marL="300038" indent="-252413">
              <a:lnSpc>
                <a:spcPct val="90000"/>
              </a:lnSpc>
              <a:spcBef>
                <a:spcPts val="150"/>
              </a:spcBef>
              <a:spcAft>
                <a:spcPts val="150"/>
              </a:spcAft>
              <a:buClr>
                <a:srgbClr val="000000"/>
              </a:buClr>
              <a:buSzPts val="2600"/>
            </a:pPr>
            <a:r>
              <a:rPr lang="en-US" sz="1800" cap="none" dirty="0">
                <a:solidFill>
                  <a:srgbClr val="000000"/>
                </a:solidFill>
              </a:rPr>
              <a:t>Residence in a nursing home or other long-term care facility</a:t>
            </a:r>
            <a:endParaRPr lang="en-US" sz="1800" cap="none" dirty="0"/>
          </a:p>
          <a:p>
            <a:pPr marL="300038" indent="-252413">
              <a:lnSpc>
                <a:spcPct val="90000"/>
              </a:lnSpc>
              <a:spcBef>
                <a:spcPts val="150"/>
              </a:spcBef>
              <a:spcAft>
                <a:spcPts val="150"/>
              </a:spcAft>
              <a:buClr>
                <a:srgbClr val="000000"/>
              </a:buClr>
              <a:buSzPts val="2600"/>
            </a:pPr>
            <a:r>
              <a:rPr lang="en-US" sz="1800" cap="none" dirty="0">
                <a:solidFill>
                  <a:srgbClr val="000000"/>
                </a:solidFill>
              </a:rPr>
              <a:t>Other underlying factors</a:t>
            </a:r>
            <a:endParaRPr lang="en-US" sz="1800" cap="none" dirty="0"/>
          </a:p>
          <a:p>
            <a:pPr marL="300038" indent="-252413">
              <a:lnSpc>
                <a:spcPct val="90000"/>
              </a:lnSpc>
              <a:spcBef>
                <a:spcPts val="150"/>
              </a:spcBef>
              <a:spcAft>
                <a:spcPts val="150"/>
              </a:spcAft>
              <a:buClr>
                <a:srgbClr val="000000"/>
              </a:buClr>
              <a:buSzPts val="2600"/>
            </a:pPr>
            <a:endParaRPr sz="1950" cap="none" dirty="0"/>
          </a:p>
        </p:txBody>
      </p:sp>
      <p:sp>
        <p:nvSpPr>
          <p:cNvPr id="467" name="Google Shape;467;p45"/>
          <p:cNvSpPr txBox="1"/>
          <p:nvPr/>
        </p:nvSpPr>
        <p:spPr>
          <a:xfrm>
            <a:off x="628650" y="6351001"/>
            <a:ext cx="4572000" cy="276969"/>
          </a:xfrm>
          <a:prstGeom prst="rect">
            <a:avLst/>
          </a:prstGeom>
          <a:noFill/>
          <a:ln>
            <a:noFill/>
          </a:ln>
        </p:spPr>
        <p:txBody>
          <a:bodyPr spcFirstLastPara="1" wrap="square" lIns="68569" tIns="34275" rIns="68569" bIns="34275" anchor="t" anchorCtr="0">
            <a:spAutoFit/>
          </a:bodyPr>
          <a:lstStyle/>
          <a:p>
            <a:r>
              <a:rPr lang="en-US" sz="1350" i="1" dirty="0">
                <a:solidFill>
                  <a:schemeClr val="dk1"/>
                </a:solidFill>
                <a:latin typeface="Calibri"/>
                <a:ea typeface="Calibri"/>
                <a:cs typeface="Calibri"/>
                <a:sym typeface="Calibri"/>
              </a:rPr>
              <a:t>MMWR July 2023</a:t>
            </a:r>
            <a:endParaRPr sz="1350" i="1" dirty="0"/>
          </a:p>
        </p:txBody>
      </p:sp>
    </p:spTree>
    <p:extLst>
      <p:ext uri="{BB962C8B-B14F-4D97-AF65-F5344CB8AC3E}">
        <p14:creationId xmlns:p14="http://schemas.microsoft.com/office/powerpoint/2010/main" val="1174274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BC981-2E11-497F-9F05-2F2F3583FF17}"/>
              </a:ext>
            </a:extLst>
          </p:cNvPr>
          <p:cNvSpPr>
            <a:spLocks noGrp="1"/>
          </p:cNvSpPr>
          <p:nvPr>
            <p:ph type="title"/>
          </p:nvPr>
        </p:nvSpPr>
        <p:spPr/>
        <p:txBody>
          <a:bodyPr/>
          <a:lstStyle/>
          <a:p>
            <a:r>
              <a:rPr lang="en-US" dirty="0"/>
              <a:t>Quick fingers challenge 3</a:t>
            </a:r>
          </a:p>
        </p:txBody>
      </p:sp>
      <p:sp>
        <p:nvSpPr>
          <p:cNvPr id="3" name="Content Placeholder 2">
            <a:extLst>
              <a:ext uri="{FF2B5EF4-FFF2-40B4-BE49-F238E27FC236}">
                <a16:creationId xmlns:a16="http://schemas.microsoft.com/office/drawing/2014/main" id="{CC589A07-2CCB-40C0-B463-1A261F27DC67}"/>
              </a:ext>
            </a:extLst>
          </p:cNvPr>
          <p:cNvSpPr>
            <a:spLocks noGrp="1"/>
          </p:cNvSpPr>
          <p:nvPr>
            <p:ph sz="quarter" idx="13"/>
          </p:nvPr>
        </p:nvSpPr>
        <p:spPr>
          <a:xfrm>
            <a:off x="685332" y="2815049"/>
            <a:ext cx="7772870" cy="3424107"/>
          </a:xfrm>
        </p:spPr>
        <p:txBody>
          <a:bodyPr/>
          <a:lstStyle/>
          <a:p>
            <a:r>
              <a:rPr lang="en-US" cap="none" dirty="0"/>
              <a:t>1) CHAT THE FOLLOWING </a:t>
            </a:r>
            <a:r>
              <a:rPr lang="en-US" u="sng" cap="none" dirty="0"/>
              <a:t>ANSWER</a:t>
            </a:r>
            <a:r>
              <a:rPr lang="en-US" cap="none" dirty="0"/>
              <a:t> IN:</a:t>
            </a:r>
          </a:p>
          <a:p>
            <a:endParaRPr lang="en-US" cap="none" dirty="0"/>
          </a:p>
          <a:p>
            <a:r>
              <a:rPr lang="en-US" cap="none" dirty="0"/>
              <a:t>List three different conditions where the patient may benefit from the RSV vaccination? </a:t>
            </a:r>
          </a:p>
          <a:p>
            <a:endParaRPr lang="en-US" cap="none" dirty="0"/>
          </a:p>
          <a:p>
            <a:endParaRPr lang="en-US" cap="none" dirty="0"/>
          </a:p>
        </p:txBody>
      </p:sp>
    </p:spTree>
    <p:extLst>
      <p:ext uri="{BB962C8B-B14F-4D97-AF65-F5344CB8AC3E}">
        <p14:creationId xmlns:p14="http://schemas.microsoft.com/office/powerpoint/2010/main" val="4153039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C7CF955-1CE5-D6A5-BAC6-047FC8CB5594}"/>
              </a:ext>
            </a:extLst>
          </p:cNvPr>
          <p:cNvPicPr>
            <a:picLocks noGrp="1" noChangeAspect="1"/>
          </p:cNvPicPr>
          <p:nvPr>
            <p:ph idx="1"/>
          </p:nvPr>
        </p:nvPicPr>
        <p:blipFill>
          <a:blip r:embed="rId2"/>
          <a:stretch>
            <a:fillRect/>
          </a:stretch>
        </p:blipFill>
        <p:spPr>
          <a:xfrm>
            <a:off x="154147" y="1186875"/>
            <a:ext cx="2989500" cy="4484250"/>
          </a:xfrm>
          <a:prstGeom prst="rect">
            <a:avLst/>
          </a:prstGeom>
        </p:spPr>
      </p:pic>
      <p:pic>
        <p:nvPicPr>
          <p:cNvPr id="5" name="Picture 4">
            <a:extLst>
              <a:ext uri="{FF2B5EF4-FFF2-40B4-BE49-F238E27FC236}">
                <a16:creationId xmlns:a16="http://schemas.microsoft.com/office/drawing/2014/main" id="{FACA74F0-3E5D-C87A-0DC6-386D8B8C941B}"/>
              </a:ext>
            </a:extLst>
          </p:cNvPr>
          <p:cNvPicPr>
            <a:picLocks noChangeAspect="1"/>
          </p:cNvPicPr>
          <p:nvPr/>
        </p:nvPicPr>
        <p:blipFill>
          <a:blip r:embed="rId3"/>
          <a:stretch>
            <a:fillRect/>
          </a:stretch>
        </p:blipFill>
        <p:spPr>
          <a:xfrm>
            <a:off x="3118369" y="1564261"/>
            <a:ext cx="6025631" cy="3153413"/>
          </a:xfrm>
          <a:prstGeom prst="rect">
            <a:avLst/>
          </a:prstGeom>
        </p:spPr>
      </p:pic>
    </p:spTree>
    <p:extLst>
      <p:ext uri="{BB962C8B-B14F-4D97-AF65-F5344CB8AC3E}">
        <p14:creationId xmlns:p14="http://schemas.microsoft.com/office/powerpoint/2010/main" val="2412155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66"/>
          <p:cNvSpPr txBox="1">
            <a:spLocks noGrp="1"/>
          </p:cNvSpPr>
          <p:nvPr>
            <p:ph type="title"/>
          </p:nvPr>
        </p:nvSpPr>
        <p:spPr>
          <a:xfrm>
            <a:off x="671513" y="1110675"/>
            <a:ext cx="7886700" cy="994275"/>
          </a:xfrm>
          <a:prstGeom prst="rect">
            <a:avLst/>
          </a:prstGeom>
          <a:noFill/>
          <a:ln>
            <a:noFill/>
          </a:ln>
        </p:spPr>
        <p:txBody>
          <a:bodyPr spcFirstLastPara="1" vert="horz" wrap="square" lIns="68569" tIns="34275" rIns="68569" bIns="34275" rtlCol="0" anchor="ctr" anchorCtr="0">
            <a:normAutofit/>
          </a:bodyPr>
          <a:lstStyle/>
          <a:p>
            <a:pPr algn="l">
              <a:spcBef>
                <a:spcPts val="0"/>
              </a:spcBef>
              <a:buClr>
                <a:schemeClr val="dk1"/>
              </a:buClr>
              <a:buSzPts val="4400"/>
            </a:pPr>
            <a:r>
              <a:rPr lang="en-US" dirty="0"/>
              <a:t>Preterm Birth Risk</a:t>
            </a:r>
            <a:endParaRPr dirty="0"/>
          </a:p>
        </p:txBody>
      </p:sp>
      <p:sp>
        <p:nvSpPr>
          <p:cNvPr id="613" name="Google Shape;613;p66"/>
          <p:cNvSpPr txBox="1">
            <a:spLocks noGrp="1"/>
          </p:cNvSpPr>
          <p:nvPr>
            <p:ph idx="1"/>
          </p:nvPr>
        </p:nvSpPr>
        <p:spPr>
          <a:xfrm>
            <a:off x="714375" y="2226469"/>
            <a:ext cx="7758225" cy="2416950"/>
          </a:xfrm>
          <a:prstGeom prst="rect">
            <a:avLst/>
          </a:prstGeom>
          <a:noFill/>
          <a:ln>
            <a:noFill/>
          </a:ln>
        </p:spPr>
        <p:txBody>
          <a:bodyPr spcFirstLastPara="1" vert="horz" wrap="square" lIns="68569" tIns="34275" rIns="68569" bIns="34275" rtlCol="0" anchor="t" anchorCtr="0">
            <a:normAutofit/>
          </a:bodyPr>
          <a:lstStyle/>
          <a:p>
            <a:pPr marL="0" indent="0">
              <a:lnSpc>
                <a:spcPct val="90000"/>
              </a:lnSpc>
              <a:spcBef>
                <a:spcPts val="0"/>
              </a:spcBef>
              <a:buNone/>
            </a:pPr>
            <a:r>
              <a:rPr lang="en-US" sz="2700" b="1" dirty="0">
                <a:solidFill>
                  <a:srgbClr val="333333"/>
                </a:solidFill>
              </a:rPr>
              <a:t>FDA</a:t>
            </a:r>
            <a:endParaRPr dirty="0">
              <a:solidFill>
                <a:srgbClr val="333333"/>
              </a:solidFill>
            </a:endParaRPr>
          </a:p>
          <a:p>
            <a:pPr marL="171450" indent="-171450">
              <a:lnSpc>
                <a:spcPct val="90000"/>
              </a:lnSpc>
              <a:spcBef>
                <a:spcPts val="1350"/>
              </a:spcBef>
              <a:buClr>
                <a:srgbClr val="333333"/>
              </a:buClr>
              <a:buSzPts val="2800"/>
            </a:pPr>
            <a:r>
              <a:rPr lang="en-US" dirty="0">
                <a:solidFill>
                  <a:srgbClr val="333333"/>
                </a:solidFill>
                <a:latin typeface="Calibri"/>
                <a:ea typeface="Calibri"/>
                <a:cs typeface="Calibri"/>
                <a:sym typeface="Calibri"/>
              </a:rPr>
              <a:t>D</a:t>
            </a:r>
            <a:r>
              <a:rPr lang="en-US" b="0" i="0" dirty="0">
                <a:solidFill>
                  <a:srgbClr val="333333"/>
                </a:solidFill>
                <a:latin typeface="Calibri"/>
                <a:ea typeface="Calibri"/>
                <a:cs typeface="Calibri"/>
                <a:sym typeface="Calibri"/>
              </a:rPr>
              <a:t>ata insufficient to establish or exclude a causal relationship between preterm birth and RSVPreF.</a:t>
            </a:r>
            <a:endParaRPr dirty="0"/>
          </a:p>
          <a:p>
            <a:pPr marL="171450" indent="-171450">
              <a:lnSpc>
                <a:spcPct val="90000"/>
              </a:lnSpc>
              <a:spcBef>
                <a:spcPts val="750"/>
              </a:spcBef>
              <a:buClr>
                <a:srgbClr val="333333"/>
              </a:buClr>
              <a:buSzPts val="2800"/>
            </a:pPr>
            <a:r>
              <a:rPr lang="en-US" b="1" dirty="0">
                <a:solidFill>
                  <a:srgbClr val="333333"/>
                </a:solidFill>
              </a:rPr>
              <a:t>A</a:t>
            </a:r>
            <a:r>
              <a:rPr lang="en-US" b="1" i="0" dirty="0">
                <a:solidFill>
                  <a:srgbClr val="333333"/>
                </a:solidFill>
                <a:latin typeface="Calibri"/>
                <a:ea typeface="Calibri"/>
                <a:cs typeface="Calibri"/>
                <a:sym typeface="Calibri"/>
              </a:rPr>
              <a:t>void the potential risk of preterm birth with use of Abrysvo </a:t>
            </a:r>
            <a:r>
              <a:rPr lang="en-US" b="1" i="0" u="sng" dirty="0">
                <a:solidFill>
                  <a:srgbClr val="333333"/>
                </a:solidFill>
                <a:latin typeface="Calibri"/>
                <a:ea typeface="Calibri"/>
                <a:cs typeface="Calibri"/>
                <a:sym typeface="Calibri"/>
              </a:rPr>
              <a:t>before 32 weeks of gestation</a:t>
            </a:r>
            <a:r>
              <a:rPr lang="en-US" b="0" i="0" dirty="0">
                <a:solidFill>
                  <a:srgbClr val="333333"/>
                </a:solidFill>
                <a:latin typeface="Calibri"/>
                <a:ea typeface="Calibri"/>
                <a:cs typeface="Calibri"/>
                <a:sym typeface="Calibri"/>
              </a:rPr>
              <a:t>, administer Abrysvo as indicated in pregnant individuals at 32 through 36 weeks gestational age.</a:t>
            </a:r>
            <a:endParaRPr dirty="0">
              <a:latin typeface="Calibri"/>
              <a:ea typeface="Calibri"/>
              <a:cs typeface="Calibri"/>
              <a:sym typeface="Calibri"/>
            </a:endParaRPr>
          </a:p>
        </p:txBody>
      </p:sp>
      <p:sp>
        <p:nvSpPr>
          <p:cNvPr id="614" name="Google Shape;614;p66"/>
          <p:cNvSpPr txBox="1"/>
          <p:nvPr/>
        </p:nvSpPr>
        <p:spPr>
          <a:xfrm>
            <a:off x="671513" y="4888650"/>
            <a:ext cx="7800975" cy="486450"/>
          </a:xfrm>
          <a:prstGeom prst="rect">
            <a:avLst/>
          </a:prstGeom>
          <a:noFill/>
          <a:ln>
            <a:noFill/>
          </a:ln>
        </p:spPr>
        <p:txBody>
          <a:bodyPr spcFirstLastPara="1" wrap="square" lIns="68569" tIns="68569" rIns="68569" bIns="68569" anchor="t" anchorCtr="0">
            <a:noAutofit/>
          </a:bodyPr>
          <a:lstStyle/>
          <a:p>
            <a:pPr>
              <a:buClr>
                <a:schemeClr val="dk1"/>
              </a:buClr>
            </a:pPr>
            <a:r>
              <a:rPr lang="en-US" sz="900" dirty="0">
                <a:solidFill>
                  <a:schemeClr val="dk1"/>
                </a:solidFill>
                <a:latin typeface="Calibri"/>
                <a:ea typeface="Calibri"/>
                <a:cs typeface="Calibri"/>
                <a:sym typeface="Calibri"/>
              </a:rPr>
              <a:t>https://www.fda.gov/news-events/press-announcements/fda-approves-first-vaccine-pregnant-individuals-prevent-rsv-infants#:~:text=Today%2C%20the%20U.S.%20Food%20and,through%206%20months%20of%20age.</a:t>
            </a:r>
            <a:endParaRPr sz="900" dirty="0">
              <a:latin typeface="Calibri"/>
              <a:ea typeface="Calibri"/>
              <a:cs typeface="Calibri"/>
              <a:sym typeface="Calibri"/>
            </a:endParaRPr>
          </a:p>
          <a:p>
            <a:endParaRPr sz="900" dirty="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67"/>
          <p:cNvSpPr txBox="1">
            <a:spLocks noGrp="1"/>
          </p:cNvSpPr>
          <p:nvPr>
            <p:ph type="title"/>
          </p:nvPr>
        </p:nvSpPr>
        <p:spPr>
          <a:xfrm>
            <a:off x="628650" y="536390"/>
            <a:ext cx="7886700" cy="994172"/>
          </a:xfrm>
          <a:prstGeom prst="rect">
            <a:avLst/>
          </a:prstGeom>
          <a:noFill/>
          <a:ln>
            <a:noFill/>
          </a:ln>
        </p:spPr>
        <p:txBody>
          <a:bodyPr spcFirstLastPara="1" vert="horz" wrap="square" lIns="68569" tIns="34275" rIns="68569" bIns="34275" rtlCol="0" anchor="ctr" anchorCtr="0">
            <a:normAutofit fontScale="90000"/>
          </a:bodyPr>
          <a:lstStyle/>
          <a:p>
            <a:pPr algn="l">
              <a:spcBef>
                <a:spcPts val="0"/>
              </a:spcBef>
              <a:buClr>
                <a:schemeClr val="dk1"/>
              </a:buClr>
              <a:buSzPts val="4400"/>
            </a:pPr>
            <a:r>
              <a:rPr lang="en-US" dirty="0"/>
              <a:t>Concerns with RSV PreF Vaccine in Pregnancy</a:t>
            </a:r>
            <a:endParaRPr dirty="0"/>
          </a:p>
        </p:txBody>
      </p:sp>
      <p:sp>
        <p:nvSpPr>
          <p:cNvPr id="620" name="Google Shape;620;p67"/>
          <p:cNvSpPr txBox="1">
            <a:spLocks noGrp="1"/>
          </p:cNvSpPr>
          <p:nvPr>
            <p:ph idx="1"/>
          </p:nvPr>
        </p:nvSpPr>
        <p:spPr>
          <a:xfrm>
            <a:off x="628650" y="2064038"/>
            <a:ext cx="7576425" cy="3263400"/>
          </a:xfrm>
          <a:prstGeom prst="rect">
            <a:avLst/>
          </a:prstGeom>
          <a:noFill/>
          <a:ln>
            <a:noFill/>
          </a:ln>
        </p:spPr>
        <p:txBody>
          <a:bodyPr spcFirstLastPara="1" vert="horz" wrap="square" lIns="68569" tIns="34275" rIns="68569" bIns="34275" rtlCol="0" anchor="t" anchorCtr="0">
            <a:normAutofit/>
          </a:bodyPr>
          <a:lstStyle/>
          <a:p>
            <a:pPr marL="171450" indent="-181451">
              <a:lnSpc>
                <a:spcPct val="90000"/>
              </a:lnSpc>
              <a:spcBef>
                <a:spcPts val="900"/>
              </a:spcBef>
              <a:buClr>
                <a:srgbClr val="1A1A1A"/>
              </a:buClr>
              <a:buSzPts val="2800"/>
              <a:buFont typeface="Calibri"/>
              <a:buChar char="•"/>
            </a:pPr>
            <a:r>
              <a:rPr lang="en-US" i="0" dirty="0">
                <a:solidFill>
                  <a:srgbClr val="1A1A1A"/>
                </a:solidFill>
              </a:rPr>
              <a:t>Vaccine protection </a:t>
            </a:r>
            <a:r>
              <a:rPr lang="en-US" dirty="0">
                <a:solidFill>
                  <a:srgbClr val="1A1A1A"/>
                </a:solidFill>
              </a:rPr>
              <a:t>may </a:t>
            </a:r>
            <a:r>
              <a:rPr lang="en-US" i="0" dirty="0">
                <a:solidFill>
                  <a:srgbClr val="1A1A1A"/>
                </a:solidFill>
              </a:rPr>
              <a:t>wane more quickly </a:t>
            </a:r>
            <a:endParaRPr dirty="0">
              <a:solidFill>
                <a:srgbClr val="1A1A1A"/>
              </a:solidFill>
            </a:endParaRPr>
          </a:p>
          <a:p>
            <a:pPr marL="171450" indent="-181451">
              <a:lnSpc>
                <a:spcPct val="90000"/>
              </a:lnSpc>
              <a:spcBef>
                <a:spcPts val="900"/>
              </a:spcBef>
              <a:buClr>
                <a:srgbClr val="1A1A1A"/>
              </a:buClr>
              <a:buSzPts val="2800"/>
              <a:buFont typeface="Calibri"/>
              <a:buChar char="•"/>
            </a:pPr>
            <a:r>
              <a:rPr lang="en-US" i="0" dirty="0">
                <a:solidFill>
                  <a:srgbClr val="1A1A1A"/>
                </a:solidFill>
              </a:rPr>
              <a:t>Some infants may not get full protection from maternal vaccination if they were born too soon after immunization, born prematurely or due to maternal disease</a:t>
            </a:r>
            <a:endParaRPr dirty="0">
              <a:solidFill>
                <a:srgbClr val="1A1A1A"/>
              </a:solidFill>
            </a:endParaRPr>
          </a:p>
          <a:p>
            <a:pPr marL="171450" indent="-181451">
              <a:lnSpc>
                <a:spcPct val="90000"/>
              </a:lnSpc>
              <a:spcBef>
                <a:spcPts val="900"/>
              </a:spcBef>
              <a:spcAft>
                <a:spcPts val="900"/>
              </a:spcAft>
              <a:buClr>
                <a:srgbClr val="1A1A1A"/>
              </a:buClr>
              <a:buSzPts val="2800"/>
              <a:buFont typeface="Calibri"/>
              <a:buChar char="•"/>
            </a:pPr>
            <a:r>
              <a:rPr lang="en-US" dirty="0">
                <a:solidFill>
                  <a:srgbClr val="1A1A1A"/>
                </a:solidFill>
              </a:rPr>
              <a:t>May </a:t>
            </a:r>
            <a:r>
              <a:rPr lang="en-US" i="0" dirty="0">
                <a:solidFill>
                  <a:srgbClr val="1A1A1A"/>
                </a:solidFill>
              </a:rPr>
              <a:t>interfere with the effectiveness of Tdap if given togethe</a:t>
            </a:r>
            <a:r>
              <a:rPr lang="en-US" dirty="0">
                <a:solidFill>
                  <a:srgbClr val="1A1A1A"/>
                </a:solidFill>
              </a:rPr>
              <a:t>r</a:t>
            </a:r>
          </a:p>
          <a:p>
            <a:pPr marL="171450" indent="-181451">
              <a:lnSpc>
                <a:spcPct val="90000"/>
              </a:lnSpc>
              <a:spcBef>
                <a:spcPts val="900"/>
              </a:spcBef>
              <a:spcAft>
                <a:spcPts val="900"/>
              </a:spcAft>
              <a:buClr>
                <a:srgbClr val="1A1A1A"/>
              </a:buClr>
              <a:buSzPts val="2800"/>
              <a:buFont typeface="Calibri"/>
              <a:buChar char="•"/>
            </a:pPr>
            <a:r>
              <a:rPr lang="en-US" dirty="0">
                <a:solidFill>
                  <a:srgbClr val="1A1A1A"/>
                </a:solidFill>
              </a:rPr>
              <a:t>Both vaccine and </a:t>
            </a:r>
            <a:r>
              <a:rPr lang="en-US" dirty="0" err="1">
                <a:solidFill>
                  <a:srgbClr val="1A1A1A"/>
                </a:solidFill>
              </a:rPr>
              <a:t>nirsevimab</a:t>
            </a:r>
            <a:r>
              <a:rPr lang="en-US" dirty="0">
                <a:solidFill>
                  <a:srgbClr val="1A1A1A"/>
                </a:solidFill>
              </a:rPr>
              <a:t> are not needed</a:t>
            </a:r>
            <a:endParaRPr lang="en-US" dirty="0"/>
          </a:p>
          <a:p>
            <a:pPr marL="171450" indent="-181451">
              <a:lnSpc>
                <a:spcPct val="90000"/>
              </a:lnSpc>
              <a:spcBef>
                <a:spcPts val="900"/>
              </a:spcBef>
              <a:spcAft>
                <a:spcPts val="900"/>
              </a:spcAft>
              <a:buClr>
                <a:srgbClr val="1A1A1A"/>
              </a:buClr>
              <a:buSzPts val="2800"/>
              <a:buFont typeface="Calibri"/>
              <a:buChar char="•"/>
            </a:pP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g24780254a13_0_16"/>
          <p:cNvSpPr txBox="1">
            <a:spLocks noGrp="1"/>
          </p:cNvSpPr>
          <p:nvPr>
            <p:ph type="title"/>
          </p:nvPr>
        </p:nvSpPr>
        <p:spPr>
          <a:xfrm>
            <a:off x="628650" y="1131094"/>
            <a:ext cx="7886700" cy="994275"/>
          </a:xfrm>
          <a:prstGeom prst="rect">
            <a:avLst/>
          </a:prstGeom>
        </p:spPr>
        <p:txBody>
          <a:bodyPr spcFirstLastPara="1" vert="horz" wrap="square" lIns="68569" tIns="34275" rIns="68569" bIns="34275" rtlCol="0" anchor="ctr" anchorCtr="0">
            <a:normAutofit/>
          </a:bodyPr>
          <a:lstStyle/>
          <a:p>
            <a:pPr algn="l">
              <a:spcBef>
                <a:spcPts val="0"/>
              </a:spcBef>
            </a:pPr>
            <a:r>
              <a:rPr lang="en-US" dirty="0"/>
              <a:t>Considerations </a:t>
            </a:r>
            <a:endParaRPr dirty="0"/>
          </a:p>
        </p:txBody>
      </p:sp>
      <p:pic>
        <p:nvPicPr>
          <p:cNvPr id="635" name="Google Shape;635;g24780254a13_0_16"/>
          <p:cNvPicPr preferRelativeResize="0"/>
          <p:nvPr/>
        </p:nvPicPr>
        <p:blipFill>
          <a:blip r:embed="rId3">
            <a:alphaModFix/>
          </a:blip>
          <a:stretch>
            <a:fillRect/>
          </a:stretch>
        </p:blipFill>
        <p:spPr>
          <a:xfrm>
            <a:off x="114301" y="1855332"/>
            <a:ext cx="7511363" cy="255369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52"/>
          <p:cNvSpPr txBox="1">
            <a:spLocks noGrp="1"/>
          </p:cNvSpPr>
          <p:nvPr>
            <p:ph type="title"/>
          </p:nvPr>
        </p:nvSpPr>
        <p:spPr>
          <a:xfrm>
            <a:off x="950775" y="1131094"/>
            <a:ext cx="7886700" cy="994275"/>
          </a:xfrm>
          <a:prstGeom prst="rect">
            <a:avLst/>
          </a:prstGeom>
          <a:noFill/>
          <a:ln>
            <a:noFill/>
          </a:ln>
        </p:spPr>
        <p:txBody>
          <a:bodyPr spcFirstLastPara="1" vert="horz" wrap="square" lIns="68569" tIns="34275" rIns="68569" bIns="34275" rtlCol="0" anchor="ctr" anchorCtr="0">
            <a:noAutofit/>
          </a:bodyPr>
          <a:lstStyle/>
          <a:p>
            <a:pPr algn="l">
              <a:spcBef>
                <a:spcPts val="0"/>
              </a:spcBef>
              <a:buClr>
                <a:srgbClr val="000000"/>
              </a:buClr>
              <a:buSzPts val="4400"/>
            </a:pPr>
            <a:r>
              <a:rPr lang="en-US" sz="3450" dirty="0">
                <a:solidFill>
                  <a:srgbClr val="000000"/>
                </a:solidFill>
                <a:latin typeface="Calibri"/>
                <a:ea typeface="Calibri"/>
                <a:cs typeface="Calibri"/>
                <a:sym typeface="Calibri"/>
              </a:rPr>
              <a:t>Nirsevimab </a:t>
            </a:r>
            <a:r>
              <a:rPr lang="en-US" sz="3450" dirty="0"/>
              <a:t>Efficacy </a:t>
            </a:r>
            <a:endParaRPr sz="3450" dirty="0"/>
          </a:p>
          <a:p>
            <a:pPr algn="l">
              <a:spcBef>
                <a:spcPts val="0"/>
              </a:spcBef>
              <a:buClr>
                <a:srgbClr val="000000"/>
              </a:buClr>
              <a:buSzPts val="4400"/>
            </a:pPr>
            <a:r>
              <a:rPr lang="en-US" sz="3450" dirty="0"/>
              <a:t>age &lt;8 months/First RSV Season</a:t>
            </a:r>
            <a:endParaRPr sz="3450" dirty="0"/>
          </a:p>
        </p:txBody>
      </p:sp>
      <p:sp>
        <p:nvSpPr>
          <p:cNvPr id="518" name="Google Shape;518;p52"/>
          <p:cNvSpPr txBox="1">
            <a:spLocks noGrp="1"/>
          </p:cNvSpPr>
          <p:nvPr>
            <p:ph idx="1"/>
          </p:nvPr>
        </p:nvSpPr>
        <p:spPr>
          <a:xfrm>
            <a:off x="950775" y="2226469"/>
            <a:ext cx="7886700" cy="3500550"/>
          </a:xfrm>
          <a:prstGeom prst="rect">
            <a:avLst/>
          </a:prstGeom>
          <a:noFill/>
          <a:ln>
            <a:noFill/>
          </a:ln>
        </p:spPr>
        <p:txBody>
          <a:bodyPr spcFirstLastPara="1" vert="horz" wrap="square" lIns="68569" tIns="34275" rIns="68569" bIns="34275" rtlCol="0" anchor="t" anchorCtr="0">
            <a:normAutofit/>
          </a:bodyPr>
          <a:lstStyle/>
          <a:p>
            <a:pPr marL="0" indent="0">
              <a:lnSpc>
                <a:spcPct val="90000"/>
              </a:lnSpc>
              <a:spcBef>
                <a:spcPts val="0"/>
              </a:spcBef>
              <a:buClr>
                <a:srgbClr val="000000"/>
              </a:buClr>
              <a:buSzPts val="2800"/>
              <a:buNone/>
            </a:pPr>
            <a:r>
              <a:rPr lang="en-US" b="1" i="0" dirty="0">
                <a:solidFill>
                  <a:srgbClr val="000000"/>
                </a:solidFill>
              </a:rPr>
              <a:t>RSV-associated LRTI </a:t>
            </a:r>
            <a:endParaRPr b="1" dirty="0"/>
          </a:p>
          <a:p>
            <a:pPr marL="0" indent="0">
              <a:lnSpc>
                <a:spcPct val="90000"/>
              </a:lnSpc>
              <a:spcBef>
                <a:spcPts val="0"/>
              </a:spcBef>
              <a:buClr>
                <a:srgbClr val="000000"/>
              </a:buClr>
              <a:buSzPts val="2800"/>
              <a:buNone/>
            </a:pPr>
            <a:r>
              <a:rPr lang="en-US" b="0" i="0" dirty="0">
                <a:solidFill>
                  <a:srgbClr val="000000"/>
                </a:solidFill>
                <a:latin typeface="Calibri"/>
                <a:ea typeface="Calibri"/>
                <a:cs typeface="Calibri"/>
                <a:sym typeface="Calibri"/>
              </a:rPr>
              <a:t>79.0% (95% CI = 68.5%–86.1%)</a:t>
            </a:r>
            <a:endParaRPr dirty="0"/>
          </a:p>
          <a:p>
            <a:pPr marL="0" indent="0">
              <a:lnSpc>
                <a:spcPct val="90000"/>
              </a:lnSpc>
              <a:spcBef>
                <a:spcPts val="525"/>
              </a:spcBef>
              <a:buClr>
                <a:srgbClr val="000000"/>
              </a:buClr>
              <a:buSzPts val="2800"/>
              <a:buNone/>
            </a:pPr>
            <a:r>
              <a:rPr lang="en-US" b="0" i="0" dirty="0">
                <a:solidFill>
                  <a:srgbClr val="000000"/>
                </a:solidFill>
                <a:latin typeface="Calibri"/>
                <a:ea typeface="Calibri"/>
                <a:cs typeface="Calibri"/>
                <a:sym typeface="Calibri"/>
              </a:rPr>
              <a:t> </a:t>
            </a:r>
            <a:r>
              <a:rPr lang="en-US" sz="2400" dirty="0">
                <a:solidFill>
                  <a:srgbClr val="000000"/>
                </a:solidFill>
                <a:latin typeface="Calibri"/>
                <a:ea typeface="Calibri"/>
                <a:cs typeface="Calibri"/>
                <a:sym typeface="Calibri"/>
              </a:rPr>
              <a:t>	 </a:t>
            </a:r>
            <a:r>
              <a:rPr lang="en-US" dirty="0">
                <a:solidFill>
                  <a:srgbClr val="000000"/>
                </a:solidFill>
                <a:latin typeface="Calibri"/>
                <a:ea typeface="Calibri"/>
                <a:cs typeface="Calibri"/>
                <a:sym typeface="Calibri"/>
              </a:rPr>
              <a:t>N</a:t>
            </a:r>
            <a:r>
              <a:rPr lang="en-US" b="0" i="0" dirty="0">
                <a:solidFill>
                  <a:srgbClr val="000000"/>
                </a:solidFill>
                <a:latin typeface="Calibri"/>
                <a:ea typeface="Calibri"/>
                <a:cs typeface="Calibri"/>
                <a:sym typeface="Calibri"/>
              </a:rPr>
              <a:t>irsevimab 31/2,579    Placebo 80/1,293 </a:t>
            </a:r>
            <a:endParaRPr sz="2400" dirty="0"/>
          </a:p>
          <a:p>
            <a:pPr marL="0" indent="0">
              <a:lnSpc>
                <a:spcPct val="90000"/>
              </a:lnSpc>
              <a:spcBef>
                <a:spcPts val="1500"/>
              </a:spcBef>
              <a:buClr>
                <a:srgbClr val="000000"/>
              </a:buClr>
              <a:buSzPts val="2800"/>
              <a:buNone/>
            </a:pPr>
            <a:r>
              <a:rPr lang="en-US" b="1" i="0" dirty="0">
                <a:solidFill>
                  <a:srgbClr val="000000"/>
                </a:solidFill>
              </a:rPr>
              <a:t>RSV-associated LRTI with hospitalization</a:t>
            </a:r>
            <a:r>
              <a:rPr lang="en-US" b="0" i="0" u="sng" dirty="0">
                <a:solidFill>
                  <a:srgbClr val="000000"/>
                </a:solidFill>
                <a:latin typeface="Calibri"/>
                <a:ea typeface="Calibri"/>
                <a:cs typeface="Calibri"/>
                <a:sym typeface="Calibri"/>
              </a:rPr>
              <a:t> </a:t>
            </a:r>
            <a:endParaRPr u="sng" dirty="0">
              <a:solidFill>
                <a:srgbClr val="000000"/>
              </a:solidFill>
              <a:latin typeface="Calibri"/>
              <a:ea typeface="Calibri"/>
              <a:cs typeface="Calibri"/>
              <a:sym typeface="Calibri"/>
            </a:endParaRPr>
          </a:p>
          <a:p>
            <a:pPr marL="0" indent="0">
              <a:lnSpc>
                <a:spcPct val="90000"/>
              </a:lnSpc>
              <a:spcBef>
                <a:spcPts val="0"/>
              </a:spcBef>
              <a:buClr>
                <a:srgbClr val="000000"/>
              </a:buClr>
              <a:buSzPts val="2800"/>
              <a:buNone/>
            </a:pPr>
            <a:r>
              <a:rPr lang="en-US" b="0" i="0" dirty="0">
                <a:solidFill>
                  <a:srgbClr val="000000"/>
                </a:solidFill>
                <a:latin typeface="Calibri"/>
                <a:ea typeface="Calibri"/>
                <a:cs typeface="Calibri"/>
                <a:sym typeface="Calibri"/>
              </a:rPr>
              <a:t>80.6% (95% CI = 62.3%–90.1%)</a:t>
            </a:r>
            <a:endParaRPr dirty="0"/>
          </a:p>
          <a:p>
            <a:pPr marL="0" indent="0">
              <a:lnSpc>
                <a:spcPct val="90000"/>
              </a:lnSpc>
              <a:spcBef>
                <a:spcPts val="525"/>
              </a:spcBef>
              <a:buClr>
                <a:srgbClr val="000000"/>
              </a:buClr>
              <a:buSzPts val="2800"/>
              <a:buNone/>
            </a:pPr>
            <a:r>
              <a:rPr lang="en-US" dirty="0">
                <a:solidFill>
                  <a:srgbClr val="000000"/>
                </a:solidFill>
                <a:latin typeface="Calibri"/>
                <a:ea typeface="Calibri"/>
                <a:cs typeface="Calibri"/>
                <a:sym typeface="Calibri"/>
              </a:rPr>
              <a:t>	 N</a:t>
            </a:r>
            <a:r>
              <a:rPr lang="en-US" b="0" i="0" dirty="0">
                <a:solidFill>
                  <a:srgbClr val="000000"/>
                </a:solidFill>
                <a:latin typeface="Calibri"/>
                <a:ea typeface="Calibri"/>
                <a:cs typeface="Calibri"/>
                <a:sym typeface="Calibri"/>
              </a:rPr>
              <a:t>irsevimab </a:t>
            </a:r>
            <a:r>
              <a:rPr lang="en-US" dirty="0">
                <a:solidFill>
                  <a:srgbClr val="000000"/>
                </a:solidFill>
                <a:latin typeface="Calibri"/>
                <a:ea typeface="Calibri"/>
                <a:cs typeface="Calibri"/>
                <a:sym typeface="Calibri"/>
              </a:rPr>
              <a:t>1</a:t>
            </a:r>
            <a:r>
              <a:rPr lang="en-US" b="0" i="0" dirty="0">
                <a:solidFill>
                  <a:srgbClr val="000000"/>
                </a:solidFill>
                <a:latin typeface="Calibri"/>
                <a:ea typeface="Calibri"/>
                <a:cs typeface="Calibri"/>
                <a:sym typeface="Calibri"/>
              </a:rPr>
              <a:t>2</a:t>
            </a:r>
            <a:r>
              <a:rPr lang="en-US" dirty="0">
                <a:solidFill>
                  <a:srgbClr val="000000"/>
                </a:solidFill>
                <a:latin typeface="Calibri"/>
                <a:ea typeface="Calibri"/>
                <a:cs typeface="Calibri"/>
                <a:sym typeface="Calibri"/>
              </a:rPr>
              <a:t>/</a:t>
            </a:r>
            <a:r>
              <a:rPr lang="en-US" b="0" i="0" dirty="0">
                <a:solidFill>
                  <a:srgbClr val="000000"/>
                </a:solidFill>
                <a:latin typeface="Calibri"/>
                <a:ea typeface="Calibri"/>
                <a:cs typeface="Calibri"/>
                <a:sym typeface="Calibri"/>
              </a:rPr>
              <a:t>2,579   Placebo 33/1,293 </a:t>
            </a:r>
            <a:endParaRPr dirty="0"/>
          </a:p>
          <a:p>
            <a:pPr marL="0" indent="0">
              <a:lnSpc>
                <a:spcPct val="90000"/>
              </a:lnSpc>
              <a:spcBef>
                <a:spcPts val="1500"/>
              </a:spcBef>
              <a:buClr>
                <a:srgbClr val="000000"/>
              </a:buClr>
              <a:buSzPts val="2800"/>
              <a:buNone/>
            </a:pPr>
            <a:r>
              <a:rPr lang="en-US" b="1" i="0" dirty="0">
                <a:solidFill>
                  <a:srgbClr val="000000"/>
                </a:solidFill>
              </a:rPr>
              <a:t>RSV-associated LRTI with ICU admission </a:t>
            </a:r>
            <a:endParaRPr b="1" dirty="0"/>
          </a:p>
          <a:p>
            <a:pPr marL="0" indent="0">
              <a:lnSpc>
                <a:spcPct val="90000"/>
              </a:lnSpc>
              <a:spcBef>
                <a:spcPts val="0"/>
              </a:spcBef>
              <a:buClr>
                <a:srgbClr val="000000"/>
              </a:buClr>
              <a:buSzPts val="2800"/>
              <a:buNone/>
            </a:pPr>
            <a:r>
              <a:rPr lang="en-US" b="0" i="0" dirty="0">
                <a:solidFill>
                  <a:srgbClr val="000000"/>
                </a:solidFill>
                <a:latin typeface="Calibri"/>
                <a:ea typeface="Calibri"/>
                <a:cs typeface="Calibri"/>
                <a:sym typeface="Calibri"/>
              </a:rPr>
              <a:t>90.0% (95% CI = 16.4%–98.8%)</a:t>
            </a:r>
            <a:endParaRPr dirty="0"/>
          </a:p>
          <a:p>
            <a:pPr marL="0" indent="0">
              <a:lnSpc>
                <a:spcPct val="70000"/>
              </a:lnSpc>
              <a:spcBef>
                <a:spcPts val="750"/>
              </a:spcBef>
              <a:buClr>
                <a:srgbClr val="000000"/>
              </a:buClr>
              <a:buSzPts val="2800"/>
              <a:buNone/>
            </a:pPr>
            <a:r>
              <a:rPr lang="en-US" sz="2325" dirty="0">
                <a:solidFill>
                  <a:srgbClr val="000000"/>
                </a:solidFill>
                <a:latin typeface="Calibri"/>
                <a:ea typeface="Calibri"/>
                <a:cs typeface="Calibri"/>
                <a:sym typeface="Calibri"/>
              </a:rPr>
              <a:t> 	 </a:t>
            </a:r>
            <a:r>
              <a:rPr lang="en-US" sz="2025" dirty="0">
                <a:solidFill>
                  <a:srgbClr val="000000"/>
                </a:solidFill>
                <a:latin typeface="Calibri"/>
                <a:ea typeface="Calibri"/>
                <a:cs typeface="Calibri"/>
                <a:sym typeface="Calibri"/>
              </a:rPr>
              <a:t>Nirsevimab 1/2,579   Placebo 6/1,293</a:t>
            </a:r>
            <a:endParaRPr sz="2025" dirty="0">
              <a:latin typeface="Calibri"/>
              <a:ea typeface="Calibri"/>
              <a:cs typeface="Calibri"/>
              <a:sym typeface="Calibri"/>
            </a:endParaRPr>
          </a:p>
        </p:txBody>
      </p:sp>
      <p:sp>
        <p:nvSpPr>
          <p:cNvPr id="519" name="Google Shape;519;p52"/>
          <p:cNvSpPr txBox="1"/>
          <p:nvPr/>
        </p:nvSpPr>
        <p:spPr>
          <a:xfrm>
            <a:off x="6468045" y="2226473"/>
            <a:ext cx="1572975" cy="484718"/>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Calibri"/>
                <a:ea typeface="Calibri"/>
                <a:cs typeface="Calibri"/>
                <a:sym typeface="Calibri"/>
              </a:rPr>
              <a:t>No attributable  deaths reported </a:t>
            </a:r>
            <a:endParaRPr sz="1350" dirty="0">
              <a:latin typeface="Calibri"/>
              <a:ea typeface="Calibri"/>
              <a:cs typeface="Calibri"/>
              <a:sym typeface="Calibri"/>
            </a:endParaRPr>
          </a:p>
        </p:txBody>
      </p:sp>
      <p:sp>
        <p:nvSpPr>
          <p:cNvPr id="520" name="Google Shape;520;p52"/>
          <p:cNvSpPr txBox="1"/>
          <p:nvPr/>
        </p:nvSpPr>
        <p:spPr>
          <a:xfrm>
            <a:off x="950768" y="5726907"/>
            <a:ext cx="2260125" cy="253885"/>
          </a:xfrm>
          <a:prstGeom prst="rect">
            <a:avLst/>
          </a:prstGeom>
          <a:noFill/>
          <a:ln>
            <a:noFill/>
          </a:ln>
        </p:spPr>
        <p:txBody>
          <a:bodyPr spcFirstLastPara="1" wrap="square" lIns="68569" tIns="34275" rIns="68569" bIns="34275" anchor="t" anchorCtr="0">
            <a:spAutoFit/>
          </a:bodyPr>
          <a:lstStyle/>
          <a:p>
            <a:r>
              <a:rPr lang="en-US" sz="1200" i="1" dirty="0">
                <a:solidFill>
                  <a:schemeClr val="dk1"/>
                </a:solidFill>
                <a:latin typeface="Calibri"/>
                <a:ea typeface="Calibri"/>
                <a:cs typeface="Calibri"/>
                <a:sym typeface="Calibri"/>
              </a:rPr>
              <a:t>MMWR Aug 2023</a:t>
            </a:r>
            <a:endParaRPr sz="1200" i="1" dirty="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8"/>
          <p:cNvSpPr txBox="1">
            <a:spLocks noGrp="1"/>
          </p:cNvSpPr>
          <p:nvPr>
            <p:ph type="title"/>
          </p:nvPr>
        </p:nvSpPr>
        <p:spPr>
          <a:xfrm>
            <a:off x="1245056" y="1232194"/>
            <a:ext cx="7270200" cy="994275"/>
          </a:xfrm>
          <a:prstGeom prst="rect">
            <a:avLst/>
          </a:prstGeom>
          <a:noFill/>
          <a:ln>
            <a:noFill/>
          </a:ln>
        </p:spPr>
        <p:txBody>
          <a:bodyPr spcFirstLastPara="1" vert="horz" wrap="square" lIns="68569" tIns="34275" rIns="68569" bIns="34275" rtlCol="0" anchor="ctr" anchorCtr="0">
            <a:normAutofit/>
          </a:bodyPr>
          <a:lstStyle/>
          <a:p>
            <a:pPr algn="l">
              <a:spcBef>
                <a:spcPts val="0"/>
              </a:spcBef>
              <a:buClr>
                <a:schemeClr val="dk1"/>
              </a:buClr>
              <a:buSzPts val="4400"/>
            </a:pPr>
            <a:r>
              <a:rPr lang="en-US" sz="3450" dirty="0"/>
              <a:t>Nirsevimab Concerns</a:t>
            </a:r>
            <a:endParaRPr sz="3450" dirty="0"/>
          </a:p>
        </p:txBody>
      </p:sp>
      <p:sp>
        <p:nvSpPr>
          <p:cNvPr id="547" name="Google Shape;547;p58"/>
          <p:cNvSpPr txBox="1">
            <a:spLocks noGrp="1"/>
          </p:cNvSpPr>
          <p:nvPr>
            <p:ph idx="1"/>
          </p:nvPr>
        </p:nvSpPr>
        <p:spPr>
          <a:xfrm>
            <a:off x="1245056" y="2104013"/>
            <a:ext cx="7270200" cy="3263400"/>
          </a:xfrm>
          <a:prstGeom prst="rect">
            <a:avLst/>
          </a:prstGeom>
          <a:noFill/>
          <a:ln>
            <a:noFill/>
          </a:ln>
        </p:spPr>
        <p:txBody>
          <a:bodyPr spcFirstLastPara="1" vert="horz" wrap="square" lIns="68569" tIns="34275" rIns="68569" bIns="34275" rtlCol="0" anchor="t" anchorCtr="0">
            <a:normAutofit/>
          </a:bodyPr>
          <a:lstStyle/>
          <a:p>
            <a:pPr marL="0" indent="0">
              <a:lnSpc>
                <a:spcPct val="90000"/>
              </a:lnSpc>
              <a:spcBef>
                <a:spcPts val="750"/>
              </a:spcBef>
              <a:buClr>
                <a:schemeClr val="dk1"/>
              </a:buClr>
              <a:buSzPts val="2800"/>
              <a:buNone/>
            </a:pPr>
            <a:endParaRPr dirty="0"/>
          </a:p>
          <a:p>
            <a:pPr marL="171450" indent="-171450">
              <a:lnSpc>
                <a:spcPct val="90000"/>
              </a:lnSpc>
              <a:spcBef>
                <a:spcPts val="750"/>
              </a:spcBef>
              <a:buClr>
                <a:schemeClr val="dk1"/>
              </a:buClr>
              <a:buSzPts val="2800"/>
            </a:pPr>
            <a:r>
              <a:rPr lang="en-US" dirty="0"/>
              <a:t>Can give with other vaccines </a:t>
            </a:r>
            <a:endParaRPr dirty="0"/>
          </a:p>
          <a:p>
            <a:pPr marL="171450" indent="-171450">
              <a:lnSpc>
                <a:spcPct val="90000"/>
              </a:lnSpc>
              <a:spcBef>
                <a:spcPts val="750"/>
              </a:spcBef>
              <a:buClr>
                <a:schemeClr val="dk1"/>
              </a:buClr>
              <a:buSzPts val="2800"/>
            </a:pPr>
            <a:r>
              <a:rPr lang="en-US" dirty="0"/>
              <a:t>Cost</a:t>
            </a:r>
            <a:endParaRPr dirty="0"/>
          </a:p>
          <a:p>
            <a:pPr marL="171450" indent="-171450">
              <a:lnSpc>
                <a:spcPct val="90000"/>
              </a:lnSpc>
              <a:spcBef>
                <a:spcPts val="750"/>
              </a:spcBef>
              <a:buClr>
                <a:schemeClr val="dk1"/>
              </a:buClr>
              <a:buSzPts val="2800"/>
            </a:pPr>
            <a:r>
              <a:rPr lang="en-US" dirty="0"/>
              <a:t>VFC coverage</a:t>
            </a:r>
            <a:endParaRPr dirty="0"/>
          </a:p>
          <a:p>
            <a:pPr marL="171450" indent="-171450">
              <a:lnSpc>
                <a:spcPct val="90000"/>
              </a:lnSpc>
              <a:spcBef>
                <a:spcPts val="750"/>
              </a:spcBef>
              <a:buClr>
                <a:schemeClr val="dk1"/>
              </a:buClr>
              <a:buSzPts val="2800"/>
            </a:pPr>
            <a:r>
              <a:rPr lang="en-US" dirty="0"/>
              <a:t>How will immunization database know</a:t>
            </a:r>
            <a:endParaRPr dirty="0"/>
          </a:p>
          <a:p>
            <a:pPr marL="171450" indent="-171450">
              <a:lnSpc>
                <a:spcPct val="90000"/>
              </a:lnSpc>
              <a:spcBef>
                <a:spcPts val="750"/>
              </a:spcBef>
              <a:buClr>
                <a:schemeClr val="dk1"/>
              </a:buClr>
              <a:buSzPts val="2800"/>
            </a:pPr>
            <a:r>
              <a:rPr lang="en-US" dirty="0"/>
              <a:t>Did mother get RSV vaccine</a:t>
            </a:r>
            <a:endParaRPr dirty="0"/>
          </a:p>
          <a:p>
            <a:pPr marL="171450" indent="-171450">
              <a:lnSpc>
                <a:spcPct val="90000"/>
              </a:lnSpc>
              <a:spcBef>
                <a:spcPts val="750"/>
              </a:spcBef>
              <a:buClr>
                <a:schemeClr val="dk1"/>
              </a:buClr>
              <a:buSzPts val="2800"/>
            </a:pPr>
            <a:r>
              <a:rPr lang="en-US" dirty="0"/>
              <a:t>Reporting adverse events FAERS not VAERS</a:t>
            </a:r>
          </a:p>
          <a:p>
            <a:pPr marL="171450" indent="-171450">
              <a:lnSpc>
                <a:spcPct val="90000"/>
              </a:lnSpc>
              <a:spcBef>
                <a:spcPts val="750"/>
              </a:spcBef>
              <a:buClr>
                <a:schemeClr val="dk1"/>
              </a:buClr>
              <a:buSzPts val="2800"/>
            </a:pPr>
            <a:r>
              <a:rPr lang="en-US" dirty="0"/>
              <a:t>Excluded from Pharmacist prescribing protocol</a:t>
            </a:r>
            <a:endParaRPr dirty="0"/>
          </a:p>
        </p:txBody>
      </p:sp>
      <p:sp>
        <p:nvSpPr>
          <p:cNvPr id="548" name="Google Shape;548;p58"/>
          <p:cNvSpPr txBox="1"/>
          <p:nvPr/>
        </p:nvSpPr>
        <p:spPr>
          <a:xfrm>
            <a:off x="1245150" y="5614594"/>
            <a:ext cx="1859625" cy="254925"/>
          </a:xfrm>
          <a:prstGeom prst="rect">
            <a:avLst/>
          </a:prstGeom>
          <a:noFill/>
          <a:ln>
            <a:noFill/>
          </a:ln>
        </p:spPr>
        <p:txBody>
          <a:bodyPr spcFirstLastPara="1" wrap="square" lIns="68569" tIns="68569" rIns="68569" bIns="68569" anchor="t" anchorCtr="0">
            <a:noAutofit/>
          </a:bodyPr>
          <a:lstStyle/>
          <a:p>
            <a:r>
              <a:rPr lang="en-US" sz="1200" i="1" dirty="0">
                <a:latin typeface="Calibri"/>
                <a:ea typeface="Calibri"/>
                <a:cs typeface="Calibri"/>
                <a:sym typeface="Calibri"/>
              </a:rPr>
              <a:t>ACIP August 2023</a:t>
            </a:r>
            <a:endParaRPr sz="1200" i="1" dirty="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0"/>
          <p:cNvSpPr/>
          <p:nvPr/>
        </p:nvSpPr>
        <p:spPr>
          <a:xfrm>
            <a:off x="1" y="857250"/>
            <a:ext cx="9143999" cy="5143024"/>
          </a:xfrm>
          <a:prstGeom prst="rect">
            <a:avLst/>
          </a:prstGeom>
          <a:solidFill>
            <a:schemeClr val="lt1"/>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257" name="Google Shape;257;p20"/>
          <p:cNvSpPr txBox="1">
            <a:spLocks noGrp="1"/>
          </p:cNvSpPr>
          <p:nvPr>
            <p:ph type="title"/>
          </p:nvPr>
        </p:nvSpPr>
        <p:spPr>
          <a:xfrm>
            <a:off x="809121" y="1717619"/>
            <a:ext cx="4528853" cy="3534987"/>
          </a:xfrm>
          <a:prstGeom prst="rect">
            <a:avLst/>
          </a:prstGeom>
          <a:noFill/>
          <a:ln>
            <a:noFill/>
          </a:ln>
        </p:spPr>
        <p:txBody>
          <a:bodyPr spcFirstLastPara="1" vert="horz" wrap="square" lIns="68569" tIns="34275" rIns="68569" bIns="34275" rtlCol="0" anchor="ctr" anchorCtr="0">
            <a:normAutofit/>
          </a:bodyPr>
          <a:lstStyle/>
          <a:p>
            <a:pPr algn="l">
              <a:spcBef>
                <a:spcPts val="0"/>
              </a:spcBef>
              <a:buClr>
                <a:schemeClr val="dk1"/>
              </a:buClr>
              <a:buSzPts val="6000"/>
            </a:pPr>
            <a:r>
              <a:rPr lang="en-US" sz="4500" dirty="0">
                <a:solidFill>
                  <a:schemeClr val="dk1"/>
                </a:solidFill>
                <a:latin typeface="Calibri"/>
                <a:ea typeface="Calibri"/>
                <a:cs typeface="Calibri"/>
                <a:sym typeface="Calibri"/>
              </a:rPr>
              <a:t>Pneumococcal</a:t>
            </a:r>
            <a:endParaRPr dirty="0"/>
          </a:p>
        </p:txBody>
      </p:sp>
      <p:sp>
        <p:nvSpPr>
          <p:cNvPr id="264" name="Google Shape;264;p20"/>
          <p:cNvSpPr txBox="1">
            <a:spLocks noGrp="1"/>
          </p:cNvSpPr>
          <p:nvPr>
            <p:ph idx="1"/>
          </p:nvPr>
        </p:nvSpPr>
        <p:spPr>
          <a:xfrm>
            <a:off x="6022943" y="2122864"/>
            <a:ext cx="2475117" cy="2727614"/>
          </a:xfrm>
          <a:prstGeom prst="rect">
            <a:avLst/>
          </a:prstGeom>
          <a:noFill/>
          <a:ln>
            <a:noFill/>
          </a:ln>
        </p:spPr>
        <p:txBody>
          <a:bodyPr spcFirstLastPara="1" vert="horz" wrap="square" lIns="68569" tIns="34275" rIns="68569" bIns="34275" rtlCol="0" anchor="ctr" anchorCtr="0">
            <a:normAutofit/>
          </a:bodyPr>
          <a:lstStyle/>
          <a:p>
            <a:pPr marL="0" indent="0">
              <a:lnSpc>
                <a:spcPct val="90000"/>
              </a:lnSpc>
              <a:spcBef>
                <a:spcPts val="0"/>
              </a:spcBef>
              <a:buClr>
                <a:schemeClr val="lt1"/>
              </a:buClr>
              <a:buSzPts val="2400"/>
              <a:buNone/>
            </a:pPr>
            <a:r>
              <a:rPr lang="en-US" sz="1800" dirty="0">
                <a:solidFill>
                  <a:schemeClr val="lt1"/>
                </a:solidFill>
                <a:latin typeface="Calibri"/>
                <a:ea typeface="Calibri"/>
                <a:cs typeface="Calibri"/>
                <a:sym typeface="Calibri"/>
              </a:rPr>
              <a:t>Everyone age 6 months and up</a:t>
            </a:r>
            <a:endParaRPr dirty="0"/>
          </a:p>
        </p:txBody>
      </p:sp>
      <p:grpSp>
        <p:nvGrpSpPr>
          <p:cNvPr id="258" name="Google Shape;258;p20"/>
          <p:cNvGrpSpPr/>
          <p:nvPr/>
        </p:nvGrpSpPr>
        <p:grpSpPr>
          <a:xfrm>
            <a:off x="0" y="3222988"/>
            <a:ext cx="548641" cy="505095"/>
            <a:chOff x="3940602" y="308034"/>
            <a:chExt cx="2116791" cy="3428999"/>
          </a:xfrm>
        </p:grpSpPr>
        <p:sp>
          <p:nvSpPr>
            <p:cNvPr id="259" name="Google Shape;259;p20"/>
            <p:cNvSpPr/>
            <p:nvPr/>
          </p:nvSpPr>
          <p:spPr>
            <a:xfrm>
              <a:off x="3940602" y="308034"/>
              <a:ext cx="566743" cy="3428999"/>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260" name="Google Shape;260;p20"/>
            <p:cNvSpPr/>
            <p:nvPr/>
          </p:nvSpPr>
          <p:spPr>
            <a:xfrm>
              <a:off x="4715626" y="308034"/>
              <a:ext cx="566743" cy="3428999"/>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261" name="Google Shape;261;p20"/>
            <p:cNvSpPr/>
            <p:nvPr/>
          </p:nvSpPr>
          <p:spPr>
            <a:xfrm>
              <a:off x="5490650" y="308034"/>
              <a:ext cx="566743" cy="3428999"/>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grpSp>
      <p:sp>
        <p:nvSpPr>
          <p:cNvPr id="262" name="Google Shape;262;p20"/>
          <p:cNvSpPr/>
          <p:nvPr/>
        </p:nvSpPr>
        <p:spPr>
          <a:xfrm flipH="1">
            <a:off x="8023252" y="857250"/>
            <a:ext cx="1120748" cy="5143500"/>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263" name="Google Shape;263;p20"/>
          <p:cNvSpPr/>
          <p:nvPr/>
        </p:nvSpPr>
        <p:spPr>
          <a:xfrm>
            <a:off x="5749620" y="1151164"/>
            <a:ext cx="3021762" cy="4512809"/>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15651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1"/>
          <p:cNvSpPr txBox="1">
            <a:spLocks noGrp="1"/>
          </p:cNvSpPr>
          <p:nvPr>
            <p:ph type="title"/>
          </p:nvPr>
        </p:nvSpPr>
        <p:spPr>
          <a:xfrm>
            <a:off x="609163" y="1404466"/>
            <a:ext cx="8712200" cy="994172"/>
          </a:xfrm>
          <a:prstGeom prst="rect">
            <a:avLst/>
          </a:prstGeom>
          <a:noFill/>
          <a:ln>
            <a:noFill/>
          </a:ln>
        </p:spPr>
        <p:txBody>
          <a:bodyPr spcFirstLastPara="1" vert="horz" wrap="square" lIns="68569" tIns="34275" rIns="68569" bIns="34275" rtlCol="0" anchor="ctr" anchorCtr="0">
            <a:normAutofit fontScale="90000"/>
          </a:bodyPr>
          <a:lstStyle/>
          <a:p>
            <a:pPr algn="l">
              <a:spcBef>
                <a:spcPts val="0"/>
              </a:spcBef>
              <a:buClr>
                <a:schemeClr val="dk1"/>
              </a:buClr>
              <a:buSzPts val="4400"/>
            </a:pPr>
            <a:r>
              <a:rPr lang="en-US" dirty="0"/>
              <a:t>Annual Estimated Burden </a:t>
            </a:r>
            <a:br>
              <a:rPr lang="en-US" dirty="0"/>
            </a:br>
            <a:r>
              <a:rPr lang="en-US" dirty="0"/>
              <a:t>of Pneumococcal in the US</a:t>
            </a:r>
            <a:endParaRPr dirty="0"/>
          </a:p>
        </p:txBody>
      </p:sp>
      <p:sp>
        <p:nvSpPr>
          <p:cNvPr id="270" name="Google Shape;270;p21"/>
          <p:cNvSpPr txBox="1">
            <a:spLocks noGrp="1"/>
          </p:cNvSpPr>
          <p:nvPr>
            <p:ph idx="1"/>
          </p:nvPr>
        </p:nvSpPr>
        <p:spPr>
          <a:xfrm>
            <a:off x="609163" y="2642697"/>
            <a:ext cx="7519721" cy="2400292"/>
          </a:xfrm>
          <a:prstGeom prst="rect">
            <a:avLst/>
          </a:prstGeom>
          <a:noFill/>
          <a:ln>
            <a:noFill/>
          </a:ln>
        </p:spPr>
        <p:txBody>
          <a:bodyPr spcFirstLastPara="1" vert="horz" wrap="square" lIns="68569" tIns="34275" rIns="68569" bIns="34275" rtlCol="0" anchor="t" anchorCtr="0">
            <a:normAutofit/>
          </a:bodyPr>
          <a:lstStyle/>
          <a:p>
            <a:pPr marL="171450" indent="-171450">
              <a:lnSpc>
                <a:spcPct val="90000"/>
              </a:lnSpc>
              <a:spcBef>
                <a:spcPts val="0"/>
              </a:spcBef>
              <a:buClr>
                <a:srgbClr val="52B03B"/>
              </a:buClr>
              <a:buSzPts val="2800"/>
            </a:pPr>
            <a:r>
              <a:rPr lang="en-US" b="0" i="0" cap="none" dirty="0">
                <a:latin typeface="Calibri"/>
                <a:ea typeface="Calibri"/>
                <a:cs typeface="Calibri"/>
                <a:sym typeface="Calibri"/>
              </a:rPr>
              <a:t>Pneumococcal pneumonia hospitalizes about 150,000 people in the US each year—killing about 5-7%, or 1 in 20 of those infected. </a:t>
            </a:r>
            <a:endParaRPr cap="none" dirty="0"/>
          </a:p>
          <a:p>
            <a:pPr marL="171450" indent="-171450">
              <a:lnSpc>
                <a:spcPct val="90000"/>
              </a:lnSpc>
              <a:spcBef>
                <a:spcPts val="900"/>
              </a:spcBef>
              <a:buClr>
                <a:srgbClr val="52B03B"/>
              </a:buClr>
              <a:buSzPts val="2800"/>
            </a:pPr>
            <a:r>
              <a:rPr lang="en-US" b="0" i="0" cap="none" dirty="0">
                <a:latin typeface="Calibri"/>
                <a:ea typeface="Calibri"/>
                <a:cs typeface="Calibri"/>
                <a:sym typeface="Calibri"/>
              </a:rPr>
              <a:t>The death rate is even higher among adults age 65 years and older and people with certain medical conditions or other risk factors.</a:t>
            </a:r>
            <a:endParaRPr cap="none" dirty="0">
              <a:latin typeface="Calibri"/>
              <a:ea typeface="Calibri"/>
              <a:cs typeface="Calibri"/>
              <a:sym typeface="Calibri"/>
            </a:endParaRPr>
          </a:p>
          <a:p>
            <a:pPr marL="171450" indent="-171450">
              <a:lnSpc>
                <a:spcPct val="90000"/>
              </a:lnSpc>
              <a:spcBef>
                <a:spcPts val="900"/>
              </a:spcBef>
              <a:buClr>
                <a:srgbClr val="52B03B"/>
              </a:buClr>
              <a:buSzPts val="2800"/>
            </a:pPr>
            <a:r>
              <a:rPr lang="en-US" b="1" i="0" cap="none" dirty="0">
                <a:latin typeface="Calibri"/>
                <a:ea typeface="Calibri"/>
                <a:cs typeface="Calibri"/>
                <a:sym typeface="Calibri"/>
              </a:rPr>
              <a:t>Pneumococcal meningitis and bacteremia</a:t>
            </a:r>
            <a:r>
              <a:rPr lang="en-US" b="0" i="0" cap="none" dirty="0">
                <a:latin typeface="Calibri"/>
                <a:ea typeface="Calibri"/>
                <a:cs typeface="Calibri"/>
                <a:sym typeface="Calibri"/>
              </a:rPr>
              <a:t> killed approximately </a:t>
            </a:r>
            <a:r>
              <a:rPr lang="en-US" b="1" i="0" cap="none" dirty="0">
                <a:latin typeface="Calibri"/>
                <a:ea typeface="Calibri"/>
                <a:cs typeface="Calibri"/>
                <a:sym typeface="Calibri"/>
              </a:rPr>
              <a:t>3,250 people </a:t>
            </a:r>
            <a:r>
              <a:rPr lang="en-US" b="0" i="0" cap="none" dirty="0">
                <a:latin typeface="Calibri"/>
                <a:ea typeface="Calibri"/>
                <a:cs typeface="Calibri"/>
                <a:sym typeface="Calibri"/>
              </a:rPr>
              <a:t>in the United States in 2019.</a:t>
            </a:r>
            <a:endParaRPr cap="none" dirty="0">
              <a:latin typeface="Calibri"/>
              <a:ea typeface="Calibri"/>
              <a:cs typeface="Calibri"/>
              <a:sym typeface="Calibri"/>
            </a:endParaRPr>
          </a:p>
        </p:txBody>
      </p:sp>
      <p:cxnSp>
        <p:nvCxnSpPr>
          <p:cNvPr id="271" name="Google Shape;271;p21"/>
          <p:cNvCxnSpPr/>
          <p:nvPr/>
        </p:nvCxnSpPr>
        <p:spPr>
          <a:xfrm>
            <a:off x="609162" y="2479991"/>
            <a:ext cx="7313011" cy="0"/>
          </a:xfrm>
          <a:prstGeom prst="straightConnector1">
            <a:avLst/>
          </a:prstGeom>
          <a:noFill/>
          <a:ln w="57150" cap="flat" cmpd="sng">
            <a:solidFill>
              <a:srgbClr val="437E95"/>
            </a:solidFill>
            <a:prstDash val="solid"/>
            <a:miter lim="800000"/>
            <a:headEnd type="none" w="sm" len="sm"/>
            <a:tailEnd type="none" w="sm" len="sm"/>
          </a:ln>
        </p:spPr>
      </p:cxnSp>
      <p:sp>
        <p:nvSpPr>
          <p:cNvPr id="272" name="Google Shape;272;p21"/>
          <p:cNvSpPr txBox="1"/>
          <p:nvPr/>
        </p:nvSpPr>
        <p:spPr>
          <a:xfrm>
            <a:off x="609162" y="6481522"/>
            <a:ext cx="8280401" cy="192330"/>
          </a:xfrm>
          <a:prstGeom prst="rect">
            <a:avLst/>
          </a:prstGeom>
          <a:noFill/>
          <a:ln>
            <a:noFill/>
          </a:ln>
        </p:spPr>
        <p:txBody>
          <a:bodyPr spcFirstLastPara="1" wrap="square" lIns="68569" tIns="34275" rIns="68569" bIns="34275" anchor="t" anchorCtr="0">
            <a:spAutoFit/>
          </a:bodyPr>
          <a:lstStyle/>
          <a:p>
            <a:r>
              <a:rPr lang="en-US" sz="8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https://www.nfid.org/infectious-disease/pneumococcal/#:~:text=Pneumococcal%20pneumonia%20hospitalizes%20about%20150%2C000,conditions%20or%20other%20risk%20factors</a:t>
            </a:r>
            <a:endParaRPr sz="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BBAFA20-E5C5-48E3-A421-4EDB31616AB4}"/>
              </a:ext>
            </a:extLst>
          </p:cNvPr>
          <p:cNvPicPr>
            <a:picLocks noChangeAspect="1"/>
          </p:cNvPicPr>
          <p:nvPr/>
        </p:nvPicPr>
        <p:blipFill>
          <a:blip r:embed="rId4"/>
          <a:stretch>
            <a:fillRect/>
          </a:stretch>
        </p:blipFill>
        <p:spPr>
          <a:xfrm>
            <a:off x="6667500" y="1241759"/>
            <a:ext cx="1638300" cy="1023938"/>
          </a:xfrm>
          <a:prstGeom prst="rect">
            <a:avLst/>
          </a:prstGeom>
        </p:spPr>
      </p:pic>
    </p:spTree>
    <p:extLst>
      <p:ext uri="{BB962C8B-B14F-4D97-AF65-F5344CB8AC3E}">
        <p14:creationId xmlns:p14="http://schemas.microsoft.com/office/powerpoint/2010/main" val="2953770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7"/>
          <p:cNvSpPr txBox="1">
            <a:spLocks noGrp="1"/>
          </p:cNvSpPr>
          <p:nvPr>
            <p:ph type="title"/>
          </p:nvPr>
        </p:nvSpPr>
        <p:spPr>
          <a:xfrm>
            <a:off x="628650" y="1131094"/>
            <a:ext cx="7886700" cy="994275"/>
          </a:xfrm>
          <a:prstGeom prst="rect">
            <a:avLst/>
          </a:prstGeom>
          <a:noFill/>
          <a:ln>
            <a:noFill/>
          </a:ln>
        </p:spPr>
        <p:txBody>
          <a:bodyPr spcFirstLastPara="1" vert="horz" wrap="square" lIns="68569" tIns="34275" rIns="68569" bIns="34275" rtlCol="0" anchor="ctr" anchorCtr="0">
            <a:normAutofit fontScale="90000"/>
          </a:bodyPr>
          <a:lstStyle/>
          <a:p>
            <a:pPr algn="l">
              <a:spcBef>
                <a:spcPts val="0"/>
              </a:spcBef>
              <a:buClr>
                <a:schemeClr val="dk1"/>
              </a:buClr>
              <a:buSzPct val="100000"/>
            </a:pPr>
            <a:r>
              <a:rPr lang="en-US" dirty="0"/>
              <a:t>Pneumococcal CDC 2023 report Highlights; Adults</a:t>
            </a:r>
            <a:endParaRPr dirty="0"/>
          </a:p>
        </p:txBody>
      </p:sp>
      <p:sp>
        <p:nvSpPr>
          <p:cNvPr id="302" name="Google Shape;302;p27"/>
          <p:cNvSpPr txBox="1">
            <a:spLocks noGrp="1"/>
          </p:cNvSpPr>
          <p:nvPr>
            <p:ph idx="1"/>
          </p:nvPr>
        </p:nvSpPr>
        <p:spPr>
          <a:xfrm>
            <a:off x="628649" y="2242159"/>
            <a:ext cx="8026835" cy="3933170"/>
          </a:xfrm>
          <a:prstGeom prst="rect">
            <a:avLst/>
          </a:prstGeom>
          <a:noFill/>
          <a:ln>
            <a:noFill/>
          </a:ln>
        </p:spPr>
        <p:txBody>
          <a:bodyPr spcFirstLastPara="1" vert="horz" wrap="square" lIns="68569" tIns="34275" rIns="68569" bIns="34275" rtlCol="0" anchor="t" anchorCtr="0">
            <a:noAutofit/>
          </a:bodyPr>
          <a:lstStyle/>
          <a:p>
            <a:pPr marL="94059" indent="-94059">
              <a:lnSpc>
                <a:spcPct val="85000"/>
              </a:lnSpc>
              <a:spcBef>
                <a:spcPts val="900"/>
              </a:spcBef>
              <a:buClr>
                <a:schemeClr val="dk1"/>
              </a:buClr>
              <a:buSzPts val="1600"/>
            </a:pPr>
            <a:r>
              <a:rPr lang="en-US" sz="1200" dirty="0"/>
              <a:t>ACIP recommendations specify the use of either PCV20 alone or PCV15 in series with PPSV23 for all adults aged ≥65 years and for adults aged 19–64 years with certain underlying medical conditions or other risk factors who have not received a PCV or whose vaccination history is unknown. </a:t>
            </a:r>
            <a:endParaRPr dirty="0"/>
          </a:p>
          <a:p>
            <a:pPr marL="94060" indent="-94060">
              <a:lnSpc>
                <a:spcPct val="85000"/>
              </a:lnSpc>
              <a:spcBef>
                <a:spcPts val="900"/>
              </a:spcBef>
              <a:buClr>
                <a:schemeClr val="dk1"/>
              </a:buClr>
              <a:buSzPts val="1600"/>
            </a:pPr>
            <a:r>
              <a:rPr lang="en-US" sz="1200" dirty="0"/>
              <a:t>In addition, ACIP recommends use of either a single dose of PCV20 or ≥1 dose of PPSV23 for adults who have started their pneumococcal vaccine series with PCV13 but have not received all recommended PPSV23 doses. </a:t>
            </a:r>
            <a:endParaRPr dirty="0"/>
          </a:p>
          <a:p>
            <a:pPr marL="94060" indent="-94060">
              <a:lnSpc>
                <a:spcPct val="85000"/>
              </a:lnSpc>
              <a:spcBef>
                <a:spcPts val="900"/>
              </a:spcBef>
              <a:buClr>
                <a:schemeClr val="dk1"/>
              </a:buClr>
              <a:buSzPts val="1600"/>
            </a:pPr>
            <a:r>
              <a:rPr lang="en-US" sz="1200" dirty="0">
                <a:highlight>
                  <a:srgbClr val="00FF00"/>
                </a:highlight>
              </a:rPr>
              <a:t>Shared clinical decision-making is recommended regarding use of a supplemental PCV20 dose for adults aged ≥65 years who have completed their recommended vaccine series with both PCV13 and PPSV23.</a:t>
            </a:r>
            <a:endParaRPr dirty="0">
              <a:highlight>
                <a:srgbClr val="00FF00"/>
              </a:highlight>
            </a:endParaRPr>
          </a:p>
          <a:p>
            <a:pPr marL="94060" indent="-94060">
              <a:lnSpc>
                <a:spcPct val="85000"/>
              </a:lnSpc>
              <a:spcBef>
                <a:spcPts val="900"/>
              </a:spcBef>
              <a:buClr>
                <a:schemeClr val="dk1"/>
              </a:buClr>
              <a:buSzPts val="1600"/>
            </a:pPr>
            <a:r>
              <a:rPr lang="en-US" sz="1200" dirty="0"/>
              <a:t>Updated and new clinical guidance for implementation from CDC includes the recommendation for use of PCV15 or PCV20 for adults who have received PPSV23 but have not received any PCV dose. </a:t>
            </a:r>
            <a:endParaRPr dirty="0"/>
          </a:p>
          <a:p>
            <a:pPr marL="94060" indent="-94060">
              <a:lnSpc>
                <a:spcPct val="85000"/>
              </a:lnSpc>
              <a:spcBef>
                <a:spcPts val="900"/>
              </a:spcBef>
              <a:buClr>
                <a:schemeClr val="dk1"/>
              </a:buClr>
              <a:buSzPts val="1600"/>
            </a:pPr>
            <a:r>
              <a:rPr lang="en-US" sz="1200" dirty="0"/>
              <a:t>The report also includes clinical guidance for adults who have received 7-valent PCV (PCV7) only and adults who are hematopoietic stem cell transplant recipients.</a:t>
            </a:r>
            <a:endParaRPr dirty="0"/>
          </a:p>
        </p:txBody>
      </p:sp>
      <p:cxnSp>
        <p:nvCxnSpPr>
          <p:cNvPr id="303" name="Google Shape;303;p27"/>
          <p:cNvCxnSpPr/>
          <p:nvPr/>
        </p:nvCxnSpPr>
        <p:spPr>
          <a:xfrm>
            <a:off x="755648" y="2069053"/>
            <a:ext cx="7632675" cy="0"/>
          </a:xfrm>
          <a:prstGeom prst="straightConnector1">
            <a:avLst/>
          </a:prstGeom>
          <a:noFill/>
          <a:ln w="57150" cap="flat" cmpd="sng">
            <a:solidFill>
              <a:srgbClr val="437E95"/>
            </a:solidFill>
            <a:prstDash val="solid"/>
            <a:miter lim="800000"/>
            <a:headEnd type="none" w="sm" len="sm"/>
            <a:tailEnd type="none" w="sm" len="sm"/>
          </a:ln>
        </p:spPr>
      </p:cxnSp>
    </p:spTree>
    <p:extLst>
      <p:ext uri="{BB962C8B-B14F-4D97-AF65-F5344CB8AC3E}">
        <p14:creationId xmlns:p14="http://schemas.microsoft.com/office/powerpoint/2010/main" val="19152451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4A25F-1E7B-4820-9003-AD46E42925F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CF09717-3A80-4E5B-AA9E-0B243C70A3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734" y="4080198"/>
            <a:ext cx="8830850" cy="467086"/>
          </a:xfrm>
        </p:spPr>
      </p:pic>
      <p:pic>
        <p:nvPicPr>
          <p:cNvPr id="7" name="Picture 6">
            <a:extLst>
              <a:ext uri="{FF2B5EF4-FFF2-40B4-BE49-F238E27FC236}">
                <a16:creationId xmlns:a16="http://schemas.microsoft.com/office/drawing/2014/main" id="{B377FD94-E379-423E-B5E3-C9BACBFB3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34" y="3042788"/>
            <a:ext cx="8830850" cy="800819"/>
          </a:xfrm>
          <a:prstGeom prst="rect">
            <a:avLst/>
          </a:prstGeom>
        </p:spPr>
      </p:pic>
      <p:pic>
        <p:nvPicPr>
          <p:cNvPr id="9" name="Picture 8">
            <a:extLst>
              <a:ext uri="{FF2B5EF4-FFF2-40B4-BE49-F238E27FC236}">
                <a16:creationId xmlns:a16="http://schemas.microsoft.com/office/drawing/2014/main" id="{2C86E480-0972-4C89-93D1-58464AC4D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34" y="1922130"/>
            <a:ext cx="8830850" cy="342669"/>
          </a:xfrm>
          <a:prstGeom prst="rect">
            <a:avLst/>
          </a:prstGeom>
        </p:spPr>
      </p:pic>
      <p:pic>
        <p:nvPicPr>
          <p:cNvPr id="11" name="Picture 10">
            <a:extLst>
              <a:ext uri="{FF2B5EF4-FFF2-40B4-BE49-F238E27FC236}">
                <a16:creationId xmlns:a16="http://schemas.microsoft.com/office/drawing/2014/main" id="{AE6D49DA-AE1E-4484-B381-4F8DE6DA23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34" y="706314"/>
            <a:ext cx="8862349" cy="995046"/>
          </a:xfrm>
          <a:prstGeom prst="rect">
            <a:avLst/>
          </a:prstGeom>
        </p:spPr>
      </p:pic>
    </p:spTree>
    <p:extLst>
      <p:ext uri="{BB962C8B-B14F-4D97-AF65-F5344CB8AC3E}">
        <p14:creationId xmlns:p14="http://schemas.microsoft.com/office/powerpoint/2010/main" val="267158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8E1D0-A567-42B3-9318-838B2CE12357}"/>
              </a:ext>
            </a:extLst>
          </p:cNvPr>
          <p:cNvSpPr>
            <a:spLocks noGrp="1"/>
          </p:cNvSpPr>
          <p:nvPr>
            <p:ph type="title"/>
          </p:nvPr>
        </p:nvSpPr>
        <p:spPr/>
        <p:txBody>
          <a:bodyPr/>
          <a:lstStyle/>
          <a:p>
            <a:r>
              <a:rPr lang="en-US" dirty="0"/>
              <a:t>Adult-high risk</a:t>
            </a:r>
          </a:p>
        </p:txBody>
      </p:sp>
      <p:graphicFrame>
        <p:nvGraphicFramePr>
          <p:cNvPr id="4" name="Content Placeholder 3">
            <a:extLst>
              <a:ext uri="{FF2B5EF4-FFF2-40B4-BE49-F238E27FC236}">
                <a16:creationId xmlns:a16="http://schemas.microsoft.com/office/drawing/2014/main" id="{B070188A-AB56-4FA5-B203-CDB2C125D24D}"/>
              </a:ext>
            </a:extLst>
          </p:cNvPr>
          <p:cNvGraphicFramePr>
            <a:graphicFrameLocks noGrp="1"/>
          </p:cNvGraphicFramePr>
          <p:nvPr>
            <p:ph idx="1"/>
          </p:nvPr>
        </p:nvGraphicFramePr>
        <p:xfrm>
          <a:off x="664369" y="3169203"/>
          <a:ext cx="7815262" cy="3390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3E298BF1-CD1A-45CC-B135-2514D7967607}"/>
              </a:ext>
            </a:extLst>
          </p:cNvPr>
          <p:cNvPicPr>
            <a:picLocks noChangeAspect="1"/>
          </p:cNvPicPr>
          <p:nvPr/>
        </p:nvPicPr>
        <p:blipFill>
          <a:blip r:embed="rId7"/>
          <a:stretch>
            <a:fillRect/>
          </a:stretch>
        </p:blipFill>
        <p:spPr>
          <a:xfrm>
            <a:off x="670222" y="1210961"/>
            <a:ext cx="7803556" cy="3432345"/>
          </a:xfrm>
          <a:prstGeom prst="rect">
            <a:avLst/>
          </a:prstGeom>
        </p:spPr>
      </p:pic>
      <p:sp>
        <p:nvSpPr>
          <p:cNvPr id="9" name="TextBox 8">
            <a:extLst>
              <a:ext uri="{FF2B5EF4-FFF2-40B4-BE49-F238E27FC236}">
                <a16:creationId xmlns:a16="http://schemas.microsoft.com/office/drawing/2014/main" id="{3247A97B-18A7-4EE7-82C1-3D1C0BBFF613}"/>
              </a:ext>
            </a:extLst>
          </p:cNvPr>
          <p:cNvSpPr txBox="1"/>
          <p:nvPr/>
        </p:nvSpPr>
        <p:spPr>
          <a:xfrm>
            <a:off x="4357688" y="3614738"/>
            <a:ext cx="700087" cy="369332"/>
          </a:xfrm>
          <a:prstGeom prst="rect">
            <a:avLst/>
          </a:prstGeom>
          <a:noFill/>
        </p:spPr>
        <p:txBody>
          <a:bodyPr wrap="square" rtlCol="0">
            <a:spAutoFit/>
          </a:bodyPr>
          <a:lstStyle/>
          <a:p>
            <a:r>
              <a:rPr lang="en-US" dirty="0"/>
              <a:t>OR</a:t>
            </a:r>
          </a:p>
        </p:txBody>
      </p:sp>
    </p:spTree>
    <p:extLst>
      <p:ext uri="{BB962C8B-B14F-4D97-AF65-F5344CB8AC3E}">
        <p14:creationId xmlns:p14="http://schemas.microsoft.com/office/powerpoint/2010/main" val="1082415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B35C4-80A5-A6AA-6464-7D321983AB2B}"/>
              </a:ext>
            </a:extLst>
          </p:cNvPr>
          <p:cNvSpPr>
            <a:spLocks noGrp="1"/>
          </p:cNvSpPr>
          <p:nvPr>
            <p:ph type="title"/>
          </p:nvPr>
        </p:nvSpPr>
        <p:spPr/>
        <p:txBody>
          <a:bodyPr/>
          <a:lstStyle/>
          <a:p>
            <a:r>
              <a:rPr lang="en-US" dirty="0"/>
              <a:t>Vaccines are like seatbelts, there just in case</a:t>
            </a:r>
          </a:p>
        </p:txBody>
      </p:sp>
      <p:pic>
        <p:nvPicPr>
          <p:cNvPr id="5" name="Content Placeholder 4" descr="Seat Belt outline">
            <a:extLst>
              <a:ext uri="{FF2B5EF4-FFF2-40B4-BE49-F238E27FC236}">
                <a16:creationId xmlns:a16="http://schemas.microsoft.com/office/drawing/2014/main" id="{710A0BF9-5232-E39E-DCDF-9B665724070E}"/>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0462" y="2320761"/>
            <a:ext cx="3238998" cy="3238998"/>
          </a:xfrm>
        </p:spPr>
      </p:pic>
    </p:spTree>
    <p:extLst>
      <p:ext uri="{BB962C8B-B14F-4D97-AF65-F5344CB8AC3E}">
        <p14:creationId xmlns:p14="http://schemas.microsoft.com/office/powerpoint/2010/main" val="12431096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47EB4-1D40-4405-8EE2-F52CFC2338E4}"/>
              </a:ext>
            </a:extLst>
          </p:cNvPr>
          <p:cNvSpPr>
            <a:spLocks noGrp="1"/>
          </p:cNvSpPr>
          <p:nvPr>
            <p:ph type="title"/>
          </p:nvPr>
        </p:nvSpPr>
        <p:spPr>
          <a:xfrm>
            <a:off x="685331" y="197274"/>
            <a:ext cx="7773338" cy="1596177"/>
          </a:xfrm>
        </p:spPr>
        <p:txBody>
          <a:bodyPr/>
          <a:lstStyle/>
          <a:p>
            <a:r>
              <a:rPr lang="en-US" dirty="0"/>
              <a:t>Adult case</a:t>
            </a:r>
          </a:p>
        </p:txBody>
      </p:sp>
      <p:graphicFrame>
        <p:nvGraphicFramePr>
          <p:cNvPr id="5" name="Content Placeholder 4">
            <a:extLst>
              <a:ext uri="{FF2B5EF4-FFF2-40B4-BE49-F238E27FC236}">
                <a16:creationId xmlns:a16="http://schemas.microsoft.com/office/drawing/2014/main" id="{C42A59BF-89C9-44A2-B4A3-B5246DA39751}"/>
              </a:ext>
            </a:extLst>
          </p:cNvPr>
          <p:cNvGraphicFramePr>
            <a:graphicFrameLocks noGrp="1"/>
          </p:cNvGraphicFramePr>
          <p:nvPr>
            <p:ph idx="1"/>
          </p:nvPr>
        </p:nvGraphicFramePr>
        <p:xfrm>
          <a:off x="900112" y="3903316"/>
          <a:ext cx="7772400" cy="3424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E462FD39-669E-4828-AA2E-40C9E450BC08}"/>
              </a:ext>
            </a:extLst>
          </p:cNvPr>
          <p:cNvPicPr>
            <a:picLocks noChangeAspect="1"/>
          </p:cNvPicPr>
          <p:nvPr/>
        </p:nvPicPr>
        <p:blipFill>
          <a:blip r:embed="rId7"/>
          <a:stretch>
            <a:fillRect/>
          </a:stretch>
        </p:blipFill>
        <p:spPr>
          <a:xfrm>
            <a:off x="685331" y="1601442"/>
            <a:ext cx="1592045" cy="2301874"/>
          </a:xfrm>
          <a:prstGeom prst="rect">
            <a:avLst/>
          </a:prstGeom>
        </p:spPr>
      </p:pic>
      <p:sp>
        <p:nvSpPr>
          <p:cNvPr id="4" name="Rectangle: Rounded Corners 3">
            <a:extLst>
              <a:ext uri="{FF2B5EF4-FFF2-40B4-BE49-F238E27FC236}">
                <a16:creationId xmlns:a16="http://schemas.microsoft.com/office/drawing/2014/main" id="{D2DC4DD9-CF7E-41FB-84F7-EDFEC48005A4}"/>
              </a:ext>
            </a:extLst>
          </p:cNvPr>
          <p:cNvSpPr/>
          <p:nvPr/>
        </p:nvSpPr>
        <p:spPr>
          <a:xfrm>
            <a:off x="3407568" y="1646403"/>
            <a:ext cx="2757487" cy="2028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If a 65 yr old patient comes in with PCV 13 x 10 years ago, what vaccine would you give today?</a:t>
            </a:r>
          </a:p>
          <a:p>
            <a:pPr algn="ctr"/>
            <a:r>
              <a:rPr lang="en-US" dirty="0"/>
              <a:t>PCV20</a:t>
            </a:r>
          </a:p>
        </p:txBody>
      </p:sp>
    </p:spTree>
    <p:extLst>
      <p:ext uri="{BB962C8B-B14F-4D97-AF65-F5344CB8AC3E}">
        <p14:creationId xmlns:p14="http://schemas.microsoft.com/office/powerpoint/2010/main" val="35791569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2"/>
          <p:cNvSpPr txBox="1">
            <a:spLocks noGrp="1"/>
          </p:cNvSpPr>
          <p:nvPr>
            <p:ph type="title"/>
          </p:nvPr>
        </p:nvSpPr>
        <p:spPr>
          <a:xfrm>
            <a:off x="628650" y="1131094"/>
            <a:ext cx="7886700" cy="994275"/>
          </a:xfrm>
          <a:prstGeom prst="rect">
            <a:avLst/>
          </a:prstGeom>
          <a:noFill/>
          <a:ln>
            <a:noFill/>
          </a:ln>
        </p:spPr>
        <p:txBody>
          <a:bodyPr spcFirstLastPara="1" vert="horz" wrap="square" lIns="68569" tIns="34275" rIns="68569" bIns="34275" rtlCol="0" anchor="ctr" anchorCtr="0">
            <a:normAutofit fontScale="90000"/>
          </a:bodyPr>
          <a:lstStyle/>
          <a:p>
            <a:pPr algn="l">
              <a:spcBef>
                <a:spcPts val="0"/>
              </a:spcBef>
              <a:buClr>
                <a:schemeClr val="dk1"/>
              </a:buClr>
              <a:buSzPts val="4400"/>
            </a:pPr>
            <a:r>
              <a:rPr lang="en-US" dirty="0"/>
              <a:t>Pneumococcal campaign and </a:t>
            </a:r>
            <a:r>
              <a:rPr lang="en-US" dirty="0" err="1"/>
              <a:t>cdc</a:t>
            </a:r>
            <a:r>
              <a:rPr lang="en-US" dirty="0"/>
              <a:t> app</a:t>
            </a:r>
            <a:endParaRPr dirty="0"/>
          </a:p>
        </p:txBody>
      </p:sp>
      <p:sp>
        <p:nvSpPr>
          <p:cNvPr id="345" name="Google Shape;345;p32"/>
          <p:cNvSpPr txBox="1"/>
          <p:nvPr/>
        </p:nvSpPr>
        <p:spPr>
          <a:xfrm>
            <a:off x="628651" y="2327982"/>
            <a:ext cx="6160770" cy="438559"/>
          </a:xfrm>
          <a:prstGeom prst="rect">
            <a:avLst/>
          </a:prstGeom>
          <a:noFill/>
          <a:ln>
            <a:noFill/>
          </a:ln>
        </p:spPr>
        <p:txBody>
          <a:bodyPr spcFirstLastPara="1" wrap="square" lIns="68569" tIns="68569" rIns="68569" bIns="68569" anchor="t" anchorCtr="0">
            <a:spAutoFit/>
          </a:bodyPr>
          <a:lstStyle/>
          <a:p>
            <a:pPr>
              <a:spcBef>
                <a:spcPts val="900"/>
              </a:spcBef>
            </a:pPr>
            <a:r>
              <a:rPr lang="en-US" sz="1200" b="1" dirty="0">
                <a:solidFill>
                  <a:srgbClr val="5AB1D2"/>
                </a:solidFill>
                <a:latin typeface="Calibri"/>
                <a:ea typeface="Calibri"/>
                <a:cs typeface="Calibri"/>
                <a:sym typeface="Calibri"/>
              </a:rPr>
              <a:t>_______________________________________________________________________________</a:t>
            </a:r>
            <a:endParaRPr sz="1200" b="1" dirty="0">
              <a:solidFill>
                <a:srgbClr val="5AB1D2"/>
              </a:solidFill>
              <a:latin typeface="Calibri"/>
              <a:ea typeface="Calibri"/>
              <a:cs typeface="Calibri"/>
              <a:sym typeface="Calibri"/>
            </a:endParaRPr>
          </a:p>
        </p:txBody>
      </p:sp>
      <p:pic>
        <p:nvPicPr>
          <p:cNvPr id="346" name="Google Shape;346;p32"/>
          <p:cNvPicPr preferRelativeResize="0"/>
          <p:nvPr/>
        </p:nvPicPr>
        <p:blipFill>
          <a:blip r:embed="rId3">
            <a:alphaModFix/>
          </a:blip>
          <a:stretch>
            <a:fillRect/>
          </a:stretch>
        </p:blipFill>
        <p:spPr>
          <a:xfrm>
            <a:off x="6855701" y="3402464"/>
            <a:ext cx="2040122" cy="2107443"/>
          </a:xfrm>
          <a:prstGeom prst="rect">
            <a:avLst/>
          </a:prstGeom>
          <a:noFill/>
          <a:ln>
            <a:noFill/>
          </a:ln>
        </p:spPr>
      </p:pic>
      <p:sp>
        <p:nvSpPr>
          <p:cNvPr id="347" name="Google Shape;347;p32"/>
          <p:cNvSpPr txBox="1"/>
          <p:nvPr/>
        </p:nvSpPr>
        <p:spPr>
          <a:xfrm>
            <a:off x="4286297" y="4070358"/>
            <a:ext cx="2250000" cy="1634271"/>
          </a:xfrm>
          <a:prstGeom prst="rect">
            <a:avLst/>
          </a:prstGeom>
          <a:noFill/>
          <a:ln>
            <a:noFill/>
          </a:ln>
        </p:spPr>
        <p:txBody>
          <a:bodyPr spcFirstLastPara="1" wrap="square" lIns="68569" tIns="68569" rIns="68569" bIns="68569" anchor="t" anchorCtr="0">
            <a:spAutoFit/>
          </a:bodyPr>
          <a:lstStyle/>
          <a:p>
            <a:pPr>
              <a:lnSpc>
                <a:spcPct val="115000"/>
              </a:lnSpc>
            </a:pPr>
            <a:r>
              <a:rPr lang="en-US" sz="975" dirty="0" err="1">
                <a:solidFill>
                  <a:schemeClr val="dk1"/>
                </a:solidFill>
                <a:highlight>
                  <a:srgbClr val="FFFFFF"/>
                </a:highlight>
                <a:latin typeface="Open Sans"/>
                <a:ea typeface="Open Sans"/>
                <a:cs typeface="Open Sans"/>
                <a:sym typeface="Open Sans"/>
              </a:rPr>
              <a:t>PneumoRecs</a:t>
            </a:r>
            <a:r>
              <a:rPr lang="en-US" sz="975" dirty="0">
                <a:solidFill>
                  <a:schemeClr val="dk1"/>
                </a:solidFill>
                <a:highlight>
                  <a:srgbClr val="FFFFFF"/>
                </a:highlight>
                <a:latin typeface="Open Sans"/>
                <a:ea typeface="Open Sans"/>
                <a:cs typeface="Open Sans"/>
                <a:sym typeface="Open Sans"/>
              </a:rPr>
              <a:t> App (CDC)</a:t>
            </a:r>
          </a:p>
          <a:p>
            <a:pPr>
              <a:lnSpc>
                <a:spcPct val="115000"/>
              </a:lnSpc>
            </a:pPr>
            <a:r>
              <a:rPr lang="en-US" sz="975" dirty="0" err="1">
                <a:solidFill>
                  <a:schemeClr val="dk1"/>
                </a:solidFill>
                <a:highlight>
                  <a:srgbClr val="FFFFFF"/>
                </a:highlight>
                <a:latin typeface="Open Sans"/>
                <a:ea typeface="Open Sans"/>
                <a:cs typeface="Open Sans"/>
                <a:sym typeface="Open Sans"/>
              </a:rPr>
              <a:t>Pnuemo</a:t>
            </a:r>
            <a:r>
              <a:rPr lang="en-US" sz="975" dirty="0">
                <a:solidFill>
                  <a:schemeClr val="dk1"/>
                </a:solidFill>
                <a:highlight>
                  <a:srgbClr val="FFFFFF"/>
                </a:highlight>
                <a:latin typeface="Open Sans"/>
                <a:ea typeface="Open Sans"/>
                <a:cs typeface="Open Sans"/>
                <a:sym typeface="Open Sans"/>
              </a:rPr>
              <a:t> vaccines given based on:</a:t>
            </a:r>
            <a:endParaRPr sz="975" dirty="0">
              <a:solidFill>
                <a:schemeClr val="dk1"/>
              </a:solidFill>
              <a:highlight>
                <a:srgbClr val="FFFFFF"/>
              </a:highlight>
              <a:latin typeface="Open Sans"/>
              <a:ea typeface="Open Sans"/>
              <a:cs typeface="Open Sans"/>
              <a:sym typeface="Open Sans"/>
            </a:endParaRPr>
          </a:p>
          <a:p>
            <a:pPr marL="342900" indent="-233363">
              <a:lnSpc>
                <a:spcPct val="115000"/>
              </a:lnSpc>
              <a:spcBef>
                <a:spcPts val="900"/>
              </a:spcBef>
              <a:buClr>
                <a:schemeClr val="dk1"/>
              </a:buClr>
              <a:buSzPts val="1300"/>
              <a:buFont typeface="Open Sans"/>
              <a:buChar char="●"/>
            </a:pPr>
            <a:r>
              <a:rPr lang="en-US" sz="975" dirty="0">
                <a:solidFill>
                  <a:schemeClr val="dk1"/>
                </a:solidFill>
                <a:highlight>
                  <a:srgbClr val="FFFFFF"/>
                </a:highlight>
                <a:latin typeface="Open Sans"/>
                <a:ea typeface="Open Sans"/>
                <a:cs typeface="Open Sans"/>
                <a:sym typeface="Open Sans"/>
              </a:rPr>
              <a:t>Enter a patient’s age.</a:t>
            </a:r>
            <a:endParaRPr sz="975" dirty="0">
              <a:solidFill>
                <a:schemeClr val="dk1"/>
              </a:solidFill>
              <a:highlight>
                <a:srgbClr val="FFFFFF"/>
              </a:highlight>
              <a:latin typeface="Open Sans"/>
              <a:ea typeface="Open Sans"/>
              <a:cs typeface="Open Sans"/>
              <a:sym typeface="Open Sans"/>
            </a:endParaRPr>
          </a:p>
          <a:p>
            <a:pPr marL="342900" indent="-233363">
              <a:lnSpc>
                <a:spcPct val="115000"/>
              </a:lnSpc>
              <a:buClr>
                <a:schemeClr val="dk1"/>
              </a:buClr>
              <a:buSzPts val="1300"/>
              <a:buFont typeface="Open Sans"/>
              <a:buChar char="●"/>
            </a:pPr>
            <a:r>
              <a:rPr lang="en-US" sz="975" dirty="0">
                <a:solidFill>
                  <a:schemeClr val="dk1"/>
                </a:solidFill>
                <a:highlight>
                  <a:srgbClr val="FFFFFF"/>
                </a:highlight>
                <a:latin typeface="Open Sans"/>
                <a:ea typeface="Open Sans"/>
                <a:cs typeface="Open Sans"/>
                <a:sym typeface="Open Sans"/>
              </a:rPr>
              <a:t>Note if the patient has specific underlying medical conditions.</a:t>
            </a:r>
            <a:endParaRPr sz="975" dirty="0">
              <a:solidFill>
                <a:schemeClr val="dk1"/>
              </a:solidFill>
              <a:highlight>
                <a:srgbClr val="FFFFFF"/>
              </a:highlight>
              <a:latin typeface="Open Sans"/>
              <a:ea typeface="Open Sans"/>
              <a:cs typeface="Open Sans"/>
              <a:sym typeface="Open Sans"/>
            </a:endParaRPr>
          </a:p>
          <a:p>
            <a:pPr marL="342900" indent="-233363">
              <a:lnSpc>
                <a:spcPct val="115000"/>
              </a:lnSpc>
              <a:buClr>
                <a:schemeClr val="dk1"/>
              </a:buClr>
              <a:buSzPts val="1300"/>
              <a:buFont typeface="Open Sans"/>
              <a:buChar char="●"/>
            </a:pPr>
            <a:r>
              <a:rPr lang="en-US" sz="975" dirty="0">
                <a:solidFill>
                  <a:schemeClr val="dk1"/>
                </a:solidFill>
                <a:highlight>
                  <a:srgbClr val="FFFFFF"/>
                </a:highlight>
                <a:latin typeface="Open Sans"/>
                <a:ea typeface="Open Sans"/>
                <a:cs typeface="Open Sans"/>
                <a:sym typeface="Open Sans"/>
              </a:rPr>
              <a:t>Answer questions about the patient’s pneumococcal vaccination history.</a:t>
            </a:r>
            <a:endParaRPr sz="975" dirty="0">
              <a:solidFill>
                <a:schemeClr val="dk1"/>
              </a:solidFill>
              <a:highlight>
                <a:srgbClr val="FFFFFF"/>
              </a:highlight>
              <a:latin typeface="Open Sans"/>
              <a:ea typeface="Open Sans"/>
              <a:cs typeface="Open Sans"/>
              <a:sym typeface="Open Sans"/>
            </a:endParaRPr>
          </a:p>
        </p:txBody>
      </p:sp>
      <p:pic>
        <p:nvPicPr>
          <p:cNvPr id="2" name="Picture 1">
            <a:extLst>
              <a:ext uri="{FF2B5EF4-FFF2-40B4-BE49-F238E27FC236}">
                <a16:creationId xmlns:a16="http://schemas.microsoft.com/office/drawing/2014/main" id="{89E2DAF7-A874-4CE1-8FC1-7A779635EDC7}"/>
              </a:ext>
            </a:extLst>
          </p:cNvPr>
          <p:cNvPicPr>
            <a:picLocks noChangeAspect="1"/>
          </p:cNvPicPr>
          <p:nvPr/>
        </p:nvPicPr>
        <p:blipFill>
          <a:blip r:embed="rId4"/>
          <a:stretch>
            <a:fillRect/>
          </a:stretch>
        </p:blipFill>
        <p:spPr>
          <a:xfrm>
            <a:off x="248177" y="2757756"/>
            <a:ext cx="1289416" cy="1289416"/>
          </a:xfrm>
          <a:prstGeom prst="rect">
            <a:avLst/>
          </a:prstGeom>
        </p:spPr>
      </p:pic>
      <p:pic>
        <p:nvPicPr>
          <p:cNvPr id="3" name="Picture 2">
            <a:extLst>
              <a:ext uri="{FF2B5EF4-FFF2-40B4-BE49-F238E27FC236}">
                <a16:creationId xmlns:a16="http://schemas.microsoft.com/office/drawing/2014/main" id="{4F6AA84E-371F-412D-885E-E2694A8325CA}"/>
              </a:ext>
            </a:extLst>
          </p:cNvPr>
          <p:cNvPicPr>
            <a:picLocks noChangeAspect="1"/>
          </p:cNvPicPr>
          <p:nvPr/>
        </p:nvPicPr>
        <p:blipFill>
          <a:blip r:embed="rId5"/>
          <a:stretch>
            <a:fillRect/>
          </a:stretch>
        </p:blipFill>
        <p:spPr>
          <a:xfrm>
            <a:off x="2288300" y="2757756"/>
            <a:ext cx="1294246" cy="1289416"/>
          </a:xfrm>
          <a:prstGeom prst="rect">
            <a:avLst/>
          </a:prstGeom>
        </p:spPr>
      </p:pic>
      <p:pic>
        <p:nvPicPr>
          <p:cNvPr id="4" name="Picture 3">
            <a:extLst>
              <a:ext uri="{FF2B5EF4-FFF2-40B4-BE49-F238E27FC236}">
                <a16:creationId xmlns:a16="http://schemas.microsoft.com/office/drawing/2014/main" id="{B057C5BF-0665-4516-BEC0-A1111C190F7A}"/>
              </a:ext>
            </a:extLst>
          </p:cNvPr>
          <p:cNvPicPr>
            <a:picLocks noChangeAspect="1"/>
          </p:cNvPicPr>
          <p:nvPr/>
        </p:nvPicPr>
        <p:blipFill>
          <a:blip r:embed="rId6"/>
          <a:stretch>
            <a:fillRect/>
          </a:stretch>
        </p:blipFill>
        <p:spPr>
          <a:xfrm>
            <a:off x="1237258" y="4456185"/>
            <a:ext cx="1412462" cy="1047743"/>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4"/>
          <p:cNvSpPr/>
          <p:nvPr/>
        </p:nvSpPr>
        <p:spPr>
          <a:xfrm>
            <a:off x="4724128" y="857251"/>
            <a:ext cx="4419872" cy="5261741"/>
          </a:xfrm>
          <a:prstGeom prst="rect">
            <a:avLst/>
          </a:prstGeom>
          <a:solidFill>
            <a:srgbClr val="218A94"/>
          </a:solidFill>
          <a:ln w="12700" cap="flat" cmpd="sng">
            <a:solidFill>
              <a:srgbClr val="1C305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i="1" dirty="0">
              <a:solidFill>
                <a:schemeClr val="lt1"/>
              </a:solidFill>
              <a:latin typeface="Calibri"/>
              <a:ea typeface="Calibri"/>
              <a:cs typeface="Calibri"/>
              <a:sym typeface="Calibri"/>
            </a:endParaRPr>
          </a:p>
        </p:txBody>
      </p:sp>
      <p:pic>
        <p:nvPicPr>
          <p:cNvPr id="309" name="Google Shape;309;p24"/>
          <p:cNvPicPr preferRelativeResize="0"/>
          <p:nvPr/>
        </p:nvPicPr>
        <p:blipFill rotWithShape="1">
          <a:blip r:embed="rId3">
            <a:alphaModFix/>
          </a:blip>
          <a:srcRect l="12449"/>
          <a:stretch/>
        </p:blipFill>
        <p:spPr>
          <a:xfrm>
            <a:off x="4112757" y="857250"/>
            <a:ext cx="5255756" cy="5261737"/>
          </a:xfrm>
          <a:prstGeom prst="rect">
            <a:avLst/>
          </a:prstGeom>
          <a:noFill/>
          <a:ln>
            <a:noFill/>
          </a:ln>
        </p:spPr>
      </p:pic>
      <p:sp>
        <p:nvSpPr>
          <p:cNvPr id="310" name="Google Shape;310;p24"/>
          <p:cNvSpPr txBox="1">
            <a:spLocks noGrp="1"/>
          </p:cNvSpPr>
          <p:nvPr>
            <p:ph type="title"/>
          </p:nvPr>
        </p:nvSpPr>
        <p:spPr>
          <a:xfrm>
            <a:off x="900605" y="1130981"/>
            <a:ext cx="7886700" cy="994275"/>
          </a:xfrm>
          <a:prstGeom prst="rect">
            <a:avLst/>
          </a:prstGeom>
          <a:noFill/>
          <a:ln>
            <a:noFill/>
          </a:ln>
        </p:spPr>
        <p:txBody>
          <a:bodyPr spcFirstLastPara="1" vert="horz" wrap="square" lIns="68569" tIns="34275" rIns="68569" bIns="34275" rtlCol="0" anchor="ctr" anchorCtr="0">
            <a:noAutofit/>
          </a:bodyPr>
          <a:lstStyle/>
          <a:p>
            <a:pPr algn="l">
              <a:spcBef>
                <a:spcPts val="0"/>
              </a:spcBef>
              <a:buClr>
                <a:schemeClr val="dk1"/>
              </a:buClr>
              <a:buSzPts val="4800"/>
            </a:pPr>
            <a:r>
              <a:rPr lang="en-US" dirty="0"/>
              <a:t>Children </a:t>
            </a:r>
            <a:br>
              <a:rPr lang="en-US" dirty="0"/>
            </a:br>
            <a:r>
              <a:rPr lang="en-US" dirty="0"/>
              <a:t>2-23 Months</a:t>
            </a:r>
            <a:endParaRPr dirty="0"/>
          </a:p>
        </p:txBody>
      </p:sp>
      <p:sp>
        <p:nvSpPr>
          <p:cNvPr id="311" name="Google Shape;311;p24"/>
          <p:cNvSpPr txBox="1">
            <a:spLocks noGrp="1"/>
          </p:cNvSpPr>
          <p:nvPr>
            <p:ph idx="1"/>
          </p:nvPr>
        </p:nvSpPr>
        <p:spPr>
          <a:xfrm>
            <a:off x="900605" y="2241169"/>
            <a:ext cx="7886700" cy="3263400"/>
          </a:xfrm>
          <a:prstGeom prst="rect">
            <a:avLst/>
          </a:prstGeom>
          <a:noFill/>
          <a:ln>
            <a:noFill/>
          </a:ln>
        </p:spPr>
        <p:txBody>
          <a:bodyPr spcFirstLastPara="1" vert="horz" wrap="square" lIns="68569" tIns="34275" rIns="68569" bIns="34275" rtlCol="0" anchor="t" anchorCtr="0">
            <a:normAutofit/>
          </a:bodyPr>
          <a:lstStyle/>
          <a:p>
            <a:pPr marL="0" indent="0">
              <a:lnSpc>
                <a:spcPct val="90000"/>
              </a:lnSpc>
              <a:spcBef>
                <a:spcPts val="0"/>
              </a:spcBef>
              <a:buClr>
                <a:schemeClr val="dk1"/>
              </a:buClr>
              <a:buSzPts val="3200"/>
              <a:buNone/>
            </a:pPr>
            <a:r>
              <a:rPr lang="en-US" sz="2400" u="sng" dirty="0"/>
              <a:t>PCV15</a:t>
            </a:r>
            <a:r>
              <a:rPr lang="en-US" sz="2400" dirty="0"/>
              <a:t> or </a:t>
            </a:r>
            <a:r>
              <a:rPr lang="en-US" sz="2400" u="sng" dirty="0"/>
              <a:t>PCV20 </a:t>
            </a:r>
            <a:endParaRPr dirty="0"/>
          </a:p>
          <a:p>
            <a:pPr marL="0" indent="0">
              <a:lnSpc>
                <a:spcPct val="90000"/>
              </a:lnSpc>
              <a:spcBef>
                <a:spcPts val="750"/>
              </a:spcBef>
              <a:buClr>
                <a:schemeClr val="dk1"/>
              </a:buClr>
              <a:buSzPts val="3200"/>
              <a:buNone/>
            </a:pPr>
            <a:endParaRPr sz="2400" dirty="0"/>
          </a:p>
        </p:txBody>
      </p:sp>
      <p:sp>
        <p:nvSpPr>
          <p:cNvPr id="312" name="Google Shape;312;p24"/>
          <p:cNvSpPr txBox="1"/>
          <p:nvPr/>
        </p:nvSpPr>
        <p:spPr>
          <a:xfrm>
            <a:off x="1138528" y="2783360"/>
            <a:ext cx="1063376" cy="276969"/>
          </a:xfrm>
          <a:prstGeom prst="rect">
            <a:avLst/>
          </a:prstGeom>
          <a:noFill/>
          <a:ln w="9525" cap="flat" cmpd="sng">
            <a:solidFill>
              <a:schemeClr val="accent1"/>
            </a:solidFill>
            <a:prstDash val="solid"/>
            <a:round/>
            <a:headEnd type="none" w="sm" len="sm"/>
            <a:tailEnd type="none" w="sm" len="sm"/>
          </a:ln>
        </p:spPr>
        <p:txBody>
          <a:bodyPr spcFirstLastPara="1" wrap="square" lIns="68569" tIns="34275" rIns="68569" bIns="34275" anchor="t" anchorCtr="0">
            <a:spAutoFit/>
          </a:bodyPr>
          <a:lstStyle/>
          <a:p>
            <a:r>
              <a:rPr lang="en-US" sz="1350" i="1" dirty="0">
                <a:solidFill>
                  <a:schemeClr val="dk1"/>
                </a:solidFill>
                <a:latin typeface="Calibri"/>
                <a:ea typeface="Calibri"/>
                <a:cs typeface="Calibri"/>
                <a:sym typeface="Calibri"/>
              </a:rPr>
              <a:t>2 Months </a:t>
            </a:r>
            <a:endParaRPr sz="1350" dirty="0"/>
          </a:p>
        </p:txBody>
      </p:sp>
      <p:sp>
        <p:nvSpPr>
          <p:cNvPr id="313" name="Google Shape;313;p24"/>
          <p:cNvSpPr txBox="1"/>
          <p:nvPr/>
        </p:nvSpPr>
        <p:spPr>
          <a:xfrm>
            <a:off x="1138528" y="3441454"/>
            <a:ext cx="1063376" cy="276969"/>
          </a:xfrm>
          <a:prstGeom prst="rect">
            <a:avLst/>
          </a:prstGeom>
          <a:noFill/>
          <a:ln w="9525" cap="flat" cmpd="sng">
            <a:solidFill>
              <a:schemeClr val="accent1"/>
            </a:solidFill>
            <a:prstDash val="solid"/>
            <a:round/>
            <a:headEnd type="none" w="sm" len="sm"/>
            <a:tailEnd type="none" w="sm" len="sm"/>
          </a:ln>
        </p:spPr>
        <p:txBody>
          <a:bodyPr spcFirstLastPara="1" wrap="square" lIns="68569" tIns="34275" rIns="68569" bIns="34275" anchor="t" anchorCtr="0">
            <a:spAutoFit/>
          </a:bodyPr>
          <a:lstStyle/>
          <a:p>
            <a:r>
              <a:rPr lang="en-US" sz="1350" i="1" dirty="0">
                <a:solidFill>
                  <a:schemeClr val="dk1"/>
                </a:solidFill>
                <a:latin typeface="Calibri"/>
                <a:ea typeface="Calibri"/>
                <a:cs typeface="Calibri"/>
                <a:sym typeface="Calibri"/>
              </a:rPr>
              <a:t>4 Months </a:t>
            </a:r>
            <a:endParaRPr sz="1350" dirty="0"/>
          </a:p>
        </p:txBody>
      </p:sp>
      <p:sp>
        <p:nvSpPr>
          <p:cNvPr id="314" name="Google Shape;314;p24"/>
          <p:cNvSpPr txBox="1"/>
          <p:nvPr/>
        </p:nvSpPr>
        <p:spPr>
          <a:xfrm>
            <a:off x="1138528" y="4099549"/>
            <a:ext cx="1063376" cy="276969"/>
          </a:xfrm>
          <a:prstGeom prst="rect">
            <a:avLst/>
          </a:prstGeom>
          <a:noFill/>
          <a:ln w="9525" cap="flat" cmpd="sng">
            <a:solidFill>
              <a:schemeClr val="accent1"/>
            </a:solidFill>
            <a:prstDash val="solid"/>
            <a:round/>
            <a:headEnd type="none" w="sm" len="sm"/>
            <a:tailEnd type="none" w="sm" len="sm"/>
          </a:ln>
        </p:spPr>
        <p:txBody>
          <a:bodyPr spcFirstLastPara="1" wrap="square" lIns="68569" tIns="34275" rIns="68569" bIns="34275" anchor="t" anchorCtr="0">
            <a:spAutoFit/>
          </a:bodyPr>
          <a:lstStyle/>
          <a:p>
            <a:r>
              <a:rPr lang="en-US" sz="1350" i="1" dirty="0">
                <a:solidFill>
                  <a:schemeClr val="dk1"/>
                </a:solidFill>
                <a:latin typeface="Calibri"/>
                <a:ea typeface="Calibri"/>
                <a:cs typeface="Calibri"/>
                <a:sym typeface="Calibri"/>
              </a:rPr>
              <a:t>6 Months </a:t>
            </a:r>
            <a:endParaRPr sz="1350" dirty="0"/>
          </a:p>
        </p:txBody>
      </p:sp>
      <p:sp>
        <p:nvSpPr>
          <p:cNvPr id="315" name="Google Shape;315;p24"/>
          <p:cNvSpPr txBox="1"/>
          <p:nvPr/>
        </p:nvSpPr>
        <p:spPr>
          <a:xfrm>
            <a:off x="1091331" y="4805103"/>
            <a:ext cx="1157769" cy="276969"/>
          </a:xfrm>
          <a:prstGeom prst="rect">
            <a:avLst/>
          </a:prstGeom>
          <a:noFill/>
          <a:ln w="9525" cap="flat" cmpd="sng">
            <a:solidFill>
              <a:schemeClr val="accent1"/>
            </a:solidFill>
            <a:prstDash val="solid"/>
            <a:round/>
            <a:headEnd type="none" w="sm" len="sm"/>
            <a:tailEnd type="none" w="sm" len="sm"/>
          </a:ln>
        </p:spPr>
        <p:txBody>
          <a:bodyPr spcFirstLastPara="1" wrap="square" lIns="68569" tIns="34275" rIns="68569" bIns="34275" anchor="t" anchorCtr="0">
            <a:spAutoFit/>
          </a:bodyPr>
          <a:lstStyle/>
          <a:p>
            <a:pPr>
              <a:buClr>
                <a:schemeClr val="dk1"/>
              </a:buClr>
              <a:buSzPts val="1800"/>
            </a:pPr>
            <a:r>
              <a:rPr lang="en-US" sz="1350" i="1" dirty="0">
                <a:solidFill>
                  <a:schemeClr val="dk1"/>
                </a:solidFill>
                <a:latin typeface="Calibri"/>
                <a:ea typeface="Calibri"/>
                <a:cs typeface="Calibri"/>
                <a:sym typeface="Calibri"/>
              </a:rPr>
              <a:t>12-18 Months </a:t>
            </a:r>
            <a:endParaRPr sz="1350" dirty="0"/>
          </a:p>
        </p:txBody>
      </p:sp>
      <p:sp>
        <p:nvSpPr>
          <p:cNvPr id="316" name="Google Shape;316;p24"/>
          <p:cNvSpPr txBox="1"/>
          <p:nvPr/>
        </p:nvSpPr>
        <p:spPr>
          <a:xfrm>
            <a:off x="1091332" y="5620578"/>
            <a:ext cx="1502525" cy="276969"/>
          </a:xfrm>
          <a:prstGeom prst="rect">
            <a:avLst/>
          </a:prstGeom>
          <a:noFill/>
          <a:ln>
            <a:noFill/>
          </a:ln>
        </p:spPr>
        <p:txBody>
          <a:bodyPr spcFirstLastPara="1" wrap="square" lIns="68569" tIns="34275" rIns="68569" bIns="34275" anchor="t" anchorCtr="0">
            <a:spAutoFit/>
          </a:bodyPr>
          <a:lstStyle/>
          <a:p>
            <a:r>
              <a:rPr lang="en-US" sz="1350" i="1" dirty="0">
                <a:solidFill>
                  <a:schemeClr val="dk1"/>
                </a:solidFill>
                <a:latin typeface="Calibri"/>
                <a:ea typeface="Calibri"/>
                <a:cs typeface="Calibri"/>
                <a:sym typeface="Calibri"/>
              </a:rPr>
              <a:t>ACIP June 2023</a:t>
            </a:r>
            <a:endParaRPr sz="1350" dirty="0"/>
          </a:p>
        </p:txBody>
      </p:sp>
    </p:spTree>
    <p:extLst>
      <p:ext uri="{BB962C8B-B14F-4D97-AF65-F5344CB8AC3E}">
        <p14:creationId xmlns:p14="http://schemas.microsoft.com/office/powerpoint/2010/main" val="1576511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BC981-2E11-497F-9F05-2F2F3583FF17}"/>
              </a:ext>
            </a:extLst>
          </p:cNvPr>
          <p:cNvSpPr>
            <a:spLocks noGrp="1"/>
          </p:cNvSpPr>
          <p:nvPr>
            <p:ph type="title"/>
          </p:nvPr>
        </p:nvSpPr>
        <p:spPr/>
        <p:txBody>
          <a:bodyPr/>
          <a:lstStyle/>
          <a:p>
            <a:r>
              <a:rPr lang="en-US" dirty="0"/>
              <a:t>Quick fingers challenge 4</a:t>
            </a:r>
          </a:p>
        </p:txBody>
      </p:sp>
      <p:sp>
        <p:nvSpPr>
          <p:cNvPr id="3" name="Content Placeholder 2">
            <a:extLst>
              <a:ext uri="{FF2B5EF4-FFF2-40B4-BE49-F238E27FC236}">
                <a16:creationId xmlns:a16="http://schemas.microsoft.com/office/drawing/2014/main" id="{CC589A07-2CCB-40C0-B463-1A261F27DC67}"/>
              </a:ext>
            </a:extLst>
          </p:cNvPr>
          <p:cNvSpPr>
            <a:spLocks noGrp="1"/>
          </p:cNvSpPr>
          <p:nvPr>
            <p:ph sz="quarter" idx="13"/>
          </p:nvPr>
        </p:nvSpPr>
        <p:spPr>
          <a:xfrm>
            <a:off x="685332" y="2815049"/>
            <a:ext cx="7772870" cy="3424107"/>
          </a:xfrm>
        </p:spPr>
        <p:txBody>
          <a:bodyPr/>
          <a:lstStyle/>
          <a:p>
            <a:r>
              <a:rPr lang="en-US" cap="none" dirty="0"/>
              <a:t>1) CHAT THE FOLLOWING </a:t>
            </a:r>
            <a:r>
              <a:rPr lang="en-US" u="sng" cap="none" dirty="0"/>
              <a:t>ANSWER</a:t>
            </a:r>
            <a:r>
              <a:rPr lang="en-US" cap="none" dirty="0"/>
              <a:t> IN:</a:t>
            </a:r>
          </a:p>
          <a:p>
            <a:endParaRPr lang="en-US" cap="none" dirty="0"/>
          </a:p>
          <a:p>
            <a:r>
              <a:rPr lang="en-US" cap="none" dirty="0"/>
              <a:t>TRUE OR FALSE, If you are 75 years of age or older and have already completed your pneumococcal series five years ago, you may not get a revaccination with Prevnar 20. </a:t>
            </a:r>
          </a:p>
          <a:p>
            <a:endParaRPr lang="en-US" cap="none" dirty="0"/>
          </a:p>
          <a:p>
            <a:endParaRPr lang="en-US" cap="none" dirty="0"/>
          </a:p>
        </p:txBody>
      </p:sp>
    </p:spTree>
    <p:extLst>
      <p:ext uri="{BB962C8B-B14F-4D97-AF65-F5344CB8AC3E}">
        <p14:creationId xmlns:p14="http://schemas.microsoft.com/office/powerpoint/2010/main" val="19405590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68"/>
          <p:cNvSpPr/>
          <p:nvPr/>
        </p:nvSpPr>
        <p:spPr>
          <a:xfrm>
            <a:off x="1" y="857250"/>
            <a:ext cx="9143999" cy="5143024"/>
          </a:xfrm>
          <a:prstGeom prst="rect">
            <a:avLst/>
          </a:prstGeom>
          <a:solidFill>
            <a:schemeClr val="lt1"/>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642" name="Google Shape;642;p68"/>
          <p:cNvSpPr txBox="1">
            <a:spLocks noGrp="1"/>
          </p:cNvSpPr>
          <p:nvPr>
            <p:ph type="title"/>
          </p:nvPr>
        </p:nvSpPr>
        <p:spPr>
          <a:xfrm>
            <a:off x="809121" y="1717619"/>
            <a:ext cx="4528853" cy="3534987"/>
          </a:xfrm>
          <a:prstGeom prst="rect">
            <a:avLst/>
          </a:prstGeom>
          <a:noFill/>
          <a:ln>
            <a:noFill/>
          </a:ln>
        </p:spPr>
        <p:txBody>
          <a:bodyPr spcFirstLastPara="1" vert="horz" wrap="square" lIns="68569" tIns="34275" rIns="68569" bIns="34275" rtlCol="0" anchor="ctr" anchorCtr="0">
            <a:normAutofit/>
          </a:bodyPr>
          <a:lstStyle/>
          <a:p>
            <a:pPr algn="l">
              <a:spcBef>
                <a:spcPts val="0"/>
              </a:spcBef>
              <a:buClr>
                <a:schemeClr val="dk1"/>
              </a:buClr>
              <a:buSzPts val="6000"/>
            </a:pPr>
            <a:r>
              <a:rPr lang="en-US" sz="4500" dirty="0" err="1">
                <a:solidFill>
                  <a:schemeClr val="dk1"/>
                </a:solidFill>
                <a:latin typeface="Calibri"/>
                <a:ea typeface="Calibri"/>
                <a:cs typeface="Calibri"/>
                <a:sym typeface="Calibri"/>
              </a:rPr>
              <a:t>Mpox</a:t>
            </a:r>
            <a:r>
              <a:rPr lang="en-US" sz="4500" dirty="0">
                <a:solidFill>
                  <a:schemeClr val="dk1"/>
                </a:solidFill>
                <a:latin typeface="Calibri"/>
                <a:ea typeface="Calibri"/>
                <a:cs typeface="Calibri"/>
                <a:sym typeface="Calibri"/>
              </a:rPr>
              <a:t> </a:t>
            </a:r>
            <a:endParaRPr sz="4500" dirty="0">
              <a:solidFill>
                <a:schemeClr val="dk1"/>
              </a:solidFill>
              <a:latin typeface="Calibri"/>
              <a:ea typeface="Calibri"/>
              <a:cs typeface="Calibri"/>
              <a:sym typeface="Calibri"/>
            </a:endParaRPr>
          </a:p>
        </p:txBody>
      </p:sp>
      <p:grpSp>
        <p:nvGrpSpPr>
          <p:cNvPr id="643" name="Google Shape;643;p68"/>
          <p:cNvGrpSpPr/>
          <p:nvPr/>
        </p:nvGrpSpPr>
        <p:grpSpPr>
          <a:xfrm>
            <a:off x="0" y="3222988"/>
            <a:ext cx="548641" cy="505095"/>
            <a:chOff x="3940602" y="308034"/>
            <a:chExt cx="2116791" cy="3428999"/>
          </a:xfrm>
        </p:grpSpPr>
        <p:sp>
          <p:nvSpPr>
            <p:cNvPr id="644" name="Google Shape;644;p68"/>
            <p:cNvSpPr/>
            <p:nvPr/>
          </p:nvSpPr>
          <p:spPr>
            <a:xfrm>
              <a:off x="3940602" y="308034"/>
              <a:ext cx="566743" cy="3428999"/>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645" name="Google Shape;645;p68"/>
            <p:cNvSpPr/>
            <p:nvPr/>
          </p:nvSpPr>
          <p:spPr>
            <a:xfrm>
              <a:off x="4715626" y="308034"/>
              <a:ext cx="566743" cy="3428999"/>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646" name="Google Shape;646;p68"/>
            <p:cNvSpPr/>
            <p:nvPr/>
          </p:nvSpPr>
          <p:spPr>
            <a:xfrm>
              <a:off x="5490650" y="308034"/>
              <a:ext cx="566743" cy="3428999"/>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grpSp>
      <p:sp>
        <p:nvSpPr>
          <p:cNvPr id="647" name="Google Shape;647;p68"/>
          <p:cNvSpPr/>
          <p:nvPr/>
        </p:nvSpPr>
        <p:spPr>
          <a:xfrm flipH="1">
            <a:off x="8023252" y="857250"/>
            <a:ext cx="1120748" cy="5143500"/>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648" name="Google Shape;648;p68"/>
          <p:cNvSpPr/>
          <p:nvPr/>
        </p:nvSpPr>
        <p:spPr>
          <a:xfrm>
            <a:off x="5749620" y="1151164"/>
            <a:ext cx="3021762" cy="4512809"/>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649564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214CD-2489-43B6-A996-9AF0D017642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67E903D-19C6-4AD6-9224-301F37FD8B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388" y="5912646"/>
            <a:ext cx="8646091" cy="438049"/>
          </a:xfrm>
        </p:spPr>
      </p:pic>
      <p:pic>
        <p:nvPicPr>
          <p:cNvPr id="7" name="Picture 6">
            <a:extLst>
              <a:ext uri="{FF2B5EF4-FFF2-40B4-BE49-F238E27FC236}">
                <a16:creationId xmlns:a16="http://schemas.microsoft.com/office/drawing/2014/main" id="{CCB4B8D2-A83F-4EE2-A5F0-699430915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88" y="4862153"/>
            <a:ext cx="8646091" cy="824461"/>
          </a:xfrm>
          <a:prstGeom prst="rect">
            <a:avLst/>
          </a:prstGeom>
        </p:spPr>
      </p:pic>
      <p:pic>
        <p:nvPicPr>
          <p:cNvPr id="9" name="Picture 8">
            <a:extLst>
              <a:ext uri="{FF2B5EF4-FFF2-40B4-BE49-F238E27FC236}">
                <a16:creationId xmlns:a16="http://schemas.microsoft.com/office/drawing/2014/main" id="{00D38184-1D09-4654-93A0-8F0B7170C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388" y="3144033"/>
            <a:ext cx="8646091" cy="587124"/>
          </a:xfrm>
          <a:prstGeom prst="rect">
            <a:avLst/>
          </a:prstGeom>
        </p:spPr>
      </p:pic>
      <p:pic>
        <p:nvPicPr>
          <p:cNvPr id="11" name="Picture 10">
            <a:extLst>
              <a:ext uri="{FF2B5EF4-FFF2-40B4-BE49-F238E27FC236}">
                <a16:creationId xmlns:a16="http://schemas.microsoft.com/office/drawing/2014/main" id="{F49E31D8-289C-4BBB-89CB-A89C504E1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388" y="1995380"/>
            <a:ext cx="8646091" cy="945119"/>
          </a:xfrm>
          <a:prstGeom prst="rect">
            <a:avLst/>
          </a:prstGeom>
        </p:spPr>
      </p:pic>
    </p:spTree>
    <p:extLst>
      <p:ext uri="{BB962C8B-B14F-4D97-AF65-F5344CB8AC3E}">
        <p14:creationId xmlns:p14="http://schemas.microsoft.com/office/powerpoint/2010/main" val="3269040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68"/>
          <p:cNvSpPr/>
          <p:nvPr/>
        </p:nvSpPr>
        <p:spPr>
          <a:xfrm>
            <a:off x="1" y="857250"/>
            <a:ext cx="9143999" cy="5143024"/>
          </a:xfrm>
          <a:prstGeom prst="rect">
            <a:avLst/>
          </a:prstGeom>
          <a:solidFill>
            <a:schemeClr val="lt1"/>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642" name="Google Shape;642;p68"/>
          <p:cNvSpPr txBox="1">
            <a:spLocks noGrp="1"/>
          </p:cNvSpPr>
          <p:nvPr>
            <p:ph type="title"/>
          </p:nvPr>
        </p:nvSpPr>
        <p:spPr>
          <a:xfrm>
            <a:off x="809121" y="1717619"/>
            <a:ext cx="4528853" cy="3534987"/>
          </a:xfrm>
          <a:prstGeom prst="rect">
            <a:avLst/>
          </a:prstGeom>
          <a:noFill/>
          <a:ln>
            <a:noFill/>
          </a:ln>
        </p:spPr>
        <p:txBody>
          <a:bodyPr spcFirstLastPara="1" vert="horz" wrap="square" lIns="68569" tIns="34275" rIns="68569" bIns="34275" rtlCol="0" anchor="ctr" anchorCtr="0">
            <a:normAutofit/>
          </a:bodyPr>
          <a:lstStyle/>
          <a:p>
            <a:pPr algn="l">
              <a:spcBef>
                <a:spcPts val="0"/>
              </a:spcBef>
              <a:buClr>
                <a:schemeClr val="dk1"/>
              </a:buClr>
              <a:buSzPts val="6000"/>
            </a:pPr>
            <a:r>
              <a:rPr lang="en-US" sz="4500" dirty="0">
                <a:solidFill>
                  <a:schemeClr val="dk1"/>
                </a:solidFill>
                <a:latin typeface="Calibri"/>
                <a:ea typeface="Calibri"/>
                <a:cs typeface="Calibri"/>
                <a:sym typeface="Calibri"/>
              </a:rPr>
              <a:t>Meningococcal </a:t>
            </a:r>
            <a:endParaRPr sz="4500" dirty="0">
              <a:solidFill>
                <a:schemeClr val="dk1"/>
              </a:solidFill>
              <a:latin typeface="Calibri"/>
              <a:ea typeface="Calibri"/>
              <a:cs typeface="Calibri"/>
              <a:sym typeface="Calibri"/>
            </a:endParaRPr>
          </a:p>
        </p:txBody>
      </p:sp>
      <p:grpSp>
        <p:nvGrpSpPr>
          <p:cNvPr id="643" name="Google Shape;643;p68"/>
          <p:cNvGrpSpPr/>
          <p:nvPr/>
        </p:nvGrpSpPr>
        <p:grpSpPr>
          <a:xfrm>
            <a:off x="0" y="3222988"/>
            <a:ext cx="548641" cy="505095"/>
            <a:chOff x="3940602" y="308034"/>
            <a:chExt cx="2116791" cy="3428999"/>
          </a:xfrm>
        </p:grpSpPr>
        <p:sp>
          <p:nvSpPr>
            <p:cNvPr id="644" name="Google Shape;644;p68"/>
            <p:cNvSpPr/>
            <p:nvPr/>
          </p:nvSpPr>
          <p:spPr>
            <a:xfrm>
              <a:off x="3940602" y="308034"/>
              <a:ext cx="566743" cy="3428999"/>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645" name="Google Shape;645;p68"/>
            <p:cNvSpPr/>
            <p:nvPr/>
          </p:nvSpPr>
          <p:spPr>
            <a:xfrm>
              <a:off x="4715626" y="308034"/>
              <a:ext cx="566743" cy="3428999"/>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646" name="Google Shape;646;p68"/>
            <p:cNvSpPr/>
            <p:nvPr/>
          </p:nvSpPr>
          <p:spPr>
            <a:xfrm>
              <a:off x="5490650" y="308034"/>
              <a:ext cx="566743" cy="3428999"/>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grpSp>
      <p:sp>
        <p:nvSpPr>
          <p:cNvPr id="647" name="Google Shape;647;p68"/>
          <p:cNvSpPr/>
          <p:nvPr/>
        </p:nvSpPr>
        <p:spPr>
          <a:xfrm flipH="1">
            <a:off x="8023252" y="857250"/>
            <a:ext cx="1120748" cy="5143500"/>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648" name="Google Shape;648;p68"/>
          <p:cNvSpPr/>
          <p:nvPr/>
        </p:nvSpPr>
        <p:spPr>
          <a:xfrm>
            <a:off x="5749620" y="1151164"/>
            <a:ext cx="3021762" cy="4512809"/>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570183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CB19-1032-45AF-ABAD-E18DC1F3313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A7D5ADE-F106-4638-9916-F0AFC0EAE5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467" y="3718972"/>
            <a:ext cx="8784175" cy="727768"/>
          </a:xfrm>
        </p:spPr>
      </p:pic>
      <p:pic>
        <p:nvPicPr>
          <p:cNvPr id="7" name="Picture 6">
            <a:extLst>
              <a:ext uri="{FF2B5EF4-FFF2-40B4-BE49-F238E27FC236}">
                <a16:creationId xmlns:a16="http://schemas.microsoft.com/office/drawing/2014/main" id="{DCD970A6-BF79-42FF-A459-CE09529CE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67" y="2650932"/>
            <a:ext cx="8784175" cy="778068"/>
          </a:xfrm>
          <a:prstGeom prst="rect">
            <a:avLst/>
          </a:prstGeom>
        </p:spPr>
      </p:pic>
      <p:pic>
        <p:nvPicPr>
          <p:cNvPr id="9" name="Picture 8">
            <a:extLst>
              <a:ext uri="{FF2B5EF4-FFF2-40B4-BE49-F238E27FC236}">
                <a16:creationId xmlns:a16="http://schemas.microsoft.com/office/drawing/2014/main" id="{F8B21CD5-3402-4581-9321-564626F96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67" y="1778447"/>
            <a:ext cx="8784175" cy="629485"/>
          </a:xfrm>
          <a:prstGeom prst="rect">
            <a:avLst/>
          </a:prstGeom>
        </p:spPr>
      </p:pic>
      <p:pic>
        <p:nvPicPr>
          <p:cNvPr id="11" name="Picture 10">
            <a:extLst>
              <a:ext uri="{FF2B5EF4-FFF2-40B4-BE49-F238E27FC236}">
                <a16:creationId xmlns:a16="http://schemas.microsoft.com/office/drawing/2014/main" id="{E0816027-6440-4031-863C-CEBA4F4718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467" y="658498"/>
            <a:ext cx="8784175" cy="976019"/>
          </a:xfrm>
          <a:prstGeom prst="rect">
            <a:avLst/>
          </a:prstGeom>
        </p:spPr>
      </p:pic>
    </p:spTree>
    <p:extLst>
      <p:ext uri="{BB962C8B-B14F-4D97-AF65-F5344CB8AC3E}">
        <p14:creationId xmlns:p14="http://schemas.microsoft.com/office/powerpoint/2010/main" val="13096154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F06-2A78-4D28-86C6-62243FA272B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5580A3C-5BA8-4FD0-B273-E5B25D48BF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396" y="964505"/>
            <a:ext cx="8768676" cy="4133588"/>
          </a:xfrm>
        </p:spPr>
      </p:pic>
    </p:spTree>
    <p:extLst>
      <p:ext uri="{BB962C8B-B14F-4D97-AF65-F5344CB8AC3E}">
        <p14:creationId xmlns:p14="http://schemas.microsoft.com/office/powerpoint/2010/main" val="5972621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4CCF9-F31C-473E-A1F8-2EC28AE4857B}"/>
              </a:ext>
            </a:extLst>
          </p:cNvPr>
          <p:cNvSpPr>
            <a:spLocks noGrp="1"/>
          </p:cNvSpPr>
          <p:nvPr>
            <p:ph type="title"/>
          </p:nvPr>
        </p:nvSpPr>
        <p:spPr>
          <a:xfrm>
            <a:off x="685331" y="204181"/>
            <a:ext cx="7773338" cy="753082"/>
          </a:xfrm>
        </p:spPr>
        <p:txBody>
          <a:bodyPr/>
          <a:lstStyle/>
          <a:p>
            <a:r>
              <a:rPr lang="en-US" dirty="0"/>
              <a:t>Vaccine work is never done…</a:t>
            </a:r>
          </a:p>
        </p:txBody>
      </p:sp>
      <p:pic>
        <p:nvPicPr>
          <p:cNvPr id="9" name="Content Placeholder 8">
            <a:extLst>
              <a:ext uri="{FF2B5EF4-FFF2-40B4-BE49-F238E27FC236}">
                <a16:creationId xmlns:a16="http://schemas.microsoft.com/office/drawing/2014/main" id="{F5294286-EED8-4B5F-80D3-2D8D4FA930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31" y="828675"/>
            <a:ext cx="9089614" cy="5921897"/>
          </a:xfrm>
        </p:spPr>
      </p:pic>
    </p:spTree>
    <p:extLst>
      <p:ext uri="{BB962C8B-B14F-4D97-AF65-F5344CB8AC3E}">
        <p14:creationId xmlns:p14="http://schemas.microsoft.com/office/powerpoint/2010/main" val="4030198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PT - Cocooning Messages for the Practicing Pediatrician Laura Sally, MPH  Texas Pediatric Society PowerPoint Presentation - ID:6435072">
            <a:extLst>
              <a:ext uri="{FF2B5EF4-FFF2-40B4-BE49-F238E27FC236}">
                <a16:creationId xmlns:a16="http://schemas.microsoft.com/office/drawing/2014/main" id="{252EB8CD-0174-8732-531A-F4D967DC4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7162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68"/>
          <p:cNvSpPr/>
          <p:nvPr/>
        </p:nvSpPr>
        <p:spPr>
          <a:xfrm>
            <a:off x="1" y="857250"/>
            <a:ext cx="9143999" cy="5143024"/>
          </a:xfrm>
          <a:prstGeom prst="rect">
            <a:avLst/>
          </a:prstGeom>
          <a:solidFill>
            <a:schemeClr val="lt1"/>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642" name="Google Shape;642;p68"/>
          <p:cNvSpPr txBox="1">
            <a:spLocks noGrp="1"/>
          </p:cNvSpPr>
          <p:nvPr>
            <p:ph type="title"/>
          </p:nvPr>
        </p:nvSpPr>
        <p:spPr>
          <a:xfrm>
            <a:off x="809121" y="1717619"/>
            <a:ext cx="4528853" cy="3534987"/>
          </a:xfrm>
          <a:prstGeom prst="rect">
            <a:avLst/>
          </a:prstGeom>
          <a:noFill/>
          <a:ln>
            <a:noFill/>
          </a:ln>
        </p:spPr>
        <p:txBody>
          <a:bodyPr spcFirstLastPara="1" vert="horz" wrap="square" lIns="68569" tIns="34275" rIns="68569" bIns="34275" rtlCol="0" anchor="ctr" anchorCtr="0">
            <a:normAutofit/>
          </a:bodyPr>
          <a:lstStyle/>
          <a:p>
            <a:pPr algn="l">
              <a:spcBef>
                <a:spcPts val="0"/>
              </a:spcBef>
              <a:buClr>
                <a:schemeClr val="dk1"/>
              </a:buClr>
              <a:buSzPts val="6000"/>
            </a:pPr>
            <a:r>
              <a:rPr lang="en-US" sz="4500" dirty="0"/>
              <a:t>COVID-19</a:t>
            </a:r>
            <a:endParaRPr sz="4500" dirty="0">
              <a:solidFill>
                <a:schemeClr val="dk1"/>
              </a:solidFill>
              <a:latin typeface="Calibri"/>
              <a:ea typeface="Calibri"/>
              <a:cs typeface="Calibri"/>
              <a:sym typeface="Calibri"/>
            </a:endParaRPr>
          </a:p>
        </p:txBody>
      </p:sp>
      <p:grpSp>
        <p:nvGrpSpPr>
          <p:cNvPr id="643" name="Google Shape;643;p68"/>
          <p:cNvGrpSpPr/>
          <p:nvPr/>
        </p:nvGrpSpPr>
        <p:grpSpPr>
          <a:xfrm>
            <a:off x="0" y="3222988"/>
            <a:ext cx="548641" cy="505095"/>
            <a:chOff x="3940602" y="308034"/>
            <a:chExt cx="2116791" cy="3428999"/>
          </a:xfrm>
        </p:grpSpPr>
        <p:sp>
          <p:nvSpPr>
            <p:cNvPr id="644" name="Google Shape;644;p68"/>
            <p:cNvSpPr/>
            <p:nvPr/>
          </p:nvSpPr>
          <p:spPr>
            <a:xfrm>
              <a:off x="3940602" y="308034"/>
              <a:ext cx="566743" cy="3428999"/>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645" name="Google Shape;645;p68"/>
            <p:cNvSpPr/>
            <p:nvPr/>
          </p:nvSpPr>
          <p:spPr>
            <a:xfrm>
              <a:off x="4715626" y="308034"/>
              <a:ext cx="566743" cy="3428999"/>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646" name="Google Shape;646;p68"/>
            <p:cNvSpPr/>
            <p:nvPr/>
          </p:nvSpPr>
          <p:spPr>
            <a:xfrm>
              <a:off x="5490650" y="308034"/>
              <a:ext cx="566743" cy="3428999"/>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grpSp>
      <p:sp>
        <p:nvSpPr>
          <p:cNvPr id="647" name="Google Shape;647;p68"/>
          <p:cNvSpPr/>
          <p:nvPr/>
        </p:nvSpPr>
        <p:spPr>
          <a:xfrm flipH="1">
            <a:off x="8023252" y="857250"/>
            <a:ext cx="1120748" cy="5143500"/>
          </a:xfrm>
          <a:prstGeom prst="rect">
            <a:avLst/>
          </a:prstGeom>
          <a:solidFill>
            <a:srgbClr val="218A94"/>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648" name="Google Shape;648;p68"/>
          <p:cNvSpPr/>
          <p:nvPr/>
        </p:nvSpPr>
        <p:spPr>
          <a:xfrm>
            <a:off x="5749620" y="1151164"/>
            <a:ext cx="3021762" cy="4512809"/>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5009A-D93D-476C-AF01-F7AE65612129}"/>
              </a:ext>
            </a:extLst>
          </p:cNvPr>
          <p:cNvSpPr>
            <a:spLocks noGrp="1"/>
          </p:cNvSpPr>
          <p:nvPr>
            <p:ph type="title"/>
          </p:nvPr>
        </p:nvSpPr>
        <p:spPr/>
        <p:txBody>
          <a:bodyPr/>
          <a:lstStyle/>
          <a:p>
            <a:r>
              <a:rPr lang="en-US" dirty="0"/>
              <a:t>COVID</a:t>
            </a:r>
          </a:p>
        </p:txBody>
      </p:sp>
      <p:pic>
        <p:nvPicPr>
          <p:cNvPr id="5" name="Content Placeholder 4">
            <a:extLst>
              <a:ext uri="{FF2B5EF4-FFF2-40B4-BE49-F238E27FC236}">
                <a16:creationId xmlns:a16="http://schemas.microsoft.com/office/drawing/2014/main" id="{C9D6BB5D-1DAE-43D8-B438-3B8D8BC051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795" y="4734839"/>
            <a:ext cx="8773466" cy="1252323"/>
          </a:xfrm>
        </p:spPr>
      </p:pic>
      <p:pic>
        <p:nvPicPr>
          <p:cNvPr id="9" name="Picture 8">
            <a:extLst>
              <a:ext uri="{FF2B5EF4-FFF2-40B4-BE49-F238E27FC236}">
                <a16:creationId xmlns:a16="http://schemas.microsoft.com/office/drawing/2014/main" id="{D1629ED7-D70B-4314-B86F-03642CA33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96" y="3222562"/>
            <a:ext cx="8755807" cy="412875"/>
          </a:xfrm>
          <a:prstGeom prst="rect">
            <a:avLst/>
          </a:prstGeom>
        </p:spPr>
      </p:pic>
      <p:pic>
        <p:nvPicPr>
          <p:cNvPr id="11" name="Picture 10">
            <a:extLst>
              <a:ext uri="{FF2B5EF4-FFF2-40B4-BE49-F238E27FC236}">
                <a16:creationId xmlns:a16="http://schemas.microsoft.com/office/drawing/2014/main" id="{CBC51AB2-A1EE-48E4-9B80-951C1C924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95" y="2102778"/>
            <a:ext cx="8755807" cy="978381"/>
          </a:xfrm>
          <a:prstGeom prst="rect">
            <a:avLst/>
          </a:prstGeom>
        </p:spPr>
      </p:pic>
    </p:spTree>
    <p:extLst>
      <p:ext uri="{BB962C8B-B14F-4D97-AF65-F5344CB8AC3E}">
        <p14:creationId xmlns:p14="http://schemas.microsoft.com/office/powerpoint/2010/main" val="9469285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g245764dfdd8_14_17"/>
          <p:cNvSpPr txBox="1">
            <a:spLocks noGrp="1"/>
          </p:cNvSpPr>
          <p:nvPr>
            <p:ph type="title"/>
          </p:nvPr>
        </p:nvSpPr>
        <p:spPr>
          <a:xfrm>
            <a:off x="420131" y="1067663"/>
            <a:ext cx="7886700" cy="994275"/>
          </a:xfrm>
          <a:prstGeom prst="rect">
            <a:avLst/>
          </a:prstGeom>
        </p:spPr>
        <p:txBody>
          <a:bodyPr spcFirstLastPara="1" vert="horz" wrap="square" lIns="68569" tIns="34275" rIns="68569" bIns="34275" rtlCol="0" anchor="ctr" anchorCtr="0">
            <a:normAutofit/>
          </a:bodyPr>
          <a:lstStyle/>
          <a:p>
            <a:pPr algn="l">
              <a:spcBef>
                <a:spcPts val="0"/>
              </a:spcBef>
            </a:pPr>
            <a:r>
              <a:rPr lang="en-US" sz="3525" dirty="0"/>
              <a:t>COVID-19 Still a problem</a:t>
            </a:r>
            <a:endParaRPr sz="3525" dirty="0"/>
          </a:p>
        </p:txBody>
      </p:sp>
      <p:sp>
        <p:nvSpPr>
          <p:cNvPr id="655" name="Google Shape;655;g245764dfdd8_14_17"/>
          <p:cNvSpPr txBox="1">
            <a:spLocks noGrp="1"/>
          </p:cNvSpPr>
          <p:nvPr>
            <p:ph idx="1"/>
          </p:nvPr>
        </p:nvSpPr>
        <p:spPr>
          <a:xfrm>
            <a:off x="628650" y="2226469"/>
            <a:ext cx="7886700" cy="3263400"/>
          </a:xfrm>
          <a:prstGeom prst="rect">
            <a:avLst/>
          </a:prstGeom>
        </p:spPr>
        <p:txBody>
          <a:bodyPr spcFirstLastPara="1" vert="horz" wrap="square" lIns="68569" tIns="34275" rIns="68569" bIns="34275" rtlCol="0" anchor="t" anchorCtr="0">
            <a:normAutofit/>
          </a:bodyPr>
          <a:lstStyle/>
          <a:p>
            <a:pPr marL="0" indent="0">
              <a:spcBef>
                <a:spcPts val="750"/>
              </a:spcBef>
              <a:buNone/>
            </a:pPr>
            <a:endParaRPr dirty="0"/>
          </a:p>
        </p:txBody>
      </p:sp>
      <p:pic>
        <p:nvPicPr>
          <p:cNvPr id="657" name="Google Shape;657;g245764dfdd8_14_17"/>
          <p:cNvPicPr preferRelativeResize="0"/>
          <p:nvPr/>
        </p:nvPicPr>
        <p:blipFill>
          <a:blip r:embed="rId3">
            <a:alphaModFix/>
          </a:blip>
          <a:stretch>
            <a:fillRect/>
          </a:stretch>
        </p:blipFill>
        <p:spPr>
          <a:xfrm>
            <a:off x="7211806" y="4317412"/>
            <a:ext cx="1932188" cy="1683338"/>
          </a:xfrm>
          <a:prstGeom prst="rect">
            <a:avLst/>
          </a:prstGeom>
          <a:noFill/>
          <a:ln>
            <a:noFill/>
          </a:ln>
        </p:spPr>
      </p:pic>
      <p:pic>
        <p:nvPicPr>
          <p:cNvPr id="658" name="Google Shape;658;g245764dfdd8_14_17"/>
          <p:cNvPicPr preferRelativeResize="0"/>
          <p:nvPr/>
        </p:nvPicPr>
        <p:blipFill>
          <a:blip r:embed="rId4">
            <a:alphaModFix/>
          </a:blip>
          <a:stretch>
            <a:fillRect/>
          </a:stretch>
        </p:blipFill>
        <p:spPr>
          <a:xfrm>
            <a:off x="207169" y="2021119"/>
            <a:ext cx="6774395" cy="395820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F5819-9BA2-46DD-925E-8D298F9F133D}"/>
              </a:ext>
            </a:extLst>
          </p:cNvPr>
          <p:cNvSpPr>
            <a:spLocks noGrp="1"/>
          </p:cNvSpPr>
          <p:nvPr>
            <p:ph type="title"/>
          </p:nvPr>
        </p:nvSpPr>
        <p:spPr/>
        <p:txBody>
          <a:bodyPr/>
          <a:lstStyle/>
          <a:p>
            <a:r>
              <a:rPr lang="en-US" dirty="0"/>
              <a:t>Legislation Affecting Vaccine Accessibility in the Last 30 Years</a:t>
            </a:r>
          </a:p>
        </p:txBody>
      </p:sp>
      <p:sp>
        <p:nvSpPr>
          <p:cNvPr id="3" name="Content Placeholder 2">
            <a:extLst>
              <a:ext uri="{FF2B5EF4-FFF2-40B4-BE49-F238E27FC236}">
                <a16:creationId xmlns:a16="http://schemas.microsoft.com/office/drawing/2014/main" id="{77379811-B91E-4A48-A764-ECD337988C60}"/>
              </a:ext>
            </a:extLst>
          </p:cNvPr>
          <p:cNvSpPr>
            <a:spLocks noGrp="1"/>
          </p:cNvSpPr>
          <p:nvPr>
            <p:ph idx="1"/>
          </p:nvPr>
        </p:nvSpPr>
        <p:spPr>
          <a:xfrm>
            <a:off x="563886" y="1973239"/>
            <a:ext cx="7773339" cy="3424107"/>
          </a:xfrm>
        </p:spPr>
        <p:txBody>
          <a:bodyPr>
            <a:normAutofit fontScale="92500" lnSpcReduction="10000"/>
          </a:bodyPr>
          <a:lstStyle/>
          <a:p>
            <a:r>
              <a:rPr lang="en-US" dirty="0"/>
              <a:t>1</a:t>
            </a:r>
            <a:r>
              <a:rPr lang="en-US" cap="none" dirty="0"/>
              <a:t>) Vaccines For Children program (VFC) was passed in 1994. VFC ensures that children in low-income families can receive all recommended vaccines for only a small administration fee. More than 60 percent of the vaccines given to children are paid for by VFC. </a:t>
            </a:r>
          </a:p>
          <a:p>
            <a:r>
              <a:rPr lang="en-US" cap="none" dirty="0"/>
              <a:t>2) Affordable Care Act (ACA) in 2010. The ACA required private insurance companies to make many preventive services, including vaccines, free to beneficiaries.</a:t>
            </a:r>
          </a:p>
          <a:p>
            <a:r>
              <a:rPr lang="en-US" cap="none" dirty="0"/>
              <a:t>3) Inflation Reduction Act (IRA). The IRA received bipartisan support to address high prescription drug costs for seniors</a:t>
            </a:r>
            <a:r>
              <a:rPr lang="en-US" dirty="0"/>
              <a:t>.</a:t>
            </a:r>
          </a:p>
        </p:txBody>
      </p:sp>
      <p:pic>
        <p:nvPicPr>
          <p:cNvPr id="4" name="Picture 3">
            <a:extLst>
              <a:ext uri="{FF2B5EF4-FFF2-40B4-BE49-F238E27FC236}">
                <a16:creationId xmlns:a16="http://schemas.microsoft.com/office/drawing/2014/main" id="{5ECF905E-CA45-425C-9FF8-9BFD2A20F484}"/>
              </a:ext>
            </a:extLst>
          </p:cNvPr>
          <p:cNvPicPr>
            <a:picLocks noChangeAspect="1"/>
          </p:cNvPicPr>
          <p:nvPr/>
        </p:nvPicPr>
        <p:blipFill>
          <a:blip r:embed="rId2"/>
          <a:stretch>
            <a:fillRect/>
          </a:stretch>
        </p:blipFill>
        <p:spPr>
          <a:xfrm>
            <a:off x="7472362" y="5397346"/>
            <a:ext cx="1671637" cy="1460654"/>
          </a:xfrm>
          <a:prstGeom prst="rect">
            <a:avLst/>
          </a:prstGeom>
        </p:spPr>
      </p:pic>
    </p:spTree>
    <p:extLst>
      <p:ext uri="{BB962C8B-B14F-4D97-AF65-F5344CB8AC3E}">
        <p14:creationId xmlns:p14="http://schemas.microsoft.com/office/powerpoint/2010/main" val="13938528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B878-EED2-4860-99F4-99265AB26C16}"/>
              </a:ext>
            </a:extLst>
          </p:cNvPr>
          <p:cNvSpPr>
            <a:spLocks noGrp="1"/>
          </p:cNvSpPr>
          <p:nvPr>
            <p:ph type="title"/>
          </p:nvPr>
        </p:nvSpPr>
        <p:spPr>
          <a:xfrm>
            <a:off x="-457668" y="406778"/>
            <a:ext cx="7773338" cy="1596177"/>
          </a:xfrm>
        </p:spPr>
        <p:txBody>
          <a:bodyPr/>
          <a:lstStyle/>
          <a:p>
            <a:r>
              <a:rPr lang="en-US" dirty="0"/>
              <a:t>Inflation Reduction Act</a:t>
            </a:r>
          </a:p>
        </p:txBody>
      </p:sp>
      <p:sp>
        <p:nvSpPr>
          <p:cNvPr id="3" name="Content Placeholder 2">
            <a:extLst>
              <a:ext uri="{FF2B5EF4-FFF2-40B4-BE49-F238E27FC236}">
                <a16:creationId xmlns:a16="http://schemas.microsoft.com/office/drawing/2014/main" id="{9C4EDCBE-2555-47E8-8323-03EDC9ED2207}"/>
              </a:ext>
            </a:extLst>
          </p:cNvPr>
          <p:cNvSpPr>
            <a:spLocks noGrp="1"/>
          </p:cNvSpPr>
          <p:nvPr>
            <p:ph idx="1"/>
          </p:nvPr>
        </p:nvSpPr>
        <p:spPr/>
        <p:txBody>
          <a:bodyPr>
            <a:normAutofit fontScale="85000" lnSpcReduction="20000"/>
          </a:bodyPr>
          <a:lstStyle/>
          <a:p>
            <a:r>
              <a:rPr lang="en-US" cap="none" dirty="0"/>
              <a:t>The new law makes changes to Medicare Part D drug benefits, including putting a limit on out-of-pocket payments for insulin and making vital vaccines free.</a:t>
            </a:r>
          </a:p>
          <a:p>
            <a:r>
              <a:rPr lang="en-US" cap="none" dirty="0"/>
              <a:t>Starting on Jan. 1, 2023, Medicare enrollees won’t have any out-of-pocket costs for CDC recommended vaccines for adults.  </a:t>
            </a:r>
          </a:p>
          <a:p>
            <a:r>
              <a:rPr lang="en-US" cap="none" dirty="0"/>
              <a:t>Medicare Part B, which applies to doctor visits, diagnostic tests and other outpatient services, already fully covers some vaccines, including flu shots, pneumonia vaccines, hepatitis B inoculations and now coronavirus vaccines (initial shots as well as boosters). </a:t>
            </a:r>
          </a:p>
          <a:p>
            <a:r>
              <a:rPr lang="en-US" cap="none" dirty="0"/>
              <a:t>But other vaccines, most notably the more expensive vaccines, are covered under the Part D prescription drug plans without a co-pay. The new law eliminates co-pay or cost-sharing. (Projected to affect 4.1 million people)</a:t>
            </a:r>
          </a:p>
          <a:p>
            <a:endParaRPr lang="en-US" dirty="0"/>
          </a:p>
        </p:txBody>
      </p:sp>
      <p:pic>
        <p:nvPicPr>
          <p:cNvPr id="4" name="Picture 3">
            <a:extLst>
              <a:ext uri="{FF2B5EF4-FFF2-40B4-BE49-F238E27FC236}">
                <a16:creationId xmlns:a16="http://schemas.microsoft.com/office/drawing/2014/main" id="{FF325AB7-3AC8-43AD-A17F-60C77353EFAA}"/>
              </a:ext>
            </a:extLst>
          </p:cNvPr>
          <p:cNvPicPr>
            <a:picLocks noChangeAspect="1"/>
          </p:cNvPicPr>
          <p:nvPr/>
        </p:nvPicPr>
        <p:blipFill>
          <a:blip r:embed="rId2"/>
          <a:stretch>
            <a:fillRect/>
          </a:stretch>
        </p:blipFill>
        <p:spPr>
          <a:xfrm>
            <a:off x="6693326" y="466119"/>
            <a:ext cx="1961843" cy="1172697"/>
          </a:xfrm>
          <a:prstGeom prst="rect">
            <a:avLst/>
          </a:prstGeom>
        </p:spPr>
      </p:pic>
    </p:spTree>
    <p:extLst>
      <p:ext uri="{BB962C8B-B14F-4D97-AF65-F5344CB8AC3E}">
        <p14:creationId xmlns:p14="http://schemas.microsoft.com/office/powerpoint/2010/main" val="42037657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7B90D-4A60-4C41-8403-F292D0B55C01}"/>
              </a:ext>
            </a:extLst>
          </p:cNvPr>
          <p:cNvSpPr>
            <a:spLocks noGrp="1"/>
          </p:cNvSpPr>
          <p:nvPr>
            <p:ph type="title"/>
          </p:nvPr>
        </p:nvSpPr>
        <p:spPr/>
        <p:txBody>
          <a:bodyPr/>
          <a:lstStyle/>
          <a:p>
            <a:r>
              <a:rPr lang="en-US" dirty="0"/>
              <a:t>Continuing Gaps in Vaccine Accessibility</a:t>
            </a:r>
          </a:p>
        </p:txBody>
      </p:sp>
      <p:sp>
        <p:nvSpPr>
          <p:cNvPr id="3" name="Content Placeholder 2">
            <a:extLst>
              <a:ext uri="{FF2B5EF4-FFF2-40B4-BE49-F238E27FC236}">
                <a16:creationId xmlns:a16="http://schemas.microsoft.com/office/drawing/2014/main" id="{CC5B1B1C-C979-417A-A27B-559704F88897}"/>
              </a:ext>
            </a:extLst>
          </p:cNvPr>
          <p:cNvSpPr>
            <a:spLocks noGrp="1"/>
          </p:cNvSpPr>
          <p:nvPr>
            <p:ph idx="1"/>
          </p:nvPr>
        </p:nvSpPr>
        <p:spPr/>
        <p:txBody>
          <a:bodyPr/>
          <a:lstStyle/>
          <a:p>
            <a:r>
              <a:rPr lang="en-US" cap="none" dirty="0"/>
              <a:t>One out of 10 adults on Medicare do not subscribe to a Part D plan, so they may still have to pay for many recommended vaccines. </a:t>
            </a:r>
          </a:p>
          <a:p>
            <a:r>
              <a:rPr lang="en-US" cap="none" dirty="0"/>
              <a:t>Additionally, it is difficult for clinics and offices to contract with all Medicare Part D plans. </a:t>
            </a:r>
          </a:p>
          <a:p>
            <a:r>
              <a:rPr lang="en-US" cap="none" dirty="0"/>
              <a:t>If there is no contract or they do not carry vaccines, the patient has to go to a pharmacy to be vaccinated.</a:t>
            </a:r>
          </a:p>
        </p:txBody>
      </p:sp>
    </p:spTree>
    <p:extLst>
      <p:ext uri="{BB962C8B-B14F-4D97-AF65-F5344CB8AC3E}">
        <p14:creationId xmlns:p14="http://schemas.microsoft.com/office/powerpoint/2010/main" val="3002668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D38F-17E5-4DB0-AD41-0BEB593E7EA3}"/>
              </a:ext>
            </a:extLst>
          </p:cNvPr>
          <p:cNvSpPr>
            <a:spLocks noGrp="1"/>
          </p:cNvSpPr>
          <p:nvPr>
            <p:ph type="title"/>
          </p:nvPr>
        </p:nvSpPr>
        <p:spPr/>
        <p:txBody>
          <a:bodyPr/>
          <a:lstStyle/>
          <a:p>
            <a:r>
              <a:rPr lang="en-US" dirty="0"/>
              <a:t>Quick Fingers Challenge 5</a:t>
            </a:r>
          </a:p>
        </p:txBody>
      </p:sp>
      <p:sp>
        <p:nvSpPr>
          <p:cNvPr id="3" name="Content Placeholder 2">
            <a:extLst>
              <a:ext uri="{FF2B5EF4-FFF2-40B4-BE49-F238E27FC236}">
                <a16:creationId xmlns:a16="http://schemas.microsoft.com/office/drawing/2014/main" id="{7B4F77E6-E8DB-47D2-8A76-08C64C9313ED}"/>
              </a:ext>
            </a:extLst>
          </p:cNvPr>
          <p:cNvSpPr>
            <a:spLocks noGrp="1"/>
          </p:cNvSpPr>
          <p:nvPr>
            <p:ph idx="1"/>
          </p:nvPr>
        </p:nvSpPr>
        <p:spPr/>
        <p:txBody>
          <a:bodyPr>
            <a:normAutofit/>
          </a:bodyPr>
          <a:lstStyle/>
          <a:p>
            <a:r>
              <a:rPr lang="en-US" dirty="0"/>
              <a:t>It is January, A just-turned 65 year old patient comes to the pharmacy for “their shots” and with a new diagnosis of diabetes, what vaccines would you recommend for them? They have no records of previous vaccinations EVER!</a:t>
            </a:r>
          </a:p>
          <a:p>
            <a:endParaRPr lang="en-US" dirty="0"/>
          </a:p>
          <a:p>
            <a:r>
              <a:rPr lang="en-US" dirty="0"/>
              <a:t>Please chat the correct </a:t>
            </a:r>
            <a:r>
              <a:rPr lang="en-US" u="sng" dirty="0"/>
              <a:t>answer</a:t>
            </a:r>
            <a:r>
              <a:rPr lang="en-US" dirty="0"/>
              <a:t> in:</a:t>
            </a:r>
          </a:p>
          <a:p>
            <a:endParaRPr lang="en-US" dirty="0"/>
          </a:p>
        </p:txBody>
      </p:sp>
    </p:spTree>
    <p:extLst>
      <p:ext uri="{BB962C8B-B14F-4D97-AF65-F5344CB8AC3E}">
        <p14:creationId xmlns:p14="http://schemas.microsoft.com/office/powerpoint/2010/main" val="582101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D38F-17E5-4DB0-AD41-0BEB593E7EA3}"/>
              </a:ext>
            </a:extLst>
          </p:cNvPr>
          <p:cNvSpPr>
            <a:spLocks noGrp="1"/>
          </p:cNvSpPr>
          <p:nvPr>
            <p:ph type="title"/>
          </p:nvPr>
        </p:nvSpPr>
        <p:spPr/>
        <p:txBody>
          <a:bodyPr/>
          <a:lstStyle/>
          <a:p>
            <a:r>
              <a:rPr lang="en-US" dirty="0"/>
              <a:t>Quick Fingers Challenge 5 answer</a:t>
            </a:r>
          </a:p>
        </p:txBody>
      </p:sp>
      <p:sp>
        <p:nvSpPr>
          <p:cNvPr id="3" name="Content Placeholder 2">
            <a:extLst>
              <a:ext uri="{FF2B5EF4-FFF2-40B4-BE49-F238E27FC236}">
                <a16:creationId xmlns:a16="http://schemas.microsoft.com/office/drawing/2014/main" id="{7B4F77E6-E8DB-47D2-8A76-08C64C9313ED}"/>
              </a:ext>
            </a:extLst>
          </p:cNvPr>
          <p:cNvSpPr>
            <a:spLocks noGrp="1"/>
          </p:cNvSpPr>
          <p:nvPr>
            <p:ph idx="1"/>
          </p:nvPr>
        </p:nvSpPr>
        <p:spPr/>
        <p:txBody>
          <a:bodyPr>
            <a:normAutofit lnSpcReduction="10000"/>
          </a:bodyPr>
          <a:lstStyle/>
          <a:p>
            <a:r>
              <a:rPr lang="en-US" dirty="0"/>
              <a:t>It is January, A just-turned 65 year old patient comes to the pharmacy for vaccines and with a new diagnosis of diabetes, what vaccines would you recommend for them? They have no records of previous vaccinations EVER!</a:t>
            </a:r>
          </a:p>
          <a:p>
            <a:endParaRPr lang="en-US" dirty="0"/>
          </a:p>
          <a:p>
            <a:r>
              <a:rPr lang="en-US" dirty="0"/>
              <a:t>Correct: Influenza, </a:t>
            </a:r>
            <a:r>
              <a:rPr lang="en-US" dirty="0" err="1"/>
              <a:t>covid</a:t>
            </a:r>
            <a:r>
              <a:rPr lang="en-US" dirty="0"/>
              <a:t>, Pneumococcal, RSV, Tdap, </a:t>
            </a:r>
            <a:r>
              <a:rPr lang="en-US" dirty="0" err="1"/>
              <a:t>Shingrix</a:t>
            </a:r>
            <a:endParaRPr lang="en-US" dirty="0"/>
          </a:p>
          <a:p>
            <a:r>
              <a:rPr lang="en-US" dirty="0"/>
              <a:t>Provisionally correct: Hep a, Hep b, MMR, Meningococcal</a:t>
            </a:r>
          </a:p>
          <a:p>
            <a:r>
              <a:rPr lang="en-US" dirty="0"/>
              <a:t>Incorrect: </a:t>
            </a:r>
            <a:r>
              <a:rPr lang="en-US" dirty="0" err="1"/>
              <a:t>Mpox</a:t>
            </a:r>
            <a:r>
              <a:rPr lang="en-US" dirty="0"/>
              <a:t>, varicella, DTAP, meningococcal B, HIB</a:t>
            </a:r>
          </a:p>
          <a:p>
            <a:endParaRPr lang="en-US" dirty="0"/>
          </a:p>
        </p:txBody>
      </p:sp>
    </p:spTree>
    <p:extLst>
      <p:ext uri="{BB962C8B-B14F-4D97-AF65-F5344CB8AC3E}">
        <p14:creationId xmlns:p14="http://schemas.microsoft.com/office/powerpoint/2010/main" val="94308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B2B3-9A98-49E7-9D6A-A2E0366CAC1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7FE6013-E96F-4783-8FB1-7EB9081B706D}"/>
              </a:ext>
            </a:extLst>
          </p:cNvPr>
          <p:cNvSpPr>
            <a:spLocks noGrp="1"/>
          </p:cNvSpPr>
          <p:nvPr>
            <p:ph idx="1"/>
          </p:nvPr>
        </p:nvSpPr>
        <p:spPr/>
        <p:txBody>
          <a:bodyPr/>
          <a:lstStyle/>
          <a:p>
            <a:r>
              <a:rPr lang="en-US" cap="none" dirty="0"/>
              <a:t>Keeping track of vaccine updates and updated notes are important for providers.</a:t>
            </a:r>
          </a:p>
          <a:p>
            <a:r>
              <a:rPr lang="en-US" cap="none" dirty="0"/>
              <a:t>Expanded ACIP schedule changes have been implemented in new guidelines and schedules.</a:t>
            </a:r>
          </a:p>
          <a:p>
            <a:r>
              <a:rPr lang="en-US" cap="none" dirty="0"/>
              <a:t>There will be many more changes and updates to vaccines in coming years. </a:t>
            </a:r>
          </a:p>
        </p:txBody>
      </p:sp>
    </p:spTree>
    <p:extLst>
      <p:ext uri="{BB962C8B-B14F-4D97-AF65-F5344CB8AC3E}">
        <p14:creationId xmlns:p14="http://schemas.microsoft.com/office/powerpoint/2010/main" val="23639082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81"/>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rtlCol="0" anchor="ctr" anchorCtr="0">
            <a:normAutofit/>
          </a:bodyPr>
          <a:lstStyle/>
          <a:p>
            <a:pPr algn="l">
              <a:spcBef>
                <a:spcPts val="0"/>
              </a:spcBef>
              <a:buClr>
                <a:schemeClr val="dk1"/>
              </a:buClr>
              <a:buSzPts val="4400"/>
            </a:pPr>
            <a:r>
              <a:rPr lang="en-US" sz="3450" dirty="0"/>
              <a:t>References</a:t>
            </a:r>
            <a:endParaRPr sz="3450" dirty="0"/>
          </a:p>
        </p:txBody>
      </p:sp>
      <p:sp>
        <p:nvSpPr>
          <p:cNvPr id="794" name="Google Shape;794;p81"/>
          <p:cNvSpPr txBox="1">
            <a:spLocks noGrp="1"/>
          </p:cNvSpPr>
          <p:nvPr>
            <p:ph idx="1"/>
          </p:nvPr>
        </p:nvSpPr>
        <p:spPr>
          <a:xfrm>
            <a:off x="628650" y="2226469"/>
            <a:ext cx="7886700" cy="3263504"/>
          </a:xfrm>
          <a:prstGeom prst="rect">
            <a:avLst/>
          </a:prstGeom>
          <a:noFill/>
          <a:ln>
            <a:noFill/>
          </a:ln>
        </p:spPr>
        <p:txBody>
          <a:bodyPr spcFirstLastPara="1" vert="horz" wrap="square" lIns="68569" tIns="34275" rIns="68569" bIns="34275" rtlCol="0" anchor="t" anchorCtr="0">
            <a:normAutofit fontScale="77500" lnSpcReduction="20000"/>
          </a:bodyPr>
          <a:lstStyle/>
          <a:p>
            <a:pPr marL="171450" indent="-124658">
              <a:lnSpc>
                <a:spcPct val="90000"/>
              </a:lnSpc>
              <a:spcBef>
                <a:spcPts val="0"/>
              </a:spcBef>
              <a:buClr>
                <a:srgbClr val="212121"/>
              </a:buClr>
              <a:buSzPct val="100000"/>
              <a:buFont typeface="Calibri"/>
              <a:buChar char="•"/>
            </a:pPr>
            <a:r>
              <a:rPr lang="en-US" sz="1425" dirty="0"/>
              <a:t>Grohskopf LA, Blanton LH, Ferdinands JM, Chung JR, Broder KR, Talbot HK. Prevention and Control of Seasonal Influenza with Vaccines: Recommendations of the Advisory Committee on Immunization Practices — United States, 2023–24 Influenza Season. MMWR Recomm Rep 2023;72(No. RR-2):1–25. DOI: </a:t>
            </a:r>
            <a:r>
              <a:rPr lang="en-US" sz="1425" u="sng" dirty="0">
                <a:solidFill>
                  <a:srgbClr val="075290"/>
                </a:solidFill>
                <a:hlinkClick r:id="rId3">
                  <a:extLst>
                    <a:ext uri="{A12FA001-AC4F-418D-AE19-62706E023703}">
                      <ahyp:hlinkClr xmlns:ahyp="http://schemas.microsoft.com/office/drawing/2018/hyperlinkcolor" val="tx"/>
                    </a:ext>
                  </a:extLst>
                </a:hlinkClick>
              </a:rPr>
              <a:t>http://dx.doi.org/10.15585/mmwr.rr7202a1</a:t>
            </a:r>
            <a:endParaRPr sz="1425" u="sng" dirty="0">
              <a:solidFill>
                <a:srgbClr val="075290"/>
              </a:solidFill>
              <a:hlinkClick r:id="rId3">
                <a:extLst>
                  <a:ext uri="{A12FA001-AC4F-418D-AE19-62706E023703}">
                    <ahyp:hlinkClr xmlns:ahyp="http://schemas.microsoft.com/office/drawing/2018/hyperlinkcolor" val="tx"/>
                  </a:ext>
                </a:extLst>
              </a:hlinkClick>
            </a:endParaRPr>
          </a:p>
          <a:p>
            <a:pPr marL="171450" indent="0">
              <a:lnSpc>
                <a:spcPct val="90000"/>
              </a:lnSpc>
              <a:spcBef>
                <a:spcPts val="0"/>
              </a:spcBef>
              <a:buNone/>
            </a:pPr>
            <a:endParaRPr sz="1425" dirty="0">
              <a:solidFill>
                <a:srgbClr val="212121"/>
              </a:solidFill>
              <a:highlight>
                <a:srgbClr val="FFFFFF"/>
              </a:highlight>
            </a:endParaRPr>
          </a:p>
          <a:p>
            <a:pPr marL="171450" indent="-124658">
              <a:lnSpc>
                <a:spcPct val="90000"/>
              </a:lnSpc>
              <a:spcBef>
                <a:spcPts val="0"/>
              </a:spcBef>
              <a:buClr>
                <a:srgbClr val="212121"/>
              </a:buClr>
              <a:buSzPct val="100000"/>
              <a:buFont typeface="Calibri"/>
              <a:buChar char="•"/>
            </a:pPr>
            <a:r>
              <a:rPr lang="en-US" sz="1425" dirty="0">
                <a:solidFill>
                  <a:srgbClr val="212121"/>
                </a:solidFill>
                <a:highlight>
                  <a:srgbClr val="FFFFFF"/>
                </a:highlight>
              </a:rPr>
              <a:t>Jain S, Self WH, Wunderink RG, et al. Community-Acquired Pneumonia Requiring Hospitalization among U.S. Adults. </a:t>
            </a:r>
            <a:r>
              <a:rPr lang="en-US" sz="1425" i="1" dirty="0">
                <a:solidFill>
                  <a:srgbClr val="212121"/>
                </a:solidFill>
                <a:highlight>
                  <a:srgbClr val="FFFFFF"/>
                </a:highlight>
              </a:rPr>
              <a:t>N Engl J Med</a:t>
            </a:r>
            <a:r>
              <a:rPr lang="en-US" sz="1425" dirty="0">
                <a:solidFill>
                  <a:srgbClr val="212121"/>
                </a:solidFill>
                <a:highlight>
                  <a:srgbClr val="FFFFFF"/>
                </a:highlight>
              </a:rPr>
              <a:t>. 2015;373(5):415-427. doi:10.1056/NEJMoa150024</a:t>
            </a:r>
            <a:endParaRPr sz="1425" dirty="0">
              <a:solidFill>
                <a:srgbClr val="212121"/>
              </a:solidFill>
              <a:highlight>
                <a:srgbClr val="FFFFFF"/>
              </a:highlight>
            </a:endParaRPr>
          </a:p>
          <a:p>
            <a:pPr marL="171450" indent="0">
              <a:lnSpc>
                <a:spcPct val="90000"/>
              </a:lnSpc>
              <a:spcBef>
                <a:spcPts val="0"/>
              </a:spcBef>
              <a:buNone/>
            </a:pPr>
            <a:endParaRPr sz="1425" dirty="0">
              <a:solidFill>
                <a:srgbClr val="212121"/>
              </a:solidFill>
              <a:highlight>
                <a:srgbClr val="FFFFFF"/>
              </a:highlight>
            </a:endParaRPr>
          </a:p>
          <a:p>
            <a:pPr marL="171450" indent="-124658">
              <a:lnSpc>
                <a:spcPct val="90000"/>
              </a:lnSpc>
              <a:spcBef>
                <a:spcPts val="0"/>
              </a:spcBef>
              <a:buClr>
                <a:srgbClr val="212121"/>
              </a:buClr>
              <a:buSzPct val="100000"/>
            </a:pPr>
            <a:r>
              <a:rPr lang="en-US" sz="1425" dirty="0">
                <a:solidFill>
                  <a:srgbClr val="212121"/>
                </a:solidFill>
                <a:highlight>
                  <a:srgbClr val="FFFFFF"/>
                </a:highlight>
              </a:rPr>
              <a:t>Mazur NI, Terstappen J, Baral R, et al. Respiratory syncytial virus prevention within reach: the vaccine and monoclonal antibody landscape. </a:t>
            </a:r>
            <a:r>
              <a:rPr lang="en-US" sz="1425" i="1" dirty="0">
                <a:solidFill>
                  <a:srgbClr val="212121"/>
                </a:solidFill>
                <a:highlight>
                  <a:srgbClr val="FFFFFF"/>
                </a:highlight>
              </a:rPr>
              <a:t>Lancet Infect Dis</a:t>
            </a:r>
            <a:r>
              <a:rPr lang="en-US" sz="1425" dirty="0">
                <a:solidFill>
                  <a:srgbClr val="212121"/>
                </a:solidFill>
                <a:highlight>
                  <a:srgbClr val="FFFFFF"/>
                </a:highlight>
              </a:rPr>
              <a:t>. 2023;23(1):e2-e21. doi:10.1016/S1473-3099(22)00291-2</a:t>
            </a:r>
            <a:endParaRPr sz="1425" dirty="0">
              <a:solidFill>
                <a:srgbClr val="212121"/>
              </a:solidFill>
              <a:highlight>
                <a:srgbClr val="FFFFFF"/>
              </a:highlight>
            </a:endParaRPr>
          </a:p>
          <a:p>
            <a:pPr marL="171450" indent="0">
              <a:lnSpc>
                <a:spcPct val="90000"/>
              </a:lnSpc>
              <a:spcBef>
                <a:spcPts val="0"/>
              </a:spcBef>
              <a:buNone/>
            </a:pPr>
            <a:endParaRPr sz="1425" dirty="0">
              <a:solidFill>
                <a:srgbClr val="212121"/>
              </a:solidFill>
              <a:highlight>
                <a:srgbClr val="FFFFFF"/>
              </a:highlight>
            </a:endParaRPr>
          </a:p>
          <a:p>
            <a:pPr marL="171450" indent="-124658">
              <a:lnSpc>
                <a:spcPct val="90000"/>
              </a:lnSpc>
              <a:spcBef>
                <a:spcPts val="0"/>
              </a:spcBef>
              <a:buClr>
                <a:srgbClr val="212121"/>
              </a:buClr>
              <a:buSzPct val="100000"/>
              <a:buFont typeface="Calibri"/>
              <a:buChar char="•"/>
            </a:pPr>
            <a:r>
              <a:rPr lang="en-US" sz="1425" dirty="0">
                <a:solidFill>
                  <a:srgbClr val="212121"/>
                </a:solidFill>
              </a:rPr>
              <a:t>Papi A, Ison MG, Langley JM, et al. Respiratory Syncytial Virus Prefusion F Protein Vaccine in Older Adults. </a:t>
            </a:r>
            <a:r>
              <a:rPr lang="en-US" sz="1425" i="1" dirty="0">
                <a:solidFill>
                  <a:srgbClr val="212121"/>
                </a:solidFill>
              </a:rPr>
              <a:t>N Engl J Med</a:t>
            </a:r>
            <a:r>
              <a:rPr lang="en-US" sz="1425" dirty="0">
                <a:solidFill>
                  <a:srgbClr val="212121"/>
                </a:solidFill>
              </a:rPr>
              <a:t>. 2023;388(7):595-608. doi:10.1056/NEJMoa2209604</a:t>
            </a:r>
            <a:endParaRPr sz="1425" dirty="0">
              <a:solidFill>
                <a:srgbClr val="212121"/>
              </a:solidFill>
            </a:endParaRPr>
          </a:p>
          <a:p>
            <a:pPr marL="171450" indent="0">
              <a:lnSpc>
                <a:spcPct val="90000"/>
              </a:lnSpc>
              <a:spcBef>
                <a:spcPts val="0"/>
              </a:spcBef>
              <a:buNone/>
            </a:pPr>
            <a:endParaRPr sz="1425" dirty="0">
              <a:solidFill>
                <a:srgbClr val="212121"/>
              </a:solidFill>
            </a:endParaRPr>
          </a:p>
          <a:p>
            <a:pPr marL="171450" indent="-124658">
              <a:lnSpc>
                <a:spcPct val="90000"/>
              </a:lnSpc>
              <a:spcBef>
                <a:spcPts val="0"/>
              </a:spcBef>
              <a:buClr>
                <a:srgbClr val="212121"/>
              </a:buClr>
              <a:buSzPct val="100000"/>
            </a:pPr>
            <a:r>
              <a:rPr lang="en-US" sz="1425" dirty="0">
                <a:solidFill>
                  <a:srgbClr val="212121"/>
                </a:solidFill>
              </a:rPr>
              <a:t>Melgar M, Britton A, Roper LE, et al. Use of Respiratory Syncytial Virus Vaccines in Older Adults: Recommendations of the Advisory Committee on Immunization Practices — United States, 2023. MMWR Morb Mortal Wkly Rep 2023;72:793–801. DOI: http://dx.doi.org/10.15585/mmwr.mm7229a4.</a:t>
            </a:r>
            <a:endParaRPr sz="1425" dirty="0">
              <a:solidFill>
                <a:srgbClr val="212121"/>
              </a:solidFill>
            </a:endParaRPr>
          </a:p>
          <a:p>
            <a:pPr marL="171450" indent="0">
              <a:lnSpc>
                <a:spcPct val="90000"/>
              </a:lnSpc>
              <a:spcBef>
                <a:spcPts val="0"/>
              </a:spcBef>
              <a:buNone/>
            </a:pPr>
            <a:endParaRPr sz="1425" dirty="0">
              <a:solidFill>
                <a:srgbClr val="212121"/>
              </a:solidFill>
            </a:endParaRPr>
          </a:p>
          <a:p>
            <a:pPr marL="171450" indent="-124658">
              <a:lnSpc>
                <a:spcPct val="90000"/>
              </a:lnSpc>
              <a:spcBef>
                <a:spcPts val="0"/>
              </a:spcBef>
              <a:buClr>
                <a:srgbClr val="212121"/>
              </a:buClr>
              <a:buSzPct val="100000"/>
            </a:pPr>
            <a:r>
              <a:rPr lang="en-US" sz="1425" dirty="0">
                <a:solidFill>
                  <a:srgbClr val="212121"/>
                </a:solidFill>
              </a:rPr>
              <a:t>Kampmann B, Madhi SA, Munjal I, et al. Bivalent Prefusion F Vaccine in Pregnancy to Prevent RSV Illness in Infants. N Engl J Med. 2023;388(16):1451-1464. doi:10.1056/NEJMoa2216480</a:t>
            </a:r>
            <a:endParaRPr sz="1425" dirty="0">
              <a:solidFill>
                <a:srgbClr val="212121"/>
              </a:solidFill>
            </a:endParaRPr>
          </a:p>
          <a:p>
            <a:pPr marL="171450" indent="0">
              <a:lnSpc>
                <a:spcPct val="90000"/>
              </a:lnSpc>
              <a:spcBef>
                <a:spcPts val="0"/>
              </a:spcBef>
              <a:buNone/>
            </a:pPr>
            <a:endParaRPr sz="1425" dirty="0">
              <a:solidFill>
                <a:srgbClr val="212121"/>
              </a:solidFill>
            </a:endParaRPr>
          </a:p>
          <a:p>
            <a:pPr marL="171450" indent="-124658">
              <a:lnSpc>
                <a:spcPct val="90000"/>
              </a:lnSpc>
              <a:spcBef>
                <a:spcPts val="0"/>
              </a:spcBef>
              <a:buClr>
                <a:srgbClr val="212121"/>
              </a:buClr>
              <a:buSzPct val="100000"/>
            </a:pPr>
            <a:r>
              <a:rPr lang="en-US" sz="1425" dirty="0">
                <a:solidFill>
                  <a:srgbClr val="212121"/>
                </a:solidFill>
              </a:rPr>
              <a:t>Walsh EE, Pérez Marc G, Zareba AM, et al. Efficacy and Safety of a Bivalent RSV Prefusion F Vaccine in Older Adults. N Engl J Med. 2023;388(16):1465-1477. doi:10.1056/NEJMoa2213836Jones JM, Fleming-Dutra KE, Prill MM, et al. Use of Nirsevimab for the Prevention of Respiratory Syncytial Virus Disease Among Infants and Young Children: Recommendations of the Advisory Committee on Immunization Practices - United States, 2023. MMWR Morb Mortal Wkly Rep. 2023;72(34):920-925. Published 2023 Aug 25. doi:10.15585/mmwr.mm7234a</a:t>
            </a:r>
            <a:endParaRPr sz="1425" dirty="0">
              <a:solidFill>
                <a:srgbClr val="212121"/>
              </a:solidFill>
            </a:endParaRPr>
          </a:p>
          <a:p>
            <a:pPr marL="171450" indent="-68103">
              <a:lnSpc>
                <a:spcPct val="90000"/>
              </a:lnSpc>
              <a:spcBef>
                <a:spcPts val="750"/>
              </a:spcBef>
              <a:buClr>
                <a:schemeClr val="dk1"/>
              </a:buClr>
              <a:buSzPct val="100000"/>
              <a:buNone/>
            </a:pPr>
            <a:endParaRPr dirty="0"/>
          </a:p>
          <a:p>
            <a:pPr marL="171450" indent="-68103">
              <a:lnSpc>
                <a:spcPct val="90000"/>
              </a:lnSpc>
              <a:spcBef>
                <a:spcPts val="750"/>
              </a:spcBef>
              <a:buClr>
                <a:schemeClr val="dk1"/>
              </a:buClr>
              <a:buSzPct val="100000"/>
              <a:buNone/>
            </a:pPr>
            <a:endParaRPr dirty="0"/>
          </a:p>
          <a:p>
            <a:pPr marL="171450" indent="-68103">
              <a:lnSpc>
                <a:spcPct val="90000"/>
              </a:lnSpc>
              <a:spcBef>
                <a:spcPts val="750"/>
              </a:spcBef>
              <a:buClr>
                <a:schemeClr val="dk1"/>
              </a:buClr>
              <a:buSzPct val="100000"/>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B36F2-D6FA-E4C0-8014-0833A2DE710E}"/>
              </a:ext>
            </a:extLst>
          </p:cNvPr>
          <p:cNvSpPr>
            <a:spLocks noGrp="1"/>
          </p:cNvSpPr>
          <p:nvPr>
            <p:ph type="title"/>
          </p:nvPr>
        </p:nvSpPr>
        <p:spPr/>
        <p:txBody>
          <a:bodyPr/>
          <a:lstStyle/>
          <a:p>
            <a:r>
              <a:rPr lang="en-US" dirty="0"/>
              <a:t>Do I need a COVID vaccine if I am careful in public?</a:t>
            </a:r>
          </a:p>
        </p:txBody>
      </p:sp>
      <p:pic>
        <p:nvPicPr>
          <p:cNvPr id="4" name="Content Placeholder 3">
            <a:extLst>
              <a:ext uri="{FF2B5EF4-FFF2-40B4-BE49-F238E27FC236}">
                <a16:creationId xmlns:a16="http://schemas.microsoft.com/office/drawing/2014/main" id="{0070D2C8-94A7-EA47-7E0C-9BCDBF801450}"/>
              </a:ext>
            </a:extLst>
          </p:cNvPr>
          <p:cNvPicPr>
            <a:picLocks noGrp="1" noChangeAspect="1"/>
          </p:cNvPicPr>
          <p:nvPr>
            <p:ph idx="1"/>
          </p:nvPr>
        </p:nvPicPr>
        <p:blipFill>
          <a:blip r:embed="rId2"/>
          <a:stretch>
            <a:fillRect/>
          </a:stretch>
        </p:blipFill>
        <p:spPr>
          <a:xfrm>
            <a:off x="1423146" y="2089274"/>
            <a:ext cx="6588028" cy="4399207"/>
          </a:xfrm>
          <a:prstGeom prst="rect">
            <a:avLst/>
          </a:prstGeom>
        </p:spPr>
      </p:pic>
    </p:spTree>
    <p:extLst>
      <p:ext uri="{BB962C8B-B14F-4D97-AF65-F5344CB8AC3E}">
        <p14:creationId xmlns:p14="http://schemas.microsoft.com/office/powerpoint/2010/main" val="349198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71710-84C3-ED67-1091-7919A629470A}"/>
              </a:ext>
            </a:extLst>
          </p:cNvPr>
          <p:cNvSpPr>
            <a:spLocks noGrp="1"/>
          </p:cNvSpPr>
          <p:nvPr>
            <p:ph type="title"/>
          </p:nvPr>
        </p:nvSpPr>
        <p:spPr>
          <a:xfrm>
            <a:off x="480060" y="1101277"/>
            <a:ext cx="3276452" cy="1467631"/>
          </a:xfrm>
        </p:spPr>
        <p:txBody>
          <a:bodyPr anchor="b">
            <a:normAutofit/>
          </a:bodyPr>
          <a:lstStyle/>
          <a:p>
            <a:r>
              <a:rPr lang="en-US" sz="3150"/>
              <a:t>Why do vaccines make me feel sick?</a:t>
            </a:r>
          </a:p>
        </p:txBody>
      </p:sp>
      <p:sp>
        <p:nvSpPr>
          <p:cNvPr id="3" name="Content Placeholder 2">
            <a:extLst>
              <a:ext uri="{FF2B5EF4-FFF2-40B4-BE49-F238E27FC236}">
                <a16:creationId xmlns:a16="http://schemas.microsoft.com/office/drawing/2014/main" id="{50AA48C2-BA7D-3E43-B472-98E0CB547544}"/>
              </a:ext>
            </a:extLst>
          </p:cNvPr>
          <p:cNvSpPr>
            <a:spLocks noGrp="1"/>
          </p:cNvSpPr>
          <p:nvPr>
            <p:ph idx="1"/>
          </p:nvPr>
        </p:nvSpPr>
        <p:spPr>
          <a:xfrm>
            <a:off x="480060" y="3011924"/>
            <a:ext cx="3182692" cy="2490501"/>
          </a:xfrm>
        </p:spPr>
        <p:txBody>
          <a:bodyPr>
            <a:normAutofit/>
          </a:bodyPr>
          <a:lstStyle/>
          <a:p>
            <a:pPr marL="0" indent="0">
              <a:buNone/>
            </a:pPr>
            <a:r>
              <a:rPr lang="en-US" sz="1650"/>
              <a:t>The body is training for a big match against the real virus</a:t>
            </a:r>
          </a:p>
          <a:p>
            <a:pPr marL="0" indent="0">
              <a:buNone/>
            </a:pPr>
            <a:r>
              <a:rPr lang="en-US" sz="1650"/>
              <a:t>Just like prize fighters train and spar just to get ready for prize fight. </a:t>
            </a:r>
          </a:p>
        </p:txBody>
      </p:sp>
      <p:pic>
        <p:nvPicPr>
          <p:cNvPr id="6146" name="Picture 2" descr="CTE: The Case For Smarter Sparring | by Alvin Ang | Medium">
            <a:extLst>
              <a:ext uri="{FF2B5EF4-FFF2-40B4-BE49-F238E27FC236}">
                <a16:creationId xmlns:a16="http://schemas.microsoft.com/office/drawing/2014/main" id="{2B29D359-C7D6-84F6-733C-CB9B0FAE63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48" r="20294"/>
          <a:stretch/>
        </p:blipFill>
        <p:spPr bwMode="auto">
          <a:xfrm>
            <a:off x="3983777" y="85725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920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F56A-1650-6FA3-D310-3B0E04A17B68}"/>
              </a:ext>
            </a:extLst>
          </p:cNvPr>
          <p:cNvSpPr>
            <a:spLocks noGrp="1"/>
          </p:cNvSpPr>
          <p:nvPr>
            <p:ph type="title"/>
          </p:nvPr>
        </p:nvSpPr>
        <p:spPr/>
        <p:txBody>
          <a:bodyPr>
            <a:normAutofit/>
          </a:bodyPr>
          <a:lstStyle/>
          <a:p>
            <a:r>
              <a:rPr lang="en-US" sz="3000" dirty="0"/>
              <a:t>Why do we need to get vaccinated every year?</a:t>
            </a:r>
          </a:p>
        </p:txBody>
      </p:sp>
      <p:sp>
        <p:nvSpPr>
          <p:cNvPr id="3" name="Content Placeholder 2">
            <a:extLst>
              <a:ext uri="{FF2B5EF4-FFF2-40B4-BE49-F238E27FC236}">
                <a16:creationId xmlns:a16="http://schemas.microsoft.com/office/drawing/2014/main" id="{6D2264FF-6CD5-2930-C64F-65E297AE9A36}"/>
              </a:ext>
            </a:extLst>
          </p:cNvPr>
          <p:cNvSpPr>
            <a:spLocks noGrp="1"/>
          </p:cNvSpPr>
          <p:nvPr>
            <p:ph idx="1"/>
          </p:nvPr>
        </p:nvSpPr>
        <p:spPr/>
        <p:txBody>
          <a:bodyPr/>
          <a:lstStyle/>
          <a:p>
            <a:pPr marL="0" indent="0">
              <a:buNone/>
            </a:pPr>
            <a:r>
              <a:rPr lang="en-US" dirty="0"/>
              <a:t>Think of it as if the virus gets a new hair style each year. The body does not recognize the virus unless it has been exposed to the current hair style.</a:t>
            </a:r>
          </a:p>
        </p:txBody>
      </p:sp>
      <p:pic>
        <p:nvPicPr>
          <p:cNvPr id="4098" name="Picture 2" descr="17 Examples Showing That the Right Hairstyle Can Change Everything / Bright  Side">
            <a:extLst>
              <a:ext uri="{FF2B5EF4-FFF2-40B4-BE49-F238E27FC236}">
                <a16:creationId xmlns:a16="http://schemas.microsoft.com/office/drawing/2014/main" id="{771332D6-AA33-42CA-35AE-C6BF8D94D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72" y="3121080"/>
            <a:ext cx="4822299" cy="24177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I Hair Styles: Virtual Makeover Made Easy">
            <a:extLst>
              <a:ext uri="{FF2B5EF4-FFF2-40B4-BE49-F238E27FC236}">
                <a16:creationId xmlns:a16="http://schemas.microsoft.com/office/drawing/2014/main" id="{D4A0CB89-D3A8-F3A3-466A-8B79BB025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342" y="3121080"/>
            <a:ext cx="3390386" cy="2542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140118"/>
      </p:ext>
    </p:extLst>
  </p:cSld>
  <p:clrMapOvr>
    <a:masterClrMapping/>
  </p:clrMapOvr>
</p:sld>
</file>

<file path=ppt/theme/theme1.xml><?xml version="1.0" encoding="utf-8"?>
<a:theme xmlns:a="http://schemas.openxmlformats.org/drawingml/2006/main" name="PPTtemplate">
  <a:themeElements>
    <a:clrScheme name="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PPT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1042988" rtl="0" eaLnBrk="1" fontAlgn="base" latinLnBrk="0" hangingPunct="1">
          <a:lnSpc>
            <a:spcPct val="100000"/>
          </a:lnSpc>
          <a:spcBef>
            <a:spcPct val="5000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1042988" rtl="0" eaLnBrk="1" fontAlgn="base" latinLnBrk="0" hangingPunct="1">
          <a:lnSpc>
            <a:spcPct val="100000"/>
          </a:lnSpc>
          <a:spcBef>
            <a:spcPct val="5000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PP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5144</TotalTime>
  <Words>3063</Words>
  <Application>Microsoft Office PowerPoint</Application>
  <PresentationFormat>On-screen Show (4:3)</PresentationFormat>
  <Paragraphs>362</Paragraphs>
  <Slides>69</Slides>
  <Notes>32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69</vt:i4>
      </vt:variant>
    </vt:vector>
  </HeadingPairs>
  <TitlesOfParts>
    <vt:vector size="80" baseType="lpstr">
      <vt:lpstr>Algerian</vt:lpstr>
      <vt:lpstr>Arial</vt:lpstr>
      <vt:lpstr>Arial Narrow</vt:lpstr>
      <vt:lpstr>Baguet Script</vt:lpstr>
      <vt:lpstr>Brush Script MT</vt:lpstr>
      <vt:lpstr>Calibri</vt:lpstr>
      <vt:lpstr>Open Sans</vt:lpstr>
      <vt:lpstr>Tw Cen MT</vt:lpstr>
      <vt:lpstr>Wingdings</vt:lpstr>
      <vt:lpstr>PPTtemplate</vt:lpstr>
      <vt:lpstr>Droplet</vt:lpstr>
      <vt:lpstr>Immunization Update; additions, changes, and rearranges</vt:lpstr>
      <vt:lpstr>Disclosure</vt:lpstr>
      <vt:lpstr>PowerPoint Presentation</vt:lpstr>
      <vt:lpstr>PowerPoint Presentation</vt:lpstr>
      <vt:lpstr>Vaccines are like seatbelts, there just in case</vt:lpstr>
      <vt:lpstr>PowerPoint Presentation</vt:lpstr>
      <vt:lpstr>Do I need a COVID vaccine if I am careful in public?</vt:lpstr>
      <vt:lpstr>Why do vaccines make me feel sick?</vt:lpstr>
      <vt:lpstr>Why do we need to get vaccinated every year?</vt:lpstr>
      <vt:lpstr>Vaccines are like updating your security system</vt:lpstr>
      <vt:lpstr>Natural immunity is better?</vt:lpstr>
      <vt:lpstr>PowerPoint Presentation</vt:lpstr>
      <vt:lpstr>mRNA Vaccines are like blue-prints for a car part</vt:lpstr>
      <vt:lpstr>Objectives</vt:lpstr>
      <vt:lpstr>PowerPoint Presentation</vt:lpstr>
      <vt:lpstr>PowerPoint Presentation</vt:lpstr>
      <vt:lpstr>Quick fingers challenge 1</vt:lpstr>
      <vt:lpstr>Influenza</vt:lpstr>
      <vt:lpstr>Annual Estimated  Burden of Influenza  in the US</vt:lpstr>
      <vt:lpstr>PowerPoint Presentation</vt:lpstr>
      <vt:lpstr>PowerPoint Presentation</vt:lpstr>
      <vt:lpstr>PowerPoint Presentation</vt:lpstr>
      <vt:lpstr>Influenza vaccine update</vt:lpstr>
      <vt:lpstr>Influenza CDC 2023 Report Highlights</vt:lpstr>
      <vt:lpstr>2024 ACIP childhood schedule</vt:lpstr>
      <vt:lpstr>2024 ACIP adult schedule</vt:lpstr>
      <vt:lpstr>Quick fingers challenge 2</vt:lpstr>
      <vt:lpstr>RSV</vt:lpstr>
      <vt:lpstr>Respiratory syncytial virus </vt:lpstr>
      <vt:lpstr>RSV Burden of disease</vt:lpstr>
      <vt:lpstr>RSV Vaccine – Subunit vaccine</vt:lpstr>
      <vt:lpstr>PowerPoint Presentation</vt:lpstr>
      <vt:lpstr>PowerPoint Presentation</vt:lpstr>
      <vt:lpstr>Serious Adverse Events</vt:lpstr>
      <vt:lpstr>Subunit Vaccines </vt:lpstr>
      <vt:lpstr>Respiratory Synctial Virus</vt:lpstr>
      <vt:lpstr>Respiratory Synctial Virus</vt:lpstr>
      <vt:lpstr>Most likely to benefit </vt:lpstr>
      <vt:lpstr>Quick fingers challenge 3</vt:lpstr>
      <vt:lpstr>Preterm Birth Risk</vt:lpstr>
      <vt:lpstr>Concerns with RSV PreF Vaccine in Pregnancy</vt:lpstr>
      <vt:lpstr>Considerations </vt:lpstr>
      <vt:lpstr>Nirsevimab Efficacy  age &lt;8 months/First RSV Season</vt:lpstr>
      <vt:lpstr>Nirsevimab Concerns</vt:lpstr>
      <vt:lpstr>Pneumococcal</vt:lpstr>
      <vt:lpstr>Annual Estimated Burden  of Pneumococcal in the US</vt:lpstr>
      <vt:lpstr>Pneumococcal CDC 2023 report Highlights; Adults</vt:lpstr>
      <vt:lpstr>PowerPoint Presentation</vt:lpstr>
      <vt:lpstr>Adult-high risk</vt:lpstr>
      <vt:lpstr>Adult case</vt:lpstr>
      <vt:lpstr>Pneumococcal campaign and cdc app</vt:lpstr>
      <vt:lpstr>Children  2-23 Months</vt:lpstr>
      <vt:lpstr>Quick fingers challenge 4</vt:lpstr>
      <vt:lpstr>Mpox </vt:lpstr>
      <vt:lpstr>PowerPoint Presentation</vt:lpstr>
      <vt:lpstr>Meningococcal </vt:lpstr>
      <vt:lpstr>PowerPoint Presentation</vt:lpstr>
      <vt:lpstr>PowerPoint Presentation</vt:lpstr>
      <vt:lpstr>Vaccine work is never done…</vt:lpstr>
      <vt:lpstr>COVID-19</vt:lpstr>
      <vt:lpstr>COVID</vt:lpstr>
      <vt:lpstr>COVID-19 Still a problem</vt:lpstr>
      <vt:lpstr>Legislation Affecting Vaccine Accessibility in the Last 30 Years</vt:lpstr>
      <vt:lpstr>Inflation Reduction Act</vt:lpstr>
      <vt:lpstr>Continuing Gaps in Vaccine Accessibility</vt:lpstr>
      <vt:lpstr>Quick Fingers Challenge 5</vt:lpstr>
      <vt:lpstr>Quick Fingers Challenge 5 answer</vt:lpstr>
      <vt:lpstr>Summary</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SHENDALE, Stephanie</dc:creator>
  <cp:lastModifiedBy>Julie Weston</cp:lastModifiedBy>
  <cp:revision>80</cp:revision>
  <dcterms:created xsi:type="dcterms:W3CDTF">2023-01-16T15:44:12Z</dcterms:created>
  <dcterms:modified xsi:type="dcterms:W3CDTF">2024-01-20T14:22:56Z</dcterms:modified>
</cp:coreProperties>
</file>