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80" r:id="rId2"/>
    <p:sldId id="394" r:id="rId3"/>
    <p:sldId id="304" r:id="rId4"/>
    <p:sldId id="379" r:id="rId5"/>
    <p:sldId id="448" r:id="rId6"/>
    <p:sldId id="380" r:id="rId7"/>
    <p:sldId id="313" r:id="rId8"/>
    <p:sldId id="368" r:id="rId9"/>
    <p:sldId id="385" r:id="rId10"/>
    <p:sldId id="386" r:id="rId11"/>
    <p:sldId id="389" r:id="rId12"/>
    <p:sldId id="390" r:id="rId13"/>
    <p:sldId id="391" r:id="rId14"/>
    <p:sldId id="365" r:id="rId15"/>
    <p:sldId id="441" r:id="rId16"/>
    <p:sldId id="440" r:id="rId17"/>
    <p:sldId id="449" r:id="rId18"/>
    <p:sldId id="359" r:id="rId19"/>
    <p:sldId id="388" r:id="rId20"/>
    <p:sldId id="381" r:id="rId21"/>
    <p:sldId id="383" r:id="rId22"/>
    <p:sldId id="384" r:id="rId23"/>
    <p:sldId id="439" r:id="rId24"/>
    <p:sldId id="354" r:id="rId25"/>
    <p:sldId id="447" r:id="rId26"/>
    <p:sldId id="442" r:id="rId27"/>
    <p:sldId id="303" r:id="rId28"/>
    <p:sldId id="356" r:id="rId29"/>
    <p:sldId id="395" r:id="rId30"/>
    <p:sldId id="285" r:id="rId31"/>
    <p:sldId id="286" r:id="rId32"/>
    <p:sldId id="287" r:id="rId33"/>
    <p:sldId id="288" r:id="rId34"/>
    <p:sldId id="396" r:id="rId35"/>
    <p:sldId id="291" r:id="rId36"/>
    <p:sldId id="422" r:id="rId37"/>
    <p:sldId id="289" r:id="rId38"/>
    <p:sldId id="290" r:id="rId39"/>
    <p:sldId id="292" r:id="rId40"/>
    <p:sldId id="293" r:id="rId41"/>
    <p:sldId id="415" r:id="rId42"/>
    <p:sldId id="296" r:id="rId43"/>
    <p:sldId id="428" r:id="rId44"/>
    <p:sldId id="454" r:id="rId45"/>
    <p:sldId id="453" r:id="rId46"/>
    <p:sldId id="432" r:id="rId47"/>
    <p:sldId id="423" r:id="rId48"/>
    <p:sldId id="446" r:id="rId49"/>
    <p:sldId id="294" r:id="rId50"/>
    <p:sldId id="257" r:id="rId51"/>
    <p:sldId id="282" r:id="rId52"/>
    <p:sldId id="272" r:id="rId53"/>
    <p:sldId id="284" r:id="rId54"/>
    <p:sldId id="412" r:id="rId55"/>
    <p:sldId id="320" r:id="rId56"/>
    <p:sldId id="321" r:id="rId57"/>
    <p:sldId id="258" r:id="rId58"/>
    <p:sldId id="261" r:id="rId59"/>
    <p:sldId id="262" r:id="rId60"/>
    <p:sldId id="263" r:id="rId61"/>
    <p:sldId id="264" r:id="rId62"/>
    <p:sldId id="274" r:id="rId63"/>
    <p:sldId id="266" r:id="rId64"/>
    <p:sldId id="268" r:id="rId65"/>
    <p:sldId id="270" r:id="rId66"/>
    <p:sldId id="271" r:id="rId67"/>
    <p:sldId id="437" r:id="rId68"/>
    <p:sldId id="438" r:id="rId69"/>
    <p:sldId id="312" r:id="rId70"/>
    <p:sldId id="458" r:id="rId71"/>
    <p:sldId id="297" r:id="rId72"/>
    <p:sldId id="298" r:id="rId73"/>
    <p:sldId id="300" r:id="rId74"/>
    <p:sldId id="301" r:id="rId75"/>
    <p:sldId id="302" r:id="rId76"/>
    <p:sldId id="306" r:id="rId77"/>
    <p:sldId id="455" r:id="rId78"/>
    <p:sldId id="45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Harding" initials="MH" lastIdx="1" clrIdx="0">
    <p:extLst>
      <p:ext uri="{19B8F6BF-5375-455C-9EA6-DF929625EA0E}">
        <p15:presenceInfo xmlns:p15="http://schemas.microsoft.com/office/powerpoint/2012/main" userId="Michael Hard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2" autoAdjust="0"/>
    <p:restoredTop sz="79750" autoAdjust="0"/>
  </p:normalViewPr>
  <p:slideViewPr>
    <p:cSldViewPr snapToGrid="0">
      <p:cViewPr varScale="1">
        <p:scale>
          <a:sx n="69" d="100"/>
          <a:sy n="69" d="100"/>
        </p:scale>
        <p:origin x="778" y="58"/>
      </p:cViewPr>
      <p:guideLst/>
    </p:cSldViewPr>
  </p:slideViewPr>
  <p:outlineViewPr>
    <p:cViewPr>
      <p:scale>
        <a:sx n="33" d="100"/>
        <a:sy n="33" d="100"/>
      </p:scale>
      <p:origin x="0" y="-7810"/>
    </p:cViewPr>
  </p:outlineViewPr>
  <p:notesTextViewPr>
    <p:cViewPr>
      <p:scale>
        <a:sx n="1" d="1"/>
        <a:sy n="1" d="1"/>
      </p:scale>
      <p:origin x="0" y="0"/>
    </p:cViewPr>
  </p:notesTextViewPr>
  <p:sorterViewPr>
    <p:cViewPr varScale="1">
      <p:scale>
        <a:sx n="100" d="100"/>
        <a:sy n="100" d="100"/>
      </p:scale>
      <p:origin x="0" y="-20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3T08:48:22.412"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58A21-10A2-4F2B-BB0B-667AC170556D}" type="datetimeFigureOut">
              <a:rPr lang="en-US" smtClean="0"/>
              <a:t>8/23/2020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64B27-E6F8-4D4B-A6BA-AA4E00B713CC}" type="slidenum">
              <a:rPr lang="en-US" smtClean="0"/>
              <a:t>‹#›</a:t>
            </a:fld>
            <a:endParaRPr lang="en-US"/>
          </a:p>
        </p:txBody>
      </p:sp>
    </p:spTree>
    <p:extLst>
      <p:ext uri="{BB962C8B-B14F-4D97-AF65-F5344CB8AC3E}">
        <p14:creationId xmlns:p14="http://schemas.microsoft.com/office/powerpoint/2010/main" val="97746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 is a chronic complication of DVT that imposes significant morbidity, reduces quality of life, and is costly</a:t>
            </a:r>
          </a:p>
          <a:p>
            <a:r>
              <a:rPr lang="en-US" dirty="0"/>
              <a:t>DVT----	20-50% PTS</a:t>
            </a:r>
          </a:p>
          <a:p>
            <a:r>
              <a:rPr lang="en-US" dirty="0"/>
              <a:t>	5-10% SEVERE</a:t>
            </a:r>
          </a:p>
          <a:p>
            <a:r>
              <a:rPr lang="en-US" dirty="0"/>
              <a:t>	5% Ulcer/10Y</a:t>
            </a:r>
          </a:p>
        </p:txBody>
      </p:sp>
      <p:sp>
        <p:nvSpPr>
          <p:cNvPr id="4" name="Slide Number Placeholder 3"/>
          <p:cNvSpPr>
            <a:spLocks noGrp="1"/>
          </p:cNvSpPr>
          <p:nvPr>
            <p:ph type="sldNum" sz="quarter" idx="10"/>
          </p:nvPr>
        </p:nvSpPr>
        <p:spPr/>
        <p:txBody>
          <a:bodyPr/>
          <a:lstStyle/>
          <a:p>
            <a:fld id="{EBB64B27-E6F8-4D4B-A6BA-AA4E00B713CC}" type="slidenum">
              <a:rPr lang="en-US" smtClean="0"/>
              <a:t>1</a:t>
            </a:fld>
            <a:endParaRPr lang="en-US"/>
          </a:p>
        </p:txBody>
      </p:sp>
    </p:spTree>
    <p:extLst>
      <p:ext uri="{BB962C8B-B14F-4D97-AF65-F5344CB8AC3E}">
        <p14:creationId xmlns:p14="http://schemas.microsoft.com/office/powerpoint/2010/main" val="330108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good but not great for proximal </a:t>
            </a:r>
            <a:r>
              <a:rPr lang="en-US" dirty="0" err="1"/>
              <a:t>ie</a:t>
            </a:r>
            <a:r>
              <a:rPr lang="en-US" dirty="0"/>
              <a:t> pelvic /abdominal obstruction. Hard to visualize. Rely on waveform so call phasic respiratory variation of the Doppler signal. Also many </a:t>
            </a:r>
            <a:r>
              <a:rPr lang="en-US" dirty="0" err="1"/>
              <a:t>pt</a:t>
            </a:r>
            <a:r>
              <a:rPr lang="en-US" dirty="0"/>
              <a:t> variables can result in incomplete studies Casts, bandages, wounds, cooperation, poisoning, sensitivity to probe</a:t>
            </a:r>
          </a:p>
          <a:p>
            <a:r>
              <a:rPr lang="en-US" dirty="0" err="1"/>
              <a:t>Prox</a:t>
            </a:r>
            <a:r>
              <a:rPr lang="en-US" dirty="0"/>
              <a:t> DVT: 97%sensitive,94%specific-above knee.. 90% specificity and sensitivity calf. f decide not to Rx distal or high suspicion of DVT-repeat u/s10-14d. ¼ of untreated calf DVT will </a:t>
            </a:r>
            <a:r>
              <a:rPr lang="en-US" dirty="0" err="1"/>
              <a:t>exten</a:t>
            </a:r>
            <a:r>
              <a:rPr lang="en-US" dirty="0"/>
              <a:t> in 2 weeks</a:t>
            </a:r>
          </a:p>
          <a:p>
            <a:r>
              <a:rPr lang="en-US" dirty="0"/>
              <a:t>Have to have a high index of suspicion . Think north.  If L </a:t>
            </a:r>
            <a:r>
              <a:rPr lang="en-US" dirty="0" err="1"/>
              <a:t>eg</a:t>
            </a:r>
            <a:r>
              <a:rPr lang="en-US" dirty="0"/>
              <a:t> only think May –</a:t>
            </a:r>
            <a:r>
              <a:rPr lang="en-US" dirty="0" err="1"/>
              <a:t>Thurner</a:t>
            </a:r>
            <a:r>
              <a:rPr lang="en-US" dirty="0"/>
              <a:t> or obstruction of the L iliac vein by the cross over of the R iliac artery. Symptom of Pelvic congestion syndrome ( ovarian vein reflux) . Nut cracker syndrome. Now go to MRV/CTV.</a:t>
            </a:r>
          </a:p>
          <a:p>
            <a:endParaRPr lang="en-US" dirty="0"/>
          </a:p>
          <a:p>
            <a:r>
              <a:rPr lang="en-US" dirty="0"/>
              <a:t>Gold standard—venography + IVUS</a:t>
            </a:r>
          </a:p>
        </p:txBody>
      </p:sp>
      <p:sp>
        <p:nvSpPr>
          <p:cNvPr id="4" name="Slide Number Placeholder 3"/>
          <p:cNvSpPr>
            <a:spLocks noGrp="1"/>
          </p:cNvSpPr>
          <p:nvPr>
            <p:ph type="sldNum" sz="quarter" idx="10"/>
          </p:nvPr>
        </p:nvSpPr>
        <p:spPr/>
        <p:txBody>
          <a:bodyPr/>
          <a:lstStyle/>
          <a:p>
            <a:fld id="{BE292AEE-4DD3-4B54-9B42-5F4B993E9055}" type="slidenum">
              <a:rPr lang="en-US" smtClean="0"/>
              <a:t>16</a:t>
            </a:fld>
            <a:endParaRPr lang="en-US"/>
          </a:p>
        </p:txBody>
      </p:sp>
    </p:spTree>
    <p:extLst>
      <p:ext uri="{BB962C8B-B14F-4D97-AF65-F5344CB8AC3E}">
        <p14:creationId xmlns:p14="http://schemas.microsoft.com/office/powerpoint/2010/main" val="127902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Fibrinogen is clotted by thrombin</a:t>
            </a:r>
          </a:p>
          <a:p>
            <a:r>
              <a:rPr lang="en-US" dirty="0"/>
              <a:t>Apixaban ELIQUIS</a:t>
            </a:r>
          </a:p>
          <a:p>
            <a:r>
              <a:rPr lang="en-US" dirty="0"/>
              <a:t>Rivaroxaban XERELTO</a:t>
            </a:r>
          </a:p>
          <a:p>
            <a:r>
              <a:rPr lang="en-US" dirty="0"/>
              <a:t>Dabigatran PRADAXA</a:t>
            </a:r>
          </a:p>
          <a:p>
            <a:endParaRPr lang="en-US" dirty="0"/>
          </a:p>
        </p:txBody>
      </p:sp>
      <p:sp>
        <p:nvSpPr>
          <p:cNvPr id="4" name="Slide Number Placeholder 3"/>
          <p:cNvSpPr>
            <a:spLocks noGrp="1"/>
          </p:cNvSpPr>
          <p:nvPr>
            <p:ph type="sldNum" sz="quarter" idx="5"/>
          </p:nvPr>
        </p:nvSpPr>
        <p:spPr/>
        <p:txBody>
          <a:bodyPr/>
          <a:lstStyle/>
          <a:p>
            <a:fld id="{EBB64B27-E6F8-4D4B-A6BA-AA4E00B713CC}" type="slidenum">
              <a:rPr lang="en-US" smtClean="0"/>
              <a:t>18</a:t>
            </a:fld>
            <a:endParaRPr lang="en-US"/>
          </a:p>
        </p:txBody>
      </p:sp>
    </p:spTree>
    <p:extLst>
      <p:ext uri="{BB962C8B-B14F-4D97-AF65-F5344CB8AC3E}">
        <p14:creationId xmlns:p14="http://schemas.microsoft.com/office/powerpoint/2010/main" val="32838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Anti-inflammatory  add a statin?</a:t>
            </a:r>
          </a:p>
        </p:txBody>
      </p:sp>
      <p:sp>
        <p:nvSpPr>
          <p:cNvPr id="4" name="Slide Number Placeholder 3"/>
          <p:cNvSpPr>
            <a:spLocks noGrp="1"/>
          </p:cNvSpPr>
          <p:nvPr>
            <p:ph type="sldNum" sz="quarter" idx="5"/>
          </p:nvPr>
        </p:nvSpPr>
        <p:spPr/>
        <p:txBody>
          <a:bodyPr/>
          <a:lstStyle/>
          <a:p>
            <a:fld id="{EBB64B27-E6F8-4D4B-A6BA-AA4E00B713CC}" type="slidenum">
              <a:rPr lang="en-US" smtClean="0"/>
              <a:t>22</a:t>
            </a:fld>
            <a:endParaRPr lang="en-US"/>
          </a:p>
        </p:txBody>
      </p:sp>
    </p:spTree>
    <p:extLst>
      <p:ext uri="{BB962C8B-B14F-4D97-AF65-F5344CB8AC3E}">
        <p14:creationId xmlns:p14="http://schemas.microsoft.com/office/powerpoint/2010/main" val="411662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 prevention: “ conflicting data”  30-40mm Hg KH -2 years</a:t>
            </a:r>
          </a:p>
          <a:p>
            <a:r>
              <a:rPr lang="en-US" dirty="0"/>
              <a:t>SOX trial no benefit---poor compliance</a:t>
            </a:r>
          </a:p>
          <a:p>
            <a:r>
              <a:rPr lang="en-US" dirty="0"/>
              <a:t>JUST DO IT</a:t>
            </a:r>
          </a:p>
          <a:p>
            <a:r>
              <a:rPr lang="en-US" dirty="0"/>
              <a:t>BEWARE PAD and allergy</a:t>
            </a:r>
          </a:p>
        </p:txBody>
      </p:sp>
      <p:sp>
        <p:nvSpPr>
          <p:cNvPr id="4" name="Slide Number Placeholder 3"/>
          <p:cNvSpPr>
            <a:spLocks noGrp="1"/>
          </p:cNvSpPr>
          <p:nvPr>
            <p:ph type="sldNum" sz="quarter" idx="5"/>
          </p:nvPr>
        </p:nvSpPr>
        <p:spPr/>
        <p:txBody>
          <a:bodyPr/>
          <a:lstStyle/>
          <a:p>
            <a:fld id="{EBB64B27-E6F8-4D4B-A6BA-AA4E00B713CC}" type="slidenum">
              <a:rPr lang="en-US" smtClean="0"/>
              <a:t>25</a:t>
            </a:fld>
            <a:endParaRPr lang="en-US"/>
          </a:p>
        </p:txBody>
      </p:sp>
    </p:spTree>
    <p:extLst>
      <p:ext uri="{BB962C8B-B14F-4D97-AF65-F5344CB8AC3E}">
        <p14:creationId xmlns:p14="http://schemas.microsoft.com/office/powerpoint/2010/main" val="29277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goals of Compression Therapy?   (This is on the test)</a:t>
            </a:r>
          </a:p>
          <a:p>
            <a:endParaRPr lang="en-US" dirty="0"/>
          </a:p>
          <a:p>
            <a:r>
              <a:rPr lang="en-US" dirty="0"/>
              <a:t>To restore blood flow velocity to normal   (the blue/gold chart we just reviewed)</a:t>
            </a:r>
          </a:p>
          <a:p>
            <a:r>
              <a:rPr lang="en-US" dirty="0"/>
              <a:t>To reduce or prevent edema.</a:t>
            </a:r>
          </a:p>
          <a:p>
            <a:r>
              <a:rPr lang="en-US" dirty="0"/>
              <a:t>Prevent progression of venous or lymphatic disease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26</a:t>
            </a:fld>
            <a:endParaRPr lang="en-US"/>
          </a:p>
        </p:txBody>
      </p:sp>
    </p:spTree>
    <p:extLst>
      <p:ext uri="{BB962C8B-B14F-4D97-AF65-F5344CB8AC3E}">
        <p14:creationId xmlns:p14="http://schemas.microsoft.com/office/powerpoint/2010/main" val="310575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Reducing the diameter of vein and hence improving venous valvular function</a:t>
            </a:r>
          </a:p>
          <a:p>
            <a:pPr marL="228600" indent="-228600">
              <a:buAutoNum type="arabicParenR"/>
            </a:pPr>
            <a:r>
              <a:rPr lang="en-US" dirty="0"/>
              <a:t>Accelerating venous back flow</a:t>
            </a:r>
          </a:p>
          <a:p>
            <a:pPr marL="228600" indent="-228600">
              <a:buAutoNum type="arabicParenR"/>
            </a:pPr>
            <a:r>
              <a:rPr lang="en-US" dirty="0"/>
              <a:t>Preventing and reducing leg edema</a:t>
            </a:r>
          </a:p>
        </p:txBody>
      </p:sp>
      <p:sp>
        <p:nvSpPr>
          <p:cNvPr id="4" name="Slide Number Placeholder 3"/>
          <p:cNvSpPr>
            <a:spLocks noGrp="1"/>
          </p:cNvSpPr>
          <p:nvPr>
            <p:ph type="sldNum" sz="quarter" idx="10"/>
          </p:nvPr>
        </p:nvSpPr>
        <p:spPr/>
        <p:txBody>
          <a:bodyPr/>
          <a:lstStyle/>
          <a:p>
            <a:fld id="{EBB64B27-E6F8-4D4B-A6BA-AA4E00B713CC}" type="slidenum">
              <a:rPr lang="en-US" smtClean="0"/>
              <a:t>27</a:t>
            </a:fld>
            <a:endParaRPr lang="en-US"/>
          </a:p>
        </p:txBody>
      </p:sp>
    </p:spTree>
    <p:extLst>
      <p:ext uri="{BB962C8B-B14F-4D97-AF65-F5344CB8AC3E}">
        <p14:creationId xmlns:p14="http://schemas.microsoft.com/office/powerpoint/2010/main" val="194397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A patient suffering from venous leg ulcers and sensitive skin issues may require a different type of compression before being put into a garment such as what we are talking about today.  Also, some patients have difficulty donning/doffing.  They may suffer from a disability, be obese, in pain or have weakness in their hands, etc.  </a:t>
            </a:r>
          </a:p>
          <a:p>
            <a:endParaRPr lang="en-US" altLang="en-US" dirty="0">
              <a:latin typeface="Arial" panose="020B0604020202020204" pitchFamily="34" charset="0"/>
            </a:endParaRPr>
          </a:p>
          <a:p>
            <a:r>
              <a:rPr lang="en-US" altLang="en-US" b="1" dirty="0">
                <a:latin typeface="Arial" panose="020B0604020202020204" pitchFamily="34" charset="0"/>
              </a:rPr>
              <a:t>Note to speaker:</a:t>
            </a:r>
            <a:r>
              <a:rPr lang="en-US" altLang="en-US" dirty="0">
                <a:latin typeface="Arial" panose="020B0604020202020204" pitchFamily="34" charset="0"/>
              </a:rPr>
              <a:t>  explain each of the types of compression, expressing the pro’s/con’s of each method.  White piece is Lycra-</a:t>
            </a:r>
            <a:r>
              <a:rPr lang="en-US" altLang="en-US" dirty="0" err="1">
                <a:latin typeface="Arial" panose="020B0604020202020204" pitchFamily="34" charset="0"/>
              </a:rPr>
              <a:t>strechy</a:t>
            </a:r>
            <a:r>
              <a:rPr lang="en-US" altLang="en-US" dirty="0">
                <a:latin typeface="Arial" panose="020B0604020202020204" pitchFamily="34" charset="0"/>
              </a:rPr>
              <a:t> material   Brown  Nylon/wool/cotton/rubber-yarn-double covered    High vs low quality.</a:t>
            </a:r>
          </a:p>
          <a:p>
            <a:r>
              <a:rPr lang="en-US" altLang="en-US" dirty="0">
                <a:latin typeface="Arial" panose="020B0604020202020204" pitchFamily="34" charset="0"/>
              </a:rPr>
              <a:t>Stacked rubber bands . Can be then </a:t>
            </a:r>
            <a:r>
              <a:rPr lang="en-US" altLang="en-US" dirty="0" err="1">
                <a:latin typeface="Arial" panose="020B0604020202020204" pitchFamily="34" charset="0"/>
              </a:rPr>
              <a:t>wraped</a:t>
            </a:r>
            <a:r>
              <a:rPr lang="en-US" altLang="en-US" dirty="0">
                <a:latin typeface="Arial" panose="020B0604020202020204" pitchFamily="34" charset="0"/>
              </a:rPr>
              <a:t> in differ materials like </a:t>
            </a:r>
            <a:r>
              <a:rPr lang="en-US" altLang="en-US" dirty="0" err="1">
                <a:latin typeface="Arial" panose="020B0604020202020204" pitchFamily="34" charset="0"/>
              </a:rPr>
              <a:t>Merinowool</a:t>
            </a:r>
            <a:r>
              <a:rPr lang="en-US" altLang="en-US" dirty="0">
                <a:latin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BE292AEE-4DD3-4B54-9B42-5F4B993E9055}" type="slidenum">
              <a:rPr lang="en-US" smtClean="0"/>
              <a:t>28</a:t>
            </a:fld>
            <a:endParaRPr lang="en-US"/>
          </a:p>
        </p:txBody>
      </p:sp>
    </p:spTree>
    <p:extLst>
      <p:ext uri="{BB962C8B-B14F-4D97-AF65-F5344CB8AC3E}">
        <p14:creationId xmlns:p14="http://schemas.microsoft.com/office/powerpoint/2010/main" val="174464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P1-P2: Venous blood from the legs has to travel against the forces of gravity IT’S GRAVITY STUPID</a:t>
            </a:r>
          </a:p>
          <a:p>
            <a:r>
              <a:rPr lang="en-US" dirty="0"/>
              <a:t>RP: The push</a:t>
            </a:r>
          </a:p>
          <a:p>
            <a:r>
              <a:rPr lang="en-US" dirty="0"/>
              <a:t> TP= outside – inside P.  </a:t>
            </a:r>
          </a:p>
          <a:p>
            <a:r>
              <a:rPr lang="en-US" dirty="0"/>
              <a:t>Tissue drainage-LYMPHATICS The janitor of the </a:t>
            </a:r>
            <a:r>
              <a:rPr lang="en-US" dirty="0" err="1"/>
              <a:t>interstitium</a:t>
            </a:r>
            <a:r>
              <a:rPr lang="en-US" dirty="0"/>
              <a:t>.</a:t>
            </a:r>
          </a:p>
          <a:p>
            <a:r>
              <a:rPr lang="en-US" dirty="0"/>
              <a:t>VEIN CALIBER-has a lot to do with every thing . Self fulfilling prophecy.  COMPRESSION</a:t>
            </a:r>
          </a:p>
          <a:p>
            <a:r>
              <a:rPr lang="en-US" dirty="0"/>
              <a:t>Compliance- COMPACITANCE VESSELS</a:t>
            </a:r>
          </a:p>
          <a:p>
            <a:r>
              <a:rPr lang="en-US" dirty="0"/>
              <a:t>Flow  Q=P/R  f(radius) Ohms law I=V/R  current(amps) = volts / ohms</a:t>
            </a:r>
          </a:p>
          <a:p>
            <a:r>
              <a:rPr lang="en-US" dirty="0" err="1"/>
              <a:t>Bernoullis</a:t>
            </a:r>
            <a:r>
              <a:rPr lang="en-US" dirty="0"/>
              <a:t>: conservation of energy: simultaneous decrease in pressure with increased speed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Poiseuilles</a:t>
            </a:r>
            <a:r>
              <a:rPr lang="en-US" dirty="0"/>
              <a:t>: describes pressure drop in an incompressible tube with laminar flow and increased delta P if turbulence (Reynolds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Load: static pressure=F/A  dynamic pressure=kinetic energy= ½ densityXv2(velocity)</a:t>
            </a:r>
          </a:p>
          <a:p>
            <a:r>
              <a:rPr lang="en-US" dirty="0"/>
              <a:t>Cardio/</a:t>
            </a:r>
            <a:r>
              <a:rPr lang="en-US" dirty="0" err="1"/>
              <a:t>pulm</a:t>
            </a:r>
            <a:r>
              <a:rPr lang="en-US" dirty="0"/>
              <a:t>/</a:t>
            </a:r>
            <a:r>
              <a:rPr lang="en-US" dirty="0" err="1"/>
              <a:t>thoraco</a:t>
            </a:r>
            <a:r>
              <a:rPr lang="en-US" dirty="0"/>
              <a:t>/</a:t>
            </a:r>
            <a:r>
              <a:rPr lang="en-US" dirty="0" err="1"/>
              <a:t>abd</a:t>
            </a:r>
            <a:r>
              <a:rPr lang="en-US" dirty="0"/>
              <a:t>—PUSH &amp; PULL</a:t>
            </a:r>
          </a:p>
          <a:p>
            <a:r>
              <a:rPr lang="en-US" dirty="0" err="1"/>
              <a:t>Thermo</a:t>
            </a:r>
            <a:r>
              <a:rPr lang="en-US" dirty="0"/>
              <a:t>—vasodilate/constrict  Ideal Gas Law  n=moles</a:t>
            </a:r>
          </a:p>
          <a:p>
            <a:r>
              <a:rPr lang="en-US" dirty="0"/>
              <a:t>Obstacles-babies/obesity/DVT/tight clothes-socks-TORNOQUIT</a:t>
            </a:r>
          </a:p>
          <a:p>
            <a:r>
              <a:rPr lang="en-US" dirty="0"/>
              <a:t>Osmotic: Starling Forces</a:t>
            </a:r>
          </a:p>
        </p:txBody>
      </p:sp>
      <p:sp>
        <p:nvSpPr>
          <p:cNvPr id="4" name="Slide Number Placeholder 3"/>
          <p:cNvSpPr>
            <a:spLocks noGrp="1"/>
          </p:cNvSpPr>
          <p:nvPr>
            <p:ph type="sldNum" sz="quarter" idx="10"/>
          </p:nvPr>
        </p:nvSpPr>
        <p:spPr/>
        <p:txBody>
          <a:bodyPr/>
          <a:lstStyle/>
          <a:p>
            <a:fld id="{BE292AEE-4DD3-4B54-9B42-5F4B993E9055}" type="slidenum">
              <a:rPr lang="en-US" smtClean="0"/>
              <a:t>30</a:t>
            </a:fld>
            <a:endParaRPr lang="en-US"/>
          </a:p>
        </p:txBody>
      </p:sp>
    </p:spTree>
    <p:extLst>
      <p:ext uri="{BB962C8B-B14F-4D97-AF65-F5344CB8AC3E}">
        <p14:creationId xmlns:p14="http://schemas.microsoft.com/office/powerpoint/2010/main" val="3706995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Energy---Kinetic energy</a:t>
            </a:r>
          </a:p>
          <a:p>
            <a:r>
              <a:rPr lang="en-US" dirty="0"/>
              <a:t>Venous blood has to travel upward against the forces of gravity. If standing and no valves-f(height) &gt;100mmHg</a:t>
            </a:r>
          </a:p>
        </p:txBody>
      </p:sp>
      <p:sp>
        <p:nvSpPr>
          <p:cNvPr id="4" name="Slide Number Placeholder 3"/>
          <p:cNvSpPr>
            <a:spLocks noGrp="1"/>
          </p:cNvSpPr>
          <p:nvPr>
            <p:ph type="sldNum" sz="quarter" idx="10"/>
          </p:nvPr>
        </p:nvSpPr>
        <p:spPr/>
        <p:txBody>
          <a:bodyPr/>
          <a:lstStyle/>
          <a:p>
            <a:fld id="{BE292AEE-4DD3-4B54-9B42-5F4B993E9055}" type="slidenum">
              <a:rPr lang="en-US" smtClean="0"/>
              <a:t>31</a:t>
            </a:fld>
            <a:endParaRPr lang="en-US"/>
          </a:p>
        </p:txBody>
      </p:sp>
    </p:spTree>
    <p:extLst>
      <p:ext uri="{BB962C8B-B14F-4D97-AF65-F5344CB8AC3E}">
        <p14:creationId xmlns:p14="http://schemas.microsoft.com/office/powerpoint/2010/main" val="1704965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forces but no height thus no VV. Think about it. When was the last time you saw a lizard with VV.</a:t>
            </a:r>
          </a:p>
        </p:txBody>
      </p:sp>
      <p:sp>
        <p:nvSpPr>
          <p:cNvPr id="4" name="Slide Number Placeholder 3"/>
          <p:cNvSpPr>
            <a:spLocks noGrp="1"/>
          </p:cNvSpPr>
          <p:nvPr>
            <p:ph type="sldNum" sz="quarter" idx="10"/>
          </p:nvPr>
        </p:nvSpPr>
        <p:spPr/>
        <p:txBody>
          <a:bodyPr/>
          <a:lstStyle/>
          <a:p>
            <a:fld id="{BE292AEE-4DD3-4B54-9B42-5F4B993E9055}" type="slidenum">
              <a:rPr lang="en-US" smtClean="0"/>
              <a:t>32</a:t>
            </a:fld>
            <a:endParaRPr lang="en-US"/>
          </a:p>
        </p:txBody>
      </p:sp>
    </p:spTree>
    <p:extLst>
      <p:ext uri="{BB962C8B-B14F-4D97-AF65-F5344CB8AC3E}">
        <p14:creationId xmlns:p14="http://schemas.microsoft.com/office/powerpoint/2010/main" val="210393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VTE diagnosed 1.5/1000 persons/year. For every 1 </a:t>
            </a:r>
            <a:r>
              <a:rPr lang="en-US" dirty="0" err="1"/>
              <a:t>pt</a:t>
            </a:r>
            <a:r>
              <a:rPr lang="en-US" dirty="0"/>
              <a:t> diagnosed 9 are excluded. 2/3 present with suspected DVT 1/3 PE</a:t>
            </a:r>
          </a:p>
          <a:p>
            <a:r>
              <a:rPr lang="en-US" dirty="0"/>
              <a:t>PE: 3</a:t>
            </a:r>
            <a:r>
              <a:rPr lang="en-US" baseline="30000" dirty="0"/>
              <a:t>rd</a:t>
            </a:r>
            <a:r>
              <a:rPr lang="en-US" dirty="0"/>
              <a:t> leading cause of cardiovascular death</a:t>
            </a:r>
          </a:p>
          <a:p>
            <a:r>
              <a:rPr lang="en-US" dirty="0"/>
              <a:t>High Risk-SBP&lt;90 5%pts,30%mortality at 1 </a:t>
            </a:r>
            <a:r>
              <a:rPr lang="en-US" dirty="0" err="1"/>
              <a:t>mo</a:t>
            </a:r>
            <a:endParaRPr lang="en-US" dirty="0"/>
          </a:p>
          <a:p>
            <a:r>
              <a:rPr lang="en-US" dirty="0"/>
              <a:t>Intermediate-RV strain without hypotension, RV/LV  CT &gt;0.9, ECHO, +trop/BNP 1/3-1/2 pts-mortality2-15%/1yr</a:t>
            </a:r>
          </a:p>
          <a:p>
            <a:r>
              <a:rPr lang="en-US" dirty="0"/>
              <a:t>Low risk-majority 1% mortality @1 m</a:t>
            </a:r>
          </a:p>
          <a:p>
            <a:r>
              <a:rPr lang="en-US"/>
              <a:t>OVERALL MRR</a:t>
            </a:r>
            <a:r>
              <a:rPr lang="en-US" dirty="0"/>
              <a:t>(mortality rate ratio’s are up to 40% at 30 years for combined DVT and PE</a:t>
            </a:r>
          </a:p>
        </p:txBody>
      </p:sp>
      <p:sp>
        <p:nvSpPr>
          <p:cNvPr id="4" name="Slide Number Placeholder 3"/>
          <p:cNvSpPr>
            <a:spLocks noGrp="1"/>
          </p:cNvSpPr>
          <p:nvPr>
            <p:ph type="sldNum" sz="quarter" idx="5"/>
          </p:nvPr>
        </p:nvSpPr>
        <p:spPr/>
        <p:txBody>
          <a:bodyPr/>
          <a:lstStyle/>
          <a:p>
            <a:fld id="{EBB64B27-E6F8-4D4B-A6BA-AA4E00B713CC}" type="slidenum">
              <a:rPr lang="en-US" smtClean="0"/>
              <a:t>4</a:t>
            </a:fld>
            <a:endParaRPr lang="en-US"/>
          </a:p>
        </p:txBody>
      </p:sp>
    </p:spTree>
    <p:extLst>
      <p:ext uri="{BB962C8B-B14F-4D97-AF65-F5344CB8AC3E}">
        <p14:creationId xmlns:p14="http://schemas.microsoft.com/office/powerpoint/2010/main" val="301327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don’t Giraffes have VV?</a:t>
            </a:r>
          </a:p>
        </p:txBody>
      </p:sp>
      <p:sp>
        <p:nvSpPr>
          <p:cNvPr id="4" name="Slide Number Placeholder 3"/>
          <p:cNvSpPr>
            <a:spLocks noGrp="1"/>
          </p:cNvSpPr>
          <p:nvPr>
            <p:ph type="sldNum" sz="quarter" idx="10"/>
          </p:nvPr>
        </p:nvSpPr>
        <p:spPr/>
        <p:txBody>
          <a:bodyPr/>
          <a:lstStyle/>
          <a:p>
            <a:fld id="{BE292AEE-4DD3-4B54-9B42-5F4B993E9055}" type="slidenum">
              <a:rPr lang="en-US" smtClean="0"/>
              <a:t>33</a:t>
            </a:fld>
            <a:endParaRPr lang="en-US"/>
          </a:p>
        </p:txBody>
      </p:sp>
    </p:spTree>
    <p:extLst>
      <p:ext uri="{BB962C8B-B14F-4D97-AF65-F5344CB8AC3E}">
        <p14:creationId xmlns:p14="http://schemas.microsoft.com/office/powerpoint/2010/main" val="3264875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summarize…think of the three systems of veins as you would a road map…</a:t>
            </a:r>
          </a:p>
          <a:p>
            <a:endParaRPr lang="en-US" dirty="0"/>
          </a:p>
          <a:p>
            <a:endParaRPr lang="en-US" dirty="0"/>
          </a:p>
          <a:p>
            <a:r>
              <a:rPr lang="en-US" dirty="0"/>
              <a:t>The interstate handles a larger volume of traffic, just like the deep vein system handles more blood volume.  It is also a more direct route  (point “a” to point “b”)  at a higher rate of speed.  Think of volume as pressure.	</a:t>
            </a:r>
          </a:p>
          <a:p>
            <a:r>
              <a:rPr lang="en-US" dirty="0"/>
              <a:t>The side roads, like the superficial roads, feed into the interstate. They are smaller roads  and move at a lower rate of speed or lower volume.  </a:t>
            </a:r>
          </a:p>
          <a:p>
            <a:r>
              <a:rPr lang="en-US" dirty="0"/>
              <a:t>The perforating  veins are the on-ramps which take blood from one system to the other.</a:t>
            </a:r>
          </a:p>
          <a:p>
            <a:endParaRPr lang="en-US" dirty="0"/>
          </a:p>
          <a:p>
            <a:r>
              <a:rPr lang="en-US" dirty="0"/>
              <a:t>What happens to the traffic flow when there is an accident (1) on the exit ramp and/or (2) on the interstate?  </a:t>
            </a:r>
          </a:p>
          <a:p>
            <a:endParaRPr lang="en-US" dirty="0"/>
          </a:p>
          <a:p>
            <a:r>
              <a:rPr lang="en-US" dirty="0"/>
              <a:t>Discuss the flow and reversing of flow, increasing pressure.  And discuss how to get around an obstruction, you might have to drive on the shoulder which redefines the normal wall.  </a:t>
            </a:r>
          </a:p>
          <a:p>
            <a:endParaRPr lang="en-US" dirty="0"/>
          </a:p>
          <a:p>
            <a:r>
              <a:rPr lang="en-US" dirty="0"/>
              <a:t>Introduce the concept of DVT in the deep vein (interstate) , but don’t go there yet as there is are slides later in this module discussing DVT, PE and PTS.</a:t>
            </a:r>
          </a:p>
          <a:p>
            <a:endParaRPr lang="en-US" dirty="0"/>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35</a:t>
            </a:fld>
            <a:endParaRPr lang="en-US"/>
          </a:p>
        </p:txBody>
      </p:sp>
    </p:spTree>
    <p:extLst>
      <p:ext uri="{BB962C8B-B14F-4D97-AF65-F5344CB8AC3E}">
        <p14:creationId xmlns:p14="http://schemas.microsoft.com/office/powerpoint/2010/main" val="291772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name implies, the deep venous system lies deep inside the leg. The deep system handles up to 90% of the venous blood volume and has a slightly higher pressure within the venous circulation of the legs. </a:t>
            </a:r>
          </a:p>
          <a:p>
            <a:r>
              <a:rPr lang="en-US" dirty="0"/>
              <a:t>The deep system veins are surrounded strong facia and muscle.  The muscle contractions helps move the blood flow.  </a:t>
            </a:r>
          </a:p>
          <a:p>
            <a:r>
              <a:rPr lang="en-US" dirty="0"/>
              <a:t>The deep veins move blood more direct from “point A” (lower leg) to “point B”  (lungs/heart) </a:t>
            </a:r>
          </a:p>
          <a:p>
            <a:endParaRPr lang="en-US" dirty="0"/>
          </a:p>
          <a:p>
            <a:r>
              <a:rPr lang="en-US" dirty="0"/>
              <a:t>The major veins of the deep system are: (use pointer)</a:t>
            </a:r>
          </a:p>
          <a:p>
            <a:r>
              <a:rPr lang="en-US" dirty="0"/>
              <a:t>The Anterior and Posterior </a:t>
            </a:r>
            <a:r>
              <a:rPr lang="en-US" dirty="0" err="1"/>
              <a:t>Tibial</a:t>
            </a:r>
            <a:r>
              <a:rPr lang="en-US" dirty="0"/>
              <a:t> Veins </a:t>
            </a:r>
          </a:p>
          <a:p>
            <a:r>
              <a:rPr lang="en-US" dirty="0"/>
              <a:t>The Peroneal Veins, located below the knee, </a:t>
            </a:r>
          </a:p>
          <a:p>
            <a:r>
              <a:rPr lang="en-US" dirty="0"/>
              <a:t>The Popliteal Vein, found behind the bend of the knee, is the most common site for a blood clot to develop It is “ABOVE THE KNEE”</a:t>
            </a:r>
          </a:p>
          <a:p>
            <a:r>
              <a:rPr lang="en-US" dirty="0"/>
              <a:t>NOT shown-</a:t>
            </a:r>
            <a:r>
              <a:rPr lang="en-US" dirty="0" err="1"/>
              <a:t>Gastroc</a:t>
            </a:r>
            <a:r>
              <a:rPr lang="en-US" dirty="0"/>
              <a:t> and </a:t>
            </a:r>
            <a:r>
              <a:rPr lang="en-US" dirty="0" err="1"/>
              <a:t>soleal</a:t>
            </a:r>
            <a:r>
              <a:rPr lang="en-US" dirty="0"/>
              <a:t>.</a:t>
            </a:r>
          </a:p>
          <a:p>
            <a:endParaRPr lang="en-US" dirty="0"/>
          </a:p>
          <a:p>
            <a:r>
              <a:rPr lang="en-US" dirty="0"/>
              <a:t>In the thigh you, will find the Superficial Femoral Vein,( FEMORAL VEIN) which is the main vein in this system, and the Common Femoral Vein at the groin crease.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36</a:t>
            </a:fld>
            <a:endParaRPr lang="en-US"/>
          </a:p>
        </p:txBody>
      </p:sp>
    </p:spTree>
    <p:extLst>
      <p:ext uri="{BB962C8B-B14F-4D97-AF65-F5344CB8AC3E}">
        <p14:creationId xmlns:p14="http://schemas.microsoft.com/office/powerpoint/2010/main" val="3433577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a:t>
            </a:r>
            <a:r>
              <a:rPr lang="en-US" dirty="0" err="1"/>
              <a:t>Adventita</a:t>
            </a:r>
            <a:r>
              <a:rPr lang="en-US" dirty="0"/>
              <a:t> layer is the outer supporting layer of the vein has an elastic tissue which expands and relaxes allowing the vessel to return to it's original size and shape.</a:t>
            </a:r>
            <a:br>
              <a:rPr lang="en-US" dirty="0"/>
            </a:br>
            <a:r>
              <a:rPr lang="en-US" dirty="0"/>
              <a:t>It also is “sticky” to help adhere the vessel to the cavity and other vessels.  </a:t>
            </a:r>
          </a:p>
          <a:p>
            <a:r>
              <a:rPr lang="en-US" dirty="0"/>
              <a:t>2. Again ,The walls of the vein are thin as there is little muscle in the media. But still is vasoactive and responds  physiologic stimuli. Dilating and contracting.  ALIVE-not just a pipe.</a:t>
            </a:r>
          </a:p>
          <a:p>
            <a:r>
              <a:rPr lang="en-US" dirty="0"/>
              <a:t>3. The Intima or endothelium is a lining which reduces friction of the flow of blood allowing it to flow without collecting against the wall forming a clot.  Think TEFLON.</a:t>
            </a:r>
          </a:p>
          <a:p>
            <a:r>
              <a:rPr lang="en-US" dirty="0"/>
              <a:t>4. Valves are unique to the vein (not found in an artery) and very useful as it keeps blood flowing towards the heart and prevents backflow known as reflux. </a:t>
            </a:r>
          </a:p>
        </p:txBody>
      </p:sp>
      <p:sp>
        <p:nvSpPr>
          <p:cNvPr id="4" name="Slide Number Placeholder 3"/>
          <p:cNvSpPr>
            <a:spLocks noGrp="1"/>
          </p:cNvSpPr>
          <p:nvPr>
            <p:ph type="sldNum" sz="quarter" idx="10"/>
          </p:nvPr>
        </p:nvSpPr>
        <p:spPr/>
        <p:txBody>
          <a:bodyPr/>
          <a:lstStyle/>
          <a:p>
            <a:fld id="{20C8E359-CE8E-425B-9ED2-B81059C7AC77}" type="slidenum">
              <a:rPr lang="en-US" smtClean="0"/>
              <a:t>37</a:t>
            </a:fld>
            <a:endParaRPr lang="en-US"/>
          </a:p>
        </p:txBody>
      </p:sp>
    </p:spTree>
    <p:extLst>
      <p:ext uri="{BB962C8B-B14F-4D97-AF65-F5344CB8AC3E}">
        <p14:creationId xmlns:p14="http://schemas.microsoft.com/office/powerpoint/2010/main" val="53044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Venous valves are tissue paper thin structures (cusps) that resemble upside down parachutes and are found every 2 to 7 cm. depending on the size of the vein.  These valves provide a one-way flow of venous blood back to the heart </a:t>
            </a:r>
            <a:r>
              <a:rPr lang="en-US" altLang="en-US" dirty="0">
                <a:solidFill>
                  <a:srgbClr val="FF0000"/>
                </a:solidFill>
                <a:latin typeface="Arial" panose="020B0604020202020204" pitchFamily="34" charset="0"/>
              </a:rPr>
              <a:t>and lungs.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Valves are </a:t>
            </a:r>
            <a:r>
              <a:rPr lang="en-US" altLang="en-US" dirty="0" err="1">
                <a:latin typeface="Arial" panose="020B0604020202020204" pitchFamily="34" charset="0"/>
              </a:rPr>
              <a:t>uni</a:t>
            </a:r>
            <a:r>
              <a:rPr lang="en-US" altLang="en-US" dirty="0">
                <a:latin typeface="Arial" panose="020B0604020202020204" pitchFamily="34" charset="0"/>
              </a:rPr>
              <a:t>-directional; they allow blood to flow in only one direction, bicuspid, work against gravity and prevent reverse flow or pooling.</a:t>
            </a:r>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38</a:t>
            </a:fld>
            <a:endParaRPr lang="en-US"/>
          </a:p>
        </p:txBody>
      </p:sp>
    </p:spTree>
    <p:extLst>
      <p:ext uri="{BB962C8B-B14F-4D97-AF65-F5344CB8AC3E}">
        <p14:creationId xmlns:p14="http://schemas.microsoft.com/office/powerpoint/2010/main" val="6453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calf pump. The second heart. The vein are embedded with in the calf muscle so that with every step you take up to 200mmHg of pressure is generated milking the venous blood upwards against the forces of gravity.</a:t>
            </a:r>
          </a:p>
        </p:txBody>
      </p:sp>
      <p:sp>
        <p:nvSpPr>
          <p:cNvPr id="4" name="Slide Number Placeholder 3"/>
          <p:cNvSpPr>
            <a:spLocks noGrp="1"/>
          </p:cNvSpPr>
          <p:nvPr>
            <p:ph type="sldNum" sz="quarter" idx="10"/>
          </p:nvPr>
        </p:nvSpPr>
        <p:spPr/>
        <p:txBody>
          <a:bodyPr/>
          <a:lstStyle/>
          <a:p>
            <a:fld id="{BE292AEE-4DD3-4B54-9B42-5F4B993E9055}" type="slidenum">
              <a:rPr lang="en-US" smtClean="0"/>
              <a:t>39</a:t>
            </a:fld>
            <a:endParaRPr lang="en-US"/>
          </a:p>
        </p:txBody>
      </p:sp>
    </p:spTree>
    <p:extLst>
      <p:ext uri="{BB962C8B-B14F-4D97-AF65-F5344CB8AC3E}">
        <p14:creationId xmlns:p14="http://schemas.microsoft.com/office/powerpoint/2010/main" val="2300855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The calf muscle is not the only source of venous return.  Other ‘pumps’ help push the blood toward the heart.  Ankle and foot pumps contract to force blood upwards.  Think of this ankle calf pump as a machine analogous to an old time hand pump on the farm. </a:t>
            </a:r>
          </a:p>
          <a:p>
            <a:pPr eaLnBrk="1" hangingPunct="1"/>
            <a:endParaRPr lang="en-CA" altLang="en-US" sz="1200"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a:solidFill>
                <a:srgbClr val="002D62"/>
              </a:solidFill>
            </a:endParaRPr>
          </a:p>
        </p:txBody>
      </p:sp>
      <p:sp>
        <p:nvSpPr>
          <p:cNvPr id="4" name="Slide Number Placeholder 3"/>
          <p:cNvSpPr>
            <a:spLocks noGrp="1"/>
          </p:cNvSpPr>
          <p:nvPr>
            <p:ph type="sldNum" sz="quarter" idx="10"/>
          </p:nvPr>
        </p:nvSpPr>
        <p:spPr/>
        <p:txBody>
          <a:bodyPr/>
          <a:lstStyle/>
          <a:p>
            <a:fld id="{20C8E359-CE8E-425B-9ED2-B81059C7AC77}" type="slidenum">
              <a:rPr lang="en-US" smtClean="0"/>
              <a:t>40</a:t>
            </a:fld>
            <a:endParaRPr lang="en-US"/>
          </a:p>
        </p:txBody>
      </p:sp>
    </p:spTree>
    <p:extLst>
      <p:ext uri="{BB962C8B-B14F-4D97-AF65-F5344CB8AC3E}">
        <p14:creationId xmlns:p14="http://schemas.microsoft.com/office/powerpoint/2010/main" val="265324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venous valves are competent (working properly), the blood flows upwards to the heart.  When valves are incompetent (do not work properly)  blood flow is sluggish and may leak through the opening in the valve causing blood “pooling”.  </a:t>
            </a:r>
          </a:p>
          <a:p>
            <a:endParaRPr lang="en-US" dirty="0"/>
          </a:p>
          <a:p>
            <a:r>
              <a:rPr lang="en-US" dirty="0"/>
              <a:t>Valves in the veins can become incompetent due to pressure which weakens the walls.  Combining the elements of “life” discussed previously which causes pressure in the vein and the pull of gravity is how damage is done within the vein starting venous insufficiency and then leading into chronic (long-lasting/progressive) conditions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41</a:t>
            </a:fld>
            <a:endParaRPr lang="en-US"/>
          </a:p>
        </p:txBody>
      </p:sp>
    </p:spTree>
    <p:extLst>
      <p:ext uri="{BB962C8B-B14F-4D97-AF65-F5344CB8AC3E}">
        <p14:creationId xmlns:p14="http://schemas.microsoft.com/office/powerpoint/2010/main" val="3583290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CHART:  When you are laying down, your heart elevation is equal to the level of your feet and the pressure on the vein walls is low because the force of gravity is very low. It is not difficult to push the blood back towards the heart because your heart is not at a higher elevation than your feet.  This is also true for people who are bed ridden.  Remember this when we discuss anti-embolism vs graduated compression later in the day. TED=BED 8-18mmHg NOT GRADUATED</a:t>
            </a:r>
          </a:p>
          <a:p>
            <a:endParaRPr lang="en-US" dirty="0"/>
          </a:p>
          <a:p>
            <a:r>
              <a:rPr lang="en-US" dirty="0"/>
              <a:t>Waking up in morning, you are flat on your back, and the pressure at the ankle is 10mmHg. </a:t>
            </a:r>
          </a:p>
          <a:p>
            <a:r>
              <a:rPr lang="en-US" dirty="0"/>
              <a:t>Then your alarm goes off and you swing your legs out of bed and stand up.  Very quickly, the blood rushes to your feet because of the force of gravity. So, when the blood rushes down your legs, the vein walls expand and create 90 mmHg in the veins at the bottom of your legs.  This is a high pressure.</a:t>
            </a:r>
          </a:p>
          <a:p>
            <a:endParaRPr lang="en-US" dirty="0"/>
          </a:p>
          <a:p>
            <a:r>
              <a:rPr lang="en-US" b="1" dirty="0"/>
              <a:t>Now the magic of the calf muscle pump kicks in</a:t>
            </a:r>
            <a:r>
              <a:rPr lang="en-US" dirty="0"/>
              <a:t>.  As you start to walk, the muscles in the calf start to compress the vein walls and the valves and veins start to push the blood toward the heart.</a:t>
            </a:r>
          </a:p>
          <a:p>
            <a:endParaRPr lang="en-US" dirty="0"/>
          </a:p>
          <a:p>
            <a:r>
              <a:rPr lang="en-US" dirty="0"/>
              <a:t>After seven steps, the venous pressure drops to around a more normal range of 25-35mmHg.</a:t>
            </a:r>
          </a:p>
          <a:p>
            <a:endParaRPr lang="en-US" dirty="0"/>
          </a:p>
          <a:p>
            <a:r>
              <a:rPr lang="en-US" dirty="0"/>
              <a:t>Think about the jobs that require standing  or sitting for long periods of time and where the calf muscle isn’t engaged on a regular basis.  </a:t>
            </a:r>
          </a:p>
          <a:p>
            <a:r>
              <a:rPr lang="en-US" dirty="0"/>
              <a:t>Do your legs ache at the end of the day?</a:t>
            </a:r>
          </a:p>
          <a:p>
            <a:r>
              <a:rPr lang="en-US" dirty="0"/>
              <a:t>Do your legs swell at the end of the day?</a:t>
            </a:r>
          </a:p>
          <a:p>
            <a:r>
              <a:rPr lang="en-US" dirty="0"/>
              <a:t>Sound like your day?</a:t>
            </a:r>
          </a:p>
          <a:p>
            <a:endParaRPr lang="en-US" dirty="0"/>
          </a:p>
          <a:p>
            <a:r>
              <a:rPr lang="en-US" dirty="0"/>
              <a:t>Who else in your community has jobs that require sitting or standing for prolong periods of time.  These are the people you should be targeting to GROW your compression business.</a:t>
            </a:r>
          </a:p>
          <a:p>
            <a:endParaRPr lang="en-US" dirty="0"/>
          </a:p>
          <a:p>
            <a:endParaRPr lang="en-US" dirty="0"/>
          </a:p>
          <a:p>
            <a:r>
              <a:rPr lang="en-US" dirty="0"/>
              <a:t>(click) As you can see from gold graph, the patient with defective valves has the same recumbent venous pressure of 10mmHg, but the standing pressure – here 100 mm Hg – can go much higher, perhaps greater than the systolic pressure of the heart ( 120mmHg). However, when this person starts to walk, the venous pressure is reduced at most to 70 mm Hg due to malfunctioning valves resulting in venous reflux. </a:t>
            </a:r>
          </a:p>
          <a:p>
            <a:endParaRPr lang="en-US" dirty="0"/>
          </a:p>
          <a:p>
            <a:r>
              <a:rPr lang="en-US" dirty="0"/>
              <a:t>The person with defective valves has ambulatory  venous hypertension (high pressure) when walking, of approximately 70mmHg.  The normal walking pressure is 25-35 mmHg. In order to bridge this gap with the use of an external counter pressure (stockings), we must provide the compression of at least 30 mmHg for CVI.</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42</a:t>
            </a:fld>
            <a:endParaRPr lang="en-US"/>
          </a:p>
        </p:txBody>
      </p:sp>
    </p:spTree>
    <p:extLst>
      <p:ext uri="{BB962C8B-B14F-4D97-AF65-F5344CB8AC3E}">
        <p14:creationId xmlns:p14="http://schemas.microsoft.com/office/powerpoint/2010/main" val="2448433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Congenital abnormality affecting venous anatomy</a:t>
            </a:r>
          </a:p>
          <a:p>
            <a:r>
              <a:rPr lang="en-US"/>
              <a:t>Obstructive </a:t>
            </a:r>
            <a:r>
              <a:rPr lang="en-US" dirty="0"/>
              <a:t>process affecting venous return</a:t>
            </a:r>
          </a:p>
        </p:txBody>
      </p:sp>
      <p:sp>
        <p:nvSpPr>
          <p:cNvPr id="4" name="Slide Number Placeholder 3"/>
          <p:cNvSpPr>
            <a:spLocks noGrp="1"/>
          </p:cNvSpPr>
          <p:nvPr>
            <p:ph type="sldNum" sz="quarter" idx="5"/>
          </p:nvPr>
        </p:nvSpPr>
        <p:spPr/>
        <p:txBody>
          <a:bodyPr/>
          <a:lstStyle/>
          <a:p>
            <a:fld id="{EBB64B27-E6F8-4D4B-A6BA-AA4E00B713CC}" type="slidenum">
              <a:rPr lang="en-US" smtClean="0"/>
              <a:t>43</a:t>
            </a:fld>
            <a:endParaRPr lang="en-US"/>
          </a:p>
        </p:txBody>
      </p:sp>
    </p:spTree>
    <p:extLst>
      <p:ext uri="{BB962C8B-B14F-4D97-AF65-F5344CB8AC3E}">
        <p14:creationId xmlns:p14="http://schemas.microsoft.com/office/powerpoint/2010/main" val="152015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64B27-E6F8-4D4B-A6BA-AA4E00B713CC}" type="slidenum">
              <a:rPr lang="en-US" smtClean="0"/>
              <a:t>5</a:t>
            </a:fld>
            <a:endParaRPr lang="en-US"/>
          </a:p>
        </p:txBody>
      </p:sp>
    </p:spTree>
    <p:extLst>
      <p:ext uri="{BB962C8B-B14F-4D97-AF65-F5344CB8AC3E}">
        <p14:creationId xmlns:p14="http://schemas.microsoft.com/office/powerpoint/2010/main" val="476658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64B27-E6F8-4D4B-A6BA-AA4E00B713CC}" type="slidenum">
              <a:rPr lang="en-US" smtClean="0"/>
              <a:t>46</a:t>
            </a:fld>
            <a:endParaRPr lang="en-US"/>
          </a:p>
        </p:txBody>
      </p:sp>
    </p:spTree>
    <p:extLst>
      <p:ext uri="{BB962C8B-B14F-4D97-AF65-F5344CB8AC3E}">
        <p14:creationId xmlns:p14="http://schemas.microsoft.com/office/powerpoint/2010/main" val="3083528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objective diagnostic test . Diagnosed on clinical grounds in </a:t>
            </a:r>
            <a:r>
              <a:rPr lang="en-US" dirty="0" err="1"/>
              <a:t>pt</a:t>
            </a:r>
            <a:r>
              <a:rPr lang="en-US" dirty="0"/>
              <a:t> with manifestations of CVI and a previous DVT at least 3 months previously.</a:t>
            </a:r>
          </a:p>
        </p:txBody>
      </p:sp>
      <p:sp>
        <p:nvSpPr>
          <p:cNvPr id="4" name="Slide Number Placeholder 3"/>
          <p:cNvSpPr>
            <a:spLocks noGrp="1"/>
          </p:cNvSpPr>
          <p:nvPr>
            <p:ph type="sldNum" sz="quarter" idx="5"/>
          </p:nvPr>
        </p:nvSpPr>
        <p:spPr/>
        <p:txBody>
          <a:bodyPr/>
          <a:lstStyle/>
          <a:p>
            <a:fld id="{EBB64B27-E6F8-4D4B-A6BA-AA4E00B713CC}" type="slidenum">
              <a:rPr lang="en-US" smtClean="0"/>
              <a:t>47</a:t>
            </a:fld>
            <a:endParaRPr lang="en-US"/>
          </a:p>
        </p:txBody>
      </p:sp>
    </p:spTree>
    <p:extLst>
      <p:ext uri="{BB962C8B-B14F-4D97-AF65-F5344CB8AC3E}">
        <p14:creationId xmlns:p14="http://schemas.microsoft.com/office/powerpoint/2010/main" val="3629188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GB" altLang="en-US" dirty="0">
                <a:latin typeface="Arial" panose="020B0604020202020204" pitchFamily="34" charset="0"/>
              </a:rPr>
              <a:t>DVT leads to </a:t>
            </a:r>
            <a:r>
              <a:rPr lang="en-GB" altLang="en-US" b="1" dirty="0">
                <a:latin typeface="Arial" panose="020B0604020202020204" pitchFamily="34" charset="0"/>
              </a:rPr>
              <a:t>chronic venous HTN </a:t>
            </a:r>
            <a:r>
              <a:rPr lang="en-GB" altLang="en-US" dirty="0">
                <a:latin typeface="Arial" panose="020B0604020202020204" pitchFamily="34" charset="0"/>
              </a:rPr>
              <a:t>via 2 major principles: </a:t>
            </a:r>
            <a:r>
              <a:rPr lang="en-GB" altLang="en-US" b="1" dirty="0">
                <a:latin typeface="Arial" panose="020B0604020202020204" pitchFamily="34" charset="0"/>
              </a:rPr>
              <a:t>valvular reflux and residual venous obstruction</a:t>
            </a:r>
            <a:r>
              <a:rPr lang="en-GB" altLang="en-US" dirty="0">
                <a:latin typeface="Arial" panose="020B0604020202020204" pitchFamily="34" charset="0"/>
              </a:rPr>
              <a:t>. DVT also </a:t>
            </a:r>
            <a:r>
              <a:rPr lang="en-GB" altLang="en-US" b="1" dirty="0">
                <a:latin typeface="Arial" panose="020B0604020202020204" pitchFamily="34" charset="0"/>
              </a:rPr>
              <a:t>triggers inflammation </a:t>
            </a:r>
            <a:r>
              <a:rPr lang="en-GB" altLang="en-US" dirty="0">
                <a:latin typeface="Arial" panose="020B0604020202020204" pitchFamily="34" charset="0"/>
              </a:rPr>
              <a:t>-induced valvular damage.</a:t>
            </a:r>
          </a:p>
          <a:p>
            <a:pPr algn="just" eaLnBrk="1" hangingPunct="1"/>
            <a:r>
              <a:rPr lang="en-GB" altLang="en-US" dirty="0">
                <a:latin typeface="Arial" panose="020B0604020202020204" pitchFamily="34" charset="0"/>
              </a:rPr>
              <a:t>JUST READ SLIDE.    Secondary varicosities are a direct result of an occlusion in the deep vein. If an occlusion occurs increased pressure develops within the deep vein system. Once the deep veins have been occluded by a thrombus, the resulting ambulatory venous hypertension continues to dilate the veins rendering more and more of the venous valves incompetent. The </a:t>
            </a:r>
            <a:r>
              <a:rPr lang="en-GB" altLang="en-US" b="1" dirty="0">
                <a:latin typeface="Arial" panose="020B0604020202020204" pitchFamily="34" charset="0"/>
              </a:rPr>
              <a:t>larger and longer </a:t>
            </a:r>
            <a:r>
              <a:rPr lang="en-GB" altLang="en-US" dirty="0">
                <a:latin typeface="Arial" panose="020B0604020202020204" pitchFamily="34" charset="0"/>
              </a:rPr>
              <a:t>the clot the greater the potential for multiple valve damage. </a:t>
            </a:r>
          </a:p>
          <a:p>
            <a:pPr algn="just" eaLnBrk="1" hangingPunct="1"/>
            <a:endParaRPr lang="en-GB" altLang="en-US" dirty="0">
              <a:latin typeface="Arial" panose="020B0604020202020204" pitchFamily="34" charset="0"/>
            </a:endParaRPr>
          </a:p>
          <a:p>
            <a:pPr algn="just" eaLnBrk="1" hangingPunct="1"/>
            <a:r>
              <a:rPr lang="en-GB" altLang="en-US" dirty="0">
                <a:latin typeface="Arial" panose="020B0604020202020204" pitchFamily="34" charset="0"/>
              </a:rPr>
              <a:t>The venous reflux results in higher venous pressure in the deep system which is transmitted to the superficial veins via the perforating veins and this can result in varicose dilatation of the superficial veins. </a:t>
            </a: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0C8E359-CE8E-425B-9ED2-B81059C7AC77}" type="slidenum">
              <a:rPr lang="en-US" smtClean="0"/>
              <a:t>49</a:t>
            </a:fld>
            <a:endParaRPr lang="en-US"/>
          </a:p>
        </p:txBody>
      </p:sp>
    </p:spTree>
    <p:extLst>
      <p:ext uri="{BB962C8B-B14F-4D97-AF65-F5344CB8AC3E}">
        <p14:creationId xmlns:p14="http://schemas.microsoft.com/office/powerpoint/2010/main" val="2020433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2FDA2EF7-7EE9-43C9-A594-FC3BA3AE7F0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4099" name="Text Box 2">
            <a:extLst>
              <a:ext uri="{FF2B5EF4-FFF2-40B4-BE49-F238E27FC236}">
                <a16:creationId xmlns:a16="http://schemas.microsoft.com/office/drawing/2014/main" id="{2A3C4EDA-619A-4588-98CC-30308C78D796}"/>
              </a:ext>
            </a:extLst>
          </p:cNvPr>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Proposed pathophysiology of post thrombotic syndrome. 20-50% of pts develop PTS Sequelae. 5% ulcerate in 10 years. Venous HTN plays a central role f(outflow obstruction or valvular incompetence, more important )</a:t>
            </a:r>
          </a:p>
        </p:txBody>
      </p:sp>
    </p:spTree>
    <p:extLst>
      <p:ext uri="{BB962C8B-B14F-4D97-AF65-F5344CB8AC3E}">
        <p14:creationId xmlns:p14="http://schemas.microsoft.com/office/powerpoint/2010/main" val="2869377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factors for PTS are incompletely understood and difficult to predict.			Subtherapeutic 1</a:t>
            </a:r>
            <a:r>
              <a:rPr lang="en-US" baseline="30000" dirty="0"/>
              <a:t>st</a:t>
            </a:r>
            <a:r>
              <a:rPr lang="en-US" dirty="0"/>
              <a:t> 3 months-2X </a:t>
            </a:r>
            <a:r>
              <a:rPr lang="en-US" dirty="0" err="1"/>
              <a:t>Lovenox</a:t>
            </a:r>
            <a:r>
              <a:rPr lang="en-US" dirty="0"/>
              <a:t> better? DOAC better							Dealers choice BUT IF VKA-REGOROUS MONITORING</a:t>
            </a:r>
          </a:p>
          <a:p>
            <a:r>
              <a:rPr lang="en-US" dirty="0"/>
              <a:t>BMI&gt;30 2X							Recurrent: 4-6X!!!!!</a:t>
            </a:r>
          </a:p>
          <a:p>
            <a:r>
              <a:rPr lang="en-US" dirty="0"/>
              <a:t>Older age 3X							Residual U/S-3-6 months  2X  ( reflux independent risk factor)</a:t>
            </a:r>
          </a:p>
          <a:p>
            <a:r>
              <a:rPr lang="en-US" dirty="0"/>
              <a:t>Proximal 2-3X							</a:t>
            </a:r>
          </a:p>
          <a:p>
            <a:r>
              <a:rPr lang="en-US" dirty="0"/>
              <a:t>No effect: sex, provoked vs unprovoked, thrombophilia				</a:t>
            </a:r>
            <a:r>
              <a:rPr lang="en-US" b="1" dirty="0"/>
              <a:t>IN STUDIES 60% SUBTHERAPUTIC</a:t>
            </a:r>
          </a:p>
        </p:txBody>
      </p:sp>
      <p:sp>
        <p:nvSpPr>
          <p:cNvPr id="4" name="Slide Number Placeholder 3"/>
          <p:cNvSpPr>
            <a:spLocks noGrp="1"/>
          </p:cNvSpPr>
          <p:nvPr>
            <p:ph type="sldNum" sz="quarter" idx="5"/>
          </p:nvPr>
        </p:nvSpPr>
        <p:spPr/>
        <p:txBody>
          <a:bodyPr/>
          <a:lstStyle/>
          <a:p>
            <a:fld id="{EBB64B27-E6F8-4D4B-A6BA-AA4E00B713CC}" type="slidenum">
              <a:rPr lang="en-US" smtClean="0"/>
              <a:t>51</a:t>
            </a:fld>
            <a:endParaRPr lang="en-US"/>
          </a:p>
        </p:txBody>
      </p:sp>
    </p:spTree>
    <p:extLst>
      <p:ext uri="{BB962C8B-B14F-4D97-AF65-F5344CB8AC3E}">
        <p14:creationId xmlns:p14="http://schemas.microsoft.com/office/powerpoint/2010/main" val="494867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 diagnosed on clinical grounds. I.e. no precise definition. Again: PTS develops after DVT because of the onset of ambulatory venous HTN that lead to reduced calf muscle perfusion, and increased tissue permeability, causing chronic edema, tissue hypoxemia, progressive calf pump dysfunction, subcutaneous fibrosis and ultimately ulceration</a:t>
            </a:r>
          </a:p>
          <a:p>
            <a:r>
              <a:rPr lang="en-US" dirty="0"/>
              <a:t>TIME? No specific recommended time limit. It can take a few months for initial pain and swelling of acute DVT to resolve. Thus dx of PTS should be reserved 3-6 months.</a:t>
            </a:r>
          </a:p>
          <a:p>
            <a:r>
              <a:rPr lang="en-US" dirty="0"/>
              <a:t>SYMPTOMS: Large range of symptoms: intermittent or persistent, worsens by end of day or with prolonged standing or sitting. Improved with leg elevation.. Venous claudication : bursting leg pain with exercise resembling arterial claudication caused by persistent venous obstruction of large vein.</a:t>
            </a:r>
          </a:p>
          <a:p>
            <a:r>
              <a:rPr lang="en-US" dirty="0"/>
              <a:t>SIGNS: similar to CVD</a:t>
            </a:r>
          </a:p>
          <a:p>
            <a:endParaRPr lang="en-US" dirty="0"/>
          </a:p>
        </p:txBody>
      </p:sp>
      <p:sp>
        <p:nvSpPr>
          <p:cNvPr id="4" name="Slide Number Placeholder 3"/>
          <p:cNvSpPr>
            <a:spLocks noGrp="1"/>
          </p:cNvSpPr>
          <p:nvPr>
            <p:ph type="sldNum" sz="quarter" idx="10"/>
          </p:nvPr>
        </p:nvSpPr>
        <p:spPr/>
        <p:txBody>
          <a:bodyPr/>
          <a:lstStyle/>
          <a:p>
            <a:fld id="{EBB64B27-E6F8-4D4B-A6BA-AA4E00B713CC}" type="slidenum">
              <a:rPr lang="en-US" smtClean="0"/>
              <a:t>52</a:t>
            </a:fld>
            <a:endParaRPr lang="en-US"/>
          </a:p>
        </p:txBody>
      </p:sp>
    </p:spTree>
    <p:extLst>
      <p:ext uri="{BB962C8B-B14F-4D97-AF65-F5344CB8AC3E}">
        <p14:creationId xmlns:p14="http://schemas.microsoft.com/office/powerpoint/2010/main" val="2831559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5-10% DVT SEVERE SYMPTOMS   5% Ulcers</a:t>
            </a:r>
          </a:p>
          <a:p>
            <a:r>
              <a:rPr lang="en-US" dirty="0"/>
              <a:t>Multidisciplinary : internist, dermatologist, vascular surgeon, wound care nurse</a:t>
            </a:r>
          </a:p>
          <a:p>
            <a:r>
              <a:rPr lang="en-US" dirty="0"/>
              <a:t>Rx: compression, leg elevation, topical dressings, pentoxifylline, surgical intervention</a:t>
            </a:r>
          </a:p>
          <a:p>
            <a:r>
              <a:rPr lang="en-US" b="1" dirty="0"/>
              <a:t>IT TAKES A VILLAGE</a:t>
            </a:r>
          </a:p>
        </p:txBody>
      </p:sp>
      <p:sp>
        <p:nvSpPr>
          <p:cNvPr id="4" name="Slide Number Placeholder 3"/>
          <p:cNvSpPr>
            <a:spLocks noGrp="1"/>
          </p:cNvSpPr>
          <p:nvPr>
            <p:ph type="sldNum" sz="quarter" idx="5"/>
          </p:nvPr>
        </p:nvSpPr>
        <p:spPr/>
        <p:txBody>
          <a:bodyPr/>
          <a:lstStyle/>
          <a:p>
            <a:fld id="{EBB64B27-E6F8-4D4B-A6BA-AA4E00B713CC}" type="slidenum">
              <a:rPr lang="en-US" smtClean="0"/>
              <a:t>55</a:t>
            </a:fld>
            <a:endParaRPr lang="en-US"/>
          </a:p>
        </p:txBody>
      </p:sp>
    </p:spTree>
    <p:extLst>
      <p:ext uri="{BB962C8B-B14F-4D97-AF65-F5344CB8AC3E}">
        <p14:creationId xmlns:p14="http://schemas.microsoft.com/office/powerpoint/2010/main" val="3132847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$10,000/year</a:t>
            </a:r>
          </a:p>
        </p:txBody>
      </p:sp>
      <p:sp>
        <p:nvSpPr>
          <p:cNvPr id="4" name="Slide Number Placeholder 3"/>
          <p:cNvSpPr>
            <a:spLocks noGrp="1"/>
          </p:cNvSpPr>
          <p:nvPr>
            <p:ph type="sldNum" sz="quarter" idx="10"/>
          </p:nvPr>
        </p:nvSpPr>
        <p:spPr/>
        <p:txBody>
          <a:bodyPr/>
          <a:lstStyle/>
          <a:p>
            <a:fld id="{175CEB1B-B338-4E72-B16B-F4DE103C4583}" type="slidenum">
              <a:rPr lang="en-US" smtClean="0"/>
              <a:t>56</a:t>
            </a:fld>
            <a:endParaRPr lang="en-US"/>
          </a:p>
        </p:txBody>
      </p:sp>
    </p:spTree>
    <p:extLst>
      <p:ext uri="{BB962C8B-B14F-4D97-AF65-F5344CB8AC3E}">
        <p14:creationId xmlns:p14="http://schemas.microsoft.com/office/powerpoint/2010/main" val="1997351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a:t>
            </a:r>
            <a:r>
              <a:rPr lang="en-US" baseline="30000" dirty="0"/>
              <a:t>st</a:t>
            </a:r>
            <a:r>
              <a:rPr lang="en-US" dirty="0"/>
              <a:t> evidenced based guidelines focused solely on PTS</a:t>
            </a:r>
          </a:p>
        </p:txBody>
      </p:sp>
      <p:sp>
        <p:nvSpPr>
          <p:cNvPr id="4" name="Slide Number Placeholder 3"/>
          <p:cNvSpPr>
            <a:spLocks noGrp="1"/>
          </p:cNvSpPr>
          <p:nvPr>
            <p:ph type="sldNum" sz="quarter" idx="5"/>
          </p:nvPr>
        </p:nvSpPr>
        <p:spPr/>
        <p:txBody>
          <a:bodyPr/>
          <a:lstStyle/>
          <a:p>
            <a:fld id="{EBB64B27-E6F8-4D4B-A6BA-AA4E00B713CC}" type="slidenum">
              <a:rPr lang="en-US" smtClean="0"/>
              <a:t>57</a:t>
            </a:fld>
            <a:endParaRPr lang="en-US"/>
          </a:p>
        </p:txBody>
      </p:sp>
    </p:spTree>
    <p:extLst>
      <p:ext uri="{BB962C8B-B14F-4D97-AF65-F5344CB8AC3E}">
        <p14:creationId xmlns:p14="http://schemas.microsoft.com/office/powerpoint/2010/main" val="3300475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Pharmacological and mechanical thromboprophylaxis is are effective but only reduce VTE by ½ to 2/3 . Furthermore 50% VTE occurs unpredictably. HENCE secondary prevention very important!</a:t>
            </a:r>
          </a:p>
        </p:txBody>
      </p:sp>
      <p:sp>
        <p:nvSpPr>
          <p:cNvPr id="4" name="Slide Number Placeholder 3"/>
          <p:cNvSpPr>
            <a:spLocks noGrp="1"/>
          </p:cNvSpPr>
          <p:nvPr>
            <p:ph type="sldNum" sz="quarter" idx="10"/>
          </p:nvPr>
        </p:nvSpPr>
        <p:spPr/>
        <p:txBody>
          <a:bodyPr/>
          <a:lstStyle/>
          <a:p>
            <a:fld id="{EBB64B27-E6F8-4D4B-A6BA-AA4E00B713CC}" type="slidenum">
              <a:rPr lang="en-US" smtClean="0"/>
              <a:t>58</a:t>
            </a:fld>
            <a:endParaRPr lang="en-US"/>
          </a:p>
        </p:txBody>
      </p:sp>
    </p:spTree>
    <p:extLst>
      <p:ext uri="{BB962C8B-B14F-4D97-AF65-F5344CB8AC3E}">
        <p14:creationId xmlns:p14="http://schemas.microsoft.com/office/powerpoint/2010/main" val="297396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Phlegmasia cerulea </a:t>
            </a:r>
            <a:r>
              <a:rPr lang="en-US" dirty="0" err="1"/>
              <a:t>dolens</a:t>
            </a:r>
            <a:r>
              <a:rPr lang="en-US" dirty="0"/>
              <a:t> (</a:t>
            </a:r>
            <a:r>
              <a:rPr lang="en-US" dirty="0" err="1"/>
              <a:t>albans</a:t>
            </a:r>
            <a:r>
              <a:rPr lang="en-US" dirty="0"/>
              <a:t>)---arterial compromise---consider CDT (Catheter directed thrombolysis) or PCDT (</a:t>
            </a:r>
            <a:r>
              <a:rPr lang="en-US" dirty="0" err="1"/>
              <a:t>Pharmacomechanical</a:t>
            </a:r>
            <a:r>
              <a:rPr lang="en-US" dirty="0"/>
              <a:t> CDT)</a:t>
            </a:r>
          </a:p>
        </p:txBody>
      </p:sp>
      <p:sp>
        <p:nvSpPr>
          <p:cNvPr id="4" name="Slide Number Placeholder 3"/>
          <p:cNvSpPr>
            <a:spLocks noGrp="1"/>
          </p:cNvSpPr>
          <p:nvPr>
            <p:ph type="sldNum" sz="quarter" idx="5"/>
          </p:nvPr>
        </p:nvSpPr>
        <p:spPr/>
        <p:txBody>
          <a:bodyPr/>
          <a:lstStyle/>
          <a:p>
            <a:fld id="{EBB64B27-E6F8-4D4B-A6BA-AA4E00B713CC}" type="slidenum">
              <a:rPr lang="en-US" smtClean="0"/>
              <a:t>6</a:t>
            </a:fld>
            <a:endParaRPr lang="en-US"/>
          </a:p>
        </p:txBody>
      </p:sp>
    </p:spTree>
    <p:extLst>
      <p:ext uri="{BB962C8B-B14F-4D97-AF65-F5344CB8AC3E}">
        <p14:creationId xmlns:p14="http://schemas.microsoft.com/office/powerpoint/2010/main" val="3758026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3X risk PTS if INR&lt;2.0 for &gt;50% of time (LMWH anti-inflammatory properties</a:t>
            </a:r>
          </a:p>
          <a:p>
            <a:endParaRPr lang="en-US" dirty="0"/>
          </a:p>
          <a:p>
            <a:r>
              <a:rPr lang="en-US" dirty="0"/>
              <a:t>CHEST 2016---DOAC</a:t>
            </a:r>
          </a:p>
          <a:p>
            <a:endParaRPr lang="en-US" dirty="0"/>
          </a:p>
          <a:p>
            <a:r>
              <a:rPr lang="en-US" dirty="0"/>
              <a:t>THERE IS NO CONCENSUS ON EXTENDING ANTICOAGULATION I PTS WITH PTS BEYOND THE DURATIONS RECOMMENDED FOR THE TREATMENT OF THE DVT</a:t>
            </a:r>
          </a:p>
        </p:txBody>
      </p:sp>
      <p:sp>
        <p:nvSpPr>
          <p:cNvPr id="4" name="Slide Number Placeholder 3"/>
          <p:cNvSpPr>
            <a:spLocks noGrp="1"/>
          </p:cNvSpPr>
          <p:nvPr>
            <p:ph type="sldNum" sz="quarter" idx="10"/>
          </p:nvPr>
        </p:nvSpPr>
        <p:spPr/>
        <p:txBody>
          <a:bodyPr/>
          <a:lstStyle/>
          <a:p>
            <a:fld id="{EBB64B27-E6F8-4D4B-A6BA-AA4E00B713CC}" type="slidenum">
              <a:rPr lang="en-US" smtClean="0"/>
              <a:t>59</a:t>
            </a:fld>
            <a:endParaRPr lang="en-US"/>
          </a:p>
        </p:txBody>
      </p:sp>
    </p:spTree>
    <p:extLst>
      <p:ext uri="{BB962C8B-B14F-4D97-AF65-F5344CB8AC3E}">
        <p14:creationId xmlns:p14="http://schemas.microsoft.com/office/powerpoint/2010/main" val="90850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DVT----	20-50% PTS</a:t>
            </a:r>
          </a:p>
          <a:p>
            <a:r>
              <a:rPr lang="en-US" dirty="0"/>
              <a:t>	5-10% SEVERE</a:t>
            </a:r>
          </a:p>
          <a:p>
            <a:r>
              <a:rPr lang="en-US" dirty="0"/>
              <a:t>	5% Ulcer/10Y</a:t>
            </a:r>
          </a:p>
          <a:p>
            <a:endParaRPr lang="en-US" dirty="0"/>
          </a:p>
          <a:p>
            <a:r>
              <a:rPr lang="en-US" dirty="0"/>
              <a:t>LOW RISK OF HARM</a:t>
            </a:r>
          </a:p>
        </p:txBody>
      </p:sp>
      <p:sp>
        <p:nvSpPr>
          <p:cNvPr id="4" name="Slide Number Placeholder 3"/>
          <p:cNvSpPr>
            <a:spLocks noGrp="1"/>
          </p:cNvSpPr>
          <p:nvPr>
            <p:ph type="sldNum" sz="quarter" idx="10"/>
          </p:nvPr>
        </p:nvSpPr>
        <p:spPr/>
        <p:txBody>
          <a:bodyPr/>
          <a:lstStyle/>
          <a:p>
            <a:fld id="{EBB64B27-E6F8-4D4B-A6BA-AA4E00B713CC}" type="slidenum">
              <a:rPr lang="en-US" smtClean="0"/>
              <a:t>60</a:t>
            </a:fld>
            <a:endParaRPr lang="en-US"/>
          </a:p>
        </p:txBody>
      </p:sp>
    </p:spTree>
    <p:extLst>
      <p:ext uri="{BB962C8B-B14F-4D97-AF65-F5344CB8AC3E}">
        <p14:creationId xmlns:p14="http://schemas.microsoft.com/office/powerpoint/2010/main" val="3751636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CTD= Catheter Directed Thrombolysis   PCDT= </a:t>
            </a:r>
            <a:r>
              <a:rPr lang="en-US" dirty="0" err="1"/>
              <a:t>Pharmacomechanical</a:t>
            </a:r>
            <a:r>
              <a:rPr lang="en-US" dirty="0"/>
              <a:t> CDT-----BLEEDING RISKS OUT WEIGH BENEFITS   BE SELECTIVE</a:t>
            </a:r>
          </a:p>
          <a:p>
            <a:r>
              <a:rPr lang="en-US" dirty="0"/>
              <a:t>CTD is not effective to prevent PTS overall but may prevent more severe forms of PTS and should be reserved for selective patients with extensive thrombus, recent symptom onset, and low bleeding risk.</a:t>
            </a:r>
          </a:p>
          <a:p>
            <a:r>
              <a:rPr lang="en-US" dirty="0"/>
              <a:t>ATTRACT TRIAL  2016  Compared std anticoagulation to intervention. Primary endpoint PTS at 24 mo. 692  </a:t>
            </a:r>
            <a:r>
              <a:rPr lang="en-US" dirty="0" err="1"/>
              <a:t>Prox</a:t>
            </a:r>
            <a:r>
              <a:rPr lang="en-US" dirty="0"/>
              <a:t> DVT;FV/CFV/and/or </a:t>
            </a:r>
            <a:r>
              <a:rPr lang="en-US" dirty="0" err="1"/>
              <a:t>Illiac</a:t>
            </a:r>
            <a:r>
              <a:rPr lang="en-US" dirty="0"/>
              <a:t> (most iliofemoral)  excluded &gt;75y/o Secondary endpoint- greater relief of pain/swelling at 10- 30 d   subgroup analysis in pts with severe symptoms-@24 </a:t>
            </a:r>
            <a:r>
              <a:rPr lang="en-US" dirty="0" err="1"/>
              <a:t>mo</a:t>
            </a:r>
            <a:r>
              <a:rPr lang="en-US" dirty="0"/>
              <a:t> reduction in mod-severe PTS 18 vs 24%  major bleeding1.7vs 0.3%.. CONSIDER: most favorable risk /benefit : younger&lt;65/iliofemoral/mod-severe symptoms.</a:t>
            </a:r>
          </a:p>
          <a:p>
            <a:r>
              <a:rPr lang="en-US" dirty="0"/>
              <a:t>Negative study---both 40% PTS      </a:t>
            </a:r>
          </a:p>
          <a:p>
            <a:r>
              <a:rPr lang="en-US" dirty="0"/>
              <a:t>PHLEGMASIA CERULEA DOLENS---arterial compromise</a:t>
            </a:r>
          </a:p>
        </p:txBody>
      </p:sp>
      <p:sp>
        <p:nvSpPr>
          <p:cNvPr id="4" name="Slide Number Placeholder 3"/>
          <p:cNvSpPr>
            <a:spLocks noGrp="1"/>
          </p:cNvSpPr>
          <p:nvPr>
            <p:ph type="sldNum" sz="quarter" idx="10"/>
          </p:nvPr>
        </p:nvSpPr>
        <p:spPr/>
        <p:txBody>
          <a:bodyPr/>
          <a:lstStyle/>
          <a:p>
            <a:fld id="{EBB64B27-E6F8-4D4B-A6BA-AA4E00B713CC}" type="slidenum">
              <a:rPr lang="en-US" smtClean="0"/>
              <a:t>61</a:t>
            </a:fld>
            <a:endParaRPr lang="en-US"/>
          </a:p>
        </p:txBody>
      </p:sp>
    </p:spTree>
    <p:extLst>
      <p:ext uri="{BB962C8B-B14F-4D97-AF65-F5344CB8AC3E}">
        <p14:creationId xmlns:p14="http://schemas.microsoft.com/office/powerpoint/2010/main" val="401302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once you got PTS now they recommend compression</a:t>
            </a:r>
          </a:p>
        </p:txBody>
      </p:sp>
      <p:sp>
        <p:nvSpPr>
          <p:cNvPr id="4" name="Slide Number Placeholder 3"/>
          <p:cNvSpPr>
            <a:spLocks noGrp="1"/>
          </p:cNvSpPr>
          <p:nvPr>
            <p:ph type="sldNum" sz="quarter" idx="5"/>
          </p:nvPr>
        </p:nvSpPr>
        <p:spPr/>
        <p:txBody>
          <a:bodyPr/>
          <a:lstStyle/>
          <a:p>
            <a:fld id="{EBB64B27-E6F8-4D4B-A6BA-AA4E00B713CC}" type="slidenum">
              <a:rPr lang="en-US" smtClean="0"/>
              <a:t>62</a:t>
            </a:fld>
            <a:endParaRPr lang="en-US"/>
          </a:p>
        </p:txBody>
      </p:sp>
    </p:spTree>
    <p:extLst>
      <p:ext uri="{BB962C8B-B14F-4D97-AF65-F5344CB8AC3E}">
        <p14:creationId xmlns:p14="http://schemas.microsoft.com/office/powerpoint/2010/main" val="3581106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INTRIGUING: anti-inflammatory </a:t>
            </a:r>
            <a:r>
              <a:rPr lang="en-US" dirty="0" err="1"/>
              <a:t>Lovenox</a:t>
            </a:r>
            <a:r>
              <a:rPr lang="en-US" dirty="0"/>
              <a:t> + statin  </a:t>
            </a:r>
          </a:p>
          <a:p>
            <a:r>
              <a:rPr lang="en-US" dirty="0"/>
              <a:t>Pentoxifylline (</a:t>
            </a:r>
            <a:r>
              <a:rPr lang="en-US" dirty="0" err="1"/>
              <a:t>Trental</a:t>
            </a:r>
            <a:r>
              <a:rPr lang="en-US" dirty="0"/>
              <a:t>) 400 </a:t>
            </a:r>
            <a:r>
              <a:rPr lang="en-US" dirty="0" err="1"/>
              <a:t>tid</a:t>
            </a:r>
            <a:r>
              <a:rPr lang="en-US" dirty="0"/>
              <a:t>—400qd renal—for ulcers</a:t>
            </a:r>
          </a:p>
        </p:txBody>
      </p:sp>
      <p:sp>
        <p:nvSpPr>
          <p:cNvPr id="4" name="Slide Number Placeholder 3"/>
          <p:cNvSpPr>
            <a:spLocks noGrp="1"/>
          </p:cNvSpPr>
          <p:nvPr>
            <p:ph type="sldNum" sz="quarter" idx="5"/>
          </p:nvPr>
        </p:nvSpPr>
        <p:spPr/>
        <p:txBody>
          <a:bodyPr/>
          <a:lstStyle/>
          <a:p>
            <a:fld id="{EBB64B27-E6F8-4D4B-A6BA-AA4E00B713CC}" type="slidenum">
              <a:rPr lang="en-US" smtClean="0"/>
              <a:t>63</a:t>
            </a:fld>
            <a:endParaRPr lang="en-US"/>
          </a:p>
        </p:txBody>
      </p:sp>
    </p:spTree>
    <p:extLst>
      <p:ext uri="{BB962C8B-B14F-4D97-AF65-F5344CB8AC3E}">
        <p14:creationId xmlns:p14="http://schemas.microsoft.com/office/powerpoint/2010/main" val="479697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lifestyle: leg strength and flexibility, avoid sedentary lifestyle, elevate legs, loose weight, avoid prolonged exposure to heat, moisturizing cream</a:t>
            </a:r>
          </a:p>
        </p:txBody>
      </p:sp>
      <p:sp>
        <p:nvSpPr>
          <p:cNvPr id="4" name="Slide Number Placeholder 3"/>
          <p:cNvSpPr>
            <a:spLocks noGrp="1"/>
          </p:cNvSpPr>
          <p:nvPr>
            <p:ph type="sldNum" sz="quarter" idx="5"/>
          </p:nvPr>
        </p:nvSpPr>
        <p:spPr/>
        <p:txBody>
          <a:bodyPr/>
          <a:lstStyle/>
          <a:p>
            <a:fld id="{EBB64B27-E6F8-4D4B-A6BA-AA4E00B713CC}" type="slidenum">
              <a:rPr lang="en-US" smtClean="0"/>
              <a:t>64</a:t>
            </a:fld>
            <a:endParaRPr lang="en-US"/>
          </a:p>
        </p:txBody>
      </p:sp>
    </p:spTree>
    <p:extLst>
      <p:ext uri="{BB962C8B-B14F-4D97-AF65-F5344CB8AC3E}">
        <p14:creationId xmlns:p14="http://schemas.microsoft.com/office/powerpoint/2010/main" val="3192329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mainstream of treating ulcers is compression</a:t>
            </a:r>
          </a:p>
        </p:txBody>
      </p:sp>
      <p:sp>
        <p:nvSpPr>
          <p:cNvPr id="4" name="Slide Number Placeholder 3"/>
          <p:cNvSpPr>
            <a:spLocks noGrp="1"/>
          </p:cNvSpPr>
          <p:nvPr>
            <p:ph type="sldNum" sz="quarter" idx="10"/>
          </p:nvPr>
        </p:nvSpPr>
        <p:spPr/>
        <p:txBody>
          <a:bodyPr/>
          <a:lstStyle/>
          <a:p>
            <a:fld id="{EBB64B27-E6F8-4D4B-A6BA-AA4E00B713CC}" type="slidenum">
              <a:rPr lang="en-US" smtClean="0"/>
              <a:t>65</a:t>
            </a:fld>
            <a:endParaRPr lang="en-US"/>
          </a:p>
        </p:txBody>
      </p:sp>
    </p:spTree>
    <p:extLst>
      <p:ext uri="{BB962C8B-B14F-4D97-AF65-F5344CB8AC3E}">
        <p14:creationId xmlns:p14="http://schemas.microsoft.com/office/powerpoint/2010/main" val="3101838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26A26-946F-4155-A60F-CA794508E221}" type="slidenum">
              <a:rPr lang="en-US" smtClean="0"/>
              <a:t>67</a:t>
            </a:fld>
            <a:endParaRPr lang="en-US"/>
          </a:p>
        </p:txBody>
      </p:sp>
    </p:spTree>
    <p:extLst>
      <p:ext uri="{BB962C8B-B14F-4D97-AF65-F5344CB8AC3E}">
        <p14:creationId xmlns:p14="http://schemas.microsoft.com/office/powerpoint/2010/main" val="3805137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26A26-946F-4155-A60F-CA794508E221}" type="slidenum">
              <a:rPr lang="en-US" smtClean="0"/>
              <a:t>68</a:t>
            </a:fld>
            <a:endParaRPr lang="en-US"/>
          </a:p>
        </p:txBody>
      </p:sp>
    </p:spTree>
    <p:extLst>
      <p:ext uri="{BB962C8B-B14F-4D97-AF65-F5344CB8AC3E}">
        <p14:creationId xmlns:p14="http://schemas.microsoft.com/office/powerpoint/2010/main" val="955968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good but not great for proximal </a:t>
            </a:r>
            <a:r>
              <a:rPr lang="en-US" dirty="0" err="1"/>
              <a:t>ie</a:t>
            </a:r>
            <a:r>
              <a:rPr lang="en-US" dirty="0"/>
              <a:t> pelvic /abdominal obstruction. Hard to visualize. Rely on waveform so call phasic respiratory variation of the Doppler signal.</a:t>
            </a:r>
          </a:p>
          <a:p>
            <a:endParaRPr lang="en-US" dirty="0"/>
          </a:p>
          <a:p>
            <a:r>
              <a:rPr lang="en-US" dirty="0"/>
              <a:t>Have to have a high index of suspicion . Think north.  If L </a:t>
            </a:r>
            <a:r>
              <a:rPr lang="en-US" dirty="0" err="1"/>
              <a:t>eg</a:t>
            </a:r>
            <a:r>
              <a:rPr lang="en-US" dirty="0"/>
              <a:t> only think May –</a:t>
            </a:r>
            <a:r>
              <a:rPr lang="en-US" dirty="0" err="1"/>
              <a:t>Thurner</a:t>
            </a:r>
            <a:r>
              <a:rPr lang="en-US" dirty="0"/>
              <a:t> or obstruction of the L iliac vein by the cross over of the R iliac artery. Symptom of Pelvic congestion syndrome ( ovarian vein reflux) . Nut cracker syndrome. Now go to MRV/CTV.</a:t>
            </a:r>
          </a:p>
          <a:p>
            <a:endParaRPr lang="en-US" dirty="0"/>
          </a:p>
          <a:p>
            <a:r>
              <a:rPr lang="en-US" dirty="0"/>
              <a:t>Gold standard—venography + IVUS</a:t>
            </a:r>
          </a:p>
        </p:txBody>
      </p:sp>
      <p:sp>
        <p:nvSpPr>
          <p:cNvPr id="4" name="Slide Number Placeholder 3"/>
          <p:cNvSpPr>
            <a:spLocks noGrp="1"/>
          </p:cNvSpPr>
          <p:nvPr>
            <p:ph type="sldNum" sz="quarter" idx="10"/>
          </p:nvPr>
        </p:nvSpPr>
        <p:spPr/>
        <p:txBody>
          <a:bodyPr/>
          <a:lstStyle/>
          <a:p>
            <a:fld id="{BE292AEE-4DD3-4B54-9B42-5F4B993E9055}" type="slidenum">
              <a:rPr lang="en-US" smtClean="0"/>
              <a:t>69</a:t>
            </a:fld>
            <a:endParaRPr lang="en-US"/>
          </a:p>
        </p:txBody>
      </p:sp>
    </p:spTree>
    <p:extLst>
      <p:ext uri="{BB962C8B-B14F-4D97-AF65-F5344CB8AC3E}">
        <p14:creationId xmlns:p14="http://schemas.microsoft.com/office/powerpoint/2010/main" val="12790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HOMANS SIGN: </a:t>
            </a:r>
            <a:r>
              <a:rPr lang="en-US" b="1" dirty="0"/>
              <a:t>Nonspecific</a:t>
            </a:r>
            <a:r>
              <a:rPr lang="en-US" dirty="0"/>
              <a:t>  i.e. torn calf muscle, cellulitis//</a:t>
            </a:r>
            <a:r>
              <a:rPr lang="en-US" b="1" dirty="0"/>
              <a:t>Insensitive </a:t>
            </a:r>
            <a:r>
              <a:rPr lang="en-US" dirty="0"/>
              <a:t>–small ,</a:t>
            </a:r>
            <a:r>
              <a:rPr lang="en-US" baseline="0" dirty="0"/>
              <a:t> non occlusive </a:t>
            </a:r>
            <a:r>
              <a:rPr lang="en-US" dirty="0"/>
              <a:t>calf DVT</a:t>
            </a:r>
          </a:p>
        </p:txBody>
      </p:sp>
      <p:sp>
        <p:nvSpPr>
          <p:cNvPr id="4" name="Slide Number Placeholder 3"/>
          <p:cNvSpPr>
            <a:spLocks noGrp="1"/>
          </p:cNvSpPr>
          <p:nvPr>
            <p:ph type="sldNum" sz="quarter" idx="10"/>
          </p:nvPr>
        </p:nvSpPr>
        <p:spPr/>
        <p:txBody>
          <a:bodyPr/>
          <a:lstStyle/>
          <a:p>
            <a:fld id="{8B756AD2-EB09-4090-9DAF-794F17046F29}" type="slidenum">
              <a:rPr lang="en-US" smtClean="0"/>
              <a:t>7</a:t>
            </a:fld>
            <a:endParaRPr lang="en-US"/>
          </a:p>
        </p:txBody>
      </p:sp>
    </p:spTree>
    <p:extLst>
      <p:ext uri="{BB962C8B-B14F-4D97-AF65-F5344CB8AC3E}">
        <p14:creationId xmlns:p14="http://schemas.microsoft.com/office/powerpoint/2010/main" val="3089080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MOCA=Mechanical Occlusive Chemical </a:t>
            </a:r>
            <a:r>
              <a:rPr lang="en-US" dirty="0" err="1"/>
              <a:t>Abaltion</a:t>
            </a:r>
            <a:endParaRPr lang="en-US" dirty="0"/>
          </a:p>
        </p:txBody>
      </p:sp>
      <p:sp>
        <p:nvSpPr>
          <p:cNvPr id="4" name="Slide Number Placeholder 3"/>
          <p:cNvSpPr>
            <a:spLocks noGrp="1"/>
          </p:cNvSpPr>
          <p:nvPr>
            <p:ph type="sldNum" sz="quarter" idx="10"/>
          </p:nvPr>
        </p:nvSpPr>
        <p:spPr/>
        <p:txBody>
          <a:bodyPr/>
          <a:lstStyle/>
          <a:p>
            <a:fld id="{BE292AEE-4DD3-4B54-9B42-5F4B993E9055}" type="slidenum">
              <a:rPr lang="en-US" smtClean="0"/>
              <a:t>71</a:t>
            </a:fld>
            <a:endParaRPr lang="en-US"/>
          </a:p>
        </p:txBody>
      </p:sp>
    </p:spTree>
    <p:extLst>
      <p:ext uri="{BB962C8B-B14F-4D97-AF65-F5344CB8AC3E}">
        <p14:creationId xmlns:p14="http://schemas.microsoft.com/office/powerpoint/2010/main" val="3453050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previous procedures, as well as this one—phlebectomy—are in office procedures.  Sometimes these procedures may be used on the same patient depending on how the disorder was caused, the condition of the vessel and surrounding vessels.  During the phlebectomy, the patient receives a topical </a:t>
            </a:r>
            <a:r>
              <a:rPr lang="en-US" altLang="en-US" dirty="0" err="1">
                <a:latin typeface="Arial" panose="020B0604020202020204" pitchFamily="34" charset="0"/>
              </a:rPr>
              <a:t>suppresent</a:t>
            </a:r>
            <a:r>
              <a:rPr lang="en-US" altLang="en-US" dirty="0">
                <a:latin typeface="Arial" panose="020B0604020202020204" pitchFamily="34" charset="0"/>
              </a:rPr>
              <a:t> for numbing and then a small incision is made on the surface of the skin above the vessel.  A hook is inserted (similar to a crochet hook), the vessel is pulled up and then cut/removed and catheterized</a:t>
            </a:r>
            <a:endParaRPr lang="en-US" dirty="0"/>
          </a:p>
        </p:txBody>
      </p:sp>
      <p:sp>
        <p:nvSpPr>
          <p:cNvPr id="4" name="Slide Number Placeholder 3"/>
          <p:cNvSpPr>
            <a:spLocks noGrp="1"/>
          </p:cNvSpPr>
          <p:nvPr>
            <p:ph type="sldNum" sz="quarter" idx="10"/>
          </p:nvPr>
        </p:nvSpPr>
        <p:spPr/>
        <p:txBody>
          <a:bodyPr/>
          <a:lstStyle/>
          <a:p>
            <a:fld id="{BE292AEE-4DD3-4B54-9B42-5F4B993E9055}" type="slidenum">
              <a:rPr lang="en-US" smtClean="0"/>
              <a:t>74</a:t>
            </a:fld>
            <a:endParaRPr lang="en-US"/>
          </a:p>
        </p:txBody>
      </p:sp>
    </p:spTree>
    <p:extLst>
      <p:ext uri="{BB962C8B-B14F-4D97-AF65-F5344CB8AC3E}">
        <p14:creationId xmlns:p14="http://schemas.microsoft.com/office/powerpoint/2010/main" val="3106100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ratio gas ( air or CO2) to STS/</a:t>
            </a:r>
            <a:r>
              <a:rPr lang="en-US" dirty="0" err="1"/>
              <a:t>polydocinol</a:t>
            </a:r>
            <a:r>
              <a:rPr lang="en-US" dirty="0"/>
              <a:t> (detergents) : Like dissolves like; lipophilic cell walls </a:t>
            </a:r>
            <a:r>
              <a:rPr lang="en-US" dirty="0" err="1"/>
              <a:t>Tessari</a:t>
            </a:r>
            <a:r>
              <a:rPr lang="en-US" dirty="0"/>
              <a:t> method-microbubbles increases surface area thus potency</a:t>
            </a:r>
          </a:p>
        </p:txBody>
      </p:sp>
      <p:sp>
        <p:nvSpPr>
          <p:cNvPr id="4" name="Slide Number Placeholder 3"/>
          <p:cNvSpPr>
            <a:spLocks noGrp="1"/>
          </p:cNvSpPr>
          <p:nvPr>
            <p:ph type="sldNum" sz="quarter" idx="10"/>
          </p:nvPr>
        </p:nvSpPr>
        <p:spPr/>
        <p:txBody>
          <a:bodyPr/>
          <a:lstStyle/>
          <a:p>
            <a:fld id="{BE292AEE-4DD3-4B54-9B42-5F4B993E9055}" type="slidenum">
              <a:rPr lang="en-US" smtClean="0"/>
              <a:t>75</a:t>
            </a:fld>
            <a:endParaRPr lang="en-US"/>
          </a:p>
        </p:txBody>
      </p:sp>
    </p:spTree>
    <p:extLst>
      <p:ext uri="{BB962C8B-B14F-4D97-AF65-F5344CB8AC3E}">
        <p14:creationId xmlns:p14="http://schemas.microsoft.com/office/powerpoint/2010/main" val="1562857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B64B27-E6F8-4D4B-A6BA-AA4E00B713CC}" type="slidenum">
              <a:rPr lang="en-US" smtClean="0"/>
              <a:t>77</a:t>
            </a:fld>
            <a:endParaRPr lang="en-US"/>
          </a:p>
        </p:txBody>
      </p:sp>
    </p:spTree>
    <p:extLst>
      <p:ext uri="{BB962C8B-B14F-4D97-AF65-F5344CB8AC3E}">
        <p14:creationId xmlns:p14="http://schemas.microsoft.com/office/powerpoint/2010/main" val="130609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B64B27-E6F8-4D4B-A6BA-AA4E00B713CC}" type="slidenum">
              <a:rPr lang="en-US" smtClean="0"/>
              <a:t>8</a:t>
            </a:fld>
            <a:endParaRPr lang="en-US"/>
          </a:p>
        </p:txBody>
      </p:sp>
    </p:spTree>
    <p:extLst>
      <p:ext uri="{BB962C8B-B14F-4D97-AF65-F5344CB8AC3E}">
        <p14:creationId xmlns:p14="http://schemas.microsoft.com/office/powerpoint/2010/main" val="412295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Thrombophilia test is not indicated in pts with a clearly provoked VTE as traditional risk factors are much more common and the likely etiology. Test are difficult to interpret in acute setting and while on Rx.</a:t>
            </a:r>
          </a:p>
          <a:p>
            <a:r>
              <a:rPr lang="en-US" dirty="0"/>
              <a:t> Inherited thrombophilia's are associated with an increased risk of initial VTE event; however, the more prevalent thrombophilia's are not associated with risk of recurrent VTE  and the remaining less common only modestly associated with recurrent events. APS: (40X)Acquired, remaining are inherited. For most part test do not influence initial anticoagulation choice. Consider APS testing in acute setting if increased suspicion </a:t>
            </a:r>
            <a:r>
              <a:rPr lang="en-US" dirty="0" err="1"/>
              <a:t>ie</a:t>
            </a:r>
            <a:r>
              <a:rPr lang="en-US" dirty="0"/>
              <a:t> pts with concomitant rheumatologic disorders or concomitant arterial and venous thrombosis.</a:t>
            </a:r>
          </a:p>
          <a:p>
            <a:endParaRPr lang="en-US" dirty="0"/>
          </a:p>
        </p:txBody>
      </p:sp>
      <p:sp>
        <p:nvSpPr>
          <p:cNvPr id="4" name="Slide Number Placeholder 3"/>
          <p:cNvSpPr>
            <a:spLocks noGrp="1"/>
          </p:cNvSpPr>
          <p:nvPr>
            <p:ph type="sldNum" sz="quarter" idx="10"/>
          </p:nvPr>
        </p:nvSpPr>
        <p:spPr/>
        <p:txBody>
          <a:bodyPr/>
          <a:lstStyle/>
          <a:p>
            <a:fld id="{E7BF8EC9-7C56-4788-A5E9-6618A1B0A13E}" type="slidenum">
              <a:rPr lang="en-US" smtClean="0"/>
              <a:t>10</a:t>
            </a:fld>
            <a:endParaRPr lang="en-US"/>
          </a:p>
        </p:txBody>
      </p:sp>
    </p:spTree>
    <p:extLst>
      <p:ext uri="{BB962C8B-B14F-4D97-AF65-F5344CB8AC3E}">
        <p14:creationId xmlns:p14="http://schemas.microsoft.com/office/powerpoint/2010/main" val="301404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Pre-test probability</a:t>
            </a:r>
          </a:p>
        </p:txBody>
      </p:sp>
      <p:sp>
        <p:nvSpPr>
          <p:cNvPr id="4" name="Slide Number Placeholder 3"/>
          <p:cNvSpPr>
            <a:spLocks noGrp="1"/>
          </p:cNvSpPr>
          <p:nvPr>
            <p:ph type="sldNum" sz="quarter" idx="5"/>
          </p:nvPr>
        </p:nvSpPr>
        <p:spPr/>
        <p:txBody>
          <a:bodyPr/>
          <a:lstStyle/>
          <a:p>
            <a:fld id="{EBB64B27-E6F8-4D4B-A6BA-AA4E00B713CC}" type="slidenum">
              <a:rPr lang="en-US" smtClean="0"/>
              <a:t>14</a:t>
            </a:fld>
            <a:endParaRPr lang="en-US"/>
          </a:p>
        </p:txBody>
      </p:sp>
    </p:spTree>
    <p:extLst>
      <p:ext uri="{BB962C8B-B14F-4D97-AF65-F5344CB8AC3E}">
        <p14:creationId xmlns:p14="http://schemas.microsoft.com/office/powerpoint/2010/main" val="79556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Biomarker for thrombin formation can be measured in whole blood or plasma. Use if DVT if  pretest probability  unlikely.  NO GOOD IF HIGH PRETEST PROBABILITY Whole blood agglutination assays or plasma D-Dimer levels (sensitivity&gt;95%. </a:t>
            </a:r>
          </a:p>
          <a:p>
            <a:r>
              <a:rPr lang="en-US" dirty="0"/>
              <a:t>NEGATIVE PREDICTIVE VALUE IS EXCEPIONALLY GOOD IN LOW RISK PTS BUT IS UNACCEPTABLE IN HIGH RISK PTS</a:t>
            </a:r>
          </a:p>
          <a:p>
            <a:r>
              <a:rPr lang="en-US" dirty="0"/>
              <a:t>NOT SPECIFIC: advanced age, after surgery, during pregnancy, peripartum, cancer,  infection, chronic inflammation ,liver </a:t>
            </a:r>
            <a:r>
              <a:rPr lang="en-US" dirty="0" err="1"/>
              <a:t>dz</a:t>
            </a:r>
            <a:r>
              <a:rPr lang="en-US" dirty="0"/>
              <a:t> ,renal </a:t>
            </a:r>
            <a:r>
              <a:rPr lang="en-US" dirty="0" err="1"/>
              <a:t>dz</a:t>
            </a:r>
            <a:r>
              <a:rPr lang="en-US" dirty="0"/>
              <a:t>, thrombolytic </a:t>
            </a:r>
            <a:r>
              <a:rPr lang="en-US" dirty="0" err="1"/>
              <a:t>rx</a:t>
            </a:r>
            <a:endParaRPr lang="en-US" dirty="0"/>
          </a:p>
          <a:p>
            <a:r>
              <a:rPr lang="en-US" dirty="0"/>
              <a:t>DDIMER is of limited value in determining duration of Rx in men</a:t>
            </a:r>
          </a:p>
        </p:txBody>
      </p:sp>
      <p:sp>
        <p:nvSpPr>
          <p:cNvPr id="4" name="Slide Number Placeholder 3"/>
          <p:cNvSpPr>
            <a:spLocks noGrp="1"/>
          </p:cNvSpPr>
          <p:nvPr>
            <p:ph type="sldNum" sz="quarter" idx="5"/>
          </p:nvPr>
        </p:nvSpPr>
        <p:spPr/>
        <p:txBody>
          <a:bodyPr/>
          <a:lstStyle/>
          <a:p>
            <a:fld id="{EBB64B27-E6F8-4D4B-A6BA-AA4E00B713CC}" type="slidenum">
              <a:rPr lang="en-US" smtClean="0"/>
              <a:t>15</a:t>
            </a:fld>
            <a:endParaRPr lang="en-US"/>
          </a:p>
        </p:txBody>
      </p:sp>
    </p:spTree>
    <p:extLst>
      <p:ext uri="{BB962C8B-B14F-4D97-AF65-F5344CB8AC3E}">
        <p14:creationId xmlns:p14="http://schemas.microsoft.com/office/powerpoint/2010/main" val="278303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BF77A-2517-4B98-A46B-A92806924F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A03A9-23E4-47C1-8E17-B3CEA953CB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3FB102-90FB-4078-B685-469D06556ADB}"/>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1890003D-91AC-410D-8F56-0C7CF973F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CA609-C336-4802-8A61-9A8E6366D08C}"/>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3328895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F29E-2974-484B-B86D-10FD987377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271129-24BC-4DBF-83CB-11B764FCE7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A8388-7DB4-4F01-BBF7-C0944AF71E6A}"/>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F7FAA064-0999-408B-977F-633762C92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67EAA-79C4-4823-B488-EB4B8553A46B}"/>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9063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7093B-9B01-455E-96F1-A35BFE0AB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1D15CC-D64B-4C69-A4C6-91666F5EF5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BDD12-AA05-4D99-9ECC-C3746A6DAFE5}"/>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06819CFE-9E66-46C2-A2EC-8B45ADFB7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B449D-45A3-45E4-8A98-43C5FC693ADA}"/>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316512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3F5C-CF1B-4126-A005-64EA52003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5A970-CEEE-4641-8A73-C103DEB4B0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FC97-A4F3-4D89-A0E0-41B6A5360C6E}"/>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F6058817-EB3C-47ED-9C6C-FAC72DF61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3A6EC-3272-40F2-9F99-7EABF3CEC0CD}"/>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418267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2E0F-5AD1-4AF5-942C-D2498D033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E447E5-818D-414D-8E2D-EAF8C0A13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7767A3-4F74-4052-8503-DD0594DD9E1C}"/>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A05469B5-58B3-4912-9EAB-6B5D962C4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97C9C-482B-474D-8674-1A383A073812}"/>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277038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695A-2A75-4394-99DE-3891BE79B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FDDE6C-6002-41E0-85E7-2B4CBC24F3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E984B-06E6-4558-962A-2569F55179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26CD3E-8ED1-498E-97BB-38C400C62DC9}"/>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6" name="Footer Placeholder 5">
            <a:extLst>
              <a:ext uri="{FF2B5EF4-FFF2-40B4-BE49-F238E27FC236}">
                <a16:creationId xmlns:a16="http://schemas.microsoft.com/office/drawing/2014/main" id="{5E2663DC-B8D6-4DB9-86E7-9952A37D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9A055-CD1A-4462-8720-627834DC4DDC}"/>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316761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2FEE-E438-49C2-8CC1-64479C895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D547D0-E1D3-40E9-B8AE-2E208C7FD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307E33-6784-4AC6-8642-2F49286384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DA61BE-3523-4432-85D1-AA878239B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02D806-C409-4837-81A3-C2F8D33AED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0B0E23-E71B-4929-83DF-C92B293DABC2}"/>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8" name="Footer Placeholder 7">
            <a:extLst>
              <a:ext uri="{FF2B5EF4-FFF2-40B4-BE49-F238E27FC236}">
                <a16:creationId xmlns:a16="http://schemas.microsoft.com/office/drawing/2014/main" id="{5720F2DC-23C1-4180-B83A-B37DC1681F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A3135-DF93-4B7C-9817-BB75D6D3DEF9}"/>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289256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5708-70D6-4FDC-A12A-DEF7E184B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0C6B9A-FC6F-4232-AA0C-F49AD55E9629}"/>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4" name="Footer Placeholder 3">
            <a:extLst>
              <a:ext uri="{FF2B5EF4-FFF2-40B4-BE49-F238E27FC236}">
                <a16:creationId xmlns:a16="http://schemas.microsoft.com/office/drawing/2014/main" id="{B4D7A45B-4D20-4961-8340-A2768481A4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B629E-8C89-47B1-A798-256C088EC991}"/>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211171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6C79A-AB78-4B37-AF2F-4D19E1DBF79F}"/>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3" name="Footer Placeholder 2">
            <a:extLst>
              <a:ext uri="{FF2B5EF4-FFF2-40B4-BE49-F238E27FC236}">
                <a16:creationId xmlns:a16="http://schemas.microsoft.com/office/drawing/2014/main" id="{2B39509E-8F18-4C1F-925E-BB8B2450B5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A939DC-774C-485C-9C4B-56DCD3557A91}"/>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3469196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EF7B-2079-434F-85C2-FB47241DE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ED626-80BF-43C6-8916-F8E078B74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292EF-679D-458A-BFAA-8FE64D798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20939F-B5F3-4204-956C-B222D8A64722}"/>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6" name="Footer Placeholder 5">
            <a:extLst>
              <a:ext uri="{FF2B5EF4-FFF2-40B4-BE49-F238E27FC236}">
                <a16:creationId xmlns:a16="http://schemas.microsoft.com/office/drawing/2014/main" id="{61F3432A-21E0-4B22-8CA9-CB494D132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E19AB-0F8B-497F-9938-4588D15DD51F}"/>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90195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98F6-3310-4FCF-A9FE-7F710147B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DD358B-0BE9-4852-9CEB-2AAB820EC8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FFF497-11A5-4854-83D1-F9ED92C8C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4C2901-F3B7-4A0C-96F0-2E309A1EA062}"/>
              </a:ext>
            </a:extLst>
          </p:cNvPr>
          <p:cNvSpPr>
            <a:spLocks noGrp="1"/>
          </p:cNvSpPr>
          <p:nvPr>
            <p:ph type="dt" sz="half" idx="10"/>
          </p:nvPr>
        </p:nvSpPr>
        <p:spPr/>
        <p:txBody>
          <a:bodyPr/>
          <a:lstStyle/>
          <a:p>
            <a:fld id="{337CD24C-9B18-4B95-BD64-708A432E5E09}" type="datetimeFigureOut">
              <a:rPr lang="en-US" smtClean="0"/>
              <a:t>8/23/2020</a:t>
            </a:fld>
            <a:endParaRPr lang="en-US"/>
          </a:p>
        </p:txBody>
      </p:sp>
      <p:sp>
        <p:nvSpPr>
          <p:cNvPr id="6" name="Footer Placeholder 5">
            <a:extLst>
              <a:ext uri="{FF2B5EF4-FFF2-40B4-BE49-F238E27FC236}">
                <a16:creationId xmlns:a16="http://schemas.microsoft.com/office/drawing/2014/main" id="{572FD332-1F1B-4143-90DD-5E89190CF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DC88E-A5BE-42CA-83BB-C32DCD17AD92}"/>
              </a:ext>
            </a:extLst>
          </p:cNvPr>
          <p:cNvSpPr>
            <a:spLocks noGrp="1"/>
          </p:cNvSpPr>
          <p:nvPr>
            <p:ph type="sldNum" sz="quarter" idx="12"/>
          </p:nvPr>
        </p:nvSpPr>
        <p:spPr/>
        <p:txBody>
          <a:bodyPr/>
          <a:lstStyle/>
          <a:p>
            <a:fld id="{EDDD1521-5198-40C4-B267-D4856D5622F0}" type="slidenum">
              <a:rPr lang="en-US" smtClean="0"/>
              <a:t>‹#›</a:t>
            </a:fld>
            <a:endParaRPr lang="en-US"/>
          </a:p>
        </p:txBody>
      </p:sp>
    </p:spTree>
    <p:extLst>
      <p:ext uri="{BB962C8B-B14F-4D97-AF65-F5344CB8AC3E}">
        <p14:creationId xmlns:p14="http://schemas.microsoft.com/office/powerpoint/2010/main" val="17555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46329-3A06-4A32-954C-894CF6D98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C269D-0777-487D-BC35-92EEC3CDA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C28E-C858-43AA-B9D0-9A4F44575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CD24C-9B18-4B95-BD64-708A432E5E09}" type="datetimeFigureOut">
              <a:rPr lang="en-US" smtClean="0"/>
              <a:t>8/23/2020</a:t>
            </a:fld>
            <a:endParaRPr lang="en-US"/>
          </a:p>
        </p:txBody>
      </p:sp>
      <p:sp>
        <p:nvSpPr>
          <p:cNvPr id="5" name="Footer Placeholder 4">
            <a:extLst>
              <a:ext uri="{FF2B5EF4-FFF2-40B4-BE49-F238E27FC236}">
                <a16:creationId xmlns:a16="http://schemas.microsoft.com/office/drawing/2014/main" id="{AD457C7F-2344-4B41-AD45-9DC5637A9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12785-9634-49FA-B1B5-CD47F0A9B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D1521-5198-40C4-B267-D4856D5622F0}" type="slidenum">
              <a:rPr lang="en-US" smtClean="0"/>
              <a:t>‹#›</a:t>
            </a:fld>
            <a:endParaRPr lang="en-US"/>
          </a:p>
        </p:txBody>
      </p:sp>
    </p:spTree>
    <p:extLst>
      <p:ext uri="{BB962C8B-B14F-4D97-AF65-F5344CB8AC3E}">
        <p14:creationId xmlns:p14="http://schemas.microsoft.com/office/powerpoint/2010/main" val="2897169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11" Type="http://schemas.openxmlformats.org/officeDocument/2006/relationships/image" Target="../media/image3.png"/><Relationship Id="rId5" Type="http://schemas.openxmlformats.org/officeDocument/2006/relationships/image" Target="../media/image28.png"/><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hyperlink" Target="http://circ.ahajournals.org/content/130/18/1636.full.pdf?download=tru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895E-52B7-48BB-B8FA-E8304E18B8D6}"/>
              </a:ext>
            </a:extLst>
          </p:cNvPr>
          <p:cNvPicPr>
            <a:picLocks noChangeAspect="1"/>
          </p:cNvPicPr>
          <p:nvPr/>
        </p:nvPicPr>
        <p:blipFill>
          <a:blip r:embed="rId3"/>
          <a:stretch>
            <a:fillRect/>
          </a:stretch>
        </p:blipFill>
        <p:spPr>
          <a:xfrm>
            <a:off x="139700" y="21965"/>
            <a:ext cx="11912600" cy="6886674"/>
          </a:xfrm>
          <a:prstGeom prst="rect">
            <a:avLst/>
          </a:prstGeom>
        </p:spPr>
      </p:pic>
      <p:sp>
        <p:nvSpPr>
          <p:cNvPr id="3" name="TextBox 2">
            <a:extLst>
              <a:ext uri="{FF2B5EF4-FFF2-40B4-BE49-F238E27FC236}">
                <a16:creationId xmlns:a16="http://schemas.microsoft.com/office/drawing/2014/main" id="{60EF9C46-8B97-484B-BD1D-5132065FF7CC}"/>
              </a:ext>
            </a:extLst>
          </p:cNvPr>
          <p:cNvSpPr txBox="1"/>
          <p:nvPr/>
        </p:nvSpPr>
        <p:spPr>
          <a:xfrm>
            <a:off x="504357" y="2619669"/>
            <a:ext cx="11365419" cy="1107996"/>
          </a:xfrm>
          <a:prstGeom prst="rect">
            <a:avLst/>
          </a:prstGeom>
          <a:noFill/>
        </p:spPr>
        <p:txBody>
          <a:bodyPr wrap="none" rtlCol="0">
            <a:spAutoFit/>
          </a:bodyPr>
          <a:lstStyle/>
          <a:p>
            <a:r>
              <a:rPr lang="en-US" sz="6600" b="1" dirty="0" err="1">
                <a:solidFill>
                  <a:srgbClr val="FF0000"/>
                </a:solidFill>
              </a:rPr>
              <a:t>Postthrombotic</a:t>
            </a:r>
            <a:r>
              <a:rPr lang="en-US" sz="6600" b="1" dirty="0">
                <a:solidFill>
                  <a:srgbClr val="FF0000"/>
                </a:solidFill>
              </a:rPr>
              <a:t> Syndrome (PTS)</a:t>
            </a:r>
          </a:p>
        </p:txBody>
      </p:sp>
      <p:sp>
        <p:nvSpPr>
          <p:cNvPr id="4" name="TextBox 3">
            <a:extLst>
              <a:ext uri="{FF2B5EF4-FFF2-40B4-BE49-F238E27FC236}">
                <a16:creationId xmlns:a16="http://schemas.microsoft.com/office/drawing/2014/main" id="{2E1A3F5C-837C-4B82-AF4B-AD53D9AE84C6}"/>
              </a:ext>
            </a:extLst>
          </p:cNvPr>
          <p:cNvSpPr txBox="1"/>
          <p:nvPr/>
        </p:nvSpPr>
        <p:spPr>
          <a:xfrm>
            <a:off x="8493211" y="6466703"/>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21F24220-635B-4DAA-BCA7-4CF73B51F37E}"/>
              </a:ext>
            </a:extLst>
          </p:cNvPr>
          <p:cNvSpPr/>
          <p:nvPr/>
        </p:nvSpPr>
        <p:spPr>
          <a:xfrm>
            <a:off x="4454380" y="6189704"/>
            <a:ext cx="7493077" cy="461665"/>
          </a:xfrm>
          <a:prstGeom prst="rect">
            <a:avLst/>
          </a:prstGeom>
        </p:spPr>
        <p:txBody>
          <a:bodyPr wrap="none">
            <a:spAutoFit/>
          </a:bodyPr>
          <a:lstStyle/>
          <a:p>
            <a:r>
              <a:rPr lang="en-US" sz="2400" b="1" dirty="0"/>
              <a:t>Michael B. Harding MD, FACC, ABVLM, ABVM, RPVI, </a:t>
            </a:r>
            <a:r>
              <a:rPr lang="en-US" sz="2400" b="1" dirty="0" err="1"/>
              <a:t>RPhS</a:t>
            </a:r>
            <a:endParaRPr lang="en-US" sz="2400" b="1" dirty="0"/>
          </a:p>
        </p:txBody>
      </p:sp>
    </p:spTree>
    <p:extLst>
      <p:ext uri="{BB962C8B-B14F-4D97-AF65-F5344CB8AC3E}">
        <p14:creationId xmlns:p14="http://schemas.microsoft.com/office/powerpoint/2010/main" val="3307128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C2CB-003A-47F7-9EFD-AE63C2729E77}"/>
              </a:ext>
            </a:extLst>
          </p:cNvPr>
          <p:cNvSpPr>
            <a:spLocks noGrp="1"/>
          </p:cNvSpPr>
          <p:nvPr>
            <p:ph type="title"/>
          </p:nvPr>
        </p:nvSpPr>
        <p:spPr/>
        <p:txBody>
          <a:bodyPr>
            <a:normAutofit/>
          </a:bodyPr>
          <a:lstStyle/>
          <a:p>
            <a:r>
              <a:rPr lang="en-US" sz="4800" dirty="0" err="1"/>
              <a:t>Thrombophilias</a:t>
            </a:r>
            <a:endParaRPr lang="en-US" sz="4800" dirty="0"/>
          </a:p>
        </p:txBody>
      </p:sp>
      <p:graphicFrame>
        <p:nvGraphicFramePr>
          <p:cNvPr id="6" name="Content Placeholder 5">
            <a:extLst>
              <a:ext uri="{FF2B5EF4-FFF2-40B4-BE49-F238E27FC236}">
                <a16:creationId xmlns:a16="http://schemas.microsoft.com/office/drawing/2014/main" id="{F9E16B84-00E1-4198-B8C8-FF3B6513CECA}"/>
              </a:ext>
            </a:extLst>
          </p:cNvPr>
          <p:cNvGraphicFramePr>
            <a:graphicFrameLocks noGrp="1"/>
          </p:cNvGraphicFramePr>
          <p:nvPr>
            <p:ph idx="1"/>
          </p:nvPr>
        </p:nvGraphicFramePr>
        <p:xfrm>
          <a:off x="1125100" y="1825625"/>
          <a:ext cx="9941799" cy="4351337"/>
        </p:xfrm>
        <a:graphic>
          <a:graphicData uri="http://schemas.openxmlformats.org/drawingml/2006/table">
            <a:tbl>
              <a:tblPr/>
              <a:tblGrid>
                <a:gridCol w="3313933">
                  <a:extLst>
                    <a:ext uri="{9D8B030D-6E8A-4147-A177-3AD203B41FA5}">
                      <a16:colId xmlns:a16="http://schemas.microsoft.com/office/drawing/2014/main" val="1172797604"/>
                    </a:ext>
                  </a:extLst>
                </a:gridCol>
                <a:gridCol w="3313933">
                  <a:extLst>
                    <a:ext uri="{9D8B030D-6E8A-4147-A177-3AD203B41FA5}">
                      <a16:colId xmlns:a16="http://schemas.microsoft.com/office/drawing/2014/main" val="1380336898"/>
                    </a:ext>
                  </a:extLst>
                </a:gridCol>
                <a:gridCol w="3313933">
                  <a:extLst>
                    <a:ext uri="{9D8B030D-6E8A-4147-A177-3AD203B41FA5}">
                      <a16:colId xmlns:a16="http://schemas.microsoft.com/office/drawing/2014/main" val="1270201991"/>
                    </a:ext>
                  </a:extLst>
                </a:gridCol>
              </a:tblGrid>
              <a:tr h="331393">
                <a:tc>
                  <a:txBody>
                    <a:bodyPr/>
                    <a:lstStyle/>
                    <a:p>
                      <a:r>
                        <a:rPr lang="en-US" sz="1700" b="1">
                          <a:effectLst/>
                        </a:rPr>
                        <a:t>Thrombophilia</a:t>
                      </a:r>
                      <a:endParaRPr lang="en-US" sz="1700">
                        <a:effectLst/>
                      </a:endParaRP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a:noFill/>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b="1">
                          <a:effectLst/>
                        </a:rPr>
                        <a:t>Initial VTE Risk</a:t>
                      </a:r>
                      <a:endParaRPr lang="en-US" sz="1700">
                        <a:effectLst/>
                      </a:endParaRP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a:noFill/>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b="1">
                          <a:effectLst/>
                        </a:rPr>
                        <a:t>Recurrent VTE Risk</a:t>
                      </a:r>
                      <a:endParaRPr lang="en-US" sz="1700">
                        <a:effectLst/>
                      </a:endParaRPr>
                    </a:p>
                  </a:txBody>
                  <a:tcPr marL="36021" marR="36021" marT="36021" marB="36021">
                    <a:lnL w="7620" cap="flat" cmpd="sng" algn="ctr">
                      <a:solidFill>
                        <a:srgbClr val="A8A8A8"/>
                      </a:solidFill>
                      <a:prstDash val="solid"/>
                      <a:round/>
                      <a:headEnd type="none" w="med" len="med"/>
                      <a:tailEnd type="none" w="med" len="med"/>
                    </a:lnL>
                    <a:lnR>
                      <a:noFill/>
                    </a:lnR>
                    <a:lnT>
                      <a:noFill/>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208903838"/>
                  </a:ext>
                </a:extLst>
              </a:tr>
              <a:tr h="331393">
                <a:tc>
                  <a:txBody>
                    <a:bodyPr/>
                    <a:lstStyle/>
                    <a:p>
                      <a:r>
                        <a:rPr lang="en-US" sz="1700">
                          <a:effectLst/>
                        </a:rPr>
                        <a:t>Antiphospholipid* antibody</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2-11x†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907206705"/>
                  </a:ext>
                </a:extLst>
              </a:tr>
              <a:tr h="331393">
                <a:tc>
                  <a:txBody>
                    <a:bodyPr/>
                    <a:lstStyle/>
                    <a:p>
                      <a:r>
                        <a:rPr lang="en-US" sz="1700">
                          <a:effectLst/>
                        </a:rPr>
                        <a:t>Factor V Leiden heterozygote</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3-4x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4068279624"/>
                  </a:ext>
                </a:extLst>
              </a:tr>
              <a:tr h="331393">
                <a:tc>
                  <a:txBody>
                    <a:bodyPr/>
                    <a:lstStyle/>
                    <a:p>
                      <a:r>
                        <a:rPr lang="en-US" sz="1700">
                          <a:effectLst/>
                        </a:rPr>
                        <a:t>Factor V Leiden homozygote</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11x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2403003263"/>
                  </a:ext>
                </a:extLst>
              </a:tr>
              <a:tr h="590745">
                <a:tc>
                  <a:txBody>
                    <a:bodyPr/>
                    <a:lstStyle/>
                    <a:p>
                      <a:r>
                        <a:rPr lang="en-US" sz="1700">
                          <a:effectLst/>
                        </a:rPr>
                        <a:t>Prothrombin gene mutation heterozygote</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4x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2092262833"/>
                  </a:ext>
                </a:extLst>
              </a:tr>
              <a:tr h="590745">
                <a:tc>
                  <a:txBody>
                    <a:bodyPr/>
                    <a:lstStyle/>
                    <a:p>
                      <a:r>
                        <a:rPr lang="en-US" sz="1700">
                          <a:effectLst/>
                        </a:rPr>
                        <a:t>Prothrombin gene mutation homozygote</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7x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2524450199"/>
                  </a:ext>
                </a:extLst>
              </a:tr>
              <a:tr h="850096">
                <a:tc>
                  <a:txBody>
                    <a:bodyPr/>
                    <a:lstStyle/>
                    <a:p>
                      <a:r>
                        <a:rPr lang="en-US" sz="1700">
                          <a:effectLst/>
                        </a:rPr>
                        <a:t>Compound factor V Leiden + prothrombin gene mutation heterozygote</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20x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1127638927"/>
                  </a:ext>
                </a:extLst>
              </a:tr>
              <a:tr h="331393">
                <a:tc>
                  <a:txBody>
                    <a:bodyPr/>
                    <a:lstStyle/>
                    <a:p>
                      <a:r>
                        <a:rPr lang="en-US" sz="1700">
                          <a:effectLst/>
                        </a:rPr>
                        <a:t>Antithrombin deficiency</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16x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4x</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393644162"/>
                  </a:ext>
                </a:extLst>
              </a:tr>
              <a:tr h="331393">
                <a:tc>
                  <a:txBody>
                    <a:bodyPr/>
                    <a:lstStyle/>
                    <a:p>
                      <a:r>
                        <a:rPr lang="en-US" sz="1700">
                          <a:effectLst/>
                        </a:rPr>
                        <a:t>Protein C deficiency</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8x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3x</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355835407"/>
                  </a:ext>
                </a:extLst>
              </a:tr>
              <a:tr h="331393">
                <a:tc>
                  <a:txBody>
                    <a:bodyPr/>
                    <a:lstStyle/>
                    <a:p>
                      <a:r>
                        <a:rPr lang="en-US" sz="1700">
                          <a:effectLst/>
                        </a:rPr>
                        <a:t>Protein S deficiency</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a:effectLst/>
                        </a:rPr>
                        <a:t>7x</a:t>
                      </a:r>
                    </a:p>
                  </a:txBody>
                  <a:tcPr marL="36021" marR="36021" marT="36021" marB="36021">
                    <a:lnL w="7620" cap="flat" cmpd="sng" algn="ctr">
                      <a:solidFill>
                        <a:srgbClr val="A8A8A8"/>
                      </a:solidFill>
                      <a:prstDash val="solid"/>
                      <a:round/>
                      <a:headEnd type="none" w="med" len="med"/>
                      <a:tailEnd type="none" w="med" len="med"/>
                    </a:lnL>
                    <a:lnR w="7620" cap="flat" cmpd="sng" algn="ctr">
                      <a:solidFill>
                        <a:srgbClr val="A8A8A8"/>
                      </a:solidFill>
                      <a:prstDash val="solid"/>
                      <a:round/>
                      <a:headEnd type="none" w="med" len="med"/>
                      <a:tailEnd type="none" w="med" len="med"/>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tc>
                  <a:txBody>
                    <a:bodyPr/>
                    <a:lstStyle/>
                    <a:p>
                      <a:r>
                        <a:rPr lang="en-US" sz="1700" dirty="0">
                          <a:effectLst/>
                        </a:rPr>
                        <a:t>↑**</a:t>
                      </a:r>
                    </a:p>
                  </a:txBody>
                  <a:tcPr marL="36021" marR="36021" marT="36021" marB="36021">
                    <a:lnL w="7620" cap="flat" cmpd="sng" algn="ctr">
                      <a:solidFill>
                        <a:srgbClr val="A8A8A8"/>
                      </a:solidFill>
                      <a:prstDash val="solid"/>
                      <a:round/>
                      <a:headEnd type="none" w="med" len="med"/>
                      <a:tailEnd type="none" w="med" len="med"/>
                    </a:lnL>
                    <a:lnR>
                      <a:noFill/>
                    </a:lnR>
                    <a:lnT w="7620" cap="flat" cmpd="sng" algn="ctr">
                      <a:solidFill>
                        <a:srgbClr val="A8A8A8"/>
                      </a:solidFill>
                      <a:prstDash val="solid"/>
                      <a:round/>
                      <a:headEnd type="none" w="med" len="med"/>
                      <a:tailEnd type="none" w="med" len="med"/>
                    </a:lnT>
                    <a:lnB w="7620" cap="flat" cmpd="sng" algn="ctr">
                      <a:solidFill>
                        <a:srgbClr val="A8A8A8"/>
                      </a:solidFill>
                      <a:prstDash val="solid"/>
                      <a:round/>
                      <a:headEnd type="none" w="med" len="med"/>
                      <a:tailEnd type="none" w="med" len="med"/>
                    </a:lnB>
                    <a:solidFill>
                      <a:srgbClr val="FFFFFF"/>
                    </a:solidFill>
                  </a:tcPr>
                </a:tc>
                <a:extLst>
                  <a:ext uri="{0D108BD9-81ED-4DB2-BD59-A6C34878D82A}">
                    <a16:rowId xmlns:a16="http://schemas.microsoft.com/office/drawing/2014/main" val="546592552"/>
                  </a:ext>
                </a:extLst>
              </a:tr>
            </a:tbl>
          </a:graphicData>
        </a:graphic>
      </p:graphicFrame>
      <p:pic>
        <p:nvPicPr>
          <p:cNvPr id="4" name="Picture 3">
            <a:extLst>
              <a:ext uri="{FF2B5EF4-FFF2-40B4-BE49-F238E27FC236}">
                <a16:creationId xmlns:a16="http://schemas.microsoft.com/office/drawing/2014/main" id="{1C24472E-588A-43E8-BAF9-7B298A43D34B}"/>
              </a:ext>
            </a:extLst>
          </p:cNvPr>
          <p:cNvPicPr>
            <a:picLocks noChangeAspect="1"/>
          </p:cNvPicPr>
          <p:nvPr/>
        </p:nvPicPr>
        <p:blipFill>
          <a:blip r:embed="rId3"/>
          <a:stretch>
            <a:fillRect/>
          </a:stretch>
        </p:blipFill>
        <p:spPr>
          <a:xfrm>
            <a:off x="8755094" y="114061"/>
            <a:ext cx="2999492" cy="1133954"/>
          </a:xfrm>
          <a:prstGeom prst="rect">
            <a:avLst/>
          </a:prstGeom>
        </p:spPr>
      </p:pic>
    </p:spTree>
    <p:extLst>
      <p:ext uri="{BB962C8B-B14F-4D97-AF65-F5344CB8AC3E}">
        <p14:creationId xmlns:p14="http://schemas.microsoft.com/office/powerpoint/2010/main" val="144960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9AF9-0B4E-4157-A637-D964B0C716F0}"/>
              </a:ext>
            </a:extLst>
          </p:cNvPr>
          <p:cNvSpPr>
            <a:spLocks noGrp="1"/>
          </p:cNvSpPr>
          <p:nvPr>
            <p:ph type="title"/>
          </p:nvPr>
        </p:nvSpPr>
        <p:spPr/>
        <p:txBody>
          <a:bodyPr>
            <a:normAutofit/>
          </a:bodyPr>
          <a:lstStyle/>
          <a:p>
            <a:r>
              <a:rPr lang="en-US" sz="4000" dirty="0"/>
              <a:t>Testing: Hypercoagulable Panel Should be Avoided</a:t>
            </a:r>
          </a:p>
        </p:txBody>
      </p:sp>
      <p:sp>
        <p:nvSpPr>
          <p:cNvPr id="3" name="Content Placeholder 2">
            <a:extLst>
              <a:ext uri="{FF2B5EF4-FFF2-40B4-BE49-F238E27FC236}">
                <a16:creationId xmlns:a16="http://schemas.microsoft.com/office/drawing/2014/main" id="{2BE2F565-1752-4807-BA61-F6A0E51DF8E5}"/>
              </a:ext>
            </a:extLst>
          </p:cNvPr>
          <p:cNvSpPr>
            <a:spLocks noGrp="1"/>
          </p:cNvSpPr>
          <p:nvPr>
            <p:ph idx="1"/>
          </p:nvPr>
        </p:nvSpPr>
        <p:spPr/>
        <p:txBody>
          <a:bodyPr/>
          <a:lstStyle/>
          <a:p>
            <a:r>
              <a:rPr lang="en-US" dirty="0"/>
              <a:t>Results difficult to interpret</a:t>
            </a:r>
          </a:p>
          <a:p>
            <a:pPr lvl="1"/>
            <a:r>
              <a:rPr lang="en-US" dirty="0"/>
              <a:t>Acute Thrombosis</a:t>
            </a:r>
          </a:p>
          <a:p>
            <a:pPr lvl="1"/>
            <a:r>
              <a:rPr lang="en-US" dirty="0"/>
              <a:t>While receiving anticoagulation</a:t>
            </a:r>
          </a:p>
          <a:p>
            <a:r>
              <a:rPr lang="en-US" dirty="0"/>
              <a:t>Traditional risk factors much more common in patients with a clearly provoked VTE</a:t>
            </a:r>
          </a:p>
          <a:p>
            <a:r>
              <a:rPr lang="en-US" dirty="0"/>
              <a:t>Inherited Thrombophilia's increase risk of initial VTE, not recurrent VTE</a:t>
            </a:r>
          </a:p>
          <a:p>
            <a:r>
              <a:rPr lang="en-US" dirty="0"/>
              <a:t>Negative thrombophilia testing can lead to a false sense of comfort</a:t>
            </a:r>
          </a:p>
        </p:txBody>
      </p:sp>
      <p:sp>
        <p:nvSpPr>
          <p:cNvPr id="4" name="Rectangle 3">
            <a:extLst>
              <a:ext uri="{FF2B5EF4-FFF2-40B4-BE49-F238E27FC236}">
                <a16:creationId xmlns:a16="http://schemas.microsoft.com/office/drawing/2014/main" id="{E31726AC-5C78-4671-BE2A-B7CF834DC969}"/>
              </a:ext>
            </a:extLst>
          </p:cNvPr>
          <p:cNvSpPr/>
          <p:nvPr/>
        </p:nvSpPr>
        <p:spPr>
          <a:xfrm>
            <a:off x="5171440" y="5853797"/>
            <a:ext cx="6096000" cy="646331"/>
          </a:xfrm>
          <a:prstGeom prst="rect">
            <a:avLst/>
          </a:prstGeom>
        </p:spPr>
        <p:txBody>
          <a:bodyPr>
            <a:spAutoFit/>
          </a:bodyPr>
          <a:lstStyle/>
          <a:p>
            <a:r>
              <a:rPr lang="en-US" dirty="0">
                <a:solidFill>
                  <a:srgbClr val="198DAE"/>
                </a:solidFill>
                <a:latin typeface="Open Sans"/>
              </a:rPr>
              <a:t>Thrombophilia Testing and Venous Thrombosis. </a:t>
            </a:r>
            <a:r>
              <a:rPr lang="en-US" i="1" dirty="0">
                <a:solidFill>
                  <a:srgbClr val="198DAE"/>
                </a:solidFill>
                <a:latin typeface="Open Sans"/>
              </a:rPr>
              <a:t>N </a:t>
            </a:r>
            <a:r>
              <a:rPr lang="en-US" i="1" dirty="0" err="1">
                <a:solidFill>
                  <a:srgbClr val="198DAE"/>
                </a:solidFill>
                <a:latin typeface="Open Sans"/>
              </a:rPr>
              <a:t>Engl</a:t>
            </a:r>
            <a:r>
              <a:rPr lang="en-US" i="1" dirty="0">
                <a:solidFill>
                  <a:srgbClr val="198DAE"/>
                </a:solidFill>
                <a:latin typeface="Open Sans"/>
              </a:rPr>
              <a:t> J Med</a:t>
            </a:r>
            <a:r>
              <a:rPr lang="en-US" dirty="0">
                <a:solidFill>
                  <a:srgbClr val="198DAE"/>
                </a:solidFill>
                <a:latin typeface="Open Sans"/>
              </a:rPr>
              <a:t>2017;377:1177-1187.</a:t>
            </a:r>
            <a:endParaRPr lang="en-US" dirty="0"/>
          </a:p>
        </p:txBody>
      </p:sp>
    </p:spTree>
    <p:extLst>
      <p:ext uri="{BB962C8B-B14F-4D97-AF65-F5344CB8AC3E}">
        <p14:creationId xmlns:p14="http://schemas.microsoft.com/office/powerpoint/2010/main" val="363558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BD22-BA0A-4476-B42B-494BF67C0674}"/>
              </a:ext>
            </a:extLst>
          </p:cNvPr>
          <p:cNvSpPr>
            <a:spLocks noGrp="1"/>
          </p:cNvSpPr>
          <p:nvPr>
            <p:ph type="title"/>
          </p:nvPr>
        </p:nvSpPr>
        <p:spPr/>
        <p:txBody>
          <a:bodyPr/>
          <a:lstStyle/>
          <a:p>
            <a:r>
              <a:rPr lang="en-US" dirty="0"/>
              <a:t>Testing: Hypercoagulable Panel Should be Avoided (Never say Never)</a:t>
            </a:r>
          </a:p>
        </p:txBody>
      </p:sp>
      <p:sp>
        <p:nvSpPr>
          <p:cNvPr id="3" name="Content Placeholder 2">
            <a:extLst>
              <a:ext uri="{FF2B5EF4-FFF2-40B4-BE49-F238E27FC236}">
                <a16:creationId xmlns:a16="http://schemas.microsoft.com/office/drawing/2014/main" id="{3C384FB9-B9DE-4B98-8B3E-2891C87424B4}"/>
              </a:ext>
            </a:extLst>
          </p:cNvPr>
          <p:cNvSpPr>
            <a:spLocks noGrp="1"/>
          </p:cNvSpPr>
          <p:nvPr>
            <p:ph idx="1"/>
          </p:nvPr>
        </p:nvSpPr>
        <p:spPr/>
        <p:txBody>
          <a:bodyPr>
            <a:normAutofit lnSpcReduction="10000"/>
          </a:bodyPr>
          <a:lstStyle/>
          <a:p>
            <a:r>
              <a:rPr lang="en-US" dirty="0"/>
              <a:t>Antiphospholipid Syndrome (APS)</a:t>
            </a:r>
          </a:p>
          <a:p>
            <a:pPr lvl="1"/>
            <a:r>
              <a:rPr lang="en-US" dirty="0"/>
              <a:t>Patients with concomitant rheumatologic disease</a:t>
            </a:r>
          </a:p>
          <a:p>
            <a:pPr lvl="1"/>
            <a:r>
              <a:rPr lang="en-US" dirty="0"/>
              <a:t>Patients with concomitant arterial and venous thrombosis</a:t>
            </a:r>
          </a:p>
          <a:p>
            <a:r>
              <a:rPr lang="en-US" dirty="0"/>
              <a:t>Unprovoked VTE</a:t>
            </a:r>
            <a:r>
              <a:rPr lang="en-US" dirty="0">
                <a:solidFill>
                  <a:srgbClr val="444444"/>
                </a:solidFill>
                <a:latin typeface="Open Sans"/>
              </a:rPr>
              <a:t> </a:t>
            </a:r>
          </a:p>
          <a:p>
            <a:pPr lvl="1"/>
            <a:r>
              <a:rPr lang="en-US" dirty="0">
                <a:solidFill>
                  <a:srgbClr val="444444"/>
                </a:solidFill>
                <a:latin typeface="Open Sans"/>
              </a:rPr>
              <a:t>Factors associated with an inherited thrombophilia include VTE at a young age (&lt;40-50 years), a strong family history of VTE, VTE in conjunction with weak provoking factors at a young age, recurrent VTE, and VTE in an unusual site (e.g., cerebral or splanchnic veins</a:t>
            </a:r>
            <a:endParaRPr lang="en-US" dirty="0"/>
          </a:p>
          <a:p>
            <a:r>
              <a:rPr lang="en-US" dirty="0"/>
              <a:t>Female child bearing age with </a:t>
            </a:r>
            <a:r>
              <a:rPr lang="en-US" dirty="0" err="1"/>
              <a:t>Fm</a:t>
            </a:r>
            <a:r>
              <a:rPr lang="en-US" dirty="0"/>
              <a:t> hx of first degree relative with VTE</a:t>
            </a:r>
          </a:p>
          <a:p>
            <a:r>
              <a:rPr lang="en-US" dirty="0"/>
              <a:t>Estrogen-based contraceptive are associated with an exponentially elevated risk of VTE in the presence of a concomitant thrombophilia</a:t>
            </a:r>
          </a:p>
        </p:txBody>
      </p:sp>
      <p:sp>
        <p:nvSpPr>
          <p:cNvPr id="4" name="Rectangle 3">
            <a:extLst>
              <a:ext uri="{FF2B5EF4-FFF2-40B4-BE49-F238E27FC236}">
                <a16:creationId xmlns:a16="http://schemas.microsoft.com/office/drawing/2014/main" id="{84FFBF46-FB71-429A-909A-44730555D5EE}"/>
              </a:ext>
            </a:extLst>
          </p:cNvPr>
          <p:cNvSpPr/>
          <p:nvPr/>
        </p:nvSpPr>
        <p:spPr>
          <a:xfrm>
            <a:off x="4775200" y="6082715"/>
            <a:ext cx="6096000" cy="646331"/>
          </a:xfrm>
          <a:prstGeom prst="rect">
            <a:avLst/>
          </a:prstGeom>
        </p:spPr>
        <p:txBody>
          <a:bodyPr>
            <a:spAutoFit/>
          </a:bodyPr>
          <a:lstStyle/>
          <a:p>
            <a:r>
              <a:rPr lang="en-US" dirty="0">
                <a:solidFill>
                  <a:srgbClr val="198DAE"/>
                </a:solidFill>
                <a:latin typeface="Open Sans"/>
              </a:rPr>
              <a:t>Thrombophilia Testing and Venous Thrombosis. </a:t>
            </a:r>
            <a:r>
              <a:rPr lang="en-US" i="1" dirty="0">
                <a:solidFill>
                  <a:srgbClr val="198DAE"/>
                </a:solidFill>
                <a:latin typeface="Open Sans"/>
              </a:rPr>
              <a:t>N </a:t>
            </a:r>
            <a:r>
              <a:rPr lang="en-US" i="1" dirty="0" err="1">
                <a:solidFill>
                  <a:srgbClr val="198DAE"/>
                </a:solidFill>
                <a:latin typeface="Open Sans"/>
              </a:rPr>
              <a:t>Engl</a:t>
            </a:r>
            <a:r>
              <a:rPr lang="en-US" i="1" dirty="0">
                <a:solidFill>
                  <a:srgbClr val="198DAE"/>
                </a:solidFill>
                <a:latin typeface="Open Sans"/>
              </a:rPr>
              <a:t> J Med</a:t>
            </a:r>
            <a:r>
              <a:rPr lang="en-US" dirty="0">
                <a:solidFill>
                  <a:srgbClr val="198DAE"/>
                </a:solidFill>
                <a:latin typeface="Open Sans"/>
              </a:rPr>
              <a:t>2017;377:1177-1187.</a:t>
            </a:r>
            <a:endParaRPr lang="en-US" dirty="0"/>
          </a:p>
        </p:txBody>
      </p:sp>
    </p:spTree>
    <p:extLst>
      <p:ext uri="{BB962C8B-B14F-4D97-AF65-F5344CB8AC3E}">
        <p14:creationId xmlns:p14="http://schemas.microsoft.com/office/powerpoint/2010/main" val="200046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A395-AE8F-41C5-9C9A-E33323E99E7B}"/>
              </a:ext>
            </a:extLst>
          </p:cNvPr>
          <p:cNvSpPr>
            <a:spLocks noGrp="1"/>
          </p:cNvSpPr>
          <p:nvPr>
            <p:ph type="title"/>
          </p:nvPr>
        </p:nvSpPr>
        <p:spPr/>
        <p:txBody>
          <a:bodyPr/>
          <a:lstStyle/>
          <a:p>
            <a:r>
              <a:rPr lang="en-US" dirty="0"/>
              <a:t>Testing: Malignancy</a:t>
            </a:r>
          </a:p>
        </p:txBody>
      </p:sp>
      <p:sp>
        <p:nvSpPr>
          <p:cNvPr id="3" name="Content Placeholder 2">
            <a:extLst>
              <a:ext uri="{FF2B5EF4-FFF2-40B4-BE49-F238E27FC236}">
                <a16:creationId xmlns:a16="http://schemas.microsoft.com/office/drawing/2014/main" id="{0E1F290B-D4D1-4B1E-A4BF-DA713C514B62}"/>
              </a:ext>
            </a:extLst>
          </p:cNvPr>
          <p:cNvSpPr>
            <a:spLocks noGrp="1"/>
          </p:cNvSpPr>
          <p:nvPr>
            <p:ph idx="1"/>
          </p:nvPr>
        </p:nvSpPr>
        <p:spPr/>
        <p:txBody>
          <a:bodyPr/>
          <a:lstStyle/>
          <a:p>
            <a:r>
              <a:rPr lang="en-US" dirty="0"/>
              <a:t>Thorough H&amp;P</a:t>
            </a:r>
          </a:p>
          <a:p>
            <a:r>
              <a:rPr lang="en-US" dirty="0"/>
              <a:t>Follow the Signs and Symptoms</a:t>
            </a:r>
          </a:p>
          <a:p>
            <a:r>
              <a:rPr lang="en-US" dirty="0"/>
              <a:t>Age-appropriate cancer screening</a:t>
            </a:r>
          </a:p>
        </p:txBody>
      </p:sp>
      <p:pic>
        <p:nvPicPr>
          <p:cNvPr id="4" name="Picture 3">
            <a:extLst>
              <a:ext uri="{FF2B5EF4-FFF2-40B4-BE49-F238E27FC236}">
                <a16:creationId xmlns:a16="http://schemas.microsoft.com/office/drawing/2014/main" id="{FC2B2D26-16FA-4CC1-8AF4-86491AF18218}"/>
              </a:ext>
            </a:extLst>
          </p:cNvPr>
          <p:cNvPicPr>
            <a:picLocks noChangeAspect="1"/>
          </p:cNvPicPr>
          <p:nvPr/>
        </p:nvPicPr>
        <p:blipFill>
          <a:blip r:embed="rId2"/>
          <a:stretch>
            <a:fillRect/>
          </a:stretch>
        </p:blipFill>
        <p:spPr>
          <a:xfrm>
            <a:off x="9036448" y="172523"/>
            <a:ext cx="2999492" cy="1133954"/>
          </a:xfrm>
          <a:prstGeom prst="rect">
            <a:avLst/>
          </a:prstGeom>
        </p:spPr>
      </p:pic>
    </p:spTree>
    <p:extLst>
      <p:ext uri="{BB962C8B-B14F-4D97-AF65-F5344CB8AC3E}">
        <p14:creationId xmlns:p14="http://schemas.microsoft.com/office/powerpoint/2010/main" val="217640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wells criteria">
            <a:extLst>
              <a:ext uri="{FF2B5EF4-FFF2-40B4-BE49-F238E27FC236}">
                <a16:creationId xmlns:a16="http://schemas.microsoft.com/office/drawing/2014/main" id="{7B59A4EB-7292-4BB1-AF9A-77F459D80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8717279" cy="691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9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DBC-DD06-414E-BBD6-46BEC1C3BB87}"/>
              </a:ext>
            </a:extLst>
          </p:cNvPr>
          <p:cNvSpPr>
            <a:spLocks noGrp="1"/>
          </p:cNvSpPr>
          <p:nvPr>
            <p:ph type="title"/>
          </p:nvPr>
        </p:nvSpPr>
        <p:spPr/>
        <p:txBody>
          <a:bodyPr/>
          <a:lstStyle/>
          <a:p>
            <a:r>
              <a:rPr lang="en-US" dirty="0"/>
              <a:t>Testing: D-Dimer</a:t>
            </a:r>
          </a:p>
        </p:txBody>
      </p:sp>
      <p:sp>
        <p:nvSpPr>
          <p:cNvPr id="3" name="Content Placeholder 2">
            <a:extLst>
              <a:ext uri="{FF2B5EF4-FFF2-40B4-BE49-F238E27FC236}">
                <a16:creationId xmlns:a16="http://schemas.microsoft.com/office/drawing/2014/main" id="{4139C9E6-EF8A-4DFC-9894-A8A6ED1A2AC9}"/>
              </a:ext>
            </a:extLst>
          </p:cNvPr>
          <p:cNvSpPr>
            <a:spLocks noGrp="1"/>
          </p:cNvSpPr>
          <p:nvPr>
            <p:ph idx="1"/>
          </p:nvPr>
        </p:nvSpPr>
        <p:spPr/>
        <p:txBody>
          <a:bodyPr/>
          <a:lstStyle/>
          <a:p>
            <a:r>
              <a:rPr lang="en-US" dirty="0"/>
              <a:t>If it is negative you do not have a VTE</a:t>
            </a:r>
          </a:p>
        </p:txBody>
      </p:sp>
      <p:pic>
        <p:nvPicPr>
          <p:cNvPr id="4" name="Picture 3">
            <a:extLst>
              <a:ext uri="{FF2B5EF4-FFF2-40B4-BE49-F238E27FC236}">
                <a16:creationId xmlns:a16="http://schemas.microsoft.com/office/drawing/2014/main" id="{768A7551-D3B9-418A-902B-064B77CCFC55}"/>
              </a:ext>
            </a:extLst>
          </p:cNvPr>
          <p:cNvPicPr>
            <a:picLocks noChangeAspect="1"/>
          </p:cNvPicPr>
          <p:nvPr/>
        </p:nvPicPr>
        <p:blipFill>
          <a:blip r:embed="rId3"/>
          <a:stretch>
            <a:fillRect/>
          </a:stretch>
        </p:blipFill>
        <p:spPr>
          <a:xfrm>
            <a:off x="8835481" y="230188"/>
            <a:ext cx="2999492" cy="1133954"/>
          </a:xfrm>
          <a:prstGeom prst="rect">
            <a:avLst/>
          </a:prstGeom>
        </p:spPr>
      </p:pic>
    </p:spTree>
    <p:extLst>
      <p:ext uri="{BB962C8B-B14F-4D97-AF65-F5344CB8AC3E}">
        <p14:creationId xmlns:p14="http://schemas.microsoft.com/office/powerpoint/2010/main" val="150678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Imaging</a:t>
            </a:r>
          </a:p>
        </p:txBody>
      </p:sp>
      <p:pic>
        <p:nvPicPr>
          <p:cNvPr id="4" name="Content Placeholder 3"/>
          <p:cNvPicPr>
            <a:picLocks noGrp="1" noChangeAspect="1"/>
          </p:cNvPicPr>
          <p:nvPr>
            <p:ph idx="1"/>
          </p:nvPr>
        </p:nvPicPr>
        <p:blipFill>
          <a:blip r:embed="rId3"/>
          <a:stretch>
            <a:fillRect/>
          </a:stretch>
        </p:blipFill>
        <p:spPr>
          <a:xfrm>
            <a:off x="1198644" y="1690688"/>
            <a:ext cx="10155156" cy="4638394"/>
          </a:xfrm>
          <a:prstGeom prst="rect">
            <a:avLst/>
          </a:prstGeom>
        </p:spPr>
      </p:pic>
    </p:spTree>
    <p:extLst>
      <p:ext uri="{BB962C8B-B14F-4D97-AF65-F5344CB8AC3E}">
        <p14:creationId xmlns:p14="http://schemas.microsoft.com/office/powerpoint/2010/main" val="1024077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B51060-40BF-4610-A551-DE1FBB8E39DF}"/>
              </a:ext>
            </a:extLst>
          </p:cNvPr>
          <p:cNvSpPr/>
          <p:nvPr/>
        </p:nvSpPr>
        <p:spPr>
          <a:xfrm>
            <a:off x="2202146" y="2644170"/>
            <a:ext cx="7787709" cy="1569660"/>
          </a:xfrm>
          <a:prstGeom prst="rect">
            <a:avLst/>
          </a:prstGeom>
        </p:spPr>
        <p:txBody>
          <a:bodyPr wrap="none">
            <a:spAutoFit/>
          </a:bodyPr>
          <a:lstStyle/>
          <a:p>
            <a:pPr algn="ct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Treatment-DVT</a:t>
            </a:r>
          </a:p>
        </p:txBody>
      </p:sp>
    </p:spTree>
    <p:extLst>
      <p:ext uri="{BB962C8B-B14F-4D97-AF65-F5344CB8AC3E}">
        <p14:creationId xmlns:p14="http://schemas.microsoft.com/office/powerpoint/2010/main" val="120873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oagulation cascade">
            <a:extLst>
              <a:ext uri="{FF2B5EF4-FFF2-40B4-BE49-F238E27FC236}">
                <a16:creationId xmlns:a16="http://schemas.microsoft.com/office/drawing/2014/main" id="{3B08CB53-4FA8-4EEF-AEDE-D19ABCFAA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051" y="438493"/>
            <a:ext cx="8831897" cy="62605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1AB6A538-5818-4771-A58E-EB3FF7DF0910}"/>
              </a:ext>
            </a:extLst>
          </p:cNvPr>
          <p:cNvCxnSpPr>
            <a:cxnSpLocks/>
          </p:cNvCxnSpPr>
          <p:nvPr/>
        </p:nvCxnSpPr>
        <p:spPr>
          <a:xfrm flipH="1" flipV="1">
            <a:off x="6644640" y="3505200"/>
            <a:ext cx="3078758" cy="98552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E69353-E453-4C7A-9EE0-09459260B654}"/>
              </a:ext>
            </a:extLst>
          </p:cNvPr>
          <p:cNvCxnSpPr>
            <a:cxnSpLocks/>
          </p:cNvCxnSpPr>
          <p:nvPr/>
        </p:nvCxnSpPr>
        <p:spPr>
          <a:xfrm flipH="1">
            <a:off x="8229600" y="4578608"/>
            <a:ext cx="1493797"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D56FE82-5941-43C1-B639-75BE16E25D60}"/>
              </a:ext>
            </a:extLst>
          </p:cNvPr>
          <p:cNvSpPr/>
          <p:nvPr/>
        </p:nvSpPr>
        <p:spPr>
          <a:xfrm>
            <a:off x="9723397" y="4057759"/>
            <a:ext cx="2359428" cy="923330"/>
          </a:xfrm>
          <a:prstGeom prst="rect">
            <a:avLst/>
          </a:prstGeom>
          <a:noFill/>
        </p:spPr>
        <p:txBody>
          <a:bodyPr wrap="none" lIns="91440" tIns="45720" rIns="91440" bIns="45720">
            <a:spAutoFit/>
          </a:bodyPr>
          <a:lstStyle/>
          <a:p>
            <a:pPr algn="ctr"/>
            <a:r>
              <a:rPr lang="en-US" sz="5400" b="1" i="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DOAC’S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150887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AA18-F0B5-4250-9989-B6D82153ED30}"/>
              </a:ext>
            </a:extLst>
          </p:cNvPr>
          <p:cNvSpPr>
            <a:spLocks noGrp="1"/>
          </p:cNvSpPr>
          <p:nvPr>
            <p:ph type="title"/>
          </p:nvPr>
        </p:nvSpPr>
        <p:spPr/>
        <p:txBody>
          <a:bodyPr/>
          <a:lstStyle/>
          <a:p>
            <a:r>
              <a:rPr lang="en-US" dirty="0"/>
              <a:t>Treatment-Precision Medicine: DOAC’s</a:t>
            </a:r>
          </a:p>
        </p:txBody>
      </p:sp>
      <p:sp>
        <p:nvSpPr>
          <p:cNvPr id="3" name="Content Placeholder 2">
            <a:extLst>
              <a:ext uri="{FF2B5EF4-FFF2-40B4-BE49-F238E27FC236}">
                <a16:creationId xmlns:a16="http://schemas.microsoft.com/office/drawing/2014/main" id="{94FD987D-E4E4-4874-BCF0-55A77D616582}"/>
              </a:ext>
            </a:extLst>
          </p:cNvPr>
          <p:cNvSpPr>
            <a:spLocks noGrp="1"/>
          </p:cNvSpPr>
          <p:nvPr>
            <p:ph idx="1"/>
          </p:nvPr>
        </p:nvSpPr>
        <p:spPr/>
        <p:txBody>
          <a:bodyPr/>
          <a:lstStyle/>
          <a:p>
            <a:r>
              <a:rPr lang="en-US" dirty="0"/>
              <a:t>Guideline first-choice medications for VTE</a:t>
            </a:r>
          </a:p>
          <a:p>
            <a:pPr lvl="1"/>
            <a:r>
              <a:rPr lang="en-US" dirty="0"/>
              <a:t>High efficacy</a:t>
            </a:r>
          </a:p>
          <a:p>
            <a:pPr lvl="1"/>
            <a:r>
              <a:rPr lang="en-US" dirty="0"/>
              <a:t>Ease of administration</a:t>
            </a:r>
          </a:p>
          <a:p>
            <a:pPr lvl="1"/>
            <a:r>
              <a:rPr lang="en-US" dirty="0"/>
              <a:t>Lower risk of bleeding</a:t>
            </a:r>
          </a:p>
          <a:p>
            <a:pPr lvl="1"/>
            <a:r>
              <a:rPr lang="en-US" dirty="0"/>
              <a:t>Antidotes available</a:t>
            </a:r>
          </a:p>
        </p:txBody>
      </p:sp>
      <p:pic>
        <p:nvPicPr>
          <p:cNvPr id="4" name="Picture 3">
            <a:extLst>
              <a:ext uri="{FF2B5EF4-FFF2-40B4-BE49-F238E27FC236}">
                <a16:creationId xmlns:a16="http://schemas.microsoft.com/office/drawing/2014/main" id="{BD325642-D249-4AB7-82B9-4CA37F4DC39B}"/>
              </a:ext>
            </a:extLst>
          </p:cNvPr>
          <p:cNvPicPr>
            <a:picLocks noChangeAspect="1"/>
          </p:cNvPicPr>
          <p:nvPr/>
        </p:nvPicPr>
        <p:blipFill>
          <a:blip r:embed="rId2"/>
          <a:stretch>
            <a:fillRect/>
          </a:stretch>
        </p:blipFill>
        <p:spPr>
          <a:xfrm>
            <a:off x="8956061" y="5529743"/>
            <a:ext cx="2999492" cy="1133954"/>
          </a:xfrm>
          <a:prstGeom prst="rect">
            <a:avLst/>
          </a:prstGeom>
        </p:spPr>
      </p:pic>
      <p:sp>
        <p:nvSpPr>
          <p:cNvPr id="5" name="Rectangle 4">
            <a:extLst>
              <a:ext uri="{FF2B5EF4-FFF2-40B4-BE49-F238E27FC236}">
                <a16:creationId xmlns:a16="http://schemas.microsoft.com/office/drawing/2014/main" id="{335608FD-BEF5-4198-BAC8-AE4C0A831465}"/>
              </a:ext>
            </a:extLst>
          </p:cNvPr>
          <p:cNvSpPr/>
          <p:nvPr/>
        </p:nvSpPr>
        <p:spPr>
          <a:xfrm>
            <a:off x="949623" y="5853797"/>
            <a:ext cx="6096000" cy="646331"/>
          </a:xfrm>
          <a:prstGeom prst="rect">
            <a:avLst/>
          </a:prstGeom>
        </p:spPr>
        <p:txBody>
          <a:bodyPr>
            <a:spAutoFit/>
          </a:bodyPr>
          <a:lstStyle/>
          <a:p>
            <a:r>
              <a:rPr lang="en-US" dirty="0"/>
              <a:t>Kearon C, et al. Antithrombotic therapy for VTE disease: Chest guideline and expert panel report. </a:t>
            </a:r>
            <a:r>
              <a:rPr lang="en-US" i="1" dirty="0"/>
              <a:t>Chest</a:t>
            </a:r>
            <a:r>
              <a:rPr lang="en-US" dirty="0"/>
              <a:t> 2016; 149:315-52</a:t>
            </a:r>
          </a:p>
        </p:txBody>
      </p:sp>
    </p:spTree>
    <p:extLst>
      <p:ext uri="{BB962C8B-B14F-4D97-AF65-F5344CB8AC3E}">
        <p14:creationId xmlns:p14="http://schemas.microsoft.com/office/powerpoint/2010/main" val="124996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438"/>
            <a:ext cx="10515600" cy="1325563"/>
          </a:xfrm>
        </p:spPr>
        <p:txBody>
          <a:bodyPr/>
          <a:lstStyle/>
          <a:p>
            <a:r>
              <a:rPr lang="en-US" dirty="0"/>
              <a:t>Disclosures</a:t>
            </a:r>
          </a:p>
        </p:txBody>
      </p:sp>
      <p:sp>
        <p:nvSpPr>
          <p:cNvPr id="3" name="Content Placeholder 2"/>
          <p:cNvSpPr>
            <a:spLocks noGrp="1"/>
          </p:cNvSpPr>
          <p:nvPr>
            <p:ph idx="1"/>
          </p:nvPr>
        </p:nvSpPr>
        <p:spPr>
          <a:xfrm>
            <a:off x="952500" y="1997149"/>
            <a:ext cx="10515600" cy="4351338"/>
          </a:xfrm>
        </p:spPr>
        <p:txBody>
          <a:bodyPr/>
          <a:lstStyle/>
          <a:p>
            <a:pPr marL="0" indent="0">
              <a:buNone/>
            </a:pPr>
            <a:endParaRPr lang="en-US" dirty="0"/>
          </a:p>
          <a:p>
            <a:r>
              <a:rPr lang="en-US" dirty="0"/>
              <a:t>All these slides are plagiarized</a:t>
            </a:r>
          </a:p>
          <a:p>
            <a:r>
              <a:rPr lang="en-US" dirty="0"/>
              <a:t>I have a tendency to cuss</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0424ADE6-6757-42E5-820E-D3F652BA7DA4}"/>
              </a:ext>
            </a:extLst>
          </p:cNvPr>
          <p:cNvPicPr>
            <a:picLocks noChangeAspect="1"/>
          </p:cNvPicPr>
          <p:nvPr/>
        </p:nvPicPr>
        <p:blipFill>
          <a:blip r:embed="rId2"/>
          <a:stretch>
            <a:fillRect/>
          </a:stretch>
        </p:blipFill>
        <p:spPr>
          <a:xfrm>
            <a:off x="8734556" y="373438"/>
            <a:ext cx="3104246" cy="1176058"/>
          </a:xfrm>
          <a:prstGeom prst="rect">
            <a:avLst/>
          </a:prstGeom>
        </p:spPr>
      </p:pic>
    </p:spTree>
    <p:extLst>
      <p:ext uri="{BB962C8B-B14F-4D97-AF65-F5344CB8AC3E}">
        <p14:creationId xmlns:p14="http://schemas.microsoft.com/office/powerpoint/2010/main" val="127235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C4DB-B58D-4CAE-AB9C-6C1F101064C4}"/>
              </a:ext>
            </a:extLst>
          </p:cNvPr>
          <p:cNvSpPr>
            <a:spLocks noGrp="1"/>
          </p:cNvSpPr>
          <p:nvPr>
            <p:ph type="title"/>
          </p:nvPr>
        </p:nvSpPr>
        <p:spPr/>
        <p:txBody>
          <a:bodyPr/>
          <a:lstStyle/>
          <a:p>
            <a:r>
              <a:rPr lang="en-US" dirty="0"/>
              <a:t>Treatment-Precision Medicine: DOAC’s</a:t>
            </a:r>
          </a:p>
        </p:txBody>
      </p:sp>
      <p:sp>
        <p:nvSpPr>
          <p:cNvPr id="3" name="Text Placeholder 2">
            <a:extLst>
              <a:ext uri="{FF2B5EF4-FFF2-40B4-BE49-F238E27FC236}">
                <a16:creationId xmlns:a16="http://schemas.microsoft.com/office/drawing/2014/main" id="{92EFA30F-42DD-4091-8C35-9663C342F7E2}"/>
              </a:ext>
            </a:extLst>
          </p:cNvPr>
          <p:cNvSpPr>
            <a:spLocks noGrp="1"/>
          </p:cNvSpPr>
          <p:nvPr>
            <p:ph type="body" idx="1"/>
          </p:nvPr>
        </p:nvSpPr>
        <p:spPr/>
        <p:txBody>
          <a:bodyPr/>
          <a:lstStyle/>
          <a:p>
            <a:r>
              <a:rPr lang="en-US" dirty="0" err="1"/>
              <a:t>Apixiban</a:t>
            </a:r>
            <a:endParaRPr lang="en-US" dirty="0"/>
          </a:p>
        </p:txBody>
      </p:sp>
      <p:sp>
        <p:nvSpPr>
          <p:cNvPr id="4" name="Content Placeholder 3">
            <a:extLst>
              <a:ext uri="{FF2B5EF4-FFF2-40B4-BE49-F238E27FC236}">
                <a16:creationId xmlns:a16="http://schemas.microsoft.com/office/drawing/2014/main" id="{E86DA40C-6E4C-4BBE-8204-00EA658A7C34}"/>
              </a:ext>
            </a:extLst>
          </p:cNvPr>
          <p:cNvSpPr>
            <a:spLocks noGrp="1"/>
          </p:cNvSpPr>
          <p:nvPr>
            <p:ph sz="half" idx="2"/>
          </p:nvPr>
        </p:nvSpPr>
        <p:spPr>
          <a:xfrm>
            <a:off x="836612" y="2505075"/>
            <a:ext cx="5157787" cy="3684588"/>
          </a:xfrm>
        </p:spPr>
        <p:txBody>
          <a:bodyPr/>
          <a:lstStyle/>
          <a:p>
            <a:r>
              <a:rPr lang="en-US" dirty="0"/>
              <a:t>Eliquis</a:t>
            </a:r>
          </a:p>
          <a:p>
            <a:pPr lvl="1"/>
            <a:r>
              <a:rPr lang="en-US" dirty="0"/>
              <a:t>10mg bid X 7 days</a:t>
            </a:r>
          </a:p>
          <a:p>
            <a:pPr lvl="1"/>
            <a:r>
              <a:rPr lang="en-US" dirty="0"/>
              <a:t>5mg bid-minimum 3 months</a:t>
            </a:r>
          </a:p>
          <a:p>
            <a:pPr lvl="1"/>
            <a:r>
              <a:rPr lang="en-US" dirty="0"/>
              <a:t>2.5mg bid indefinitely?</a:t>
            </a:r>
          </a:p>
          <a:p>
            <a:pPr marL="457200" lvl="1" indent="0">
              <a:buNone/>
            </a:pPr>
            <a:endParaRPr lang="en-US" dirty="0"/>
          </a:p>
        </p:txBody>
      </p:sp>
      <p:sp>
        <p:nvSpPr>
          <p:cNvPr id="5" name="Text Placeholder 4">
            <a:extLst>
              <a:ext uri="{FF2B5EF4-FFF2-40B4-BE49-F238E27FC236}">
                <a16:creationId xmlns:a16="http://schemas.microsoft.com/office/drawing/2014/main" id="{53751949-0226-4EE8-9CC7-7835D4AFC0AF}"/>
              </a:ext>
            </a:extLst>
          </p:cNvPr>
          <p:cNvSpPr>
            <a:spLocks noGrp="1"/>
          </p:cNvSpPr>
          <p:nvPr>
            <p:ph type="body" sz="quarter" idx="3"/>
          </p:nvPr>
        </p:nvSpPr>
        <p:spPr/>
        <p:txBody>
          <a:bodyPr/>
          <a:lstStyle/>
          <a:p>
            <a:r>
              <a:rPr lang="en-US" dirty="0"/>
              <a:t>Rivaroxaban</a:t>
            </a:r>
          </a:p>
        </p:txBody>
      </p:sp>
      <p:sp>
        <p:nvSpPr>
          <p:cNvPr id="6" name="Content Placeholder 5">
            <a:extLst>
              <a:ext uri="{FF2B5EF4-FFF2-40B4-BE49-F238E27FC236}">
                <a16:creationId xmlns:a16="http://schemas.microsoft.com/office/drawing/2014/main" id="{1416E98A-D5DD-4437-B80A-23CC0215CA32}"/>
              </a:ext>
            </a:extLst>
          </p:cNvPr>
          <p:cNvSpPr>
            <a:spLocks noGrp="1"/>
          </p:cNvSpPr>
          <p:nvPr>
            <p:ph sz="quarter" idx="4"/>
          </p:nvPr>
        </p:nvSpPr>
        <p:spPr/>
        <p:txBody>
          <a:bodyPr/>
          <a:lstStyle/>
          <a:p>
            <a:r>
              <a:rPr lang="en-US" dirty="0"/>
              <a:t>Xarelto</a:t>
            </a:r>
          </a:p>
          <a:p>
            <a:pPr lvl="1"/>
            <a:r>
              <a:rPr lang="en-US" dirty="0"/>
              <a:t>15mg bid X 21 days</a:t>
            </a:r>
          </a:p>
          <a:p>
            <a:pPr lvl="1"/>
            <a:r>
              <a:rPr lang="en-US" dirty="0"/>
              <a:t>20mg </a:t>
            </a:r>
            <a:r>
              <a:rPr lang="en-US" dirty="0" err="1"/>
              <a:t>qd</a:t>
            </a:r>
            <a:r>
              <a:rPr lang="en-US" dirty="0"/>
              <a:t>-minimum 3 months</a:t>
            </a:r>
          </a:p>
          <a:p>
            <a:pPr lvl="1"/>
            <a:r>
              <a:rPr lang="en-US" dirty="0"/>
              <a:t>10mg </a:t>
            </a:r>
            <a:r>
              <a:rPr lang="en-US" dirty="0" err="1"/>
              <a:t>qd</a:t>
            </a:r>
            <a:r>
              <a:rPr lang="en-US" dirty="0"/>
              <a:t> indefinitely?</a:t>
            </a:r>
          </a:p>
        </p:txBody>
      </p:sp>
      <p:pic>
        <p:nvPicPr>
          <p:cNvPr id="7" name="Picture 6">
            <a:extLst>
              <a:ext uri="{FF2B5EF4-FFF2-40B4-BE49-F238E27FC236}">
                <a16:creationId xmlns:a16="http://schemas.microsoft.com/office/drawing/2014/main" id="{86E89104-6061-4202-BAE4-69CBD06D2655}"/>
              </a:ext>
            </a:extLst>
          </p:cNvPr>
          <p:cNvPicPr>
            <a:picLocks noChangeAspect="1"/>
          </p:cNvPicPr>
          <p:nvPr/>
        </p:nvPicPr>
        <p:blipFill>
          <a:blip r:embed="rId2"/>
          <a:stretch>
            <a:fillRect/>
          </a:stretch>
        </p:blipFill>
        <p:spPr>
          <a:xfrm>
            <a:off x="8763794" y="5478053"/>
            <a:ext cx="2999492" cy="1133954"/>
          </a:xfrm>
          <a:prstGeom prst="rect">
            <a:avLst/>
          </a:prstGeom>
        </p:spPr>
      </p:pic>
    </p:spTree>
    <p:extLst>
      <p:ext uri="{BB962C8B-B14F-4D97-AF65-F5344CB8AC3E}">
        <p14:creationId xmlns:p14="http://schemas.microsoft.com/office/powerpoint/2010/main" val="1793094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612F-6C9B-489C-ACB8-750A936339BD}"/>
              </a:ext>
            </a:extLst>
          </p:cNvPr>
          <p:cNvSpPr>
            <a:spLocks noGrp="1"/>
          </p:cNvSpPr>
          <p:nvPr>
            <p:ph type="title"/>
          </p:nvPr>
        </p:nvSpPr>
        <p:spPr/>
        <p:txBody>
          <a:bodyPr>
            <a:normAutofit/>
          </a:bodyPr>
          <a:lstStyle/>
          <a:p>
            <a:r>
              <a:rPr lang="en-US" sz="4000" dirty="0"/>
              <a:t>Treatment-Vitamin K antagonists (aka-Rat Poison)</a:t>
            </a:r>
          </a:p>
        </p:txBody>
      </p:sp>
      <p:sp>
        <p:nvSpPr>
          <p:cNvPr id="3" name="Content Placeholder 2">
            <a:extLst>
              <a:ext uri="{FF2B5EF4-FFF2-40B4-BE49-F238E27FC236}">
                <a16:creationId xmlns:a16="http://schemas.microsoft.com/office/drawing/2014/main" id="{CC63FFF1-4261-4BE4-80CE-B96966687597}"/>
              </a:ext>
            </a:extLst>
          </p:cNvPr>
          <p:cNvSpPr>
            <a:spLocks noGrp="1"/>
          </p:cNvSpPr>
          <p:nvPr>
            <p:ph idx="1"/>
          </p:nvPr>
        </p:nvSpPr>
        <p:spPr/>
        <p:txBody>
          <a:bodyPr/>
          <a:lstStyle/>
          <a:p>
            <a:r>
              <a:rPr lang="en-US" dirty="0"/>
              <a:t>Renal dysfunction</a:t>
            </a:r>
          </a:p>
          <a:p>
            <a:r>
              <a:rPr lang="en-US" dirty="0"/>
              <a:t>Morbid Obesity: BMI&gt;40</a:t>
            </a:r>
          </a:p>
          <a:p>
            <a:r>
              <a:rPr lang="en-US" dirty="0"/>
              <a:t>“Frail”: BMI&lt;16, Age&gt;80</a:t>
            </a:r>
          </a:p>
          <a:p>
            <a:r>
              <a:rPr lang="en-US" dirty="0"/>
              <a:t>Antiphospholipid Syndrome</a:t>
            </a:r>
          </a:p>
          <a:p>
            <a:r>
              <a:rPr lang="en-US" dirty="0"/>
              <a:t>Noncompliance</a:t>
            </a:r>
          </a:p>
          <a:p>
            <a:r>
              <a:rPr lang="en-US" dirty="0"/>
              <a:t>Insurance Issues</a:t>
            </a:r>
          </a:p>
          <a:p>
            <a:endParaRPr lang="en-US" dirty="0"/>
          </a:p>
        </p:txBody>
      </p:sp>
      <p:pic>
        <p:nvPicPr>
          <p:cNvPr id="4" name="Picture 3">
            <a:extLst>
              <a:ext uri="{FF2B5EF4-FFF2-40B4-BE49-F238E27FC236}">
                <a16:creationId xmlns:a16="http://schemas.microsoft.com/office/drawing/2014/main" id="{9A38955E-9BCF-4EB6-9B5F-9E7C9EB191D7}"/>
              </a:ext>
            </a:extLst>
          </p:cNvPr>
          <p:cNvPicPr>
            <a:picLocks noChangeAspect="1"/>
          </p:cNvPicPr>
          <p:nvPr/>
        </p:nvPicPr>
        <p:blipFill>
          <a:blip r:embed="rId2"/>
          <a:stretch>
            <a:fillRect/>
          </a:stretch>
        </p:blipFill>
        <p:spPr>
          <a:xfrm>
            <a:off x="8855577" y="5358921"/>
            <a:ext cx="2999492" cy="1133954"/>
          </a:xfrm>
          <a:prstGeom prst="rect">
            <a:avLst/>
          </a:prstGeom>
        </p:spPr>
      </p:pic>
    </p:spTree>
    <p:extLst>
      <p:ext uri="{BB962C8B-B14F-4D97-AF65-F5344CB8AC3E}">
        <p14:creationId xmlns:p14="http://schemas.microsoft.com/office/powerpoint/2010/main" val="59171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C310-7E35-4835-8F1E-151E69744D38}"/>
              </a:ext>
            </a:extLst>
          </p:cNvPr>
          <p:cNvSpPr>
            <a:spLocks noGrp="1"/>
          </p:cNvSpPr>
          <p:nvPr>
            <p:ph type="title"/>
          </p:nvPr>
        </p:nvSpPr>
        <p:spPr>
          <a:xfrm>
            <a:off x="838200" y="375173"/>
            <a:ext cx="10515600" cy="1325563"/>
          </a:xfrm>
        </p:spPr>
        <p:txBody>
          <a:bodyPr>
            <a:normAutofit/>
          </a:bodyPr>
          <a:lstStyle/>
          <a:p>
            <a:r>
              <a:rPr lang="en-US" sz="3600" dirty="0"/>
              <a:t>Treatment-Low Molecular Weight Heparin: Enoxaparin</a:t>
            </a:r>
          </a:p>
        </p:txBody>
      </p:sp>
      <p:sp>
        <p:nvSpPr>
          <p:cNvPr id="3" name="Content Placeholder 2">
            <a:extLst>
              <a:ext uri="{FF2B5EF4-FFF2-40B4-BE49-F238E27FC236}">
                <a16:creationId xmlns:a16="http://schemas.microsoft.com/office/drawing/2014/main" id="{E3E8D82B-EDE6-44FE-948E-99E3B197BE5D}"/>
              </a:ext>
            </a:extLst>
          </p:cNvPr>
          <p:cNvSpPr>
            <a:spLocks noGrp="1"/>
          </p:cNvSpPr>
          <p:nvPr>
            <p:ph idx="1"/>
          </p:nvPr>
        </p:nvSpPr>
        <p:spPr/>
        <p:txBody>
          <a:bodyPr/>
          <a:lstStyle/>
          <a:p>
            <a:r>
              <a:rPr lang="en-US" dirty="0"/>
              <a:t>Bridge for Vitamin K antagonist</a:t>
            </a:r>
          </a:p>
          <a:p>
            <a:pPr lvl="1"/>
            <a:r>
              <a:rPr lang="en-US" dirty="0"/>
              <a:t>Don’t stop until 2 days Therapeutic &gt;2.0 INR</a:t>
            </a:r>
          </a:p>
          <a:p>
            <a:r>
              <a:rPr lang="en-US" dirty="0"/>
              <a:t>Active Cancer</a:t>
            </a:r>
          </a:p>
          <a:p>
            <a:r>
              <a:rPr lang="en-US" dirty="0"/>
              <a:t>Not needed with Direct </a:t>
            </a:r>
            <a:r>
              <a:rPr lang="en-US" dirty="0" err="1"/>
              <a:t>Xa</a:t>
            </a:r>
            <a:r>
              <a:rPr lang="en-US" dirty="0"/>
              <a:t> inhibitors (apixaban/rivaroxaban)</a:t>
            </a:r>
          </a:p>
          <a:p>
            <a:r>
              <a:rPr lang="en-US" dirty="0"/>
              <a:t>Needed with Dabigatran</a:t>
            </a:r>
          </a:p>
        </p:txBody>
      </p:sp>
      <p:pic>
        <p:nvPicPr>
          <p:cNvPr id="4" name="Picture 3">
            <a:extLst>
              <a:ext uri="{FF2B5EF4-FFF2-40B4-BE49-F238E27FC236}">
                <a16:creationId xmlns:a16="http://schemas.microsoft.com/office/drawing/2014/main" id="{B997B41B-4BAA-49D2-899F-676B3890D2ED}"/>
              </a:ext>
            </a:extLst>
          </p:cNvPr>
          <p:cNvPicPr>
            <a:picLocks noChangeAspect="1"/>
          </p:cNvPicPr>
          <p:nvPr/>
        </p:nvPicPr>
        <p:blipFill>
          <a:blip r:embed="rId3"/>
          <a:stretch>
            <a:fillRect/>
          </a:stretch>
        </p:blipFill>
        <p:spPr>
          <a:xfrm>
            <a:off x="8835481" y="5358921"/>
            <a:ext cx="2999492" cy="1133954"/>
          </a:xfrm>
          <a:prstGeom prst="rect">
            <a:avLst/>
          </a:prstGeom>
        </p:spPr>
      </p:pic>
    </p:spTree>
    <p:extLst>
      <p:ext uri="{BB962C8B-B14F-4D97-AF65-F5344CB8AC3E}">
        <p14:creationId xmlns:p14="http://schemas.microsoft.com/office/powerpoint/2010/main" val="422168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57ED-FA61-4DB5-B140-96EF0FA81E4D}"/>
              </a:ext>
            </a:extLst>
          </p:cNvPr>
          <p:cNvSpPr>
            <a:spLocks noGrp="1"/>
          </p:cNvSpPr>
          <p:nvPr>
            <p:ph type="title"/>
          </p:nvPr>
        </p:nvSpPr>
        <p:spPr/>
        <p:txBody>
          <a:bodyPr/>
          <a:lstStyle/>
          <a:p>
            <a:r>
              <a:rPr lang="en-US" dirty="0"/>
              <a:t>Treatment: Duration of Anticoagulation</a:t>
            </a:r>
          </a:p>
        </p:txBody>
      </p:sp>
      <p:sp>
        <p:nvSpPr>
          <p:cNvPr id="3" name="Content Placeholder 2">
            <a:extLst>
              <a:ext uri="{FF2B5EF4-FFF2-40B4-BE49-F238E27FC236}">
                <a16:creationId xmlns:a16="http://schemas.microsoft.com/office/drawing/2014/main" id="{8688160D-92A7-4CFB-97AD-855A7DF7FDE0}"/>
              </a:ext>
            </a:extLst>
          </p:cNvPr>
          <p:cNvSpPr>
            <a:spLocks noGrp="1"/>
          </p:cNvSpPr>
          <p:nvPr>
            <p:ph idx="1"/>
          </p:nvPr>
        </p:nvSpPr>
        <p:spPr/>
        <p:txBody>
          <a:bodyPr/>
          <a:lstStyle/>
          <a:p>
            <a:r>
              <a:rPr lang="en-US" dirty="0"/>
              <a:t>Unprovoked - recurrent VTE 30-50% over 10 years</a:t>
            </a:r>
          </a:p>
          <a:p>
            <a:pPr lvl="1"/>
            <a:r>
              <a:rPr lang="en-US" dirty="0"/>
              <a:t>Consider indefinite anticoagulation</a:t>
            </a:r>
          </a:p>
          <a:p>
            <a:pPr lvl="2"/>
            <a:r>
              <a:rPr lang="en-US" dirty="0"/>
              <a:t>After 6-12 months Rx consider ½ dose DOAC</a:t>
            </a:r>
          </a:p>
          <a:p>
            <a:pPr lvl="2"/>
            <a:r>
              <a:rPr lang="en-US" dirty="0"/>
              <a:t>Evaluate yearly</a:t>
            </a:r>
          </a:p>
          <a:p>
            <a:pPr lvl="3"/>
            <a:r>
              <a:rPr lang="en-US" dirty="0"/>
              <a:t>Reassess risk-benefit ratio of continued therapy</a:t>
            </a:r>
          </a:p>
          <a:p>
            <a:pPr lvl="3"/>
            <a:r>
              <a:rPr lang="en-US" dirty="0"/>
              <a:t>Personal Preference</a:t>
            </a:r>
          </a:p>
          <a:p>
            <a:pPr lvl="3"/>
            <a:r>
              <a:rPr lang="en-US" dirty="0"/>
              <a:t>Screen for bleeding complications</a:t>
            </a:r>
          </a:p>
          <a:p>
            <a:pPr lvl="3"/>
            <a:r>
              <a:rPr lang="en-US" dirty="0"/>
              <a:t>Intermittent assessment of renal function and hemoglobin</a:t>
            </a:r>
          </a:p>
          <a:p>
            <a:r>
              <a:rPr lang="en-US" dirty="0"/>
              <a:t>Provoked - recurrent VTE 20% over 10 years</a:t>
            </a:r>
          </a:p>
          <a:p>
            <a:pPr lvl="1"/>
            <a:r>
              <a:rPr lang="en-US" dirty="0"/>
              <a:t>Consider indefinite Rx</a:t>
            </a:r>
          </a:p>
        </p:txBody>
      </p:sp>
      <p:pic>
        <p:nvPicPr>
          <p:cNvPr id="4" name="Picture 3">
            <a:extLst>
              <a:ext uri="{FF2B5EF4-FFF2-40B4-BE49-F238E27FC236}">
                <a16:creationId xmlns:a16="http://schemas.microsoft.com/office/drawing/2014/main" id="{85D3A189-E02A-401E-A2D0-373781055265}"/>
              </a:ext>
            </a:extLst>
          </p:cNvPr>
          <p:cNvPicPr>
            <a:picLocks noChangeAspect="1"/>
          </p:cNvPicPr>
          <p:nvPr/>
        </p:nvPicPr>
        <p:blipFill>
          <a:blip r:embed="rId2"/>
          <a:stretch>
            <a:fillRect/>
          </a:stretch>
        </p:blipFill>
        <p:spPr>
          <a:xfrm>
            <a:off x="8914765" y="5498474"/>
            <a:ext cx="2999492" cy="1133954"/>
          </a:xfrm>
          <a:prstGeom prst="rect">
            <a:avLst/>
          </a:prstGeom>
        </p:spPr>
      </p:pic>
    </p:spTree>
    <p:extLst>
      <p:ext uri="{BB962C8B-B14F-4D97-AF65-F5344CB8AC3E}">
        <p14:creationId xmlns:p14="http://schemas.microsoft.com/office/powerpoint/2010/main" val="115538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0896" y="2278910"/>
            <a:ext cx="10110205" cy="1446550"/>
          </a:xfrm>
          <a:prstGeom prst="rect">
            <a:avLst/>
          </a:prstGeom>
          <a:noFill/>
        </p:spPr>
        <p:txBody>
          <a:bodyPr wrap="none" lIns="91440" tIns="45720" rIns="91440" bIns="45720">
            <a:spAutoFit/>
          </a:bodyPr>
          <a:lstStyle/>
          <a:p>
            <a:pPr algn="ctr"/>
            <a:r>
              <a:rPr lang="en-US" sz="8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Compression Therapy</a:t>
            </a:r>
          </a:p>
        </p:txBody>
      </p:sp>
      <p:pic>
        <p:nvPicPr>
          <p:cNvPr id="5" name="Picture 4">
            <a:extLst>
              <a:ext uri="{FF2B5EF4-FFF2-40B4-BE49-F238E27FC236}">
                <a16:creationId xmlns:a16="http://schemas.microsoft.com/office/drawing/2014/main" id="{39C5403E-2E3B-4A75-9965-1F99249E5989}"/>
              </a:ext>
            </a:extLst>
          </p:cNvPr>
          <p:cNvPicPr>
            <a:picLocks noChangeAspect="1"/>
          </p:cNvPicPr>
          <p:nvPr/>
        </p:nvPicPr>
        <p:blipFill>
          <a:blip r:embed="rId2"/>
          <a:stretch>
            <a:fillRect/>
          </a:stretch>
        </p:blipFill>
        <p:spPr>
          <a:xfrm>
            <a:off x="8785239" y="222765"/>
            <a:ext cx="2999492" cy="1133954"/>
          </a:xfrm>
          <a:prstGeom prst="rect">
            <a:avLst/>
          </a:prstGeom>
        </p:spPr>
      </p:pic>
      <p:pic>
        <p:nvPicPr>
          <p:cNvPr id="4" name="Picture 2" descr="Image result for just do it nike&quot;">
            <a:extLst>
              <a:ext uri="{FF2B5EF4-FFF2-40B4-BE49-F238E27FC236}">
                <a16:creationId xmlns:a16="http://schemas.microsoft.com/office/drawing/2014/main" id="{8582696C-DA2F-4771-939A-2A6DE8D36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078" y="3725460"/>
            <a:ext cx="8027843" cy="248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9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Compression Therapy?</a:t>
            </a:r>
          </a:p>
        </p:txBody>
      </p:sp>
      <p:sp>
        <p:nvSpPr>
          <p:cNvPr id="3" name="Content Placeholder 2"/>
          <p:cNvSpPr>
            <a:spLocks noGrp="1"/>
          </p:cNvSpPr>
          <p:nvPr>
            <p:ph idx="1"/>
          </p:nvPr>
        </p:nvSpPr>
        <p:spPr>
          <a:xfrm>
            <a:off x="838200" y="1825625"/>
            <a:ext cx="10331370" cy="3799671"/>
          </a:xfrm>
        </p:spPr>
        <p:txBody>
          <a:bodyPr/>
          <a:lstStyle/>
          <a:p>
            <a:pPr marL="0" lvl="0" indent="0" fontAlgn="base">
              <a:lnSpc>
                <a:spcPct val="100000"/>
              </a:lnSpc>
              <a:spcBef>
                <a:spcPct val="20000"/>
              </a:spcBef>
              <a:spcAft>
                <a:spcPct val="0"/>
              </a:spcAft>
              <a:buNone/>
            </a:pPr>
            <a:r>
              <a:rPr kumimoji="0" lang="en-US" altLang="en-US" sz="3200" b="0" i="0" u="none" strike="noStrike" kern="0" cap="none" spc="0" normalizeH="0" baseline="0" noProof="0" dirty="0">
                <a:ln>
                  <a:noFill/>
                </a:ln>
                <a:solidFill>
                  <a:srgbClr val="000000"/>
                </a:solidFill>
                <a:effectLst/>
                <a:uLnTx/>
                <a:uFillTx/>
                <a:latin typeface="Arial"/>
                <a:ea typeface="+mn-ea"/>
                <a:cs typeface="+mn-cs"/>
              </a:rPr>
              <a:t>Compression therapy is the application of controlled graduated external pressure to the limb to </a:t>
            </a:r>
            <a:r>
              <a:rPr kumimoji="0" lang="en-US" altLang="en-US" sz="3200" b="0" i="0" u="sng" strike="noStrike" kern="0" cap="none" spc="0" normalizeH="0" baseline="0" noProof="0" dirty="0">
                <a:ln>
                  <a:noFill/>
                </a:ln>
                <a:solidFill>
                  <a:srgbClr val="000000"/>
                </a:solidFill>
                <a:effectLst/>
                <a:uLnTx/>
                <a:uFillTx/>
                <a:latin typeface="Arial"/>
                <a:ea typeface="+mn-ea"/>
                <a:cs typeface="+mn-cs"/>
              </a:rPr>
              <a:t>reduce</a:t>
            </a:r>
            <a:r>
              <a:rPr kumimoji="0" lang="en-US" altLang="en-US" sz="3200" b="0" i="0" u="none" strike="noStrike" kern="0" cap="none" spc="0" normalizeH="0" baseline="0" noProof="0" dirty="0">
                <a:ln>
                  <a:noFill/>
                </a:ln>
                <a:solidFill>
                  <a:srgbClr val="000000"/>
                </a:solidFill>
                <a:effectLst/>
                <a:uLnTx/>
                <a:uFillTx/>
                <a:latin typeface="Arial"/>
                <a:ea typeface="+mn-ea"/>
                <a:cs typeface="+mn-cs"/>
              </a:rPr>
              <a:t> and </a:t>
            </a:r>
            <a:r>
              <a:rPr kumimoji="0" lang="en-US" altLang="en-US" sz="3200" b="0" i="0" u="sng" strike="noStrike" kern="0" cap="none" spc="0" normalizeH="0" baseline="0" noProof="0" dirty="0">
                <a:ln>
                  <a:noFill/>
                </a:ln>
                <a:solidFill>
                  <a:srgbClr val="000000"/>
                </a:solidFill>
                <a:effectLst/>
                <a:uLnTx/>
                <a:uFillTx/>
                <a:latin typeface="Arial"/>
                <a:ea typeface="+mn-ea"/>
                <a:cs typeface="+mn-cs"/>
              </a:rPr>
              <a:t>maintain</a:t>
            </a:r>
            <a:r>
              <a:rPr kumimoji="0" lang="en-US" altLang="en-US" sz="3200" b="0" i="0" u="none" strike="noStrike" kern="0" cap="none" spc="0" normalizeH="0" baseline="0" noProof="0" dirty="0">
                <a:ln>
                  <a:noFill/>
                </a:ln>
                <a:solidFill>
                  <a:srgbClr val="000000"/>
                </a:solidFill>
                <a:effectLst/>
                <a:uLnTx/>
                <a:uFillTx/>
                <a:latin typeface="Arial"/>
                <a:ea typeface="+mn-ea"/>
                <a:cs typeface="+mn-cs"/>
              </a:rPr>
              <a:t> the venous pressure within the limb.</a:t>
            </a:r>
          </a:p>
          <a:p>
            <a:pPr marL="0" indent="0">
              <a:buNone/>
            </a:pPr>
            <a:endParaRPr lang="en-US" dirty="0"/>
          </a:p>
        </p:txBody>
      </p:sp>
      <p:pic>
        <p:nvPicPr>
          <p:cNvPr id="5" name="Picture 4">
            <a:extLst>
              <a:ext uri="{FF2B5EF4-FFF2-40B4-BE49-F238E27FC236}">
                <a16:creationId xmlns:a16="http://schemas.microsoft.com/office/drawing/2014/main" id="{07EE4286-356E-4B70-95DC-B1C0EF89437A}"/>
              </a:ext>
            </a:extLst>
          </p:cNvPr>
          <p:cNvPicPr>
            <a:picLocks noChangeAspect="1"/>
          </p:cNvPicPr>
          <p:nvPr/>
        </p:nvPicPr>
        <p:blipFill>
          <a:blip r:embed="rId3"/>
          <a:stretch>
            <a:fillRect/>
          </a:stretch>
        </p:blipFill>
        <p:spPr>
          <a:xfrm>
            <a:off x="8847952" y="298586"/>
            <a:ext cx="2998058" cy="1135828"/>
          </a:xfrm>
          <a:prstGeom prst="rect">
            <a:avLst/>
          </a:prstGeom>
        </p:spPr>
      </p:pic>
      <p:pic>
        <p:nvPicPr>
          <p:cNvPr id="6" name="Picture 2" descr="Image result for just do it nike&quot;">
            <a:extLst>
              <a:ext uri="{FF2B5EF4-FFF2-40B4-BE49-F238E27FC236}">
                <a16:creationId xmlns:a16="http://schemas.microsoft.com/office/drawing/2014/main" id="{FCECA0D9-9863-4411-BDA4-65D162A43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078" y="3725460"/>
            <a:ext cx="8027843" cy="248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651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Compression Therapy</a:t>
            </a:r>
          </a:p>
        </p:txBody>
      </p:sp>
      <p:pic>
        <p:nvPicPr>
          <p:cNvPr id="4" name="Content Placeholder 3"/>
          <p:cNvPicPr>
            <a:picLocks noGrp="1" noChangeAspect="1"/>
          </p:cNvPicPr>
          <p:nvPr>
            <p:ph idx="1"/>
          </p:nvPr>
        </p:nvPicPr>
        <p:blipFill>
          <a:blip r:embed="rId3"/>
          <a:stretch>
            <a:fillRect/>
          </a:stretch>
        </p:blipFill>
        <p:spPr>
          <a:xfrm>
            <a:off x="573826" y="2063999"/>
            <a:ext cx="7376799" cy="2395936"/>
          </a:xfrm>
          <a:prstGeom prst="rect">
            <a:avLst/>
          </a:prstGeom>
        </p:spPr>
      </p:pic>
      <p:pic>
        <p:nvPicPr>
          <p:cNvPr id="5" name="Picture 4"/>
          <p:cNvPicPr>
            <a:picLocks noChangeAspect="1"/>
          </p:cNvPicPr>
          <p:nvPr/>
        </p:nvPicPr>
        <p:blipFill>
          <a:blip r:embed="rId4"/>
          <a:stretch>
            <a:fillRect/>
          </a:stretch>
        </p:blipFill>
        <p:spPr>
          <a:xfrm>
            <a:off x="7749032" y="2063999"/>
            <a:ext cx="2469094" cy="3292125"/>
          </a:xfrm>
          <a:prstGeom prst="rect">
            <a:avLst/>
          </a:prstGeom>
        </p:spPr>
      </p:pic>
      <p:pic>
        <p:nvPicPr>
          <p:cNvPr id="6" name="Picture 5"/>
          <p:cNvPicPr>
            <a:picLocks noChangeAspect="1"/>
          </p:cNvPicPr>
          <p:nvPr/>
        </p:nvPicPr>
        <p:blipFill>
          <a:blip r:embed="rId5"/>
          <a:stretch>
            <a:fillRect/>
          </a:stretch>
        </p:blipFill>
        <p:spPr>
          <a:xfrm>
            <a:off x="10075574" y="1876774"/>
            <a:ext cx="1956986" cy="3237257"/>
          </a:xfrm>
          <a:prstGeom prst="rect">
            <a:avLst/>
          </a:prstGeom>
        </p:spPr>
      </p:pic>
      <p:pic>
        <p:nvPicPr>
          <p:cNvPr id="7" name="Picture 2" descr="Image result for just do it nike&quot;">
            <a:extLst>
              <a:ext uri="{FF2B5EF4-FFF2-40B4-BE49-F238E27FC236}">
                <a16:creationId xmlns:a16="http://schemas.microsoft.com/office/drawing/2014/main" id="{B42A914F-3BEC-4A6A-B6ED-CC7A35EF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0792" y="5027138"/>
            <a:ext cx="6392848" cy="197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304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Compression Therapy</a:t>
            </a:r>
          </a:p>
        </p:txBody>
      </p:sp>
      <p:pic>
        <p:nvPicPr>
          <p:cNvPr id="4" name="Content Placeholder 3"/>
          <p:cNvPicPr>
            <a:picLocks noGrp="1" noChangeAspect="1"/>
          </p:cNvPicPr>
          <p:nvPr>
            <p:ph idx="1"/>
          </p:nvPr>
        </p:nvPicPr>
        <p:blipFill>
          <a:blip r:embed="rId3"/>
          <a:stretch>
            <a:fillRect/>
          </a:stretch>
        </p:blipFill>
        <p:spPr>
          <a:xfrm>
            <a:off x="838200" y="1690688"/>
            <a:ext cx="9303302" cy="1518036"/>
          </a:xfrm>
          <a:prstGeom prst="rect">
            <a:avLst/>
          </a:prstGeom>
        </p:spPr>
      </p:pic>
      <p:pic>
        <p:nvPicPr>
          <p:cNvPr id="5" name="Picture 4"/>
          <p:cNvPicPr>
            <a:picLocks noChangeAspect="1"/>
          </p:cNvPicPr>
          <p:nvPr/>
        </p:nvPicPr>
        <p:blipFill>
          <a:blip r:embed="rId4"/>
          <a:stretch>
            <a:fillRect/>
          </a:stretch>
        </p:blipFill>
        <p:spPr>
          <a:xfrm>
            <a:off x="4792929" y="2996164"/>
            <a:ext cx="3243353" cy="3368332"/>
          </a:xfrm>
          <a:prstGeom prst="rect">
            <a:avLst/>
          </a:prstGeom>
        </p:spPr>
      </p:pic>
      <p:pic>
        <p:nvPicPr>
          <p:cNvPr id="6" name="Picture 5"/>
          <p:cNvPicPr>
            <a:picLocks noChangeAspect="1"/>
          </p:cNvPicPr>
          <p:nvPr/>
        </p:nvPicPr>
        <p:blipFill>
          <a:blip r:embed="rId5"/>
          <a:stretch>
            <a:fillRect/>
          </a:stretch>
        </p:blipFill>
        <p:spPr>
          <a:xfrm>
            <a:off x="5691999" y="6408952"/>
            <a:ext cx="1164437" cy="493819"/>
          </a:xfrm>
          <a:prstGeom prst="rect">
            <a:avLst/>
          </a:prstGeom>
        </p:spPr>
      </p:pic>
      <p:pic>
        <p:nvPicPr>
          <p:cNvPr id="8" name="Picture 7"/>
          <p:cNvPicPr>
            <a:picLocks noChangeAspect="1"/>
          </p:cNvPicPr>
          <p:nvPr/>
        </p:nvPicPr>
        <p:blipFill>
          <a:blip r:embed="rId6"/>
          <a:stretch>
            <a:fillRect/>
          </a:stretch>
        </p:blipFill>
        <p:spPr>
          <a:xfrm>
            <a:off x="5033574" y="6283052"/>
            <a:ext cx="658425" cy="292633"/>
          </a:xfrm>
          <a:prstGeom prst="rect">
            <a:avLst/>
          </a:prstGeom>
        </p:spPr>
      </p:pic>
      <p:pic>
        <p:nvPicPr>
          <p:cNvPr id="10" name="Content Placeholder 3"/>
          <p:cNvPicPr>
            <a:picLocks noChangeAspect="1"/>
          </p:cNvPicPr>
          <p:nvPr/>
        </p:nvPicPr>
        <p:blipFill>
          <a:blip r:embed="rId7"/>
          <a:stretch>
            <a:fillRect/>
          </a:stretch>
        </p:blipFill>
        <p:spPr>
          <a:xfrm>
            <a:off x="9634562" y="2158567"/>
            <a:ext cx="2242048" cy="4425404"/>
          </a:xfrm>
          <a:prstGeom prst="rect">
            <a:avLst/>
          </a:prstGeom>
        </p:spPr>
      </p:pic>
      <p:pic>
        <p:nvPicPr>
          <p:cNvPr id="11" name="Picture 10">
            <a:extLst>
              <a:ext uri="{FF2B5EF4-FFF2-40B4-BE49-F238E27FC236}">
                <a16:creationId xmlns:a16="http://schemas.microsoft.com/office/drawing/2014/main" id="{501892C3-CD4B-47DE-8EB4-F6FD482CCED3}"/>
              </a:ext>
            </a:extLst>
          </p:cNvPr>
          <p:cNvPicPr>
            <a:picLocks noChangeAspect="1"/>
          </p:cNvPicPr>
          <p:nvPr/>
        </p:nvPicPr>
        <p:blipFill>
          <a:blip r:embed="rId8"/>
          <a:stretch>
            <a:fillRect/>
          </a:stretch>
        </p:blipFill>
        <p:spPr>
          <a:xfrm>
            <a:off x="9044687" y="131332"/>
            <a:ext cx="2999492" cy="1133954"/>
          </a:xfrm>
          <a:prstGeom prst="rect">
            <a:avLst/>
          </a:prstGeom>
        </p:spPr>
      </p:pic>
      <p:pic>
        <p:nvPicPr>
          <p:cNvPr id="9" name="Picture 2" descr="Image result for just do it nike&quot;">
            <a:extLst>
              <a:ext uri="{FF2B5EF4-FFF2-40B4-BE49-F238E27FC236}">
                <a16:creationId xmlns:a16="http://schemas.microsoft.com/office/drawing/2014/main" id="{BE7AF5E9-87DE-4ED5-9D60-C8C27E7517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368" y="4193036"/>
            <a:ext cx="4908316" cy="151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9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Compression</a:t>
            </a:r>
          </a:p>
        </p:txBody>
      </p:sp>
      <p:sp>
        <p:nvSpPr>
          <p:cNvPr id="3" name="Content Placeholder 2"/>
          <p:cNvSpPr>
            <a:spLocks noGrp="1"/>
          </p:cNvSpPr>
          <p:nvPr>
            <p:ph idx="1"/>
          </p:nvPr>
        </p:nvSpPr>
        <p:spPr>
          <a:xfrm>
            <a:off x="838200" y="1809751"/>
            <a:ext cx="10515600" cy="4351338"/>
          </a:xfrm>
        </p:spPr>
        <p:txBody>
          <a:bodyPr/>
          <a:lstStyle/>
          <a:p>
            <a:r>
              <a:rPr lang="en-US" dirty="0"/>
              <a:t>Bandage/wrapping</a:t>
            </a:r>
          </a:p>
          <a:p>
            <a:pPr lvl="1"/>
            <a:r>
              <a:rPr lang="en-US" dirty="0"/>
              <a:t>Dependent on skill of person applying</a:t>
            </a:r>
          </a:p>
          <a:p>
            <a:r>
              <a:rPr lang="en-US" dirty="0"/>
              <a:t>Unna Boot</a:t>
            </a:r>
          </a:p>
          <a:p>
            <a:r>
              <a:rPr lang="en-US" dirty="0"/>
              <a:t>Short stretch Velcro wraps</a:t>
            </a:r>
          </a:p>
          <a:p>
            <a:r>
              <a:rPr lang="en-US" dirty="0"/>
              <a:t>Pneumatic pump</a:t>
            </a:r>
          </a:p>
          <a:p>
            <a:r>
              <a:rPr lang="en-US" dirty="0"/>
              <a:t>Compression garments</a:t>
            </a:r>
          </a:p>
          <a:p>
            <a:pPr lvl="1"/>
            <a:r>
              <a:rPr lang="en-US" dirty="0"/>
              <a:t>Choice of fabric/styles</a:t>
            </a:r>
          </a:p>
          <a:p>
            <a:pPr lvl="1"/>
            <a:r>
              <a:rPr lang="en-US" dirty="0" err="1"/>
              <a:t>Underliner</a:t>
            </a:r>
            <a:r>
              <a:rPr lang="en-US" dirty="0"/>
              <a:t> with choice of overstocking</a:t>
            </a:r>
          </a:p>
          <a:p>
            <a:r>
              <a:rPr lang="en-US" dirty="0"/>
              <a:t>Custom</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2808514"/>
            <a:ext cx="5553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F8CC1BC-7117-48B9-87F3-16967FB9B843}"/>
              </a:ext>
            </a:extLst>
          </p:cNvPr>
          <p:cNvPicPr>
            <a:picLocks noChangeAspect="1"/>
          </p:cNvPicPr>
          <p:nvPr/>
        </p:nvPicPr>
        <p:blipFill>
          <a:blip r:embed="rId4"/>
          <a:stretch>
            <a:fillRect/>
          </a:stretch>
        </p:blipFill>
        <p:spPr>
          <a:xfrm>
            <a:off x="8847952" y="298586"/>
            <a:ext cx="2998058" cy="1135828"/>
          </a:xfrm>
          <a:prstGeom prst="rect">
            <a:avLst/>
          </a:prstGeom>
        </p:spPr>
      </p:pic>
    </p:spTree>
    <p:extLst>
      <p:ext uri="{BB962C8B-B14F-4D97-AF65-F5344CB8AC3E}">
        <p14:creationId xmlns:p14="http://schemas.microsoft.com/office/powerpoint/2010/main" val="1594874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EF207-08FA-4583-8B78-33FF75EC29AC}"/>
              </a:ext>
            </a:extLst>
          </p:cNvPr>
          <p:cNvPicPr>
            <a:picLocks noChangeAspect="1"/>
          </p:cNvPicPr>
          <p:nvPr/>
        </p:nvPicPr>
        <p:blipFill>
          <a:blip r:embed="rId2"/>
          <a:stretch>
            <a:fillRect/>
          </a:stretch>
        </p:blipFill>
        <p:spPr>
          <a:xfrm>
            <a:off x="2667000" y="20320"/>
            <a:ext cx="6858000" cy="6858000"/>
          </a:xfrm>
          <a:prstGeom prst="rect">
            <a:avLst/>
          </a:prstGeom>
        </p:spPr>
      </p:pic>
      <p:pic>
        <p:nvPicPr>
          <p:cNvPr id="3" name="Picture 2">
            <a:extLst>
              <a:ext uri="{FF2B5EF4-FFF2-40B4-BE49-F238E27FC236}">
                <a16:creationId xmlns:a16="http://schemas.microsoft.com/office/drawing/2014/main" id="{15AF1A20-B51F-4887-AF2F-2B59D63DE5C6}"/>
              </a:ext>
            </a:extLst>
          </p:cNvPr>
          <p:cNvPicPr>
            <a:picLocks noChangeAspect="1"/>
          </p:cNvPicPr>
          <p:nvPr/>
        </p:nvPicPr>
        <p:blipFill>
          <a:blip r:embed="rId3"/>
          <a:stretch>
            <a:fillRect/>
          </a:stretch>
        </p:blipFill>
        <p:spPr>
          <a:xfrm>
            <a:off x="4739522" y="265131"/>
            <a:ext cx="2712955" cy="1024217"/>
          </a:xfrm>
          <a:prstGeom prst="rect">
            <a:avLst/>
          </a:prstGeom>
        </p:spPr>
      </p:pic>
    </p:spTree>
    <p:extLst>
      <p:ext uri="{BB962C8B-B14F-4D97-AF65-F5344CB8AC3E}">
        <p14:creationId xmlns:p14="http://schemas.microsoft.com/office/powerpoint/2010/main" val="13944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A7B7-1E99-44E1-9A9C-632928CBE9EE}"/>
              </a:ext>
            </a:extLst>
          </p:cNvPr>
          <p:cNvSpPr>
            <a:spLocks noGrp="1"/>
          </p:cNvSpPr>
          <p:nvPr>
            <p:ph type="title"/>
          </p:nvPr>
        </p:nvSpPr>
        <p:spPr/>
        <p:txBody>
          <a:bodyPr/>
          <a:lstStyle/>
          <a:p>
            <a:r>
              <a:rPr lang="en-US" dirty="0"/>
              <a:t>PTS Overview</a:t>
            </a:r>
          </a:p>
        </p:txBody>
      </p:sp>
      <p:sp>
        <p:nvSpPr>
          <p:cNvPr id="3" name="Content Placeholder 2">
            <a:extLst>
              <a:ext uri="{FF2B5EF4-FFF2-40B4-BE49-F238E27FC236}">
                <a16:creationId xmlns:a16="http://schemas.microsoft.com/office/drawing/2014/main" id="{7F89AF2C-D331-4DC0-92EE-D674DAD0AB7A}"/>
              </a:ext>
            </a:extLst>
          </p:cNvPr>
          <p:cNvSpPr>
            <a:spLocks noGrp="1"/>
          </p:cNvSpPr>
          <p:nvPr>
            <p:ph idx="1"/>
          </p:nvPr>
        </p:nvSpPr>
        <p:spPr/>
        <p:txBody>
          <a:bodyPr/>
          <a:lstStyle/>
          <a:p>
            <a:r>
              <a:rPr lang="en-US" dirty="0"/>
              <a:t>DVT Overview (quickie)</a:t>
            </a:r>
          </a:p>
          <a:p>
            <a:r>
              <a:rPr lang="en-US" dirty="0"/>
              <a:t>Physics</a:t>
            </a:r>
          </a:p>
          <a:p>
            <a:r>
              <a:rPr lang="en-US" dirty="0"/>
              <a:t>Anatomy</a:t>
            </a:r>
          </a:p>
          <a:p>
            <a:r>
              <a:rPr lang="en-US" dirty="0"/>
              <a:t>Pathophysiology</a:t>
            </a:r>
          </a:p>
          <a:p>
            <a:r>
              <a:rPr lang="en-US" dirty="0"/>
              <a:t>Risk factors</a:t>
            </a:r>
          </a:p>
          <a:p>
            <a:r>
              <a:rPr lang="en-US" dirty="0"/>
              <a:t>Clinical characteristics</a:t>
            </a:r>
          </a:p>
          <a:p>
            <a:r>
              <a:rPr lang="en-US" dirty="0"/>
              <a:t>AHA Scientific Statement</a:t>
            </a:r>
          </a:p>
          <a:p>
            <a:r>
              <a:rPr lang="en-US" dirty="0"/>
              <a:t>Treatment</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E91352C-3D07-4543-AB5C-F287530FFE93}"/>
              </a:ext>
            </a:extLst>
          </p:cNvPr>
          <p:cNvPicPr>
            <a:picLocks noChangeAspect="1"/>
          </p:cNvPicPr>
          <p:nvPr/>
        </p:nvPicPr>
        <p:blipFill>
          <a:blip r:embed="rId2"/>
          <a:stretch>
            <a:fillRect/>
          </a:stretch>
        </p:blipFill>
        <p:spPr>
          <a:xfrm>
            <a:off x="9036448" y="172523"/>
            <a:ext cx="2999492" cy="1133954"/>
          </a:xfrm>
          <a:prstGeom prst="rect">
            <a:avLst/>
          </a:prstGeom>
        </p:spPr>
      </p:pic>
    </p:spTree>
    <p:extLst>
      <p:ext uri="{BB962C8B-B14F-4D97-AF65-F5344CB8AC3E}">
        <p14:creationId xmlns:p14="http://schemas.microsoft.com/office/powerpoint/2010/main" val="4009823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a:t>
            </a:r>
          </a:p>
        </p:txBody>
      </p:sp>
      <p:sp>
        <p:nvSpPr>
          <p:cNvPr id="3" name="Content Placeholder 2"/>
          <p:cNvSpPr>
            <a:spLocks noGrp="1"/>
          </p:cNvSpPr>
          <p:nvPr>
            <p:ph idx="1"/>
          </p:nvPr>
        </p:nvSpPr>
        <p:spPr>
          <a:xfrm>
            <a:off x="1292777" y="1762857"/>
            <a:ext cx="10515600" cy="4351338"/>
          </a:xfrm>
        </p:spPr>
        <p:txBody>
          <a:bodyPr>
            <a:normAutofit fontScale="62500" lnSpcReduction="20000"/>
          </a:bodyPr>
          <a:lstStyle/>
          <a:p>
            <a:r>
              <a:rPr lang="en-US" dirty="0"/>
              <a:t>Hydrostatic Pressure = </a:t>
            </a:r>
            <a:r>
              <a:rPr lang="en-US" dirty="0" err="1"/>
              <a:t>ƿgh</a:t>
            </a:r>
            <a:endParaRPr lang="en-US" dirty="0"/>
          </a:p>
          <a:p>
            <a:r>
              <a:rPr lang="en-US" dirty="0"/>
              <a:t>Residual Pressure = Arterial pressure – microcirculatory pressure</a:t>
            </a:r>
          </a:p>
          <a:p>
            <a:r>
              <a:rPr lang="en-US" dirty="0"/>
              <a:t>Transmural Pressure = Pressure external wall – lateral pressure</a:t>
            </a:r>
          </a:p>
          <a:p>
            <a:pPr lvl="1"/>
            <a:r>
              <a:rPr lang="en-US" dirty="0"/>
              <a:t>Tissue drainage</a:t>
            </a:r>
          </a:p>
          <a:p>
            <a:pPr lvl="1"/>
            <a:r>
              <a:rPr lang="en-US" dirty="0"/>
              <a:t>Vein caliber</a:t>
            </a:r>
          </a:p>
          <a:p>
            <a:pPr lvl="2"/>
            <a:r>
              <a:rPr lang="en-US" dirty="0"/>
              <a:t>Compliance (</a:t>
            </a:r>
            <a:r>
              <a:rPr lang="en-US" dirty="0" err="1"/>
              <a:t>distensibility</a:t>
            </a:r>
            <a:r>
              <a:rPr lang="en-US" dirty="0"/>
              <a:t>)</a:t>
            </a:r>
          </a:p>
          <a:p>
            <a:pPr lvl="2"/>
            <a:r>
              <a:rPr lang="en-US" dirty="0"/>
              <a:t>Flow = Pressure/ Resistance</a:t>
            </a:r>
          </a:p>
          <a:p>
            <a:pPr lvl="3"/>
            <a:r>
              <a:rPr lang="en-US" dirty="0"/>
              <a:t>Bernoulli's law</a:t>
            </a:r>
          </a:p>
          <a:p>
            <a:pPr lvl="3"/>
            <a:r>
              <a:rPr lang="en-US" dirty="0" err="1"/>
              <a:t>Poiseuilles</a:t>
            </a:r>
            <a:r>
              <a:rPr lang="en-US" dirty="0"/>
              <a:t> law-Reynolds # (turbulence)</a:t>
            </a:r>
          </a:p>
          <a:p>
            <a:r>
              <a:rPr lang="en-US" dirty="0"/>
              <a:t>Load</a:t>
            </a:r>
          </a:p>
          <a:p>
            <a:pPr lvl="1"/>
            <a:r>
              <a:rPr lang="en-US" dirty="0"/>
              <a:t>Static pressure</a:t>
            </a:r>
          </a:p>
          <a:p>
            <a:pPr lvl="1"/>
            <a:r>
              <a:rPr lang="en-US" dirty="0"/>
              <a:t>Dynamic pressure</a:t>
            </a:r>
          </a:p>
          <a:p>
            <a:r>
              <a:rPr lang="en-US" dirty="0"/>
              <a:t>Cardio-Pulmonary , Thoraco-abdominal Pressures</a:t>
            </a:r>
          </a:p>
          <a:p>
            <a:r>
              <a:rPr lang="en-US" dirty="0"/>
              <a:t>Thermoregulation</a:t>
            </a:r>
          </a:p>
          <a:p>
            <a:r>
              <a:rPr lang="en-US" dirty="0"/>
              <a:t>Obstacles</a:t>
            </a:r>
          </a:p>
          <a:p>
            <a:r>
              <a:rPr lang="en-US" dirty="0"/>
              <a:t>Osmotic Pressure</a:t>
            </a:r>
          </a:p>
          <a:p>
            <a:endParaRPr lang="en-US" dirty="0"/>
          </a:p>
          <a:p>
            <a:endParaRPr lang="en-US" dirty="0"/>
          </a:p>
          <a:p>
            <a:endParaRPr lang="en-US" dirty="0"/>
          </a:p>
          <a:p>
            <a:pPr marL="457200" lvl="1" indent="0">
              <a:buNone/>
            </a:pPr>
            <a:endParaRPr lang="en-US" dirty="0"/>
          </a:p>
        </p:txBody>
      </p:sp>
      <p:pic>
        <p:nvPicPr>
          <p:cNvPr id="102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3988662"/>
            <a:ext cx="19050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1876" y="1815744"/>
            <a:ext cx="2768741" cy="1635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vphysiology.com/uploads/images/compliance-artery-vs-ve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102" y="2743200"/>
            <a:ext cx="2087873" cy="17170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p:cNvSpPr txBox="1"/>
              <p:nvPr/>
            </p:nvSpPr>
            <p:spPr>
              <a:xfrm>
                <a:off x="7209158" y="5502622"/>
                <a:ext cx="1381760" cy="508000"/>
              </a:xfrm>
              <a:prstGeom prst="rect">
                <a:avLst/>
              </a:prstGeom>
              <a:noFill/>
            </p:spPr>
            <p:txBody>
              <a:bodyPr wrap="square" rtlCol="0">
                <a:spAutoFit/>
              </a:bodyPr>
              <a:lstStyle/>
              <a:p>
                <a14:m>
                  <m:oMath xmlns:m="http://schemas.openxmlformats.org/officeDocument/2006/math">
                    <m:r>
                      <a:rPr lang="en-US" b="1" i="1" smtClean="0">
                        <a:latin typeface="Cambria Math" panose="02040503050406030204" pitchFamily="18" charset="0"/>
                      </a:rPr>
                      <m:t>𝑲𝑬</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oMath>
                </a14:m>
                <a:r>
                  <a:rPr lang="en-US" b="1" dirty="0"/>
                  <a:t>mV</a:t>
                </a:r>
                <a:r>
                  <a:rPr lang="en-US" sz="2400" b="1" dirty="0"/>
                  <a:t>²</a:t>
                </a:r>
              </a:p>
            </p:txBody>
          </p:sp>
        </mc:Choice>
        <mc:Fallback xmlns="">
          <p:sp>
            <p:nvSpPr>
              <p:cNvPr id="11" name="TextBox 10"/>
              <p:cNvSpPr txBox="1">
                <a:spLocks noRot="1" noChangeAspect="1" noMove="1" noResize="1" noEditPoints="1" noAdjustHandles="1" noChangeArrowheads="1" noChangeShapeType="1" noTextEdit="1"/>
              </p:cNvSpPr>
              <p:nvPr/>
            </p:nvSpPr>
            <p:spPr>
              <a:xfrm>
                <a:off x="7209158" y="5502622"/>
                <a:ext cx="1381760" cy="508000"/>
              </a:xfrm>
              <a:prstGeom prst="rect">
                <a:avLst/>
              </a:prstGeom>
              <a:blipFill>
                <a:blip r:embed="rId7"/>
                <a:stretch>
                  <a:fillRect t="-10843" r="-3097" b="-1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744955" y="4893545"/>
                <a:ext cx="1882039" cy="609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𝑺𝑬</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𝑭</m:t>
                          </m:r>
                        </m:num>
                        <m:den>
                          <m:r>
                            <a:rPr lang="en-US" b="1" i="1" smtClean="0">
                              <a:latin typeface="Cambria Math" panose="02040503050406030204" pitchFamily="18" charset="0"/>
                            </a:rPr>
                            <m:t>𝑨</m:t>
                          </m:r>
                        </m:den>
                      </m:f>
                    </m:oMath>
                  </m:oMathPara>
                </a14:m>
                <a:endParaRPr lang="en-US"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6744955" y="4893545"/>
                <a:ext cx="1882039" cy="6090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246299" y="4493435"/>
                <a:ext cx="113665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𝑭</m:t>
                      </m:r>
                      <m:r>
                        <a:rPr lang="en-US" sz="2000" b="1" i="1" smtClean="0">
                          <a:latin typeface="Cambria Math" panose="02040503050406030204" pitchFamily="18" charset="0"/>
                        </a:rPr>
                        <m:t>=</m:t>
                      </m:r>
                      <m:r>
                        <a:rPr lang="en-US" sz="2000" b="1" i="1" smtClean="0">
                          <a:latin typeface="Cambria Math" panose="02040503050406030204" pitchFamily="18" charset="0"/>
                        </a:rPr>
                        <m:t>𝒎𝒂</m:t>
                      </m:r>
                    </m:oMath>
                  </m:oMathPara>
                </a14:m>
                <a:endParaRPr lang="en-US"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7246299" y="4493435"/>
                <a:ext cx="1136658"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282909" y="4986122"/>
                <a:ext cx="13919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𝑷𝑽</m:t>
                      </m:r>
                      <m:r>
                        <a:rPr lang="en-US" b="1" i="1" smtClean="0">
                          <a:latin typeface="Cambria Math" panose="02040503050406030204" pitchFamily="18" charset="0"/>
                        </a:rPr>
                        <m:t>=</m:t>
                      </m:r>
                      <m:r>
                        <a:rPr lang="en-US" b="1" i="1" smtClean="0">
                          <a:latin typeface="Cambria Math" panose="02040503050406030204" pitchFamily="18" charset="0"/>
                        </a:rPr>
                        <m:t>𝒏𝑹𝑻</m:t>
                      </m:r>
                    </m:oMath>
                  </m:oMathPara>
                </a14:m>
                <a:endParaRPr 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3282909" y="4986122"/>
                <a:ext cx="1391920" cy="369332"/>
              </a:xfrm>
              <a:prstGeom prst="rect">
                <a:avLst/>
              </a:prstGeom>
              <a:blipFill>
                <a:blip r:embed="rId10"/>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8E0B879-5EDF-449A-BDB9-7B7FF7F2AC0E}"/>
              </a:ext>
            </a:extLst>
          </p:cNvPr>
          <p:cNvPicPr>
            <a:picLocks noChangeAspect="1"/>
          </p:cNvPicPr>
          <p:nvPr/>
        </p:nvPicPr>
        <p:blipFill>
          <a:blip r:embed="rId11"/>
          <a:stretch>
            <a:fillRect/>
          </a:stretch>
        </p:blipFill>
        <p:spPr>
          <a:xfrm>
            <a:off x="9066500" y="144340"/>
            <a:ext cx="2999492" cy="1133954"/>
          </a:xfrm>
          <a:prstGeom prst="rect">
            <a:avLst/>
          </a:prstGeom>
        </p:spPr>
      </p:pic>
    </p:spTree>
    <p:extLst>
      <p:ext uri="{BB962C8B-B14F-4D97-AF65-F5344CB8AC3E}">
        <p14:creationId xmlns:p14="http://schemas.microsoft.com/office/powerpoint/2010/main" val="95982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01082" y="278525"/>
                <a:ext cx="10515600" cy="1325563"/>
              </a:xfrm>
            </p:spPr>
            <p:txBody>
              <a:bodyPr/>
              <a:lstStyle/>
              <a:p>
                <a:r>
                  <a:rPr lang="en-US" dirty="0"/>
                  <a:t>  Hydrostatic Pressure = </a:t>
                </a:r>
                <a14:m>
                  <m:oMath xmlns:m="http://schemas.openxmlformats.org/officeDocument/2006/math">
                    <m:r>
                      <a:rPr lang="en-US" i="1" dirty="0" smtClean="0">
                        <a:latin typeface="Cambria Math" panose="02040503050406030204" pitchFamily="18" charset="0"/>
                      </a:rPr>
                      <m:t>𝑃</m:t>
                    </m:r>
                  </m:oMath>
                </a14:m>
                <a:r>
                  <a:rPr lang="en-US" sz="2400" dirty="0"/>
                  <a:t>1</a:t>
                </a:r>
                <a:r>
                  <a:rPr lang="en-US" dirty="0"/>
                  <a:t>-</a:t>
                </a:r>
                <a14:m>
                  <m:oMath xmlns:m="http://schemas.openxmlformats.org/officeDocument/2006/math">
                    <m:r>
                      <a:rPr lang="en-US" i="1" dirty="0" smtClean="0">
                        <a:latin typeface="Cambria Math" panose="02040503050406030204" pitchFamily="18" charset="0"/>
                      </a:rPr>
                      <m:t>𝑃</m:t>
                    </m:r>
                  </m:oMath>
                </a14:m>
                <a:r>
                  <a:rPr lang="en-US" sz="2400" dirty="0"/>
                  <a:t>2 </a:t>
                </a:r>
                <a:r>
                  <a:rPr lang="en-US" dirty="0"/>
                  <a:t>= </a:t>
                </a:r>
                <a14:m>
                  <m:oMath xmlns:m="http://schemas.openxmlformats.org/officeDocument/2006/math">
                    <m:r>
                      <a:rPr lang="en-US" i="1" dirty="0" smtClean="0">
                        <a:latin typeface="Cambria Math" panose="02040503050406030204" pitchFamily="18" charset="0"/>
                      </a:rPr>
                      <m:t>𝑝𝑔h</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1082" y="278525"/>
                <a:ext cx="10515600" cy="1325563"/>
              </a:xfrm>
              <a:blipFill>
                <a:blip r:embed="rId3"/>
                <a:stretch>
                  <a:fillRect/>
                </a:stretch>
              </a:blipFill>
            </p:spPr>
            <p:txBody>
              <a:bodyPr/>
              <a:lstStyle/>
              <a:p>
                <a:r>
                  <a:rPr lang="en-US">
                    <a:noFill/>
                  </a:rPr>
                  <a:t> </a:t>
                </a:r>
              </a:p>
            </p:txBody>
          </p:sp>
        </mc:Fallback>
      </mc:AlternateContent>
      <p:pic>
        <p:nvPicPr>
          <p:cNvPr id="1026" name="Picture 2" descr="Image result for picture of a d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190" y="1859739"/>
            <a:ext cx="6858000" cy="4524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3120" y="1950720"/>
            <a:ext cx="914400" cy="584775"/>
          </a:xfrm>
          <a:prstGeom prst="rect">
            <a:avLst/>
          </a:prstGeom>
          <a:noFill/>
        </p:spPr>
        <p:txBody>
          <a:bodyPr wrap="square" rtlCol="0">
            <a:spAutoFit/>
          </a:bodyPr>
          <a:lstStyle/>
          <a:p>
            <a:r>
              <a:rPr lang="en-US" sz="3200" dirty="0"/>
              <a:t>P1</a:t>
            </a:r>
          </a:p>
        </p:txBody>
      </p:sp>
      <p:sp>
        <p:nvSpPr>
          <p:cNvPr id="5" name="TextBox 4"/>
          <p:cNvSpPr txBox="1"/>
          <p:nvPr/>
        </p:nvSpPr>
        <p:spPr>
          <a:xfrm>
            <a:off x="9032240" y="4744721"/>
            <a:ext cx="640080" cy="584775"/>
          </a:xfrm>
          <a:prstGeom prst="rect">
            <a:avLst/>
          </a:prstGeom>
          <a:noFill/>
        </p:spPr>
        <p:txBody>
          <a:bodyPr wrap="square" rtlCol="0">
            <a:spAutoFit/>
          </a:bodyPr>
          <a:lstStyle/>
          <a:p>
            <a:r>
              <a:rPr lang="en-US" sz="3200" dirty="0"/>
              <a:t>P2</a:t>
            </a:r>
          </a:p>
        </p:txBody>
      </p:sp>
      <p:pic>
        <p:nvPicPr>
          <p:cNvPr id="4" name="Picture 3">
            <a:extLst>
              <a:ext uri="{FF2B5EF4-FFF2-40B4-BE49-F238E27FC236}">
                <a16:creationId xmlns:a16="http://schemas.microsoft.com/office/drawing/2014/main" id="{4294676E-71EA-46CB-8FC8-56D4D6D3C93D}"/>
              </a:ext>
            </a:extLst>
          </p:cNvPr>
          <p:cNvPicPr>
            <a:picLocks noChangeAspect="1"/>
          </p:cNvPicPr>
          <p:nvPr/>
        </p:nvPicPr>
        <p:blipFill>
          <a:blip r:embed="rId5"/>
          <a:stretch>
            <a:fillRect/>
          </a:stretch>
        </p:blipFill>
        <p:spPr>
          <a:xfrm>
            <a:off x="9032240" y="172242"/>
            <a:ext cx="2999492" cy="1133954"/>
          </a:xfrm>
          <a:prstGeom prst="rect">
            <a:avLst/>
          </a:prstGeom>
        </p:spPr>
      </p:pic>
    </p:spTree>
    <p:extLst>
      <p:ext uri="{BB962C8B-B14F-4D97-AF65-F5344CB8AC3E}">
        <p14:creationId xmlns:p14="http://schemas.microsoft.com/office/powerpoint/2010/main" val="2005940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ture of a geico liz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941" y="892829"/>
            <a:ext cx="30480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946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ture of giraf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6" y="152401"/>
            <a:ext cx="12151074" cy="649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72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leonardo da vin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735" y="102837"/>
            <a:ext cx="6755163" cy="67551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27222" y="102837"/>
            <a:ext cx="3730188" cy="1107996"/>
          </a:xfrm>
          <a:prstGeom prst="rect">
            <a:avLst/>
          </a:prstGeom>
          <a:noFill/>
        </p:spPr>
        <p:txBody>
          <a:bodyPr wrap="none" lIns="91440" tIns="45720" rIns="91440" bIns="45720">
            <a:spAutoFit/>
          </a:bodyPr>
          <a:lstStyle/>
          <a:p>
            <a:pPr algn="ctr"/>
            <a:r>
              <a:rPr lang="en-US" sz="6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ANATOMY</a:t>
            </a:r>
          </a:p>
        </p:txBody>
      </p:sp>
    </p:spTree>
    <p:extLst>
      <p:ext uri="{BB962C8B-B14F-4D97-AF65-F5344CB8AC3E}">
        <p14:creationId xmlns:p14="http://schemas.microsoft.com/office/powerpoint/2010/main" val="15446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Systems of Veins</a:t>
            </a:r>
          </a:p>
        </p:txBody>
      </p:sp>
      <p:sp>
        <p:nvSpPr>
          <p:cNvPr id="3" name="Text Placeholder 2"/>
          <p:cNvSpPr>
            <a:spLocks noGrp="1"/>
          </p:cNvSpPr>
          <p:nvPr>
            <p:ph type="body" idx="1"/>
          </p:nvPr>
        </p:nvSpPr>
        <p:spPr>
          <a:xfrm>
            <a:off x="971674" y="1338529"/>
            <a:ext cx="2993658" cy="794887"/>
          </a:xfrm>
        </p:spPr>
        <p:txBody>
          <a:bodyPr/>
          <a:lstStyle/>
          <a:p>
            <a:r>
              <a:rPr lang="en-US" dirty="0"/>
              <a:t>Think of a Roadmap!</a:t>
            </a:r>
          </a:p>
        </p:txBody>
      </p:sp>
      <p:pic>
        <p:nvPicPr>
          <p:cNvPr id="7" name="Content Placeholder 6"/>
          <p:cNvPicPr>
            <a:picLocks noGrp="1" noChangeAspect="1"/>
          </p:cNvPicPr>
          <p:nvPr>
            <p:ph sz="half" idx="2"/>
          </p:nvPr>
        </p:nvPicPr>
        <p:blipFill>
          <a:blip r:embed="rId3"/>
          <a:stretch>
            <a:fillRect/>
          </a:stretch>
        </p:blipFill>
        <p:spPr>
          <a:xfrm>
            <a:off x="621671" y="2133416"/>
            <a:ext cx="3947603" cy="4513569"/>
          </a:xfrm>
          <a:prstGeom prst="rect">
            <a:avLst/>
          </a:prstGeom>
        </p:spPr>
      </p:pic>
      <p:pic>
        <p:nvPicPr>
          <p:cNvPr id="8" name="Picture 7"/>
          <p:cNvPicPr>
            <a:picLocks noChangeAspect="1"/>
          </p:cNvPicPr>
          <p:nvPr/>
        </p:nvPicPr>
        <p:blipFill>
          <a:blip r:embed="rId4"/>
          <a:stretch>
            <a:fillRect/>
          </a:stretch>
        </p:blipFill>
        <p:spPr>
          <a:xfrm>
            <a:off x="5058422" y="2764282"/>
            <a:ext cx="3109229" cy="2761727"/>
          </a:xfrm>
          <a:prstGeom prst="rect">
            <a:avLst/>
          </a:prstGeom>
        </p:spPr>
      </p:pic>
      <p:pic>
        <p:nvPicPr>
          <p:cNvPr id="9" name="Picture 8"/>
          <p:cNvPicPr>
            <a:picLocks noChangeAspect="1"/>
          </p:cNvPicPr>
          <p:nvPr/>
        </p:nvPicPr>
        <p:blipFill>
          <a:blip r:embed="rId5"/>
          <a:stretch>
            <a:fillRect/>
          </a:stretch>
        </p:blipFill>
        <p:spPr>
          <a:xfrm>
            <a:off x="8541727" y="1556726"/>
            <a:ext cx="1225402" cy="5176837"/>
          </a:xfrm>
          <a:prstGeom prst="rect">
            <a:avLst/>
          </a:prstGeom>
        </p:spPr>
      </p:pic>
      <p:pic>
        <p:nvPicPr>
          <p:cNvPr id="4" name="Picture 3">
            <a:extLst>
              <a:ext uri="{FF2B5EF4-FFF2-40B4-BE49-F238E27FC236}">
                <a16:creationId xmlns:a16="http://schemas.microsoft.com/office/drawing/2014/main" id="{DB263817-5F7A-4564-8A07-4774C1F6F5AB}"/>
              </a:ext>
            </a:extLst>
          </p:cNvPr>
          <p:cNvPicPr>
            <a:picLocks noChangeAspect="1"/>
          </p:cNvPicPr>
          <p:nvPr/>
        </p:nvPicPr>
        <p:blipFill>
          <a:blip r:embed="rId6"/>
          <a:stretch>
            <a:fillRect/>
          </a:stretch>
        </p:blipFill>
        <p:spPr>
          <a:xfrm>
            <a:off x="9061162" y="204575"/>
            <a:ext cx="2999492" cy="1133954"/>
          </a:xfrm>
          <a:prstGeom prst="rect">
            <a:avLst/>
          </a:prstGeom>
        </p:spPr>
      </p:pic>
    </p:spTree>
    <p:extLst>
      <p:ext uri="{BB962C8B-B14F-4D97-AF65-F5344CB8AC3E}">
        <p14:creationId xmlns:p14="http://schemas.microsoft.com/office/powerpoint/2010/main" val="1152860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Venous System</a:t>
            </a:r>
          </a:p>
        </p:txBody>
      </p:sp>
      <p:pic>
        <p:nvPicPr>
          <p:cNvPr id="4" name="Content Placeholder 3"/>
          <p:cNvPicPr>
            <a:picLocks noGrp="1" noChangeAspect="1"/>
          </p:cNvPicPr>
          <p:nvPr>
            <p:ph idx="1"/>
          </p:nvPr>
        </p:nvPicPr>
        <p:blipFill>
          <a:blip r:embed="rId3"/>
          <a:stretch>
            <a:fillRect/>
          </a:stretch>
        </p:blipFill>
        <p:spPr>
          <a:xfrm>
            <a:off x="1392116" y="1611557"/>
            <a:ext cx="3562868" cy="4085858"/>
          </a:xfrm>
          <a:prstGeom prst="rect">
            <a:avLst/>
          </a:prstGeom>
        </p:spPr>
      </p:pic>
      <p:pic>
        <p:nvPicPr>
          <p:cNvPr id="5" name="Picture 4"/>
          <p:cNvPicPr>
            <a:picLocks noChangeAspect="1"/>
          </p:cNvPicPr>
          <p:nvPr/>
        </p:nvPicPr>
        <p:blipFill>
          <a:blip r:embed="rId4"/>
          <a:stretch>
            <a:fillRect/>
          </a:stretch>
        </p:blipFill>
        <p:spPr>
          <a:xfrm>
            <a:off x="7149404" y="1611557"/>
            <a:ext cx="3568685" cy="4602494"/>
          </a:xfrm>
          <a:prstGeom prst="rect">
            <a:avLst/>
          </a:prstGeom>
        </p:spPr>
      </p:pic>
      <p:pic>
        <p:nvPicPr>
          <p:cNvPr id="7" name="Picture 6"/>
          <p:cNvPicPr>
            <a:picLocks noChangeAspect="1"/>
          </p:cNvPicPr>
          <p:nvPr/>
        </p:nvPicPr>
        <p:blipFill>
          <a:blip r:embed="rId5"/>
          <a:stretch>
            <a:fillRect/>
          </a:stretch>
        </p:blipFill>
        <p:spPr>
          <a:xfrm>
            <a:off x="838200" y="5958258"/>
            <a:ext cx="7693819" cy="536494"/>
          </a:xfrm>
          <a:prstGeom prst="rect">
            <a:avLst/>
          </a:prstGeom>
        </p:spPr>
      </p:pic>
      <p:sp>
        <p:nvSpPr>
          <p:cNvPr id="3" name="TextBox 2"/>
          <p:cNvSpPr txBox="1"/>
          <p:nvPr/>
        </p:nvSpPr>
        <p:spPr>
          <a:xfrm>
            <a:off x="3578186" y="4803071"/>
            <a:ext cx="1729897" cy="369332"/>
          </a:xfrm>
          <a:prstGeom prst="rect">
            <a:avLst/>
          </a:prstGeom>
          <a:solidFill>
            <a:srgbClr val="92D050"/>
          </a:solidFill>
        </p:spPr>
        <p:txBody>
          <a:bodyPr wrap="none" rtlCol="0">
            <a:spAutoFit/>
          </a:bodyPr>
          <a:lstStyle/>
          <a:p>
            <a:r>
              <a:rPr lang="en-US" dirty="0">
                <a:solidFill>
                  <a:srgbClr val="FF0000"/>
                </a:solidFill>
              </a:rPr>
              <a:t>Above the knee!</a:t>
            </a:r>
          </a:p>
        </p:txBody>
      </p:sp>
      <p:sp>
        <p:nvSpPr>
          <p:cNvPr id="6" name="TextBox 5"/>
          <p:cNvSpPr txBox="1"/>
          <p:nvPr/>
        </p:nvSpPr>
        <p:spPr>
          <a:xfrm>
            <a:off x="3720885" y="3370886"/>
            <a:ext cx="2727991" cy="646331"/>
          </a:xfrm>
          <a:prstGeom prst="rect">
            <a:avLst/>
          </a:prstGeom>
          <a:solidFill>
            <a:srgbClr val="92D050"/>
          </a:solidFill>
        </p:spPr>
        <p:txBody>
          <a:bodyPr wrap="none" rtlCol="0">
            <a:spAutoFit/>
          </a:bodyPr>
          <a:lstStyle/>
          <a:p>
            <a:r>
              <a:rPr lang="en-US" dirty="0">
                <a:solidFill>
                  <a:srgbClr val="FF0000"/>
                </a:solidFill>
              </a:rPr>
              <a:t>This is no longer called the </a:t>
            </a:r>
          </a:p>
          <a:p>
            <a:r>
              <a:rPr lang="en-US" dirty="0">
                <a:solidFill>
                  <a:srgbClr val="FF0000"/>
                </a:solidFill>
              </a:rPr>
              <a:t>Superficial Femoral Vein!</a:t>
            </a:r>
          </a:p>
        </p:txBody>
      </p:sp>
      <p:pic>
        <p:nvPicPr>
          <p:cNvPr id="9" name="Picture 8">
            <a:extLst>
              <a:ext uri="{FF2B5EF4-FFF2-40B4-BE49-F238E27FC236}">
                <a16:creationId xmlns:a16="http://schemas.microsoft.com/office/drawing/2014/main" id="{D4391543-25AD-4C31-9561-B501EE73329F}"/>
              </a:ext>
            </a:extLst>
          </p:cNvPr>
          <p:cNvPicPr>
            <a:picLocks noChangeAspect="1"/>
          </p:cNvPicPr>
          <p:nvPr/>
        </p:nvPicPr>
        <p:blipFill>
          <a:blip r:embed="rId6"/>
          <a:stretch>
            <a:fillRect/>
          </a:stretch>
        </p:blipFill>
        <p:spPr>
          <a:xfrm>
            <a:off x="9285402" y="158900"/>
            <a:ext cx="2560608" cy="970098"/>
          </a:xfrm>
          <a:prstGeom prst="rect">
            <a:avLst/>
          </a:prstGeom>
        </p:spPr>
      </p:pic>
      <p:pic>
        <p:nvPicPr>
          <p:cNvPr id="1026" name="Picture 2" descr="Image result for soleal vein picture">
            <a:extLst>
              <a:ext uri="{FF2B5EF4-FFF2-40B4-BE49-F238E27FC236}">
                <a16:creationId xmlns:a16="http://schemas.microsoft.com/office/drawing/2014/main" id="{735388BA-E7F2-4178-9194-27C2F7F23C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3889" y="4854452"/>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58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Vein – Internal Structure </a:t>
            </a:r>
          </a:p>
        </p:txBody>
      </p:sp>
      <p:pic>
        <p:nvPicPr>
          <p:cNvPr id="6" name="Picture 5"/>
          <p:cNvPicPr>
            <a:picLocks noChangeAspect="1"/>
          </p:cNvPicPr>
          <p:nvPr/>
        </p:nvPicPr>
        <p:blipFill>
          <a:blip r:embed="rId3"/>
          <a:stretch>
            <a:fillRect/>
          </a:stretch>
        </p:blipFill>
        <p:spPr>
          <a:xfrm>
            <a:off x="3393711" y="2703153"/>
            <a:ext cx="6096528" cy="3840813"/>
          </a:xfrm>
          <a:prstGeom prst="rect">
            <a:avLst/>
          </a:prstGeom>
        </p:spPr>
      </p:pic>
      <p:sp>
        <p:nvSpPr>
          <p:cNvPr id="7" name="TextBox 6"/>
          <p:cNvSpPr txBox="1"/>
          <p:nvPr/>
        </p:nvSpPr>
        <p:spPr>
          <a:xfrm>
            <a:off x="4957011" y="2703152"/>
            <a:ext cx="1251284" cy="646331"/>
          </a:xfrm>
          <a:prstGeom prst="rect">
            <a:avLst/>
          </a:prstGeom>
          <a:noFill/>
        </p:spPr>
        <p:txBody>
          <a:bodyPr wrap="square" rtlCol="0">
            <a:spAutoFit/>
          </a:bodyPr>
          <a:lstStyle/>
          <a:p>
            <a:r>
              <a:rPr lang="en-US" dirty="0"/>
              <a:t>Adventitia Layer</a:t>
            </a:r>
          </a:p>
        </p:txBody>
      </p:sp>
      <p:sp>
        <p:nvSpPr>
          <p:cNvPr id="8" name="TextBox 7"/>
          <p:cNvSpPr txBox="1"/>
          <p:nvPr/>
        </p:nvSpPr>
        <p:spPr>
          <a:xfrm>
            <a:off x="6208295" y="2703153"/>
            <a:ext cx="994610" cy="646331"/>
          </a:xfrm>
          <a:prstGeom prst="rect">
            <a:avLst/>
          </a:prstGeom>
          <a:noFill/>
        </p:spPr>
        <p:txBody>
          <a:bodyPr wrap="square" rtlCol="0">
            <a:spAutoFit/>
          </a:bodyPr>
          <a:lstStyle/>
          <a:p>
            <a:r>
              <a:rPr lang="en-US" dirty="0"/>
              <a:t>Media Layer</a:t>
            </a:r>
          </a:p>
        </p:txBody>
      </p:sp>
      <p:cxnSp>
        <p:nvCxnSpPr>
          <p:cNvPr id="10" name="Straight Connector 9"/>
          <p:cNvCxnSpPr/>
          <p:nvPr/>
        </p:nvCxnSpPr>
        <p:spPr>
          <a:xfrm flipH="1">
            <a:off x="6962274" y="3609474"/>
            <a:ext cx="497305" cy="973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71215" y="3026318"/>
            <a:ext cx="1059043" cy="646331"/>
          </a:xfrm>
          <a:prstGeom prst="rect">
            <a:avLst/>
          </a:prstGeom>
          <a:noFill/>
        </p:spPr>
        <p:txBody>
          <a:bodyPr wrap="square" rtlCol="0">
            <a:spAutoFit/>
          </a:bodyPr>
          <a:lstStyle/>
          <a:p>
            <a:r>
              <a:rPr lang="en-US" dirty="0"/>
              <a:t>Intima Layer</a:t>
            </a:r>
          </a:p>
        </p:txBody>
      </p:sp>
      <p:sp>
        <p:nvSpPr>
          <p:cNvPr id="13" name="TextBox 12"/>
          <p:cNvSpPr txBox="1"/>
          <p:nvPr/>
        </p:nvSpPr>
        <p:spPr>
          <a:xfrm>
            <a:off x="8694821" y="4763174"/>
            <a:ext cx="946485" cy="646331"/>
          </a:xfrm>
          <a:prstGeom prst="rect">
            <a:avLst/>
          </a:prstGeom>
          <a:noFill/>
        </p:spPr>
        <p:txBody>
          <a:bodyPr wrap="square" rtlCol="0">
            <a:spAutoFit/>
          </a:bodyPr>
          <a:lstStyle/>
          <a:p>
            <a:r>
              <a:rPr lang="en-US" dirty="0"/>
              <a:t>Venous Valves</a:t>
            </a:r>
          </a:p>
        </p:txBody>
      </p:sp>
      <p:pic>
        <p:nvPicPr>
          <p:cNvPr id="3" name="Picture 2">
            <a:extLst>
              <a:ext uri="{FF2B5EF4-FFF2-40B4-BE49-F238E27FC236}">
                <a16:creationId xmlns:a16="http://schemas.microsoft.com/office/drawing/2014/main" id="{DF71E930-D3CB-4D80-86B8-42B7E801B779}"/>
              </a:ext>
            </a:extLst>
          </p:cNvPr>
          <p:cNvPicPr>
            <a:picLocks noChangeAspect="1"/>
          </p:cNvPicPr>
          <p:nvPr/>
        </p:nvPicPr>
        <p:blipFill>
          <a:blip r:embed="rId4"/>
          <a:stretch>
            <a:fillRect/>
          </a:stretch>
        </p:blipFill>
        <p:spPr>
          <a:xfrm>
            <a:off x="238345" y="1867462"/>
            <a:ext cx="3456202" cy="1947156"/>
          </a:xfrm>
          <a:prstGeom prst="rect">
            <a:avLst/>
          </a:prstGeom>
        </p:spPr>
      </p:pic>
      <p:pic>
        <p:nvPicPr>
          <p:cNvPr id="4" name="Picture 3">
            <a:extLst>
              <a:ext uri="{FF2B5EF4-FFF2-40B4-BE49-F238E27FC236}">
                <a16:creationId xmlns:a16="http://schemas.microsoft.com/office/drawing/2014/main" id="{C79510E3-728D-410C-B7C4-31A5941F7257}"/>
              </a:ext>
            </a:extLst>
          </p:cNvPr>
          <p:cNvPicPr>
            <a:picLocks noChangeAspect="1"/>
          </p:cNvPicPr>
          <p:nvPr/>
        </p:nvPicPr>
        <p:blipFill>
          <a:blip r:embed="rId5"/>
          <a:stretch>
            <a:fillRect/>
          </a:stretch>
        </p:blipFill>
        <p:spPr>
          <a:xfrm>
            <a:off x="9061162" y="188351"/>
            <a:ext cx="2999492" cy="1133954"/>
          </a:xfrm>
          <a:prstGeom prst="rect">
            <a:avLst/>
          </a:prstGeom>
        </p:spPr>
      </p:pic>
    </p:spTree>
    <p:extLst>
      <p:ext uri="{BB962C8B-B14F-4D97-AF65-F5344CB8AC3E}">
        <p14:creationId xmlns:p14="http://schemas.microsoft.com/office/powerpoint/2010/main" val="2253189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Valve Function</a:t>
            </a:r>
          </a:p>
        </p:txBody>
      </p:sp>
      <p:sp>
        <p:nvSpPr>
          <p:cNvPr id="3" name="Text Placeholder 2"/>
          <p:cNvSpPr>
            <a:spLocks noGrp="1"/>
          </p:cNvSpPr>
          <p:nvPr>
            <p:ph type="body" idx="1"/>
          </p:nvPr>
        </p:nvSpPr>
        <p:spPr>
          <a:xfrm>
            <a:off x="1425116" y="1681163"/>
            <a:ext cx="9335291" cy="823912"/>
          </a:xfrm>
        </p:spPr>
        <p:txBody>
          <a:bodyPr>
            <a:normAutofit/>
          </a:bodyPr>
          <a:lstStyle/>
          <a:p>
            <a:pPr algn="ctr"/>
            <a:r>
              <a:rPr lang="en-US" sz="3600" dirty="0"/>
              <a:t>Vein Anatomy</a:t>
            </a:r>
          </a:p>
        </p:txBody>
      </p:sp>
      <p:pic>
        <p:nvPicPr>
          <p:cNvPr id="7" name="Content Placeholder 6"/>
          <p:cNvPicPr>
            <a:picLocks noGrp="1" noChangeAspect="1"/>
          </p:cNvPicPr>
          <p:nvPr>
            <p:ph sz="half" idx="2"/>
          </p:nvPr>
        </p:nvPicPr>
        <p:blipFill>
          <a:blip r:embed="rId3"/>
          <a:stretch>
            <a:fillRect/>
          </a:stretch>
        </p:blipFill>
        <p:spPr>
          <a:xfrm>
            <a:off x="1425116" y="2984795"/>
            <a:ext cx="3987130" cy="2725148"/>
          </a:xfrm>
          <a:prstGeom prst="rect">
            <a:avLst/>
          </a:prstGeom>
        </p:spPr>
      </p:pic>
      <p:pic>
        <p:nvPicPr>
          <p:cNvPr id="8" name="Content Placeholder 7"/>
          <p:cNvPicPr>
            <a:picLocks noGrp="1" noChangeAspect="1"/>
          </p:cNvPicPr>
          <p:nvPr>
            <p:ph sz="quarter" idx="4"/>
          </p:nvPr>
        </p:nvPicPr>
        <p:blipFill>
          <a:blip r:embed="rId4"/>
          <a:stretch>
            <a:fillRect/>
          </a:stretch>
        </p:blipFill>
        <p:spPr>
          <a:xfrm>
            <a:off x="6767181" y="2981746"/>
            <a:ext cx="3993226" cy="2731245"/>
          </a:xfrm>
          <a:prstGeom prst="rect">
            <a:avLst/>
          </a:prstGeom>
        </p:spPr>
      </p:pic>
      <p:sp>
        <p:nvSpPr>
          <p:cNvPr id="9" name="Rectangle 8"/>
          <p:cNvSpPr/>
          <p:nvPr/>
        </p:nvSpPr>
        <p:spPr>
          <a:xfrm>
            <a:off x="671181" y="5793245"/>
            <a:ext cx="5326394" cy="618631"/>
          </a:xfrm>
          <a:prstGeom prst="rect">
            <a:avLst/>
          </a:prstGeom>
        </p:spPr>
        <p:txBody>
          <a:bodyPr wrap="square">
            <a:spAutoFit/>
          </a:bodyPr>
          <a:lstStyle/>
          <a:p>
            <a:pPr algn="ctr">
              <a:lnSpc>
                <a:spcPct val="70000"/>
              </a:lnSpc>
              <a:spcBef>
                <a:spcPct val="50000"/>
              </a:spcBef>
            </a:pPr>
            <a:r>
              <a:rPr lang="en-US" altLang="en-US" b="1" i="1" dirty="0">
                <a:solidFill>
                  <a:srgbClr val="022D62"/>
                </a:solidFill>
                <a:latin typeface="Helvetica" panose="020B0604020202020204" pitchFamily="34" charset="0"/>
              </a:rPr>
              <a:t>Valve Open  </a:t>
            </a:r>
          </a:p>
          <a:p>
            <a:pPr algn="ctr">
              <a:lnSpc>
                <a:spcPct val="70000"/>
              </a:lnSpc>
              <a:spcBef>
                <a:spcPct val="50000"/>
              </a:spcBef>
            </a:pPr>
            <a:r>
              <a:rPr lang="en-US" altLang="en-US" b="1" i="1" dirty="0">
                <a:solidFill>
                  <a:srgbClr val="022D62"/>
                </a:solidFill>
                <a:latin typeface="Helvetica" panose="020B0604020202020204" pitchFamily="34" charset="0"/>
              </a:rPr>
              <a:t>Blood flows toward heart</a:t>
            </a:r>
          </a:p>
        </p:txBody>
      </p:sp>
      <p:sp>
        <p:nvSpPr>
          <p:cNvPr id="10" name="Rectangle 9"/>
          <p:cNvSpPr/>
          <p:nvPr/>
        </p:nvSpPr>
        <p:spPr>
          <a:xfrm>
            <a:off x="5715794" y="5802210"/>
            <a:ext cx="6096000" cy="618631"/>
          </a:xfrm>
          <a:prstGeom prst="rect">
            <a:avLst/>
          </a:prstGeom>
        </p:spPr>
        <p:txBody>
          <a:bodyPr>
            <a:spAutoFit/>
          </a:bodyPr>
          <a:lstStyle/>
          <a:p>
            <a:pPr algn="ctr">
              <a:lnSpc>
                <a:spcPct val="70000"/>
              </a:lnSpc>
              <a:spcBef>
                <a:spcPct val="50000"/>
              </a:spcBef>
            </a:pPr>
            <a:r>
              <a:rPr lang="en-US" altLang="en-US" b="1" i="1" dirty="0">
                <a:solidFill>
                  <a:srgbClr val="00204E"/>
                </a:solidFill>
                <a:latin typeface="Helvetica" panose="020B0604020202020204" pitchFamily="34" charset="0"/>
              </a:rPr>
              <a:t>Valve Closed  </a:t>
            </a:r>
          </a:p>
          <a:p>
            <a:pPr algn="ctr">
              <a:lnSpc>
                <a:spcPct val="70000"/>
              </a:lnSpc>
              <a:spcBef>
                <a:spcPct val="50000"/>
              </a:spcBef>
            </a:pPr>
            <a:r>
              <a:rPr lang="en-US" altLang="en-US" b="1" i="1" dirty="0">
                <a:solidFill>
                  <a:srgbClr val="00204E"/>
                </a:solidFill>
                <a:latin typeface="Helvetica" panose="020B0604020202020204" pitchFamily="34" charset="0"/>
              </a:rPr>
              <a:t>Prevents blood from reverse flow</a:t>
            </a:r>
          </a:p>
        </p:txBody>
      </p:sp>
      <p:pic>
        <p:nvPicPr>
          <p:cNvPr id="4" name="Picture 3">
            <a:extLst>
              <a:ext uri="{FF2B5EF4-FFF2-40B4-BE49-F238E27FC236}">
                <a16:creationId xmlns:a16="http://schemas.microsoft.com/office/drawing/2014/main" id="{18B6610B-B999-479D-A0CA-A178C6B62E36}"/>
              </a:ext>
            </a:extLst>
          </p:cNvPr>
          <p:cNvPicPr>
            <a:picLocks noChangeAspect="1"/>
          </p:cNvPicPr>
          <p:nvPr/>
        </p:nvPicPr>
        <p:blipFill>
          <a:blip r:embed="rId5"/>
          <a:stretch>
            <a:fillRect/>
          </a:stretch>
        </p:blipFill>
        <p:spPr>
          <a:xfrm>
            <a:off x="9067675" y="199225"/>
            <a:ext cx="2999492" cy="1133954"/>
          </a:xfrm>
          <a:prstGeom prst="rect">
            <a:avLst/>
          </a:prstGeom>
        </p:spPr>
      </p:pic>
    </p:spTree>
    <p:extLst>
      <p:ext uri="{BB962C8B-B14F-4D97-AF65-F5344CB8AC3E}">
        <p14:creationId xmlns:p14="http://schemas.microsoft.com/office/powerpoint/2010/main" val="3602763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Calf Pump — The Second Heart</a:t>
            </a:r>
          </a:p>
        </p:txBody>
      </p:sp>
      <p:pic>
        <p:nvPicPr>
          <p:cNvPr id="4" name="Content Placeholder 3"/>
          <p:cNvPicPr>
            <a:picLocks noGrp="1" noChangeAspect="1"/>
          </p:cNvPicPr>
          <p:nvPr>
            <p:ph idx="1"/>
          </p:nvPr>
        </p:nvPicPr>
        <p:blipFill rotWithShape="1">
          <a:blip r:embed="rId3"/>
          <a:srcRect l="33141" t="17248" r="34240" b="18497"/>
          <a:stretch/>
        </p:blipFill>
        <p:spPr>
          <a:xfrm>
            <a:off x="1291545" y="1690688"/>
            <a:ext cx="4227093" cy="4683678"/>
          </a:xfrm>
          <a:prstGeom prst="rect">
            <a:avLst/>
          </a:prstGeom>
        </p:spPr>
      </p:pic>
      <p:pic>
        <p:nvPicPr>
          <p:cNvPr id="6" name="Picture 5"/>
          <p:cNvPicPr>
            <a:picLocks noChangeAspect="1"/>
          </p:cNvPicPr>
          <p:nvPr/>
        </p:nvPicPr>
        <p:blipFill rotWithShape="1">
          <a:blip r:embed="rId4"/>
          <a:srcRect l="23798" t="17436" r="35168" b="14487"/>
          <a:stretch/>
        </p:blipFill>
        <p:spPr>
          <a:xfrm>
            <a:off x="5820507" y="1403350"/>
            <a:ext cx="5326758" cy="4971016"/>
          </a:xfrm>
          <a:prstGeom prst="rect">
            <a:avLst/>
          </a:prstGeom>
        </p:spPr>
      </p:pic>
      <p:pic>
        <p:nvPicPr>
          <p:cNvPr id="3" name="Picture 2">
            <a:extLst>
              <a:ext uri="{FF2B5EF4-FFF2-40B4-BE49-F238E27FC236}">
                <a16:creationId xmlns:a16="http://schemas.microsoft.com/office/drawing/2014/main" id="{01C3DCE5-C44B-47D7-A3FD-B12797E7404C}"/>
              </a:ext>
            </a:extLst>
          </p:cNvPr>
          <p:cNvPicPr>
            <a:picLocks noChangeAspect="1"/>
          </p:cNvPicPr>
          <p:nvPr/>
        </p:nvPicPr>
        <p:blipFill>
          <a:blip r:embed="rId5"/>
          <a:stretch>
            <a:fillRect/>
          </a:stretch>
        </p:blipFill>
        <p:spPr>
          <a:xfrm>
            <a:off x="9028210" y="170542"/>
            <a:ext cx="2999492" cy="1133954"/>
          </a:xfrm>
          <a:prstGeom prst="rect">
            <a:avLst/>
          </a:prstGeom>
        </p:spPr>
      </p:pic>
    </p:spTree>
    <p:extLst>
      <p:ext uri="{BB962C8B-B14F-4D97-AF65-F5344CB8AC3E}">
        <p14:creationId xmlns:p14="http://schemas.microsoft.com/office/powerpoint/2010/main" val="21307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6821-DF4B-4B4F-8D54-90FFB3A680B4}"/>
              </a:ext>
            </a:extLst>
          </p:cNvPr>
          <p:cNvSpPr>
            <a:spLocks noGrp="1"/>
          </p:cNvSpPr>
          <p:nvPr>
            <p:ph type="title"/>
          </p:nvPr>
        </p:nvSpPr>
        <p:spPr>
          <a:xfrm>
            <a:off x="695960" y="0"/>
            <a:ext cx="10515600" cy="1325563"/>
          </a:xfrm>
        </p:spPr>
        <p:txBody>
          <a:bodyPr/>
          <a:lstStyle/>
          <a:p>
            <a:r>
              <a:rPr lang="en-US" dirty="0"/>
              <a:t>VTE- It’s a big deal!</a:t>
            </a:r>
          </a:p>
        </p:txBody>
      </p:sp>
      <p:sp>
        <p:nvSpPr>
          <p:cNvPr id="3" name="Content Placeholder 2">
            <a:extLst>
              <a:ext uri="{FF2B5EF4-FFF2-40B4-BE49-F238E27FC236}">
                <a16:creationId xmlns:a16="http://schemas.microsoft.com/office/drawing/2014/main" id="{FCDC337A-23C6-4F24-A2CF-39FB83AA8160}"/>
              </a:ext>
            </a:extLst>
          </p:cNvPr>
          <p:cNvSpPr>
            <a:spLocks noGrp="1"/>
          </p:cNvSpPr>
          <p:nvPr>
            <p:ph idx="1"/>
          </p:nvPr>
        </p:nvSpPr>
        <p:spPr>
          <a:xfrm>
            <a:off x="782320" y="1253331"/>
            <a:ext cx="10515600" cy="4351338"/>
          </a:xfrm>
        </p:spPr>
        <p:txBody>
          <a:bodyPr/>
          <a:lstStyle/>
          <a:p>
            <a:r>
              <a:rPr lang="en-US" dirty="0"/>
              <a:t>Frequently encountered with increasing incidence</a:t>
            </a:r>
            <a:r>
              <a:rPr lang="en-US" sz="1400" dirty="0"/>
              <a:t>1</a:t>
            </a:r>
          </a:p>
          <a:p>
            <a:r>
              <a:rPr lang="en-US" dirty="0"/>
              <a:t>Asymptomatic-Cardiogenic Shock: Mortality elevated for decades</a:t>
            </a:r>
            <a:r>
              <a:rPr lang="en-US" sz="1400" dirty="0"/>
              <a:t>2</a:t>
            </a:r>
          </a:p>
          <a:p>
            <a:r>
              <a:rPr lang="en-US" dirty="0"/>
              <a:t>Demands thoughtful evaluation in both acute and chronic setting</a:t>
            </a:r>
            <a:r>
              <a:rPr lang="en-US" sz="1400" dirty="0"/>
              <a:t>3</a:t>
            </a:r>
          </a:p>
          <a:p>
            <a:pPr lvl="1"/>
            <a:r>
              <a:rPr lang="en-US" dirty="0"/>
              <a:t>Provoked vs Spontaneous</a:t>
            </a:r>
          </a:p>
          <a:p>
            <a:pPr lvl="1"/>
            <a:r>
              <a:rPr lang="en-US" dirty="0"/>
              <a:t>High recurrence rate</a:t>
            </a:r>
          </a:p>
          <a:p>
            <a:pPr lvl="1"/>
            <a:r>
              <a:rPr lang="en-US" dirty="0"/>
              <a:t>Duration of anticoagulation</a:t>
            </a:r>
          </a:p>
          <a:p>
            <a:pPr lvl="1"/>
            <a:r>
              <a:rPr lang="en-US" dirty="0"/>
              <a:t>Post Thrombotic syndrome</a:t>
            </a:r>
          </a:p>
          <a:p>
            <a:endParaRPr lang="en-US" dirty="0"/>
          </a:p>
          <a:p>
            <a:pPr marL="0" indent="0">
              <a:buNone/>
            </a:pPr>
            <a:endParaRPr lang="en-US" dirty="0"/>
          </a:p>
        </p:txBody>
      </p:sp>
      <p:sp>
        <p:nvSpPr>
          <p:cNvPr id="4" name="TextBox 3">
            <a:extLst>
              <a:ext uri="{FF2B5EF4-FFF2-40B4-BE49-F238E27FC236}">
                <a16:creationId xmlns:a16="http://schemas.microsoft.com/office/drawing/2014/main" id="{4BDD5984-BBD9-48D3-B1E5-6BFF53B69F5D}"/>
              </a:ext>
            </a:extLst>
          </p:cNvPr>
          <p:cNvSpPr txBox="1"/>
          <p:nvPr/>
        </p:nvSpPr>
        <p:spPr>
          <a:xfrm>
            <a:off x="325120" y="4589006"/>
            <a:ext cx="11429999" cy="2308324"/>
          </a:xfrm>
          <a:prstGeom prst="rect">
            <a:avLst/>
          </a:prstGeom>
          <a:noFill/>
        </p:spPr>
        <p:txBody>
          <a:bodyPr wrap="square" rtlCol="0">
            <a:spAutoFit/>
          </a:bodyPr>
          <a:lstStyle/>
          <a:p>
            <a:pPr marL="342900" indent="-342900">
              <a:buAutoNum type="arabicPeriod"/>
            </a:pPr>
            <a:r>
              <a:rPr lang="en-US" dirty="0"/>
              <a:t>Huang W, et al. Secular trends in </a:t>
            </a:r>
            <a:r>
              <a:rPr lang="en-US" dirty="0" err="1"/>
              <a:t>occurance</a:t>
            </a:r>
            <a:r>
              <a:rPr lang="en-US" dirty="0"/>
              <a:t> of acute venous thromboembolism: the Worcester VTE study (1985-2009)</a:t>
            </a:r>
          </a:p>
          <a:p>
            <a:r>
              <a:rPr lang="en-US" dirty="0"/>
              <a:t>      </a:t>
            </a:r>
            <a:r>
              <a:rPr lang="en-US" i="1" dirty="0"/>
              <a:t>Am J Med </a:t>
            </a:r>
            <a:r>
              <a:rPr lang="en-US" dirty="0"/>
              <a:t>2014; 127:829-39</a:t>
            </a:r>
          </a:p>
          <a:p>
            <a:pPr marL="342900" indent="-342900">
              <a:buAutoNum type="arabicPeriod" startAt="2"/>
            </a:pPr>
            <a:r>
              <a:rPr lang="en-US" dirty="0" err="1"/>
              <a:t>Sogaard</a:t>
            </a:r>
            <a:r>
              <a:rPr lang="en-US" dirty="0"/>
              <a:t> KK, et al. 30-year mortality after venous thromboembolism: a population-based cohort study. </a:t>
            </a:r>
            <a:r>
              <a:rPr lang="en-US" i="1" dirty="0"/>
              <a:t>Circulation</a:t>
            </a:r>
            <a:r>
              <a:rPr lang="en-US" dirty="0"/>
              <a:t> 2014; 130:829-36</a:t>
            </a:r>
          </a:p>
          <a:p>
            <a:pPr marL="342900" indent="-342900">
              <a:buAutoNum type="arabicPeriod" startAt="2"/>
            </a:pPr>
            <a:r>
              <a:rPr lang="en-US" dirty="0"/>
              <a:t>Kearon C, et al. Antithrombotic therapy for VTE disease: Chest guideline and expert panel report. </a:t>
            </a:r>
            <a:r>
              <a:rPr lang="en-US" i="1" dirty="0"/>
              <a:t>Chest</a:t>
            </a:r>
            <a:r>
              <a:rPr lang="en-US" dirty="0"/>
              <a:t> 2016; 149:315-52</a:t>
            </a:r>
          </a:p>
          <a:p>
            <a:pPr marL="342900" indent="-342900">
              <a:buAutoNum type="arabicPeriod" startAt="2"/>
            </a:pPr>
            <a:endParaRPr lang="en-US" dirty="0"/>
          </a:p>
        </p:txBody>
      </p:sp>
      <p:pic>
        <p:nvPicPr>
          <p:cNvPr id="5" name="Picture 4">
            <a:extLst>
              <a:ext uri="{FF2B5EF4-FFF2-40B4-BE49-F238E27FC236}">
                <a16:creationId xmlns:a16="http://schemas.microsoft.com/office/drawing/2014/main" id="{3D1EB20B-0E10-44FF-A9BE-EFD18158F513}"/>
              </a:ext>
            </a:extLst>
          </p:cNvPr>
          <p:cNvPicPr>
            <a:picLocks noChangeAspect="1"/>
          </p:cNvPicPr>
          <p:nvPr/>
        </p:nvPicPr>
        <p:blipFill>
          <a:blip r:embed="rId3"/>
          <a:stretch>
            <a:fillRect/>
          </a:stretch>
        </p:blipFill>
        <p:spPr>
          <a:xfrm>
            <a:off x="8755627" y="129425"/>
            <a:ext cx="2999492" cy="1133954"/>
          </a:xfrm>
          <a:prstGeom prst="rect">
            <a:avLst/>
          </a:prstGeom>
        </p:spPr>
      </p:pic>
    </p:spTree>
    <p:extLst>
      <p:ext uri="{BB962C8B-B14F-4D97-AF65-F5344CB8AC3E}">
        <p14:creationId xmlns:p14="http://schemas.microsoft.com/office/powerpoint/2010/main" val="870951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Venous Return</a:t>
            </a:r>
          </a:p>
        </p:txBody>
      </p:sp>
      <p:pic>
        <p:nvPicPr>
          <p:cNvPr id="4" name="Content Placeholder 3"/>
          <p:cNvPicPr>
            <a:picLocks noGrp="1" noChangeAspect="1"/>
          </p:cNvPicPr>
          <p:nvPr>
            <p:ph idx="1"/>
          </p:nvPr>
        </p:nvPicPr>
        <p:blipFill>
          <a:blip r:embed="rId3"/>
          <a:stretch>
            <a:fillRect/>
          </a:stretch>
        </p:blipFill>
        <p:spPr>
          <a:xfrm>
            <a:off x="0" y="2266404"/>
            <a:ext cx="8352244" cy="2554445"/>
          </a:xfrm>
          <a:prstGeom prst="rect">
            <a:avLst/>
          </a:prstGeom>
        </p:spPr>
      </p:pic>
      <p:sp>
        <p:nvSpPr>
          <p:cNvPr id="5" name="Rectangle 4"/>
          <p:cNvSpPr/>
          <p:nvPr/>
        </p:nvSpPr>
        <p:spPr>
          <a:xfrm>
            <a:off x="2290296" y="5396565"/>
            <a:ext cx="4197647" cy="584775"/>
          </a:xfrm>
          <a:prstGeom prst="rect">
            <a:avLst/>
          </a:prstGeom>
        </p:spPr>
        <p:txBody>
          <a:bodyPr wrap="square">
            <a:spAutoFit/>
          </a:bodyPr>
          <a:lstStyle/>
          <a:p>
            <a:pPr algn="ctr">
              <a:spcBef>
                <a:spcPct val="50000"/>
              </a:spcBef>
            </a:pPr>
            <a:r>
              <a:rPr lang="en-US" altLang="en-US" sz="3200" b="1" dirty="0">
                <a:solidFill>
                  <a:srgbClr val="002D62"/>
                </a:solidFill>
              </a:rPr>
              <a:t>External Foot Pumping</a:t>
            </a:r>
          </a:p>
        </p:txBody>
      </p:sp>
      <p:pic>
        <p:nvPicPr>
          <p:cNvPr id="1026" name="Picture 2" descr="Water, Hand Pump, Water Pump, Pump, Garden, Irrig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224" y="2590744"/>
            <a:ext cx="3739776" cy="4267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4BCBBF-844B-456B-B951-57962559A7EB}"/>
              </a:ext>
            </a:extLst>
          </p:cNvPr>
          <p:cNvPicPr>
            <a:picLocks noChangeAspect="1"/>
          </p:cNvPicPr>
          <p:nvPr/>
        </p:nvPicPr>
        <p:blipFill>
          <a:blip r:embed="rId5"/>
          <a:stretch>
            <a:fillRect/>
          </a:stretch>
        </p:blipFill>
        <p:spPr>
          <a:xfrm>
            <a:off x="9052924" y="143536"/>
            <a:ext cx="2999492" cy="1133954"/>
          </a:xfrm>
          <a:prstGeom prst="rect">
            <a:avLst/>
          </a:prstGeom>
        </p:spPr>
      </p:pic>
    </p:spTree>
    <p:extLst>
      <p:ext uri="{BB962C8B-B14F-4D97-AF65-F5344CB8AC3E}">
        <p14:creationId xmlns:p14="http://schemas.microsoft.com/office/powerpoint/2010/main" val="3339134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Abnormal Valve Function</a:t>
            </a:r>
          </a:p>
        </p:txBody>
      </p:sp>
      <p:sp>
        <p:nvSpPr>
          <p:cNvPr id="3" name="Content Placeholder 2"/>
          <p:cNvSpPr>
            <a:spLocks noGrp="1"/>
          </p:cNvSpPr>
          <p:nvPr>
            <p:ph idx="1"/>
          </p:nvPr>
        </p:nvSpPr>
        <p:spPr/>
        <p:txBody>
          <a:bodyPr>
            <a:normAutofit fontScale="77500" lnSpcReduction="20000"/>
          </a:bodyPr>
          <a:lstStyle/>
          <a:p>
            <a:pPr marL="0" indent="0" algn="ctr">
              <a:buNone/>
            </a:pPr>
            <a:r>
              <a:rPr lang="en-US" dirty="0"/>
              <a:t>When valves don’t close….</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They become INCOMPETENT…. and reverse blood flow causes “pooling”</a:t>
            </a:r>
          </a:p>
          <a:p>
            <a:pPr marL="0" indent="0" algn="ctr">
              <a:buNone/>
            </a:pPr>
            <a:r>
              <a:rPr lang="en-US" dirty="0"/>
              <a:t>and weakening of the vein wall.</a:t>
            </a:r>
          </a:p>
          <a:p>
            <a:pPr marL="0" indent="0" algn="ctr">
              <a:buNone/>
            </a:pPr>
            <a:endParaRPr lang="en-US" dirty="0"/>
          </a:p>
        </p:txBody>
      </p:sp>
      <p:pic>
        <p:nvPicPr>
          <p:cNvPr id="4" name="Picture 3"/>
          <p:cNvPicPr>
            <a:picLocks noChangeAspect="1"/>
          </p:cNvPicPr>
          <p:nvPr/>
        </p:nvPicPr>
        <p:blipFill>
          <a:blip r:embed="rId3"/>
          <a:stretch>
            <a:fillRect/>
          </a:stretch>
        </p:blipFill>
        <p:spPr>
          <a:xfrm>
            <a:off x="2108870" y="2614334"/>
            <a:ext cx="3987130" cy="2725148"/>
          </a:xfrm>
          <a:prstGeom prst="rect">
            <a:avLst/>
          </a:prstGeom>
        </p:spPr>
      </p:pic>
      <p:pic>
        <p:nvPicPr>
          <p:cNvPr id="5" name="Picture 4"/>
          <p:cNvPicPr>
            <a:picLocks noChangeAspect="1"/>
          </p:cNvPicPr>
          <p:nvPr/>
        </p:nvPicPr>
        <p:blipFill>
          <a:blip r:embed="rId4"/>
          <a:stretch>
            <a:fillRect/>
          </a:stretch>
        </p:blipFill>
        <p:spPr>
          <a:xfrm>
            <a:off x="6731335" y="2626527"/>
            <a:ext cx="3987130" cy="2749534"/>
          </a:xfrm>
          <a:prstGeom prst="rect">
            <a:avLst/>
          </a:prstGeom>
        </p:spPr>
      </p:pic>
      <p:pic>
        <p:nvPicPr>
          <p:cNvPr id="8" name="Picture 7">
            <a:extLst>
              <a:ext uri="{FF2B5EF4-FFF2-40B4-BE49-F238E27FC236}">
                <a16:creationId xmlns:a16="http://schemas.microsoft.com/office/drawing/2014/main" id="{1D6A478A-225E-4486-8377-6EC54367F6E3}"/>
              </a:ext>
            </a:extLst>
          </p:cNvPr>
          <p:cNvPicPr>
            <a:picLocks noChangeAspect="1"/>
          </p:cNvPicPr>
          <p:nvPr/>
        </p:nvPicPr>
        <p:blipFill>
          <a:blip r:embed="rId5"/>
          <a:stretch>
            <a:fillRect/>
          </a:stretch>
        </p:blipFill>
        <p:spPr>
          <a:xfrm>
            <a:off x="8847952" y="298586"/>
            <a:ext cx="2998058" cy="1135828"/>
          </a:xfrm>
          <a:prstGeom prst="rect">
            <a:avLst/>
          </a:prstGeom>
        </p:spPr>
      </p:pic>
    </p:spTree>
    <p:extLst>
      <p:ext uri="{BB962C8B-B14F-4D97-AF65-F5344CB8AC3E}">
        <p14:creationId xmlns:p14="http://schemas.microsoft.com/office/powerpoint/2010/main" val="3966193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Venous Pressure at the Ankle </a:t>
            </a:r>
            <a:br>
              <a:rPr lang="en-US" dirty="0"/>
            </a:br>
            <a:r>
              <a:rPr lang="en-US" dirty="0">
                <a:solidFill>
                  <a:schemeClr val="accent1"/>
                </a:solidFill>
              </a:rPr>
              <a:t>Normal</a:t>
            </a:r>
            <a:r>
              <a:rPr lang="en-US" dirty="0"/>
              <a:t> vs. </a:t>
            </a:r>
            <a:r>
              <a:rPr lang="en-US" dirty="0">
                <a:solidFill>
                  <a:schemeClr val="accent4"/>
                </a:solidFill>
              </a:rPr>
              <a:t>Incompetent</a:t>
            </a:r>
          </a:p>
        </p:txBody>
      </p:sp>
      <p:pic>
        <p:nvPicPr>
          <p:cNvPr id="4" name="Content Placeholder 3"/>
          <p:cNvPicPr>
            <a:picLocks noGrp="1" noChangeAspect="1"/>
          </p:cNvPicPr>
          <p:nvPr>
            <p:ph idx="1"/>
          </p:nvPr>
        </p:nvPicPr>
        <p:blipFill>
          <a:blip r:embed="rId3"/>
          <a:stretch>
            <a:fillRect/>
          </a:stretch>
        </p:blipFill>
        <p:spPr>
          <a:xfrm>
            <a:off x="3064233" y="1825625"/>
            <a:ext cx="6063534" cy="4351338"/>
          </a:xfrm>
          <a:prstGeom prst="rect">
            <a:avLst/>
          </a:prstGeom>
        </p:spPr>
      </p:pic>
      <p:pic>
        <p:nvPicPr>
          <p:cNvPr id="5" name="Picture 4"/>
          <p:cNvPicPr>
            <a:picLocks noChangeAspect="1"/>
          </p:cNvPicPr>
          <p:nvPr/>
        </p:nvPicPr>
        <p:blipFill>
          <a:blip r:embed="rId4"/>
          <a:stretch>
            <a:fillRect/>
          </a:stretch>
        </p:blipFill>
        <p:spPr>
          <a:xfrm>
            <a:off x="5729845" y="4364220"/>
            <a:ext cx="1694835" cy="792549"/>
          </a:xfrm>
          <a:prstGeom prst="rect">
            <a:avLst/>
          </a:prstGeom>
        </p:spPr>
      </p:pic>
      <p:sp>
        <p:nvSpPr>
          <p:cNvPr id="6" name="Line 7"/>
          <p:cNvSpPr>
            <a:spLocks noChangeShapeType="1"/>
          </p:cNvSpPr>
          <p:nvPr/>
        </p:nvSpPr>
        <p:spPr bwMode="auto">
          <a:xfrm>
            <a:off x="7627437" y="4120064"/>
            <a:ext cx="0" cy="1049337"/>
          </a:xfrm>
          <a:prstGeom prst="line">
            <a:avLst/>
          </a:prstGeom>
          <a:noFill/>
          <a:ln w="50800">
            <a:solidFill>
              <a:srgbClr val="FF3300"/>
            </a:solidFill>
            <a:round/>
            <a:headEnd type="triangle" w="med" len="med"/>
            <a:tailEnd type="triangle" w="med" len="med"/>
          </a:ln>
          <a:effectLst>
            <a:outerShdw dist="35921" dir="2700000" algn="ctr" rotWithShape="0">
              <a:schemeClr val="tx1">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7" name="Picture 6"/>
          <p:cNvPicPr>
            <a:picLocks noChangeAspect="1"/>
          </p:cNvPicPr>
          <p:nvPr/>
        </p:nvPicPr>
        <p:blipFill>
          <a:blip r:embed="rId5"/>
          <a:stretch>
            <a:fillRect/>
          </a:stretch>
        </p:blipFill>
        <p:spPr>
          <a:xfrm>
            <a:off x="7726503" y="4233144"/>
            <a:ext cx="1786283" cy="1054699"/>
          </a:xfrm>
          <a:prstGeom prst="rect">
            <a:avLst/>
          </a:prstGeom>
        </p:spPr>
      </p:pic>
      <p:pic>
        <p:nvPicPr>
          <p:cNvPr id="3" name="Picture 2">
            <a:extLst>
              <a:ext uri="{FF2B5EF4-FFF2-40B4-BE49-F238E27FC236}">
                <a16:creationId xmlns:a16="http://schemas.microsoft.com/office/drawing/2014/main" id="{1F2C460F-97ED-4491-98DA-0D2A82F014F3}"/>
              </a:ext>
            </a:extLst>
          </p:cNvPr>
          <p:cNvPicPr>
            <a:picLocks noChangeAspect="1"/>
          </p:cNvPicPr>
          <p:nvPr/>
        </p:nvPicPr>
        <p:blipFill>
          <a:blip r:embed="rId6"/>
          <a:stretch>
            <a:fillRect/>
          </a:stretch>
        </p:blipFill>
        <p:spPr>
          <a:xfrm>
            <a:off x="9069399" y="168251"/>
            <a:ext cx="2999492" cy="1133954"/>
          </a:xfrm>
          <a:prstGeom prst="rect">
            <a:avLst/>
          </a:prstGeom>
        </p:spPr>
      </p:pic>
    </p:spTree>
    <p:extLst>
      <p:ext uri="{BB962C8B-B14F-4D97-AF65-F5344CB8AC3E}">
        <p14:creationId xmlns:p14="http://schemas.microsoft.com/office/powerpoint/2010/main" val="2933167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E07A-ADE0-4327-941E-E84B2E9915A7}"/>
              </a:ext>
            </a:extLst>
          </p:cNvPr>
          <p:cNvSpPr>
            <a:spLocks noGrp="1"/>
          </p:cNvSpPr>
          <p:nvPr>
            <p:ph type="title"/>
          </p:nvPr>
        </p:nvSpPr>
        <p:spPr/>
        <p:txBody>
          <a:bodyPr/>
          <a:lstStyle/>
          <a:p>
            <a:r>
              <a:rPr lang="en-US" dirty="0"/>
              <a:t>May-</a:t>
            </a:r>
            <a:r>
              <a:rPr lang="en-US" dirty="0" err="1"/>
              <a:t>Thurner</a:t>
            </a:r>
            <a:r>
              <a:rPr lang="en-US" dirty="0"/>
              <a:t> Syndrome</a:t>
            </a:r>
          </a:p>
        </p:txBody>
      </p:sp>
      <p:pic>
        <p:nvPicPr>
          <p:cNvPr id="4" name="Content Placeholder 3">
            <a:extLst>
              <a:ext uri="{FF2B5EF4-FFF2-40B4-BE49-F238E27FC236}">
                <a16:creationId xmlns:a16="http://schemas.microsoft.com/office/drawing/2014/main" id="{928A4B3C-7876-4747-AA30-76C7302A8293}"/>
              </a:ext>
            </a:extLst>
          </p:cNvPr>
          <p:cNvPicPr>
            <a:picLocks noGrp="1" noChangeAspect="1"/>
          </p:cNvPicPr>
          <p:nvPr>
            <p:ph idx="1"/>
          </p:nvPr>
        </p:nvPicPr>
        <p:blipFill>
          <a:blip r:embed="rId3"/>
          <a:stretch>
            <a:fillRect/>
          </a:stretch>
        </p:blipFill>
        <p:spPr>
          <a:xfrm>
            <a:off x="3207374" y="1825625"/>
            <a:ext cx="5777252" cy="4351338"/>
          </a:xfrm>
          <a:prstGeom prst="rect">
            <a:avLst/>
          </a:prstGeom>
        </p:spPr>
      </p:pic>
      <p:pic>
        <p:nvPicPr>
          <p:cNvPr id="5" name="Picture 4">
            <a:extLst>
              <a:ext uri="{FF2B5EF4-FFF2-40B4-BE49-F238E27FC236}">
                <a16:creationId xmlns:a16="http://schemas.microsoft.com/office/drawing/2014/main" id="{BC830480-739A-450E-AACA-6E325493E6D3}"/>
              </a:ext>
            </a:extLst>
          </p:cNvPr>
          <p:cNvPicPr>
            <a:picLocks noChangeAspect="1"/>
          </p:cNvPicPr>
          <p:nvPr/>
        </p:nvPicPr>
        <p:blipFill>
          <a:blip r:embed="rId4"/>
          <a:stretch>
            <a:fillRect/>
          </a:stretch>
        </p:blipFill>
        <p:spPr>
          <a:xfrm>
            <a:off x="8984626" y="230188"/>
            <a:ext cx="2999492" cy="1133954"/>
          </a:xfrm>
          <a:prstGeom prst="rect">
            <a:avLst/>
          </a:prstGeom>
        </p:spPr>
      </p:pic>
    </p:spTree>
    <p:extLst>
      <p:ext uri="{BB962C8B-B14F-4D97-AF65-F5344CB8AC3E}">
        <p14:creationId xmlns:p14="http://schemas.microsoft.com/office/powerpoint/2010/main" val="1810419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CE78-FDEE-484F-92C4-E4E73DBC0BC4}"/>
              </a:ext>
            </a:extLst>
          </p:cNvPr>
          <p:cNvSpPr>
            <a:spLocks noGrp="1"/>
          </p:cNvSpPr>
          <p:nvPr>
            <p:ph type="title"/>
          </p:nvPr>
        </p:nvSpPr>
        <p:spPr/>
        <p:txBody>
          <a:bodyPr/>
          <a:lstStyle/>
          <a:p>
            <a:r>
              <a:rPr lang="en-US" dirty="0"/>
              <a:t>May-</a:t>
            </a:r>
            <a:r>
              <a:rPr lang="en-US" dirty="0" err="1"/>
              <a:t>Thurner</a:t>
            </a:r>
            <a:r>
              <a:rPr lang="en-US" dirty="0"/>
              <a:t> Syndrome</a:t>
            </a:r>
          </a:p>
        </p:txBody>
      </p:sp>
      <p:pic>
        <p:nvPicPr>
          <p:cNvPr id="3" name="Picture 2">
            <a:extLst>
              <a:ext uri="{FF2B5EF4-FFF2-40B4-BE49-F238E27FC236}">
                <a16:creationId xmlns:a16="http://schemas.microsoft.com/office/drawing/2014/main" id="{EE229F2C-0EA9-484C-919E-5FC8039A557D}"/>
              </a:ext>
            </a:extLst>
          </p:cNvPr>
          <p:cNvPicPr>
            <a:picLocks noChangeAspect="1"/>
          </p:cNvPicPr>
          <p:nvPr/>
        </p:nvPicPr>
        <p:blipFill>
          <a:blip r:embed="rId2"/>
          <a:stretch>
            <a:fillRect/>
          </a:stretch>
        </p:blipFill>
        <p:spPr>
          <a:xfrm>
            <a:off x="319668" y="1433883"/>
            <a:ext cx="11552663" cy="5424117"/>
          </a:xfrm>
          <a:prstGeom prst="rect">
            <a:avLst/>
          </a:prstGeom>
        </p:spPr>
      </p:pic>
    </p:spTree>
    <p:extLst>
      <p:ext uri="{BB962C8B-B14F-4D97-AF65-F5344CB8AC3E}">
        <p14:creationId xmlns:p14="http://schemas.microsoft.com/office/powerpoint/2010/main" val="2265783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2946-67A1-420F-8CF7-8EF6705F67B0}"/>
              </a:ext>
            </a:extLst>
          </p:cNvPr>
          <p:cNvSpPr>
            <a:spLocks noGrp="1"/>
          </p:cNvSpPr>
          <p:nvPr>
            <p:ph type="title"/>
          </p:nvPr>
        </p:nvSpPr>
        <p:spPr/>
        <p:txBody>
          <a:bodyPr/>
          <a:lstStyle/>
          <a:p>
            <a:r>
              <a:rPr lang="en-US" dirty="0"/>
              <a:t>May-</a:t>
            </a:r>
            <a:r>
              <a:rPr lang="en-US" dirty="0" err="1"/>
              <a:t>Thurner</a:t>
            </a:r>
            <a:r>
              <a:rPr lang="en-US" dirty="0"/>
              <a:t> Syndrome</a:t>
            </a:r>
          </a:p>
        </p:txBody>
      </p:sp>
      <p:pic>
        <p:nvPicPr>
          <p:cNvPr id="3" name="Content Placeholder 3">
            <a:extLst>
              <a:ext uri="{FF2B5EF4-FFF2-40B4-BE49-F238E27FC236}">
                <a16:creationId xmlns:a16="http://schemas.microsoft.com/office/drawing/2014/main" id="{69936A54-591A-41A7-A4D9-F4D98B80B980}"/>
              </a:ext>
            </a:extLst>
          </p:cNvPr>
          <p:cNvPicPr>
            <a:picLocks noChangeAspect="1"/>
          </p:cNvPicPr>
          <p:nvPr/>
        </p:nvPicPr>
        <p:blipFill>
          <a:blip r:embed="rId2"/>
          <a:stretch>
            <a:fillRect/>
          </a:stretch>
        </p:blipFill>
        <p:spPr>
          <a:xfrm>
            <a:off x="3088950" y="2036377"/>
            <a:ext cx="6014099" cy="4268936"/>
          </a:xfrm>
          <a:prstGeom prst="rect">
            <a:avLst/>
          </a:prstGeom>
        </p:spPr>
      </p:pic>
      <p:pic>
        <p:nvPicPr>
          <p:cNvPr id="4" name="Picture 3">
            <a:extLst>
              <a:ext uri="{FF2B5EF4-FFF2-40B4-BE49-F238E27FC236}">
                <a16:creationId xmlns:a16="http://schemas.microsoft.com/office/drawing/2014/main" id="{F90A5D2E-6179-4F54-9D29-CD6972D6DAA4}"/>
              </a:ext>
            </a:extLst>
          </p:cNvPr>
          <p:cNvPicPr>
            <a:picLocks noChangeAspect="1"/>
          </p:cNvPicPr>
          <p:nvPr/>
        </p:nvPicPr>
        <p:blipFill>
          <a:blip r:embed="rId3"/>
          <a:stretch>
            <a:fillRect/>
          </a:stretch>
        </p:blipFill>
        <p:spPr>
          <a:xfrm>
            <a:off x="8984626" y="230188"/>
            <a:ext cx="2999492" cy="1133954"/>
          </a:xfrm>
          <a:prstGeom prst="rect">
            <a:avLst/>
          </a:prstGeom>
        </p:spPr>
      </p:pic>
    </p:spTree>
    <p:extLst>
      <p:ext uri="{BB962C8B-B14F-4D97-AF65-F5344CB8AC3E}">
        <p14:creationId xmlns:p14="http://schemas.microsoft.com/office/powerpoint/2010/main" val="4046790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0AD6-5A5C-4DB4-BD72-4A6B87306ADA}"/>
              </a:ext>
            </a:extLst>
          </p:cNvPr>
          <p:cNvSpPr>
            <a:spLocks noGrp="1"/>
          </p:cNvSpPr>
          <p:nvPr>
            <p:ph type="title"/>
          </p:nvPr>
        </p:nvSpPr>
        <p:spPr/>
        <p:txBody>
          <a:bodyPr/>
          <a:lstStyle/>
          <a:p>
            <a:r>
              <a:rPr lang="en-US" dirty="0"/>
              <a:t>Paget-</a:t>
            </a:r>
            <a:r>
              <a:rPr lang="en-US" dirty="0" err="1"/>
              <a:t>Schroetter</a:t>
            </a:r>
            <a:r>
              <a:rPr lang="en-US" dirty="0"/>
              <a:t> Syndrome (Thoracic Outlet Syndrome-Venous)</a:t>
            </a:r>
          </a:p>
        </p:txBody>
      </p:sp>
      <p:pic>
        <p:nvPicPr>
          <p:cNvPr id="4" name="Picture 6" descr="Image result for paget schroetter">
            <a:extLst>
              <a:ext uri="{FF2B5EF4-FFF2-40B4-BE49-F238E27FC236}">
                <a16:creationId xmlns:a16="http://schemas.microsoft.com/office/drawing/2014/main" id="{60B85B13-3966-4F18-B02D-7438BB1D46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02578" y="2228405"/>
            <a:ext cx="5011920" cy="2803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paget schroetter">
            <a:extLst>
              <a:ext uri="{FF2B5EF4-FFF2-40B4-BE49-F238E27FC236}">
                <a16:creationId xmlns:a16="http://schemas.microsoft.com/office/drawing/2014/main" id="{FF2301AD-FA38-4BC4-BB3C-9C871769C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866" y="1960938"/>
            <a:ext cx="5011920" cy="3807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aget schroetter">
            <a:extLst>
              <a:ext uri="{FF2B5EF4-FFF2-40B4-BE49-F238E27FC236}">
                <a16:creationId xmlns:a16="http://schemas.microsoft.com/office/drawing/2014/main" id="{BBFD3984-FCBA-41E6-A895-7A7332F0B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44" y="1937187"/>
            <a:ext cx="2876429" cy="385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29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849FB2-298F-4805-98FA-F99335792A1F}"/>
              </a:ext>
            </a:extLst>
          </p:cNvPr>
          <p:cNvPicPr>
            <a:picLocks noChangeAspect="1"/>
          </p:cNvPicPr>
          <p:nvPr/>
        </p:nvPicPr>
        <p:blipFill>
          <a:blip r:embed="rId3"/>
          <a:stretch>
            <a:fillRect/>
          </a:stretch>
        </p:blipFill>
        <p:spPr>
          <a:xfrm>
            <a:off x="8581292" y="228541"/>
            <a:ext cx="3145955" cy="1133954"/>
          </a:xfrm>
          <a:prstGeom prst="rect">
            <a:avLst/>
          </a:prstGeom>
        </p:spPr>
      </p:pic>
      <p:sp>
        <p:nvSpPr>
          <p:cNvPr id="5" name="Rectangle 4">
            <a:extLst>
              <a:ext uri="{FF2B5EF4-FFF2-40B4-BE49-F238E27FC236}">
                <a16:creationId xmlns:a16="http://schemas.microsoft.com/office/drawing/2014/main" id="{2D713E85-8D31-4044-A0BF-8403B94BAE79}"/>
              </a:ext>
            </a:extLst>
          </p:cNvPr>
          <p:cNvSpPr/>
          <p:nvPr/>
        </p:nvSpPr>
        <p:spPr>
          <a:xfrm>
            <a:off x="4171029" y="2391508"/>
            <a:ext cx="3124074" cy="1569660"/>
          </a:xfrm>
          <a:prstGeom prst="rect">
            <a:avLst/>
          </a:prstGeom>
        </p:spPr>
        <p:txBody>
          <a:bodyPr wrap="square">
            <a:spAutoFit/>
          </a:bodyPr>
          <a:lstStyle/>
          <a:p>
            <a:pPr algn="ct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PTS</a:t>
            </a:r>
          </a:p>
        </p:txBody>
      </p:sp>
    </p:spTree>
    <p:extLst>
      <p:ext uri="{BB962C8B-B14F-4D97-AF65-F5344CB8AC3E}">
        <p14:creationId xmlns:p14="http://schemas.microsoft.com/office/powerpoint/2010/main" val="185685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D78E-B427-4738-93FB-836FE7C9A4FF}"/>
              </a:ext>
            </a:extLst>
          </p:cNvPr>
          <p:cNvSpPr>
            <a:spLocks noGrp="1"/>
          </p:cNvSpPr>
          <p:nvPr>
            <p:ph type="title"/>
          </p:nvPr>
        </p:nvSpPr>
        <p:spPr/>
        <p:txBody>
          <a:bodyPr/>
          <a:lstStyle/>
          <a:p>
            <a:r>
              <a:rPr lang="en-US" dirty="0"/>
              <a:t>PTS</a:t>
            </a:r>
          </a:p>
        </p:txBody>
      </p:sp>
      <p:sp>
        <p:nvSpPr>
          <p:cNvPr id="3" name="Content Placeholder 2">
            <a:extLst>
              <a:ext uri="{FF2B5EF4-FFF2-40B4-BE49-F238E27FC236}">
                <a16:creationId xmlns:a16="http://schemas.microsoft.com/office/drawing/2014/main" id="{1214A64F-30FA-4828-B804-043A9B3295E1}"/>
              </a:ext>
            </a:extLst>
          </p:cNvPr>
          <p:cNvSpPr>
            <a:spLocks noGrp="1"/>
          </p:cNvSpPr>
          <p:nvPr>
            <p:ph idx="1"/>
          </p:nvPr>
        </p:nvSpPr>
        <p:spPr/>
        <p:txBody>
          <a:bodyPr/>
          <a:lstStyle/>
          <a:p>
            <a:r>
              <a:rPr lang="en-US" dirty="0"/>
              <a:t>Chronic complication of DVT</a:t>
            </a:r>
          </a:p>
          <a:p>
            <a:r>
              <a:rPr lang="en-US" dirty="0"/>
              <a:t>Imposes significant morbidity</a:t>
            </a:r>
          </a:p>
          <a:p>
            <a:r>
              <a:rPr lang="en-US" dirty="0"/>
              <a:t>Reduces quality of life</a:t>
            </a:r>
          </a:p>
          <a:p>
            <a:r>
              <a:rPr lang="en-US" dirty="0"/>
              <a:t>Costly</a:t>
            </a:r>
          </a:p>
          <a:p>
            <a:r>
              <a:rPr lang="en-US" dirty="0"/>
              <a:t>20-50% pts develop PTS</a:t>
            </a:r>
          </a:p>
          <a:p>
            <a:r>
              <a:rPr lang="en-US" dirty="0"/>
              <a:t>5%-10% severe symptoms</a:t>
            </a:r>
          </a:p>
          <a:p>
            <a:r>
              <a:rPr lang="en-US" dirty="0"/>
              <a:t>5% ulcers/10years</a:t>
            </a:r>
          </a:p>
        </p:txBody>
      </p:sp>
      <p:pic>
        <p:nvPicPr>
          <p:cNvPr id="4" name="Picture 3">
            <a:extLst>
              <a:ext uri="{FF2B5EF4-FFF2-40B4-BE49-F238E27FC236}">
                <a16:creationId xmlns:a16="http://schemas.microsoft.com/office/drawing/2014/main" id="{0D4D7AFC-5C7C-4883-A3B6-922964A54246}"/>
              </a:ext>
            </a:extLst>
          </p:cNvPr>
          <p:cNvPicPr>
            <a:picLocks noChangeAspect="1"/>
          </p:cNvPicPr>
          <p:nvPr/>
        </p:nvPicPr>
        <p:blipFill>
          <a:blip r:embed="rId2"/>
          <a:stretch>
            <a:fillRect/>
          </a:stretch>
        </p:blipFill>
        <p:spPr>
          <a:xfrm>
            <a:off x="8908310" y="147769"/>
            <a:ext cx="2999492" cy="1133954"/>
          </a:xfrm>
          <a:prstGeom prst="rect">
            <a:avLst/>
          </a:prstGeom>
        </p:spPr>
      </p:pic>
    </p:spTree>
    <p:extLst>
      <p:ext uri="{BB962C8B-B14F-4D97-AF65-F5344CB8AC3E}">
        <p14:creationId xmlns:p14="http://schemas.microsoft.com/office/powerpoint/2010/main" val="1953544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Secondary Varicose Veins       PTS</a:t>
            </a:r>
            <a:endParaRPr lang="en-US" dirty="0"/>
          </a:p>
        </p:txBody>
      </p:sp>
      <p:pic>
        <p:nvPicPr>
          <p:cNvPr id="5" name="Content Placeholder 4"/>
          <p:cNvPicPr>
            <a:picLocks noGrp="1" noChangeAspect="1"/>
          </p:cNvPicPr>
          <p:nvPr>
            <p:ph sz="half" idx="1"/>
          </p:nvPr>
        </p:nvPicPr>
        <p:blipFill>
          <a:blip r:embed="rId3"/>
          <a:stretch>
            <a:fillRect/>
          </a:stretch>
        </p:blipFill>
        <p:spPr>
          <a:xfrm>
            <a:off x="828918" y="1493134"/>
            <a:ext cx="4410751" cy="4254815"/>
          </a:xfrm>
          <a:prstGeom prst="rect">
            <a:avLst/>
          </a:prstGeom>
        </p:spPr>
      </p:pic>
      <p:sp>
        <p:nvSpPr>
          <p:cNvPr id="4" name="Content Placeholder 3"/>
          <p:cNvSpPr>
            <a:spLocks noGrp="1"/>
          </p:cNvSpPr>
          <p:nvPr>
            <p:ph sz="half" idx="2"/>
          </p:nvPr>
        </p:nvSpPr>
        <p:spPr>
          <a:xfrm>
            <a:off x="6177023" y="1618982"/>
            <a:ext cx="5013960" cy="429013"/>
          </a:xfrm>
        </p:spPr>
        <p:txBody>
          <a:bodyPr>
            <a:normAutofit/>
          </a:bodyPr>
          <a:lstStyle/>
          <a:p>
            <a:pPr marL="0" indent="0">
              <a:buNone/>
            </a:pPr>
            <a:r>
              <a:rPr lang="en-US" sz="2000" dirty="0"/>
              <a:t>DEEP VEINS OCCLUDED BY THROMBUS</a:t>
            </a:r>
          </a:p>
        </p:txBody>
      </p:sp>
      <p:sp>
        <p:nvSpPr>
          <p:cNvPr id="7" name="TextBox 6"/>
          <p:cNvSpPr txBox="1"/>
          <p:nvPr/>
        </p:nvSpPr>
        <p:spPr>
          <a:xfrm>
            <a:off x="6273103" y="2453600"/>
            <a:ext cx="3782767" cy="400110"/>
          </a:xfrm>
          <a:prstGeom prst="rect">
            <a:avLst/>
          </a:prstGeom>
          <a:noFill/>
        </p:spPr>
        <p:txBody>
          <a:bodyPr wrap="none" rtlCol="0">
            <a:spAutoFit/>
          </a:bodyPr>
          <a:lstStyle/>
          <a:p>
            <a:r>
              <a:rPr lang="en-US" sz="2000" dirty="0"/>
              <a:t>DESTRUCTION OF VENOUS VALVES</a:t>
            </a:r>
          </a:p>
        </p:txBody>
      </p:sp>
      <p:sp>
        <p:nvSpPr>
          <p:cNvPr id="9" name="TextBox 8"/>
          <p:cNvSpPr txBox="1"/>
          <p:nvPr/>
        </p:nvSpPr>
        <p:spPr>
          <a:xfrm>
            <a:off x="6567436" y="3298576"/>
            <a:ext cx="3513269" cy="400110"/>
          </a:xfrm>
          <a:prstGeom prst="rect">
            <a:avLst/>
          </a:prstGeom>
          <a:noFill/>
        </p:spPr>
        <p:txBody>
          <a:bodyPr wrap="none" rtlCol="0">
            <a:spAutoFit/>
          </a:bodyPr>
          <a:lstStyle/>
          <a:p>
            <a:r>
              <a:rPr lang="en-US" sz="2000" dirty="0"/>
              <a:t>BLOOD POOLING IN DEEP VEINS</a:t>
            </a:r>
          </a:p>
        </p:txBody>
      </p:sp>
      <p:sp>
        <p:nvSpPr>
          <p:cNvPr id="10" name="TextBox 9"/>
          <p:cNvSpPr txBox="1"/>
          <p:nvPr/>
        </p:nvSpPr>
        <p:spPr>
          <a:xfrm>
            <a:off x="6514536" y="4058185"/>
            <a:ext cx="3619068" cy="400110"/>
          </a:xfrm>
          <a:prstGeom prst="rect">
            <a:avLst/>
          </a:prstGeom>
          <a:noFill/>
        </p:spPr>
        <p:txBody>
          <a:bodyPr wrap="none" rtlCol="0">
            <a:spAutoFit/>
          </a:bodyPr>
          <a:lstStyle/>
          <a:p>
            <a:r>
              <a:rPr lang="en-US" sz="2000" dirty="0"/>
              <a:t>HIGH PRESSURE IN DEEP SYSTEM</a:t>
            </a:r>
          </a:p>
        </p:txBody>
      </p:sp>
      <p:sp>
        <p:nvSpPr>
          <p:cNvPr id="11" name="TextBox 10"/>
          <p:cNvSpPr txBox="1"/>
          <p:nvPr/>
        </p:nvSpPr>
        <p:spPr>
          <a:xfrm>
            <a:off x="6059020" y="4872392"/>
            <a:ext cx="4943789" cy="646331"/>
          </a:xfrm>
          <a:prstGeom prst="rect">
            <a:avLst/>
          </a:prstGeom>
          <a:noFill/>
        </p:spPr>
        <p:txBody>
          <a:bodyPr wrap="none" rtlCol="0">
            <a:spAutoFit/>
          </a:bodyPr>
          <a:lstStyle/>
          <a:p>
            <a:r>
              <a:rPr lang="en-US" i="1" dirty="0"/>
              <a:t>PRESSURE TRANSMITTED TO SUPERFICIAL SYSTEM </a:t>
            </a:r>
          </a:p>
          <a:p>
            <a:r>
              <a:rPr lang="en-US" i="1" dirty="0"/>
              <a:t>	THROUGH PERFORATORS</a:t>
            </a:r>
          </a:p>
        </p:txBody>
      </p:sp>
      <p:sp>
        <p:nvSpPr>
          <p:cNvPr id="12" name="TextBox 11"/>
          <p:cNvSpPr txBox="1"/>
          <p:nvPr/>
        </p:nvSpPr>
        <p:spPr>
          <a:xfrm>
            <a:off x="5460203" y="6101293"/>
            <a:ext cx="6447599" cy="523220"/>
          </a:xfrm>
          <a:prstGeom prst="rect">
            <a:avLst/>
          </a:prstGeom>
          <a:noFill/>
        </p:spPr>
        <p:txBody>
          <a:bodyPr wrap="none" rtlCol="0">
            <a:spAutoFit/>
          </a:bodyPr>
          <a:lstStyle/>
          <a:p>
            <a:r>
              <a:rPr lang="en-US" sz="2800" dirty="0"/>
              <a:t>VARICOSE DILATION OF SUPERFICIAL VEINS</a:t>
            </a:r>
          </a:p>
        </p:txBody>
      </p:sp>
      <p:sp>
        <p:nvSpPr>
          <p:cNvPr id="13" name="Down Arrow 12"/>
          <p:cNvSpPr/>
          <p:nvPr/>
        </p:nvSpPr>
        <p:spPr>
          <a:xfrm>
            <a:off x="7863132" y="2006711"/>
            <a:ext cx="317913" cy="4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7863132" y="2843265"/>
            <a:ext cx="317913" cy="4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7863132" y="3679819"/>
            <a:ext cx="317913" cy="4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7863132" y="4435233"/>
            <a:ext cx="317913" cy="4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7863132" y="5545519"/>
            <a:ext cx="317913" cy="5214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BBB0BA-462B-4C5C-A57D-9D8A45F89487}"/>
              </a:ext>
            </a:extLst>
          </p:cNvPr>
          <p:cNvPicPr>
            <a:picLocks noChangeAspect="1"/>
          </p:cNvPicPr>
          <p:nvPr/>
        </p:nvPicPr>
        <p:blipFill>
          <a:blip r:embed="rId4"/>
          <a:stretch>
            <a:fillRect/>
          </a:stretch>
        </p:blipFill>
        <p:spPr>
          <a:xfrm>
            <a:off x="8908310" y="147769"/>
            <a:ext cx="2999492" cy="1133954"/>
          </a:xfrm>
          <a:prstGeom prst="rect">
            <a:avLst/>
          </a:prstGeom>
        </p:spPr>
      </p:pic>
      <p:sp>
        <p:nvSpPr>
          <p:cNvPr id="6" name="Arrow: Right 5">
            <a:extLst>
              <a:ext uri="{FF2B5EF4-FFF2-40B4-BE49-F238E27FC236}">
                <a16:creationId xmlns:a16="http://schemas.microsoft.com/office/drawing/2014/main" id="{466AD56D-7E5E-4DE6-A510-D904E2D41FD6}"/>
              </a:ext>
            </a:extLst>
          </p:cNvPr>
          <p:cNvSpPr/>
          <p:nvPr/>
        </p:nvSpPr>
        <p:spPr>
          <a:xfrm>
            <a:off x="6736703" y="777379"/>
            <a:ext cx="615820" cy="45387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14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2496E4-E232-434B-875C-789A70C52B39}"/>
              </a:ext>
            </a:extLst>
          </p:cNvPr>
          <p:cNvSpPr/>
          <p:nvPr/>
        </p:nvSpPr>
        <p:spPr>
          <a:xfrm>
            <a:off x="2418550" y="1859340"/>
            <a:ext cx="7354899" cy="1569660"/>
          </a:xfrm>
          <a:prstGeom prst="rect">
            <a:avLst/>
          </a:prstGeom>
        </p:spPr>
        <p:txBody>
          <a:bodyPr wrap="none">
            <a:spAutoFit/>
          </a:bodyPr>
          <a:lstStyle/>
          <a:p>
            <a:pPr algn="ctr"/>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Diagnosis-DVT</a:t>
            </a:r>
          </a:p>
        </p:txBody>
      </p:sp>
    </p:spTree>
    <p:extLst>
      <p:ext uri="{BB962C8B-B14F-4D97-AF65-F5344CB8AC3E}">
        <p14:creationId xmlns:p14="http://schemas.microsoft.com/office/powerpoint/2010/main" val="380136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5EF66E07-F2DD-4E07-A3F4-DEC5C93AFFB4}"/>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algn="ctr" eaLnBrk="1"/>
            <a:r>
              <a:rPr lang="en-GB" altLang="en-US" sz="1452" b="1">
                <a:solidFill>
                  <a:srgbClr val="000000"/>
                </a:solidFill>
                <a:latin typeface="Arial" panose="020B0604020202020204" pitchFamily="34" charset="0"/>
              </a:rPr>
              <a:t>Proposed pathophysiology of postthrombotic syndrome.</a:t>
            </a:r>
          </a:p>
        </p:txBody>
      </p:sp>
      <p:pic>
        <p:nvPicPr>
          <p:cNvPr id="3075" name="Picture 2">
            <a:extLst>
              <a:ext uri="{FF2B5EF4-FFF2-40B4-BE49-F238E27FC236}">
                <a16:creationId xmlns:a16="http://schemas.microsoft.com/office/drawing/2014/main" id="{880CC0B0-00C3-40D4-BE9A-9B9B08A6A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087" y="6224334"/>
            <a:ext cx="1260133" cy="509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3">
            <a:extLst>
              <a:ext uri="{FF2B5EF4-FFF2-40B4-BE49-F238E27FC236}">
                <a16:creationId xmlns:a16="http://schemas.microsoft.com/office/drawing/2014/main" id="{B6139B61-C561-44EA-8F44-993C9870A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580" y="979304"/>
            <a:ext cx="6506603"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4">
            <a:extLst>
              <a:ext uri="{FF2B5EF4-FFF2-40B4-BE49-F238E27FC236}">
                <a16:creationId xmlns:a16="http://schemas.microsoft.com/office/drawing/2014/main" id="{0B78CD42-EADE-4402-9D0D-FEC3BAD8CF55}"/>
              </a:ext>
            </a:extLst>
          </p:cNvPr>
          <p:cNvSpPr txBox="1">
            <a:spLocks noChangeArrowheads="1"/>
          </p:cNvSpPr>
          <p:nvPr/>
        </p:nvSpPr>
        <p:spPr bwMode="auto">
          <a:xfrm>
            <a:off x="2845579"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r>
              <a:rPr lang="en-GB" altLang="en-US" sz="1089" b="1">
                <a:solidFill>
                  <a:srgbClr val="000000"/>
                </a:solidFill>
                <a:latin typeface="Arial" panose="020B0604020202020204" pitchFamily="34" charset="0"/>
              </a:rPr>
              <a:t>Susan R. Kahn et al. Circulation. 2014;130:1636-1661</a:t>
            </a:r>
          </a:p>
        </p:txBody>
      </p:sp>
      <p:sp>
        <p:nvSpPr>
          <p:cNvPr id="3078" name="Text Box 5">
            <a:extLst>
              <a:ext uri="{FF2B5EF4-FFF2-40B4-BE49-F238E27FC236}">
                <a16:creationId xmlns:a16="http://schemas.microsoft.com/office/drawing/2014/main" id="{5A2071A1-C889-4459-B24A-6CAC6C25ED6F}"/>
              </a:ext>
            </a:extLst>
          </p:cNvPr>
          <p:cNvSpPr txBox="1">
            <a:spLocks noChangeArrowheads="1"/>
          </p:cNvSpPr>
          <p:nvPr/>
        </p:nvSpPr>
        <p:spPr bwMode="auto">
          <a:xfrm>
            <a:off x="6944250" y="6613175"/>
            <a:ext cx="3624861"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r>
              <a:rPr lang="en-GB" altLang="en-US" sz="907">
                <a:solidFill>
                  <a:srgbClr val="000000"/>
                </a:solidFill>
                <a:latin typeface="Arial" panose="020B0604020202020204" pitchFamily="34" charset="0"/>
              </a:rPr>
              <a:t>Copyright © American Heart Association, Inc. All rights reserved.</a:t>
            </a:r>
          </a:p>
        </p:txBody>
      </p:sp>
      <p:pic>
        <p:nvPicPr>
          <p:cNvPr id="7" name="Picture 6">
            <a:extLst>
              <a:ext uri="{FF2B5EF4-FFF2-40B4-BE49-F238E27FC236}">
                <a16:creationId xmlns:a16="http://schemas.microsoft.com/office/drawing/2014/main" id="{B361FADD-D772-4F60-B6F1-28E491BA4390}"/>
              </a:ext>
            </a:extLst>
          </p:cNvPr>
          <p:cNvPicPr>
            <a:picLocks noChangeAspect="1"/>
          </p:cNvPicPr>
          <p:nvPr/>
        </p:nvPicPr>
        <p:blipFill>
          <a:blip r:embed="rId5"/>
          <a:stretch>
            <a:fillRect/>
          </a:stretch>
        </p:blipFill>
        <p:spPr>
          <a:xfrm>
            <a:off x="8908310" y="147769"/>
            <a:ext cx="2999492" cy="1133954"/>
          </a:xfrm>
          <a:prstGeom prst="rect">
            <a:avLst/>
          </a:prstGeom>
        </p:spPr>
      </p:pic>
    </p:spTree>
    <p:extLst>
      <p:ext uri="{BB962C8B-B14F-4D97-AF65-F5344CB8AC3E}">
        <p14:creationId xmlns:p14="http://schemas.microsoft.com/office/powerpoint/2010/main" val="2042692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B3AA-60A6-4B0E-A0E0-424C57420375}"/>
              </a:ext>
            </a:extLst>
          </p:cNvPr>
          <p:cNvSpPr>
            <a:spLocks noGrp="1"/>
          </p:cNvSpPr>
          <p:nvPr>
            <p:ph type="title"/>
          </p:nvPr>
        </p:nvSpPr>
        <p:spPr/>
        <p:txBody>
          <a:bodyPr/>
          <a:lstStyle/>
          <a:p>
            <a:r>
              <a:rPr lang="en-US" dirty="0"/>
              <a:t>Risk Factors PTS</a:t>
            </a:r>
          </a:p>
        </p:txBody>
      </p:sp>
      <p:sp>
        <p:nvSpPr>
          <p:cNvPr id="3" name="Text Placeholder 2">
            <a:extLst>
              <a:ext uri="{FF2B5EF4-FFF2-40B4-BE49-F238E27FC236}">
                <a16:creationId xmlns:a16="http://schemas.microsoft.com/office/drawing/2014/main" id="{56C211F3-43E0-41C2-A10F-4B2920D744FF}"/>
              </a:ext>
            </a:extLst>
          </p:cNvPr>
          <p:cNvSpPr>
            <a:spLocks noGrp="1"/>
          </p:cNvSpPr>
          <p:nvPr>
            <p:ph type="body" idx="1"/>
          </p:nvPr>
        </p:nvSpPr>
        <p:spPr/>
        <p:txBody>
          <a:bodyPr/>
          <a:lstStyle/>
          <a:p>
            <a:r>
              <a:rPr lang="en-US" dirty="0"/>
              <a:t>Apparent at the Time of DVT</a:t>
            </a:r>
          </a:p>
        </p:txBody>
      </p:sp>
      <p:sp>
        <p:nvSpPr>
          <p:cNvPr id="4" name="Content Placeholder 3">
            <a:extLst>
              <a:ext uri="{FF2B5EF4-FFF2-40B4-BE49-F238E27FC236}">
                <a16:creationId xmlns:a16="http://schemas.microsoft.com/office/drawing/2014/main" id="{2C946381-4064-460D-895B-FB3411ACE384}"/>
              </a:ext>
            </a:extLst>
          </p:cNvPr>
          <p:cNvSpPr>
            <a:spLocks noGrp="1"/>
          </p:cNvSpPr>
          <p:nvPr>
            <p:ph sz="half" idx="2"/>
          </p:nvPr>
        </p:nvSpPr>
        <p:spPr/>
        <p:txBody>
          <a:bodyPr/>
          <a:lstStyle/>
          <a:p>
            <a:r>
              <a:rPr lang="en-US" dirty="0"/>
              <a:t>Body mass 2X</a:t>
            </a:r>
          </a:p>
          <a:p>
            <a:r>
              <a:rPr lang="en-US" dirty="0"/>
              <a:t>Older age 3X</a:t>
            </a:r>
          </a:p>
          <a:p>
            <a:r>
              <a:rPr lang="en-US" dirty="0"/>
              <a:t>Extensive thrombosis: 2-3X</a:t>
            </a:r>
          </a:p>
          <a:p>
            <a:pPr lvl="1"/>
            <a:r>
              <a:rPr lang="en-US" dirty="0"/>
              <a:t>Common Femoral vein</a:t>
            </a:r>
          </a:p>
          <a:p>
            <a:pPr lvl="1"/>
            <a:r>
              <a:rPr lang="en-US" dirty="0"/>
              <a:t>Iliac vein</a:t>
            </a:r>
          </a:p>
        </p:txBody>
      </p:sp>
      <p:sp>
        <p:nvSpPr>
          <p:cNvPr id="5" name="Text Placeholder 4">
            <a:extLst>
              <a:ext uri="{FF2B5EF4-FFF2-40B4-BE49-F238E27FC236}">
                <a16:creationId xmlns:a16="http://schemas.microsoft.com/office/drawing/2014/main" id="{E9D7A5EF-3FFC-48E1-8B0B-FD61D4BA777A}"/>
              </a:ext>
            </a:extLst>
          </p:cNvPr>
          <p:cNvSpPr>
            <a:spLocks noGrp="1"/>
          </p:cNvSpPr>
          <p:nvPr>
            <p:ph type="body" sz="quarter" idx="3"/>
          </p:nvPr>
        </p:nvSpPr>
        <p:spPr/>
        <p:txBody>
          <a:bodyPr/>
          <a:lstStyle/>
          <a:p>
            <a:r>
              <a:rPr lang="en-US" dirty="0"/>
              <a:t>Apparent During DVT Treatment and Follow-Up</a:t>
            </a:r>
          </a:p>
        </p:txBody>
      </p:sp>
      <p:sp>
        <p:nvSpPr>
          <p:cNvPr id="6" name="Content Placeholder 5">
            <a:extLst>
              <a:ext uri="{FF2B5EF4-FFF2-40B4-BE49-F238E27FC236}">
                <a16:creationId xmlns:a16="http://schemas.microsoft.com/office/drawing/2014/main" id="{2156DCDD-B601-460E-9ACD-46AADFEF7C1E}"/>
              </a:ext>
            </a:extLst>
          </p:cNvPr>
          <p:cNvSpPr>
            <a:spLocks noGrp="1"/>
          </p:cNvSpPr>
          <p:nvPr>
            <p:ph sz="quarter" idx="4"/>
          </p:nvPr>
        </p:nvSpPr>
        <p:spPr>
          <a:xfrm>
            <a:off x="6172199" y="2505075"/>
            <a:ext cx="5581185" cy="3684588"/>
          </a:xfrm>
        </p:spPr>
        <p:txBody>
          <a:bodyPr/>
          <a:lstStyle/>
          <a:p>
            <a:r>
              <a:rPr lang="en-US" dirty="0"/>
              <a:t>Subtherapeutic anticoagulation 3X</a:t>
            </a:r>
          </a:p>
          <a:p>
            <a:r>
              <a:rPr lang="en-US" dirty="0"/>
              <a:t>Recurrent ipsilateral DVT 4-6X</a:t>
            </a:r>
          </a:p>
          <a:p>
            <a:r>
              <a:rPr lang="en-US" dirty="0"/>
              <a:t>Residual Vein Thrombosis 2X</a:t>
            </a:r>
          </a:p>
          <a:p>
            <a:r>
              <a:rPr lang="en-US" dirty="0"/>
              <a:t>Greater symptom severity at 1month</a:t>
            </a:r>
          </a:p>
        </p:txBody>
      </p:sp>
      <p:sp>
        <p:nvSpPr>
          <p:cNvPr id="7" name="Rectangle 6">
            <a:extLst>
              <a:ext uri="{FF2B5EF4-FFF2-40B4-BE49-F238E27FC236}">
                <a16:creationId xmlns:a16="http://schemas.microsoft.com/office/drawing/2014/main" id="{26DCBF38-1660-4B2A-896A-05F791A16BA5}"/>
              </a:ext>
            </a:extLst>
          </p:cNvPr>
          <p:cNvSpPr/>
          <p:nvPr/>
        </p:nvSpPr>
        <p:spPr>
          <a:xfrm>
            <a:off x="839788" y="6251145"/>
            <a:ext cx="5240730" cy="369332"/>
          </a:xfrm>
          <a:prstGeom prst="rect">
            <a:avLst/>
          </a:prstGeom>
        </p:spPr>
        <p:txBody>
          <a:bodyPr wrap="none">
            <a:spAutoFit/>
          </a:bodyPr>
          <a:lstStyle/>
          <a:p>
            <a:r>
              <a:rPr lang="en-US" dirty="0"/>
              <a:t>Susan R. Kahn et al. Circulation. 2014; 130: 1636-1661</a:t>
            </a:r>
          </a:p>
        </p:txBody>
      </p:sp>
      <p:pic>
        <p:nvPicPr>
          <p:cNvPr id="8" name="Picture 7">
            <a:extLst>
              <a:ext uri="{FF2B5EF4-FFF2-40B4-BE49-F238E27FC236}">
                <a16:creationId xmlns:a16="http://schemas.microsoft.com/office/drawing/2014/main" id="{F90B2E11-5966-425C-BFF0-5B9E16F91FCC}"/>
              </a:ext>
            </a:extLst>
          </p:cNvPr>
          <p:cNvPicPr>
            <a:picLocks noChangeAspect="1"/>
          </p:cNvPicPr>
          <p:nvPr/>
        </p:nvPicPr>
        <p:blipFill>
          <a:blip r:embed="rId3"/>
          <a:stretch>
            <a:fillRect/>
          </a:stretch>
        </p:blipFill>
        <p:spPr>
          <a:xfrm>
            <a:off x="9052924" y="140016"/>
            <a:ext cx="2999492" cy="1133954"/>
          </a:xfrm>
          <a:prstGeom prst="rect">
            <a:avLst/>
          </a:prstGeom>
        </p:spPr>
      </p:pic>
    </p:spTree>
    <p:extLst>
      <p:ext uri="{BB962C8B-B14F-4D97-AF65-F5344CB8AC3E}">
        <p14:creationId xmlns:p14="http://schemas.microsoft.com/office/powerpoint/2010/main" val="2731116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3710-CD2C-42E7-B3A4-80A2F5C29F37}"/>
              </a:ext>
            </a:extLst>
          </p:cNvPr>
          <p:cNvSpPr>
            <a:spLocks noGrp="1"/>
          </p:cNvSpPr>
          <p:nvPr>
            <p:ph type="title"/>
          </p:nvPr>
        </p:nvSpPr>
        <p:spPr/>
        <p:txBody>
          <a:bodyPr/>
          <a:lstStyle/>
          <a:p>
            <a:r>
              <a:rPr lang="en-US" dirty="0"/>
              <a:t>Clinical Characteristics PTS</a:t>
            </a:r>
          </a:p>
        </p:txBody>
      </p:sp>
      <p:graphicFrame>
        <p:nvGraphicFramePr>
          <p:cNvPr id="4" name="Content Placeholder 3">
            <a:extLst>
              <a:ext uri="{FF2B5EF4-FFF2-40B4-BE49-F238E27FC236}">
                <a16:creationId xmlns:a16="http://schemas.microsoft.com/office/drawing/2014/main" id="{4707ED3A-8D8F-4DCA-A86F-9A97CEF4EC17}"/>
              </a:ext>
            </a:extLst>
          </p:cNvPr>
          <p:cNvGraphicFramePr>
            <a:graphicFrameLocks noGrp="1"/>
          </p:cNvGraphicFramePr>
          <p:nvPr>
            <p:ph idx="1"/>
            <p:extLst>
              <p:ext uri="{D42A27DB-BD31-4B8C-83A1-F6EECF244321}">
                <p14:modId xmlns:p14="http://schemas.microsoft.com/office/powerpoint/2010/main" val="120507415"/>
              </p:ext>
            </p:extLst>
          </p:nvPr>
        </p:nvGraphicFramePr>
        <p:xfrm>
          <a:off x="2067697" y="1825627"/>
          <a:ext cx="8152511" cy="4351334"/>
        </p:xfrm>
        <a:graphic>
          <a:graphicData uri="http://schemas.openxmlformats.org/drawingml/2006/table">
            <a:tbl>
              <a:tblPr/>
              <a:tblGrid>
                <a:gridCol w="4028303">
                  <a:extLst>
                    <a:ext uri="{9D8B030D-6E8A-4147-A177-3AD203B41FA5}">
                      <a16:colId xmlns:a16="http://schemas.microsoft.com/office/drawing/2014/main" val="1660397687"/>
                    </a:ext>
                  </a:extLst>
                </a:gridCol>
                <a:gridCol w="4124208">
                  <a:extLst>
                    <a:ext uri="{9D8B030D-6E8A-4147-A177-3AD203B41FA5}">
                      <a16:colId xmlns:a16="http://schemas.microsoft.com/office/drawing/2014/main" val="2070652558"/>
                    </a:ext>
                  </a:extLst>
                </a:gridCol>
              </a:tblGrid>
              <a:tr h="334718">
                <a:tc>
                  <a:txBody>
                    <a:bodyPr/>
                    <a:lstStyle/>
                    <a:p>
                      <a:pPr algn="l"/>
                      <a:r>
                        <a:rPr lang="en-US" sz="1400" b="1">
                          <a:effectLst/>
                        </a:rPr>
                        <a:t>Symptoms</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b="1">
                          <a:effectLst/>
                        </a:rPr>
                        <a:t>Clinical Signs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1464127992"/>
                  </a:ext>
                </a:extLst>
              </a:tr>
              <a:tr h="334718">
                <a:tc>
                  <a:txBody>
                    <a:bodyPr/>
                    <a:lstStyle/>
                    <a:p>
                      <a:pPr algn="l"/>
                      <a:r>
                        <a:rPr lang="en-US" sz="1400">
                          <a:effectLst/>
                        </a:rPr>
                        <a:t>Pain</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Edema</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2894457858"/>
                  </a:ext>
                </a:extLst>
              </a:tr>
              <a:tr h="334718">
                <a:tc>
                  <a:txBody>
                    <a:bodyPr/>
                    <a:lstStyle/>
                    <a:p>
                      <a:pPr algn="l"/>
                      <a:r>
                        <a:rPr lang="en-US" sz="1400">
                          <a:effectLst/>
                        </a:rPr>
                        <a:t>Sensation of swelling</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Telangiectasia</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1816376429"/>
                  </a:ext>
                </a:extLst>
              </a:tr>
              <a:tr h="334718">
                <a:tc>
                  <a:txBody>
                    <a:bodyPr/>
                    <a:lstStyle/>
                    <a:p>
                      <a:pPr algn="l"/>
                      <a:r>
                        <a:rPr lang="en-US" sz="1400">
                          <a:effectLst/>
                        </a:rPr>
                        <a:t>Cramps</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Venous dilatation/ectasia</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4284829754"/>
                  </a:ext>
                </a:extLst>
              </a:tr>
              <a:tr h="334718">
                <a:tc>
                  <a:txBody>
                    <a:bodyPr/>
                    <a:lstStyle/>
                    <a:p>
                      <a:pPr algn="l"/>
                      <a:r>
                        <a:rPr lang="en-US" sz="1400">
                          <a:effectLst/>
                        </a:rPr>
                        <a:t>Heaviness</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Varicose veins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949599834"/>
                  </a:ext>
                </a:extLst>
              </a:tr>
              <a:tr h="334718">
                <a:tc>
                  <a:txBody>
                    <a:bodyPr/>
                    <a:lstStyle/>
                    <a:p>
                      <a:pPr algn="l"/>
                      <a:r>
                        <a:rPr lang="en-US" sz="1400">
                          <a:effectLst/>
                        </a:rPr>
                        <a:t>Fatigue</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Redness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203115737"/>
                  </a:ext>
                </a:extLst>
              </a:tr>
              <a:tr h="334718">
                <a:tc>
                  <a:txBody>
                    <a:bodyPr/>
                    <a:lstStyle/>
                    <a:p>
                      <a:pPr algn="l"/>
                      <a:r>
                        <a:rPr lang="en-US" sz="1400">
                          <a:effectLst/>
                        </a:rPr>
                        <a:t>Itching</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Cyanosis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433363756"/>
                  </a:ext>
                </a:extLst>
              </a:tr>
              <a:tr h="334718">
                <a:tc>
                  <a:txBody>
                    <a:bodyPr/>
                    <a:lstStyle/>
                    <a:p>
                      <a:pPr algn="l"/>
                      <a:r>
                        <a:rPr lang="en-US" sz="1400">
                          <a:effectLst/>
                        </a:rPr>
                        <a:t>Pruritis</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Hyperpigmentation</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2444936505"/>
                  </a:ext>
                </a:extLst>
              </a:tr>
              <a:tr h="334718">
                <a:tc>
                  <a:txBody>
                    <a:bodyPr/>
                    <a:lstStyle/>
                    <a:p>
                      <a:pPr algn="l"/>
                      <a:r>
                        <a:rPr lang="en-US" sz="1400">
                          <a:effectLst/>
                        </a:rPr>
                        <a:t>Paresthesia</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Eczema</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4114455375"/>
                  </a:ext>
                </a:extLst>
              </a:tr>
              <a:tr h="334718">
                <a:tc>
                  <a:txBody>
                    <a:bodyPr/>
                    <a:lstStyle/>
                    <a:p>
                      <a:pPr algn="l"/>
                      <a:r>
                        <a:rPr lang="en-US" sz="1400">
                          <a:effectLst/>
                        </a:rPr>
                        <a:t>Bursting pain</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Pain during calf compression</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3209091460"/>
                  </a:ext>
                </a:extLst>
              </a:tr>
              <a:tr h="334718">
                <a:tc>
                  <a:txBody>
                    <a:bodyPr/>
                    <a:lstStyle/>
                    <a:p>
                      <a:pPr algn="l"/>
                      <a:r>
                        <a:rPr lang="en-US" sz="1400">
                          <a:effectLst/>
                        </a:rPr>
                        <a:t>Venous claudication</a:t>
                      </a: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Lipodermatosclerosis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2867519980"/>
                  </a:ext>
                </a:extLst>
              </a:tr>
              <a:tr h="334718">
                <a:tc>
                  <a:txBody>
                    <a:bodyPr/>
                    <a:lstStyle/>
                    <a:p>
                      <a:pPr algn="l"/>
                      <a:endParaRPr lang="en-US" sz="1400">
                        <a:effectLst/>
                      </a:endParaRP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tc>
                  <a:txBody>
                    <a:bodyPr/>
                    <a:lstStyle/>
                    <a:p>
                      <a:pPr algn="ctr"/>
                      <a:r>
                        <a:rPr lang="en-US" sz="1400">
                          <a:effectLst/>
                        </a:rPr>
                        <a:t>Atrophie blanche</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1270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4222354951"/>
                  </a:ext>
                </a:extLst>
              </a:tr>
              <a:tr h="334718">
                <a:tc>
                  <a:txBody>
                    <a:bodyPr/>
                    <a:lstStyle/>
                    <a:p>
                      <a:pPr algn="l"/>
                      <a:endParaRPr lang="en-US" sz="1400">
                        <a:effectLst/>
                      </a:endParaRPr>
                    </a:p>
                  </a:txBody>
                  <a:tcPr marL="71725" marR="89657"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7620" cap="flat" cmpd="sng" algn="ctr">
                      <a:solidFill>
                        <a:srgbClr val="D4D5D6"/>
                      </a:solidFill>
                      <a:prstDash val="solid"/>
                      <a:round/>
                      <a:headEnd type="none" w="med" len="med"/>
                      <a:tailEnd type="none" w="med" len="med"/>
                    </a:lnB>
                  </a:tcPr>
                </a:tc>
                <a:tc>
                  <a:txBody>
                    <a:bodyPr/>
                    <a:lstStyle/>
                    <a:p>
                      <a:pPr algn="ctr"/>
                      <a:r>
                        <a:rPr lang="en-US" sz="1400" dirty="0">
                          <a:effectLst/>
                        </a:rPr>
                        <a:t>Open or healed ulcers</a:t>
                      </a:r>
                    </a:p>
                  </a:txBody>
                  <a:tcPr marL="89657" marR="71725" marT="59771" marB="59771" anchor="ctr">
                    <a:lnL w="12700" cap="flat" cmpd="sng" algn="ctr">
                      <a:solidFill>
                        <a:srgbClr val="D4D5D6"/>
                      </a:solidFill>
                      <a:prstDash val="solid"/>
                      <a:round/>
                      <a:headEnd type="none" w="med" len="med"/>
                      <a:tailEnd type="none" w="med" len="med"/>
                    </a:lnL>
                    <a:lnR w="12700" cap="flat" cmpd="sng" algn="ctr">
                      <a:solidFill>
                        <a:srgbClr val="D4D5D6"/>
                      </a:solidFill>
                      <a:prstDash val="solid"/>
                      <a:round/>
                      <a:headEnd type="none" w="med" len="med"/>
                      <a:tailEnd type="none" w="med" len="med"/>
                    </a:lnR>
                    <a:lnT w="12700" cap="flat" cmpd="sng" algn="ctr">
                      <a:solidFill>
                        <a:srgbClr val="D4D5D6"/>
                      </a:solidFill>
                      <a:prstDash val="solid"/>
                      <a:round/>
                      <a:headEnd type="none" w="med" len="med"/>
                      <a:tailEnd type="none" w="med" len="med"/>
                    </a:lnT>
                    <a:lnB w="7620" cap="flat" cmpd="sng" algn="ctr">
                      <a:solidFill>
                        <a:srgbClr val="D4D5D6"/>
                      </a:solidFill>
                      <a:prstDash val="solid"/>
                      <a:round/>
                      <a:headEnd type="none" w="med" len="med"/>
                      <a:tailEnd type="none" w="med" len="med"/>
                    </a:lnB>
                  </a:tcPr>
                </a:tc>
                <a:extLst>
                  <a:ext uri="{0D108BD9-81ED-4DB2-BD59-A6C34878D82A}">
                    <a16:rowId xmlns:a16="http://schemas.microsoft.com/office/drawing/2014/main" val="3267615899"/>
                  </a:ext>
                </a:extLst>
              </a:tr>
            </a:tbl>
          </a:graphicData>
        </a:graphic>
      </p:graphicFrame>
      <p:sp>
        <p:nvSpPr>
          <p:cNvPr id="5" name="Rectangle 1">
            <a:extLst>
              <a:ext uri="{FF2B5EF4-FFF2-40B4-BE49-F238E27FC236}">
                <a16:creationId xmlns:a16="http://schemas.microsoft.com/office/drawing/2014/main" id="{3338E219-48BF-4884-AED0-2AD226E9BEC0}"/>
              </a:ext>
            </a:extLst>
          </p:cNvPr>
          <p:cNvSpPr>
            <a:spLocks noChangeArrowheads="1"/>
          </p:cNvSpPr>
          <p:nvPr/>
        </p:nvSpPr>
        <p:spPr bwMode="auto">
          <a:xfrm>
            <a:off x="0" y="-1647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HelveticaNeueBold"/>
              </a:rPr>
              <a:t>Table 2.</a:t>
            </a:r>
            <a:endParaRPr kumimoji="0" lang="en-US" altLang="en-US" sz="1000" b="0" i="0" u="none" strike="noStrike" cap="none" normalizeH="0" baseline="0" dirty="0">
              <a:ln>
                <a:noFill/>
              </a:ln>
              <a:solidFill>
                <a:srgbClr val="000000"/>
              </a:solidFill>
              <a:effectLst/>
              <a:latin typeface="HelveticaNeueExtend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HelveticaNeueExtended"/>
              </a:rPr>
              <a:t>Clinical Characteristics of PTS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HelveticaNeueExtended"/>
              </a:rPr>
              <a:t>PTS indicates </a:t>
            </a:r>
            <a:r>
              <a:rPr kumimoji="0" lang="en-US" altLang="en-US" sz="1000" b="0" i="0" u="none" strike="noStrike" cap="none" normalizeH="0" baseline="0" dirty="0" err="1">
                <a:ln>
                  <a:noFill/>
                </a:ln>
                <a:solidFill>
                  <a:srgbClr val="000000"/>
                </a:solidFill>
                <a:effectLst/>
                <a:latin typeface="HelveticaNeueExtended"/>
              </a:rPr>
              <a:t>postthrombotic</a:t>
            </a:r>
            <a:r>
              <a:rPr kumimoji="0" lang="en-US" altLang="en-US" sz="1000" b="0" i="0" u="none" strike="noStrike" cap="none" normalizeH="0" baseline="0" dirty="0">
                <a:ln>
                  <a:noFill/>
                </a:ln>
                <a:solidFill>
                  <a:srgbClr val="000000"/>
                </a:solidFill>
                <a:effectLst/>
                <a:latin typeface="HelveticaNeueExtended"/>
              </a:rPr>
              <a:t> syndrome.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8F88488-EF63-4399-BB06-EF2CFB1DD925}"/>
              </a:ext>
            </a:extLst>
          </p:cNvPr>
          <p:cNvPicPr>
            <a:picLocks noChangeAspect="1"/>
          </p:cNvPicPr>
          <p:nvPr/>
        </p:nvPicPr>
        <p:blipFill>
          <a:blip r:embed="rId3"/>
          <a:stretch>
            <a:fillRect/>
          </a:stretch>
        </p:blipFill>
        <p:spPr>
          <a:xfrm>
            <a:off x="9044687" y="230186"/>
            <a:ext cx="2999492" cy="1133954"/>
          </a:xfrm>
          <a:prstGeom prst="rect">
            <a:avLst/>
          </a:prstGeom>
        </p:spPr>
      </p:pic>
      <p:sp>
        <p:nvSpPr>
          <p:cNvPr id="6" name="Rectangle 5">
            <a:extLst>
              <a:ext uri="{FF2B5EF4-FFF2-40B4-BE49-F238E27FC236}">
                <a16:creationId xmlns:a16="http://schemas.microsoft.com/office/drawing/2014/main" id="{97434734-9B7C-4E84-A6C0-1A0A7E7AC765}"/>
              </a:ext>
            </a:extLst>
          </p:cNvPr>
          <p:cNvSpPr/>
          <p:nvPr/>
        </p:nvSpPr>
        <p:spPr>
          <a:xfrm>
            <a:off x="2009299" y="6377802"/>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2959995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Venous Disease: Clinical</a:t>
            </a:r>
            <a:br>
              <a:rPr lang="en-US" dirty="0"/>
            </a:br>
            <a:r>
              <a:rPr lang="en-US" dirty="0"/>
              <a:t>Presentation</a:t>
            </a:r>
          </a:p>
        </p:txBody>
      </p:sp>
      <p:pic>
        <p:nvPicPr>
          <p:cNvPr id="4" name="Content Placeholder 3"/>
          <p:cNvPicPr>
            <a:picLocks noGrp="1" noChangeAspect="1"/>
          </p:cNvPicPr>
          <p:nvPr>
            <p:ph idx="1"/>
          </p:nvPr>
        </p:nvPicPr>
        <p:blipFill>
          <a:blip r:embed="rId2"/>
          <a:stretch>
            <a:fillRect/>
          </a:stretch>
        </p:blipFill>
        <p:spPr>
          <a:xfrm>
            <a:off x="1193382" y="1644520"/>
            <a:ext cx="9375764" cy="4168587"/>
          </a:xfrm>
          <a:prstGeom prst="rect">
            <a:avLst/>
          </a:prstGeom>
        </p:spPr>
      </p:pic>
      <p:pic>
        <p:nvPicPr>
          <p:cNvPr id="5" name="Picture 4"/>
          <p:cNvPicPr>
            <a:picLocks noChangeAspect="1"/>
          </p:cNvPicPr>
          <p:nvPr/>
        </p:nvPicPr>
        <p:blipFill>
          <a:blip r:embed="rId3"/>
          <a:stretch>
            <a:fillRect/>
          </a:stretch>
        </p:blipFill>
        <p:spPr>
          <a:xfrm>
            <a:off x="1193382" y="5431646"/>
            <a:ext cx="9375764" cy="961985"/>
          </a:xfrm>
          <a:prstGeom prst="rect">
            <a:avLst/>
          </a:prstGeom>
        </p:spPr>
      </p:pic>
      <p:sp>
        <p:nvSpPr>
          <p:cNvPr id="6" name="TextBox 5"/>
          <p:cNvSpPr txBox="1"/>
          <p:nvPr/>
        </p:nvSpPr>
        <p:spPr>
          <a:xfrm>
            <a:off x="1739153" y="5674608"/>
            <a:ext cx="1167307" cy="369332"/>
          </a:xfrm>
          <a:prstGeom prst="rect">
            <a:avLst/>
          </a:prstGeom>
          <a:noFill/>
        </p:spPr>
        <p:txBody>
          <a:bodyPr wrap="none" rtlCol="0">
            <a:spAutoFit/>
          </a:bodyPr>
          <a:lstStyle/>
          <a:p>
            <a:r>
              <a:rPr lang="en-US" dirty="0"/>
              <a:t>Superficial</a:t>
            </a:r>
          </a:p>
        </p:txBody>
      </p:sp>
      <p:sp>
        <p:nvSpPr>
          <p:cNvPr id="7" name="TextBox 6"/>
          <p:cNvSpPr txBox="1"/>
          <p:nvPr/>
        </p:nvSpPr>
        <p:spPr>
          <a:xfrm>
            <a:off x="5723403" y="5582275"/>
            <a:ext cx="892550" cy="461665"/>
          </a:xfrm>
          <a:prstGeom prst="rect">
            <a:avLst/>
          </a:prstGeom>
          <a:noFill/>
        </p:spPr>
        <p:txBody>
          <a:bodyPr wrap="square" rtlCol="0">
            <a:spAutoFit/>
          </a:bodyPr>
          <a:lstStyle/>
          <a:p>
            <a:r>
              <a:rPr lang="en-US" sz="2400" dirty="0"/>
              <a:t>Deep</a:t>
            </a:r>
          </a:p>
        </p:txBody>
      </p:sp>
      <p:pic>
        <p:nvPicPr>
          <p:cNvPr id="3" name="Picture 2">
            <a:extLst>
              <a:ext uri="{FF2B5EF4-FFF2-40B4-BE49-F238E27FC236}">
                <a16:creationId xmlns:a16="http://schemas.microsoft.com/office/drawing/2014/main" id="{3D6C7B11-C08D-47F1-831F-971290709DDE}"/>
              </a:ext>
            </a:extLst>
          </p:cNvPr>
          <p:cNvPicPr>
            <a:picLocks noChangeAspect="1"/>
          </p:cNvPicPr>
          <p:nvPr/>
        </p:nvPicPr>
        <p:blipFill>
          <a:blip r:embed="rId4"/>
          <a:stretch>
            <a:fillRect/>
          </a:stretch>
        </p:blipFill>
        <p:spPr>
          <a:xfrm>
            <a:off x="9069400" y="180460"/>
            <a:ext cx="2999492" cy="1133954"/>
          </a:xfrm>
          <a:prstGeom prst="rect">
            <a:avLst/>
          </a:prstGeom>
        </p:spPr>
      </p:pic>
    </p:spTree>
    <p:extLst>
      <p:ext uri="{BB962C8B-B14F-4D97-AF65-F5344CB8AC3E}">
        <p14:creationId xmlns:p14="http://schemas.microsoft.com/office/powerpoint/2010/main" val="668257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656D-249D-4E8E-9F84-BA816136DC71}"/>
              </a:ext>
            </a:extLst>
          </p:cNvPr>
          <p:cNvSpPr>
            <a:spLocks noGrp="1"/>
          </p:cNvSpPr>
          <p:nvPr>
            <p:ph type="title"/>
          </p:nvPr>
        </p:nvSpPr>
        <p:spPr/>
        <p:txBody>
          <a:bodyPr/>
          <a:lstStyle/>
          <a:p>
            <a:r>
              <a:rPr lang="en-US" b="1" dirty="0"/>
              <a:t>Inflammation</a:t>
            </a:r>
            <a:r>
              <a:rPr lang="en-US" dirty="0"/>
              <a:t>    </a:t>
            </a:r>
            <a:r>
              <a:rPr lang="en-US" b="1" dirty="0"/>
              <a:t>Hypoxemia</a:t>
            </a:r>
            <a:r>
              <a:rPr lang="en-US" dirty="0"/>
              <a:t>   </a:t>
            </a:r>
            <a:r>
              <a:rPr lang="en-US" b="1" dirty="0"/>
              <a:t> Death(Ulcers)</a:t>
            </a:r>
          </a:p>
        </p:txBody>
      </p:sp>
      <p:pic>
        <p:nvPicPr>
          <p:cNvPr id="4" name="Content Placeholder 3">
            <a:extLst>
              <a:ext uri="{FF2B5EF4-FFF2-40B4-BE49-F238E27FC236}">
                <a16:creationId xmlns:a16="http://schemas.microsoft.com/office/drawing/2014/main" id="{FA8BE7E6-D5BB-495A-AB92-8689150A989C}"/>
              </a:ext>
            </a:extLst>
          </p:cNvPr>
          <p:cNvPicPr>
            <a:picLocks noGrp="1" noChangeAspect="1"/>
          </p:cNvPicPr>
          <p:nvPr>
            <p:ph idx="1"/>
          </p:nvPr>
        </p:nvPicPr>
        <p:blipFill>
          <a:blip r:embed="rId2"/>
          <a:stretch>
            <a:fillRect/>
          </a:stretch>
        </p:blipFill>
        <p:spPr>
          <a:xfrm>
            <a:off x="3346879" y="1690687"/>
            <a:ext cx="10780502" cy="4612301"/>
          </a:xfrm>
          <a:prstGeom prst="rect">
            <a:avLst/>
          </a:prstGeom>
        </p:spPr>
      </p:pic>
      <p:pic>
        <p:nvPicPr>
          <p:cNvPr id="3" name="Picture 2">
            <a:extLst>
              <a:ext uri="{FF2B5EF4-FFF2-40B4-BE49-F238E27FC236}">
                <a16:creationId xmlns:a16="http://schemas.microsoft.com/office/drawing/2014/main" id="{2202F769-A8A3-499C-B45B-9F42287D5119}"/>
              </a:ext>
            </a:extLst>
          </p:cNvPr>
          <p:cNvPicPr>
            <a:picLocks noChangeAspect="1"/>
          </p:cNvPicPr>
          <p:nvPr/>
        </p:nvPicPr>
        <p:blipFill>
          <a:blip r:embed="rId3"/>
          <a:stretch>
            <a:fillRect/>
          </a:stretch>
        </p:blipFill>
        <p:spPr>
          <a:xfrm>
            <a:off x="838200" y="3759517"/>
            <a:ext cx="4697835" cy="3098483"/>
          </a:xfrm>
          <a:prstGeom prst="rect">
            <a:avLst/>
          </a:prstGeom>
        </p:spPr>
      </p:pic>
      <p:sp>
        <p:nvSpPr>
          <p:cNvPr id="5" name="Arrow: Right 4">
            <a:extLst>
              <a:ext uri="{FF2B5EF4-FFF2-40B4-BE49-F238E27FC236}">
                <a16:creationId xmlns:a16="http://schemas.microsoft.com/office/drawing/2014/main" id="{5E5FD970-0BB3-4027-BDF0-0093839D0CB1}"/>
              </a:ext>
            </a:extLst>
          </p:cNvPr>
          <p:cNvSpPr/>
          <p:nvPr/>
        </p:nvSpPr>
        <p:spPr>
          <a:xfrm>
            <a:off x="3959604" y="785590"/>
            <a:ext cx="3775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89D0DC-2AC0-40B3-A52A-9FD94D357679}"/>
              </a:ext>
            </a:extLst>
          </p:cNvPr>
          <p:cNvPicPr>
            <a:picLocks noChangeAspect="1"/>
          </p:cNvPicPr>
          <p:nvPr/>
        </p:nvPicPr>
        <p:blipFill>
          <a:blip r:embed="rId4"/>
          <a:stretch>
            <a:fillRect/>
          </a:stretch>
        </p:blipFill>
        <p:spPr>
          <a:xfrm>
            <a:off x="6896152" y="768804"/>
            <a:ext cx="396274" cy="518205"/>
          </a:xfrm>
          <a:prstGeom prst="rect">
            <a:avLst/>
          </a:prstGeom>
        </p:spPr>
      </p:pic>
    </p:spTree>
    <p:extLst>
      <p:ext uri="{BB962C8B-B14F-4D97-AF65-F5344CB8AC3E}">
        <p14:creationId xmlns:p14="http://schemas.microsoft.com/office/powerpoint/2010/main" val="847451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05F2-04D1-49FD-B5BC-2CBAC3D9F99D}"/>
              </a:ext>
            </a:extLst>
          </p:cNvPr>
          <p:cNvSpPr>
            <a:spLocks noGrp="1"/>
          </p:cNvSpPr>
          <p:nvPr>
            <p:ph type="title"/>
          </p:nvPr>
        </p:nvSpPr>
        <p:spPr/>
        <p:txBody>
          <a:bodyPr/>
          <a:lstStyle/>
          <a:p>
            <a:r>
              <a:rPr lang="en-US" dirty="0"/>
              <a:t>Venous Stasis Ulcer</a:t>
            </a:r>
          </a:p>
        </p:txBody>
      </p:sp>
      <p:pic>
        <p:nvPicPr>
          <p:cNvPr id="7170" name="Picture 2" descr="Close-up of varicose ulcer on ankle of patient">
            <a:extLst>
              <a:ext uri="{FF2B5EF4-FFF2-40B4-BE49-F238E27FC236}">
                <a16:creationId xmlns:a16="http://schemas.microsoft.com/office/drawing/2014/main" id="{E1B2F14D-4914-42F8-8913-08B42D6E726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54173" y="1415431"/>
            <a:ext cx="7883654" cy="5357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B0C4EC-3609-446B-AB20-B04039228B04}"/>
              </a:ext>
            </a:extLst>
          </p:cNvPr>
          <p:cNvPicPr>
            <a:picLocks noChangeAspect="1"/>
          </p:cNvPicPr>
          <p:nvPr/>
        </p:nvPicPr>
        <p:blipFill>
          <a:blip r:embed="rId4"/>
          <a:stretch>
            <a:fillRect/>
          </a:stretch>
        </p:blipFill>
        <p:spPr>
          <a:xfrm>
            <a:off x="8945606" y="85522"/>
            <a:ext cx="2998058" cy="1135828"/>
          </a:xfrm>
          <a:prstGeom prst="rect">
            <a:avLst/>
          </a:prstGeom>
        </p:spPr>
      </p:pic>
    </p:spTree>
    <p:extLst>
      <p:ext uri="{BB962C8B-B14F-4D97-AF65-F5344CB8AC3E}">
        <p14:creationId xmlns:p14="http://schemas.microsoft.com/office/powerpoint/2010/main" val="1064098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Varicose Veins:</a:t>
            </a:r>
            <a:br>
              <a:rPr lang="en-US" dirty="0"/>
            </a:br>
            <a:r>
              <a:rPr lang="en-US" dirty="0"/>
              <a:t>Impact venous Ulcers</a:t>
            </a:r>
          </a:p>
        </p:txBody>
      </p:sp>
      <p:pic>
        <p:nvPicPr>
          <p:cNvPr id="7" name="Content Placeholder 6"/>
          <p:cNvPicPr>
            <a:picLocks noGrp="1" noChangeAspect="1"/>
          </p:cNvPicPr>
          <p:nvPr>
            <p:ph sz="half" idx="2"/>
          </p:nvPr>
        </p:nvPicPr>
        <p:blipFill>
          <a:blip r:embed="rId3"/>
          <a:stretch>
            <a:fillRect/>
          </a:stretch>
        </p:blipFill>
        <p:spPr>
          <a:xfrm>
            <a:off x="335032" y="2085975"/>
            <a:ext cx="5684769" cy="3289301"/>
          </a:xfrm>
          <a:prstGeom prst="rect">
            <a:avLst/>
          </a:prstGeom>
        </p:spPr>
      </p:pic>
      <p:sp>
        <p:nvSpPr>
          <p:cNvPr id="6" name="Content Placeholder 5"/>
          <p:cNvSpPr>
            <a:spLocks noGrp="1"/>
          </p:cNvSpPr>
          <p:nvPr>
            <p:ph sz="quarter" idx="4"/>
          </p:nvPr>
        </p:nvSpPr>
        <p:spPr/>
        <p:txBody>
          <a:bodyPr/>
          <a:lstStyle/>
          <a:p>
            <a:r>
              <a:rPr lang="en-US" dirty="0"/>
              <a:t>Many take &gt;9 months to heal</a:t>
            </a:r>
          </a:p>
          <a:p>
            <a:r>
              <a:rPr lang="en-US" dirty="0"/>
              <a:t>Up to 60% last &gt;5 years</a:t>
            </a:r>
          </a:p>
          <a:p>
            <a:r>
              <a:rPr lang="en-US" dirty="0"/>
              <a:t>Affect 1% general population/annual healthcare cost of $1 billion (US)</a:t>
            </a:r>
          </a:p>
        </p:txBody>
      </p:sp>
      <p:sp>
        <p:nvSpPr>
          <p:cNvPr id="8" name="TextBox 7"/>
          <p:cNvSpPr txBox="1"/>
          <p:nvPr/>
        </p:nvSpPr>
        <p:spPr>
          <a:xfrm>
            <a:off x="839788" y="6189663"/>
            <a:ext cx="6494535" cy="369332"/>
          </a:xfrm>
          <a:prstGeom prst="rect">
            <a:avLst/>
          </a:prstGeom>
          <a:noFill/>
        </p:spPr>
        <p:txBody>
          <a:bodyPr wrap="none" rtlCol="0">
            <a:spAutoFit/>
          </a:bodyPr>
          <a:lstStyle/>
          <a:p>
            <a:r>
              <a:rPr lang="en-US" dirty="0" err="1"/>
              <a:t>Whiddon,LL.Proc</a:t>
            </a:r>
            <a:r>
              <a:rPr lang="en-US" dirty="0"/>
              <a:t>(</a:t>
            </a:r>
            <a:r>
              <a:rPr lang="en-US" dirty="0" err="1"/>
              <a:t>Bayl</a:t>
            </a:r>
            <a:r>
              <a:rPr lang="en-US" dirty="0"/>
              <a:t> </a:t>
            </a:r>
            <a:r>
              <a:rPr lang="en-US" dirty="0" err="1"/>
              <a:t>Univ</a:t>
            </a:r>
            <a:r>
              <a:rPr lang="en-US" dirty="0"/>
              <a:t> Med Cent).2007 October:20(4):263-366</a:t>
            </a:r>
          </a:p>
        </p:txBody>
      </p:sp>
      <p:pic>
        <p:nvPicPr>
          <p:cNvPr id="10" name="Picture 9">
            <a:extLst>
              <a:ext uri="{FF2B5EF4-FFF2-40B4-BE49-F238E27FC236}">
                <a16:creationId xmlns:a16="http://schemas.microsoft.com/office/drawing/2014/main" id="{FAB71912-C2C5-4B54-A1AF-3E1CC2D84831}"/>
              </a:ext>
            </a:extLst>
          </p:cNvPr>
          <p:cNvPicPr>
            <a:picLocks noChangeAspect="1"/>
          </p:cNvPicPr>
          <p:nvPr/>
        </p:nvPicPr>
        <p:blipFill>
          <a:blip r:embed="rId4"/>
          <a:stretch>
            <a:fillRect/>
          </a:stretch>
        </p:blipFill>
        <p:spPr>
          <a:xfrm>
            <a:off x="8847952" y="298586"/>
            <a:ext cx="2998058" cy="1135828"/>
          </a:xfrm>
          <a:prstGeom prst="rect">
            <a:avLst/>
          </a:prstGeom>
        </p:spPr>
      </p:pic>
    </p:spTree>
    <p:extLst>
      <p:ext uri="{BB962C8B-B14F-4D97-AF65-F5344CB8AC3E}">
        <p14:creationId xmlns:p14="http://schemas.microsoft.com/office/powerpoint/2010/main" val="1010059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9B3628-201F-4110-84F8-828BC3309105}"/>
              </a:ext>
            </a:extLst>
          </p:cNvPr>
          <p:cNvSpPr/>
          <p:nvPr/>
        </p:nvSpPr>
        <p:spPr>
          <a:xfrm>
            <a:off x="1422400" y="1165616"/>
            <a:ext cx="9144000" cy="3693319"/>
          </a:xfrm>
          <a:prstGeom prst="rect">
            <a:avLst/>
          </a:prstGeom>
        </p:spPr>
        <p:txBody>
          <a:bodyPr wrap="square">
            <a:spAutoFit/>
          </a:bodyPr>
          <a:lstStyle/>
          <a:p>
            <a:r>
              <a:rPr lang="en-US" b="1" cap="all" dirty="0">
                <a:solidFill>
                  <a:srgbClr val="C5161D"/>
                </a:solidFill>
                <a:latin typeface="HelveticaNeueBold"/>
              </a:rPr>
              <a:t>AHA SCIENTIFIC STATEMENT</a:t>
            </a:r>
          </a:p>
          <a:p>
            <a:r>
              <a:rPr lang="en-US" dirty="0">
                <a:solidFill>
                  <a:srgbClr val="000000"/>
                </a:solidFill>
                <a:latin typeface="HelveticaNeueCondensed"/>
              </a:rPr>
              <a:t>The </a:t>
            </a:r>
            <a:r>
              <a:rPr lang="en-US" dirty="0" err="1">
                <a:solidFill>
                  <a:srgbClr val="000000"/>
                </a:solidFill>
                <a:latin typeface="HelveticaNeueCondensed"/>
              </a:rPr>
              <a:t>Postthrombotic</a:t>
            </a:r>
            <a:r>
              <a:rPr lang="en-US" dirty="0">
                <a:solidFill>
                  <a:srgbClr val="000000"/>
                </a:solidFill>
                <a:latin typeface="HelveticaNeueCondensed"/>
              </a:rPr>
              <a:t> Syndrome: Evidence-Based Prevention, Diagnosis, and Treatment Strategies</a:t>
            </a:r>
          </a:p>
          <a:p>
            <a:r>
              <a:rPr lang="en-US" dirty="0">
                <a:solidFill>
                  <a:srgbClr val="000000"/>
                </a:solidFill>
                <a:latin typeface="HelveticaNeueMedium"/>
              </a:rPr>
              <a:t>A Scientific Statement From the American Heart Association</a:t>
            </a:r>
          </a:p>
          <a:p>
            <a:r>
              <a:rPr lang="en-US" b="1" dirty="0">
                <a:solidFill>
                  <a:srgbClr val="7B7B7B"/>
                </a:solidFill>
                <a:latin typeface="HelveticaNeueBold"/>
              </a:rPr>
              <a:t>Susan R. Kahn, Anthony J. </a:t>
            </a:r>
            <a:r>
              <a:rPr lang="en-US" b="1" dirty="0" err="1">
                <a:solidFill>
                  <a:srgbClr val="7B7B7B"/>
                </a:solidFill>
                <a:latin typeface="HelveticaNeueBold"/>
              </a:rPr>
              <a:t>Comerota</a:t>
            </a:r>
            <a:r>
              <a:rPr lang="en-US" b="1" dirty="0">
                <a:solidFill>
                  <a:srgbClr val="7B7B7B"/>
                </a:solidFill>
                <a:latin typeface="HelveticaNeueBold"/>
              </a:rPr>
              <a:t>, Mary Cushman, Natalie S. Evans, Jeffrey S. Ginsberg, Neil A. Goldenberg, Deepak K. Gupta, Paolo </a:t>
            </a:r>
            <a:r>
              <a:rPr lang="en-US" b="1" dirty="0" err="1">
                <a:solidFill>
                  <a:srgbClr val="7B7B7B"/>
                </a:solidFill>
                <a:latin typeface="HelveticaNeueBold"/>
              </a:rPr>
              <a:t>Prandoni</a:t>
            </a:r>
            <a:r>
              <a:rPr lang="en-US" b="1" dirty="0">
                <a:solidFill>
                  <a:srgbClr val="7B7B7B"/>
                </a:solidFill>
                <a:latin typeface="HelveticaNeueBold"/>
              </a:rPr>
              <a:t>, Suresh </a:t>
            </a:r>
            <a:r>
              <a:rPr lang="en-US" b="1" dirty="0" err="1">
                <a:solidFill>
                  <a:srgbClr val="7B7B7B"/>
                </a:solidFill>
                <a:latin typeface="HelveticaNeueBold"/>
              </a:rPr>
              <a:t>Vedantham</a:t>
            </a:r>
            <a:r>
              <a:rPr lang="en-US" b="1" dirty="0">
                <a:solidFill>
                  <a:srgbClr val="7B7B7B"/>
                </a:solidFill>
                <a:latin typeface="HelveticaNeueBold"/>
              </a:rPr>
              <a:t>, M. Eileen Walsh, Jeffrey I. Weitz</a:t>
            </a:r>
          </a:p>
          <a:p>
            <a:r>
              <a:rPr lang="en-US" b="1" dirty="0">
                <a:solidFill>
                  <a:srgbClr val="7B7B7B"/>
                </a:solidFill>
                <a:latin typeface="HelveticaNeueBold"/>
              </a:rPr>
              <a:t>and on behalf of the American Heart Association Council on Peripheral Vascular Disease, Council on Clinical Cardiology, and Council on Cardiovascular and Stroke Nursing</a:t>
            </a:r>
          </a:p>
          <a:p>
            <a:r>
              <a:rPr lang="en-US" b="1" dirty="0">
                <a:solidFill>
                  <a:srgbClr val="FFFFFF"/>
                </a:solidFill>
                <a:latin typeface="HelveticaNeueBold"/>
                <a:hlinkClick r:id="rId3"/>
              </a:rPr>
              <a:t> Download PDF</a:t>
            </a:r>
            <a:endParaRPr lang="en-US" dirty="0">
              <a:solidFill>
                <a:srgbClr val="000000"/>
              </a:solidFill>
              <a:latin typeface="HelveticaNeueExtended"/>
            </a:endParaRPr>
          </a:p>
          <a:p>
            <a:r>
              <a:rPr lang="en-US" dirty="0">
                <a:solidFill>
                  <a:srgbClr val="000000"/>
                </a:solidFill>
                <a:latin typeface="HelveticaNeueExtended"/>
              </a:rPr>
              <a:t> https://doi.org/10.1161/CIR.0000000000000130Circulation. 2014;130:1636-1661</a:t>
            </a:r>
          </a:p>
          <a:p>
            <a:r>
              <a:rPr lang="en-US" dirty="0">
                <a:solidFill>
                  <a:srgbClr val="000000"/>
                </a:solidFill>
                <a:latin typeface="HelveticaNeueExtended"/>
              </a:rPr>
              <a:t>Originally published September 22, 2014</a:t>
            </a:r>
            <a:endParaRPr lang="en-US" b="0" i="0" dirty="0">
              <a:solidFill>
                <a:srgbClr val="000000"/>
              </a:solidFill>
              <a:effectLst/>
              <a:latin typeface="HelveticaNeueExtended"/>
            </a:endParaRPr>
          </a:p>
        </p:txBody>
      </p:sp>
      <p:sp>
        <p:nvSpPr>
          <p:cNvPr id="3" name="Rectangle 2">
            <a:extLst>
              <a:ext uri="{FF2B5EF4-FFF2-40B4-BE49-F238E27FC236}">
                <a16:creationId xmlns:a16="http://schemas.microsoft.com/office/drawing/2014/main" id="{72121715-D3BB-4421-9241-5A771F0858B0}"/>
              </a:ext>
            </a:extLst>
          </p:cNvPr>
          <p:cNvSpPr/>
          <p:nvPr/>
        </p:nvSpPr>
        <p:spPr>
          <a:xfrm>
            <a:off x="14224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3935059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914B-F2E7-489E-B632-3F2A483F4AE5}"/>
              </a:ext>
            </a:extLst>
          </p:cNvPr>
          <p:cNvSpPr>
            <a:spLocks noGrp="1"/>
          </p:cNvSpPr>
          <p:nvPr>
            <p:ph type="title"/>
          </p:nvPr>
        </p:nvSpPr>
        <p:spPr/>
        <p:txBody>
          <a:bodyPr/>
          <a:lstStyle/>
          <a:p>
            <a:r>
              <a:rPr lang="en-US" dirty="0"/>
              <a:t> Prevent PTS: Prevent the 1</a:t>
            </a:r>
            <a:r>
              <a:rPr lang="en-US" baseline="30000" dirty="0"/>
              <a:t>st</a:t>
            </a:r>
            <a:r>
              <a:rPr lang="en-US" dirty="0"/>
              <a:t> and 2</a:t>
            </a:r>
            <a:r>
              <a:rPr lang="en-US" baseline="30000" dirty="0"/>
              <a:t>nd</a:t>
            </a:r>
            <a:r>
              <a:rPr lang="en-US" dirty="0"/>
              <a:t> DVT</a:t>
            </a:r>
          </a:p>
        </p:txBody>
      </p:sp>
      <p:sp>
        <p:nvSpPr>
          <p:cNvPr id="3" name="Content Placeholder 2">
            <a:extLst>
              <a:ext uri="{FF2B5EF4-FFF2-40B4-BE49-F238E27FC236}">
                <a16:creationId xmlns:a16="http://schemas.microsoft.com/office/drawing/2014/main" id="{A2B5AED9-E1EE-4AB4-AB34-42EAD1BDB99E}"/>
              </a:ext>
            </a:extLst>
          </p:cNvPr>
          <p:cNvSpPr>
            <a:spLocks noGrp="1"/>
          </p:cNvSpPr>
          <p:nvPr>
            <p:ph idx="1"/>
          </p:nvPr>
        </p:nvSpPr>
        <p:spPr/>
        <p:txBody>
          <a:bodyPr/>
          <a:lstStyle/>
          <a:p>
            <a:r>
              <a:rPr lang="en-US" b="1" dirty="0">
                <a:solidFill>
                  <a:srgbClr val="FF0000"/>
                </a:solidFill>
              </a:rPr>
              <a:t>Recommendations for Primary and Secondary Prevention of DVT to Prevent PTS</a:t>
            </a:r>
          </a:p>
          <a:p>
            <a:r>
              <a:rPr lang="en-US" b="1" dirty="0"/>
              <a:t>Use of thromboprophylaxis in patients at significant risk for DVT is recommended as a means of preventing PTS </a:t>
            </a:r>
            <a:r>
              <a:rPr lang="en-US" b="1" i="1" dirty="0"/>
              <a:t>(Class I; Level of Evidence C</a:t>
            </a:r>
            <a:r>
              <a:rPr lang="en-US" b="1" dirty="0"/>
              <a:t>).</a:t>
            </a:r>
            <a:endParaRPr lang="en-US" dirty="0"/>
          </a:p>
          <a:p>
            <a:r>
              <a:rPr lang="en-US" b="1" dirty="0"/>
              <a:t>Providing anticoagulation of appropriate intensity and duration for treatment of the initial DVT is recommended as a means of reducing the risk of recurrent ipsilateral DVT and consequent PTS </a:t>
            </a:r>
            <a:r>
              <a:rPr lang="en-US" b="1" i="1" dirty="0"/>
              <a:t>(Class I; Level of Evidence B</a:t>
            </a:r>
            <a:r>
              <a:rPr lang="en-US" b="1" dirty="0"/>
              <a:t>).</a:t>
            </a:r>
            <a:endParaRPr lang="en-US" dirty="0"/>
          </a:p>
          <a:p>
            <a:endParaRPr lang="en-US" dirty="0"/>
          </a:p>
        </p:txBody>
      </p:sp>
      <p:sp>
        <p:nvSpPr>
          <p:cNvPr id="4" name="Rectangle 3">
            <a:extLst>
              <a:ext uri="{FF2B5EF4-FFF2-40B4-BE49-F238E27FC236}">
                <a16:creationId xmlns:a16="http://schemas.microsoft.com/office/drawing/2014/main" id="{50756E3E-AC18-4606-9A1C-B307617F7DE1}"/>
              </a:ext>
            </a:extLst>
          </p:cNvPr>
          <p:cNvSpPr/>
          <p:nvPr/>
        </p:nvSpPr>
        <p:spPr>
          <a:xfrm>
            <a:off x="838200" y="6462539"/>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2633643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65D0-2486-4036-8FC0-18DB6EC44423}"/>
              </a:ext>
            </a:extLst>
          </p:cNvPr>
          <p:cNvSpPr>
            <a:spLocks noGrp="1"/>
          </p:cNvSpPr>
          <p:nvPr>
            <p:ph type="title"/>
          </p:nvPr>
        </p:nvSpPr>
        <p:spPr/>
        <p:txBody>
          <a:bodyPr/>
          <a:lstStyle/>
          <a:p>
            <a:r>
              <a:rPr lang="en-US" dirty="0"/>
              <a:t>Prevent PTS: Optimize Anticoagulation</a:t>
            </a:r>
          </a:p>
        </p:txBody>
      </p:sp>
      <p:sp>
        <p:nvSpPr>
          <p:cNvPr id="3" name="Content Placeholder 2">
            <a:extLst>
              <a:ext uri="{FF2B5EF4-FFF2-40B4-BE49-F238E27FC236}">
                <a16:creationId xmlns:a16="http://schemas.microsoft.com/office/drawing/2014/main" id="{6AB9AD16-50B6-4588-8BD4-749EB990D1BE}"/>
              </a:ext>
            </a:extLst>
          </p:cNvPr>
          <p:cNvSpPr>
            <a:spLocks noGrp="1"/>
          </p:cNvSpPr>
          <p:nvPr>
            <p:ph idx="1"/>
          </p:nvPr>
        </p:nvSpPr>
        <p:spPr/>
        <p:txBody>
          <a:bodyPr>
            <a:normAutofit fontScale="92500" lnSpcReduction="20000"/>
          </a:bodyPr>
          <a:lstStyle/>
          <a:p>
            <a:r>
              <a:rPr lang="en-US" b="1" dirty="0">
                <a:solidFill>
                  <a:srgbClr val="FF0000"/>
                </a:solidFill>
              </a:rPr>
              <a:t>Recommendations for Optimizing Anticoagulation Delivery to Prevent PTS</a:t>
            </a:r>
          </a:p>
          <a:p>
            <a:r>
              <a:rPr lang="en-US" b="1" dirty="0"/>
              <a:t>In patients whose DVT is treated with a vitamin K antagonist, frequent, regular INR monitoring to avoid subtherapeutic INRs, especially in the first few months of treatment, is recommended to reduce the risk of PTS </a:t>
            </a:r>
            <a:r>
              <a:rPr lang="en-US" b="1" i="1" dirty="0"/>
              <a:t>(Class I; Level of Evidence B</a:t>
            </a:r>
            <a:r>
              <a:rPr lang="en-US" b="1" dirty="0"/>
              <a:t>).</a:t>
            </a:r>
            <a:endParaRPr lang="en-US" dirty="0"/>
          </a:p>
          <a:p>
            <a:r>
              <a:rPr lang="en-US" b="1" dirty="0"/>
              <a:t>Compared with LMWH followed by a vitamin K antagonist, the effectiveness of LMWH used alone to treat DVT as a means to reduce the risk of PTS is uncertain </a:t>
            </a:r>
            <a:r>
              <a:rPr lang="en-US" b="1" i="1" dirty="0"/>
              <a:t>(Class IIb; Level of Evidence B</a:t>
            </a:r>
            <a:r>
              <a:rPr lang="en-US" b="1" dirty="0"/>
              <a:t>).</a:t>
            </a:r>
            <a:endParaRPr lang="en-US" dirty="0"/>
          </a:p>
          <a:p>
            <a:r>
              <a:rPr lang="en-US" b="1" dirty="0"/>
              <a:t>Compared with a vitamin K antagonist, the effectiveness of the new oral anticoagulants (</a:t>
            </a:r>
            <a:r>
              <a:rPr lang="en-US" b="1" dirty="0" err="1"/>
              <a:t>ie</a:t>
            </a:r>
            <a:r>
              <a:rPr lang="en-US" b="1" dirty="0"/>
              <a:t>, oral thrombin or factor </a:t>
            </a:r>
            <a:r>
              <a:rPr lang="en-US" b="1" dirty="0" err="1"/>
              <a:t>Xa</a:t>
            </a:r>
            <a:r>
              <a:rPr lang="en-US" b="1" dirty="0"/>
              <a:t> inhibitors) to treat DVT as a means to reduce the risk of PTS is unknown </a:t>
            </a:r>
            <a:r>
              <a:rPr lang="en-US" b="1" i="1" dirty="0"/>
              <a:t>(Class IIb; Level of Evidence C</a:t>
            </a:r>
            <a:r>
              <a:rPr lang="en-US" b="1" dirty="0"/>
              <a:t>).</a:t>
            </a:r>
            <a:endParaRPr lang="en-US" dirty="0"/>
          </a:p>
          <a:p>
            <a:endParaRPr lang="en-US" dirty="0"/>
          </a:p>
        </p:txBody>
      </p:sp>
      <p:sp>
        <p:nvSpPr>
          <p:cNvPr id="4" name="Rectangle 3">
            <a:extLst>
              <a:ext uri="{FF2B5EF4-FFF2-40B4-BE49-F238E27FC236}">
                <a16:creationId xmlns:a16="http://schemas.microsoft.com/office/drawing/2014/main" id="{CE9B04D9-D376-4360-92DA-386E5998AA99}"/>
              </a:ext>
            </a:extLst>
          </p:cNvPr>
          <p:cNvSpPr/>
          <p:nvPr/>
        </p:nvSpPr>
        <p:spPr>
          <a:xfrm>
            <a:off x="838200" y="6415902"/>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173279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2A33-68D7-4012-A52B-7683F1F9787B}"/>
              </a:ext>
            </a:extLst>
          </p:cNvPr>
          <p:cNvSpPr>
            <a:spLocks noGrp="1"/>
          </p:cNvSpPr>
          <p:nvPr>
            <p:ph type="title"/>
          </p:nvPr>
        </p:nvSpPr>
        <p:spPr>
          <a:xfrm>
            <a:off x="35560" y="42238"/>
            <a:ext cx="10515600" cy="1325563"/>
          </a:xfrm>
        </p:spPr>
        <p:txBody>
          <a:bodyPr/>
          <a:lstStyle/>
          <a:p>
            <a:r>
              <a:rPr lang="en-US" dirty="0"/>
              <a:t>50% of DVT’s are Asymptomatic</a:t>
            </a:r>
          </a:p>
        </p:txBody>
      </p:sp>
      <p:pic>
        <p:nvPicPr>
          <p:cNvPr id="3" name="Picture 2">
            <a:extLst>
              <a:ext uri="{FF2B5EF4-FFF2-40B4-BE49-F238E27FC236}">
                <a16:creationId xmlns:a16="http://schemas.microsoft.com/office/drawing/2014/main" id="{B70BADEE-B0BB-4F28-9351-B6985A657020}"/>
              </a:ext>
            </a:extLst>
          </p:cNvPr>
          <p:cNvPicPr>
            <a:picLocks noChangeAspect="1"/>
          </p:cNvPicPr>
          <p:nvPr/>
        </p:nvPicPr>
        <p:blipFill>
          <a:blip r:embed="rId3"/>
          <a:stretch>
            <a:fillRect/>
          </a:stretch>
        </p:blipFill>
        <p:spPr>
          <a:xfrm>
            <a:off x="-16767" y="1300926"/>
            <a:ext cx="4647892" cy="2723478"/>
          </a:xfrm>
          <a:prstGeom prst="rect">
            <a:avLst/>
          </a:prstGeom>
        </p:spPr>
      </p:pic>
      <p:pic>
        <p:nvPicPr>
          <p:cNvPr id="4" name="Picture 3">
            <a:extLst>
              <a:ext uri="{FF2B5EF4-FFF2-40B4-BE49-F238E27FC236}">
                <a16:creationId xmlns:a16="http://schemas.microsoft.com/office/drawing/2014/main" id="{78D7B454-CE38-460D-AD9A-C43B2F8DE7B6}"/>
              </a:ext>
            </a:extLst>
          </p:cNvPr>
          <p:cNvPicPr>
            <a:picLocks noChangeAspect="1"/>
          </p:cNvPicPr>
          <p:nvPr/>
        </p:nvPicPr>
        <p:blipFill>
          <a:blip r:embed="rId4"/>
          <a:stretch>
            <a:fillRect/>
          </a:stretch>
        </p:blipFill>
        <p:spPr>
          <a:xfrm>
            <a:off x="4507947" y="1297128"/>
            <a:ext cx="5016496" cy="2723477"/>
          </a:xfrm>
          <a:prstGeom prst="rect">
            <a:avLst/>
          </a:prstGeom>
        </p:spPr>
      </p:pic>
      <p:pic>
        <p:nvPicPr>
          <p:cNvPr id="5" name="Picture 4">
            <a:extLst>
              <a:ext uri="{FF2B5EF4-FFF2-40B4-BE49-F238E27FC236}">
                <a16:creationId xmlns:a16="http://schemas.microsoft.com/office/drawing/2014/main" id="{674405C6-4291-49C5-9D03-9D4B4B7E573D}"/>
              </a:ext>
            </a:extLst>
          </p:cNvPr>
          <p:cNvPicPr>
            <a:picLocks noChangeAspect="1"/>
          </p:cNvPicPr>
          <p:nvPr/>
        </p:nvPicPr>
        <p:blipFill>
          <a:blip r:embed="rId5"/>
          <a:stretch>
            <a:fillRect/>
          </a:stretch>
        </p:blipFill>
        <p:spPr>
          <a:xfrm>
            <a:off x="-5080" y="4051173"/>
            <a:ext cx="4211029" cy="2827501"/>
          </a:xfrm>
          <a:prstGeom prst="rect">
            <a:avLst/>
          </a:prstGeom>
        </p:spPr>
      </p:pic>
      <p:pic>
        <p:nvPicPr>
          <p:cNvPr id="6" name="Picture 5">
            <a:extLst>
              <a:ext uri="{FF2B5EF4-FFF2-40B4-BE49-F238E27FC236}">
                <a16:creationId xmlns:a16="http://schemas.microsoft.com/office/drawing/2014/main" id="{E9C4B09B-DEDD-4F47-9490-252DF1EDD062}"/>
              </a:ext>
            </a:extLst>
          </p:cNvPr>
          <p:cNvPicPr>
            <a:picLocks noChangeAspect="1"/>
          </p:cNvPicPr>
          <p:nvPr/>
        </p:nvPicPr>
        <p:blipFill>
          <a:blip r:embed="rId6"/>
          <a:stretch>
            <a:fillRect/>
          </a:stretch>
        </p:blipFill>
        <p:spPr>
          <a:xfrm>
            <a:off x="9244073" y="-13100"/>
            <a:ext cx="2912367" cy="4064273"/>
          </a:xfrm>
          <a:prstGeom prst="rect">
            <a:avLst/>
          </a:prstGeom>
        </p:spPr>
      </p:pic>
      <p:pic>
        <p:nvPicPr>
          <p:cNvPr id="7" name="Picture 6">
            <a:extLst>
              <a:ext uri="{FF2B5EF4-FFF2-40B4-BE49-F238E27FC236}">
                <a16:creationId xmlns:a16="http://schemas.microsoft.com/office/drawing/2014/main" id="{94FC474E-BC63-40E4-9798-E072CB6748A7}"/>
              </a:ext>
            </a:extLst>
          </p:cNvPr>
          <p:cNvPicPr>
            <a:picLocks noChangeAspect="1"/>
          </p:cNvPicPr>
          <p:nvPr/>
        </p:nvPicPr>
        <p:blipFill>
          <a:blip r:embed="rId7"/>
          <a:stretch>
            <a:fillRect/>
          </a:stretch>
        </p:blipFill>
        <p:spPr>
          <a:xfrm>
            <a:off x="4205949" y="4065541"/>
            <a:ext cx="7986051" cy="2750221"/>
          </a:xfrm>
          <a:prstGeom prst="rect">
            <a:avLst/>
          </a:prstGeom>
        </p:spPr>
      </p:pic>
    </p:spTree>
    <p:extLst>
      <p:ext uri="{BB962C8B-B14F-4D97-AF65-F5344CB8AC3E}">
        <p14:creationId xmlns:p14="http://schemas.microsoft.com/office/powerpoint/2010/main" val="358132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9546-8D28-4012-ABAF-97DB6DEAA871}"/>
              </a:ext>
            </a:extLst>
          </p:cNvPr>
          <p:cNvSpPr>
            <a:spLocks noGrp="1"/>
          </p:cNvSpPr>
          <p:nvPr>
            <p:ph type="title"/>
          </p:nvPr>
        </p:nvSpPr>
        <p:spPr/>
        <p:txBody>
          <a:bodyPr/>
          <a:lstStyle/>
          <a:p>
            <a:r>
              <a:rPr lang="en-US" dirty="0"/>
              <a:t> Prevent PTS: Compression Socks</a:t>
            </a:r>
          </a:p>
        </p:txBody>
      </p:sp>
      <p:sp>
        <p:nvSpPr>
          <p:cNvPr id="3" name="Content Placeholder 2">
            <a:extLst>
              <a:ext uri="{FF2B5EF4-FFF2-40B4-BE49-F238E27FC236}">
                <a16:creationId xmlns:a16="http://schemas.microsoft.com/office/drawing/2014/main" id="{7A374829-2198-426D-840D-97A8BD380ABD}"/>
              </a:ext>
            </a:extLst>
          </p:cNvPr>
          <p:cNvSpPr>
            <a:spLocks noGrp="1"/>
          </p:cNvSpPr>
          <p:nvPr>
            <p:ph idx="1"/>
          </p:nvPr>
        </p:nvSpPr>
        <p:spPr/>
        <p:txBody>
          <a:bodyPr/>
          <a:lstStyle/>
          <a:p>
            <a:r>
              <a:rPr lang="en-US" b="1" dirty="0">
                <a:solidFill>
                  <a:srgbClr val="FF0000"/>
                </a:solidFill>
              </a:rPr>
              <a:t>Recommendations for Compression to Prevent PTS</a:t>
            </a:r>
          </a:p>
          <a:p>
            <a:r>
              <a:rPr lang="en-US" b="1" dirty="0"/>
              <a:t>The effectiveness of ECS for PTS prevention is uncertain, but application of ECS is reasonable to reduce symptomatic swelling in patients with a diagnosis of proximal DVT </a:t>
            </a:r>
            <a:r>
              <a:rPr lang="en-US" b="1" i="1" dirty="0"/>
              <a:t>(Class IIb; Level of Evidence A</a:t>
            </a:r>
            <a:r>
              <a:rPr lang="en-US" b="1" dirty="0"/>
              <a:t>).</a:t>
            </a:r>
            <a:endParaRPr lang="en-US" dirty="0"/>
          </a:p>
          <a:p>
            <a:endParaRPr lang="en-US" dirty="0"/>
          </a:p>
        </p:txBody>
      </p:sp>
      <p:sp>
        <p:nvSpPr>
          <p:cNvPr id="4" name="Rectangle 3">
            <a:extLst>
              <a:ext uri="{FF2B5EF4-FFF2-40B4-BE49-F238E27FC236}">
                <a16:creationId xmlns:a16="http://schemas.microsoft.com/office/drawing/2014/main" id="{945C8910-2B62-4EB9-9726-AE7E865A5CBF}"/>
              </a:ext>
            </a:extLst>
          </p:cNvPr>
          <p:cNvSpPr/>
          <p:nvPr/>
        </p:nvSpPr>
        <p:spPr>
          <a:xfrm>
            <a:off x="838200" y="6439241"/>
            <a:ext cx="5240730" cy="369332"/>
          </a:xfrm>
          <a:prstGeom prst="rect">
            <a:avLst/>
          </a:prstGeom>
        </p:spPr>
        <p:txBody>
          <a:bodyPr wrap="none">
            <a:spAutoFit/>
          </a:bodyPr>
          <a:lstStyle/>
          <a:p>
            <a:r>
              <a:rPr lang="en-US" dirty="0"/>
              <a:t>Susan R. Kahn et al. Circulation. 2014; 130: 1636-1661</a:t>
            </a:r>
          </a:p>
        </p:txBody>
      </p:sp>
      <p:pic>
        <p:nvPicPr>
          <p:cNvPr id="1026" name="Picture 2" descr="Image result for just do it nike&quot;">
            <a:extLst>
              <a:ext uri="{FF2B5EF4-FFF2-40B4-BE49-F238E27FC236}">
                <a16:creationId xmlns:a16="http://schemas.microsoft.com/office/drawing/2014/main" id="{0EAFFF60-0380-4ECD-9926-DF2346A23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51" y="3829062"/>
            <a:ext cx="8027843" cy="248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326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A0C3-163F-4569-A677-546BDFA9B8B2}"/>
              </a:ext>
            </a:extLst>
          </p:cNvPr>
          <p:cNvSpPr>
            <a:spLocks noGrp="1"/>
          </p:cNvSpPr>
          <p:nvPr>
            <p:ph type="title"/>
          </p:nvPr>
        </p:nvSpPr>
        <p:spPr/>
        <p:txBody>
          <a:bodyPr/>
          <a:lstStyle/>
          <a:p>
            <a:r>
              <a:rPr lang="en-US" dirty="0"/>
              <a:t>Prevent PTS: Thrombolysis/Mechanical</a:t>
            </a:r>
          </a:p>
        </p:txBody>
      </p:sp>
      <p:sp>
        <p:nvSpPr>
          <p:cNvPr id="3" name="Content Placeholder 2">
            <a:extLst>
              <a:ext uri="{FF2B5EF4-FFF2-40B4-BE49-F238E27FC236}">
                <a16:creationId xmlns:a16="http://schemas.microsoft.com/office/drawing/2014/main" id="{892F93A7-16ED-41F6-ABCC-87F59C8C7345}"/>
              </a:ext>
            </a:extLst>
          </p:cNvPr>
          <p:cNvSpPr>
            <a:spLocks noGrp="1"/>
          </p:cNvSpPr>
          <p:nvPr>
            <p:ph idx="1"/>
          </p:nvPr>
        </p:nvSpPr>
        <p:spPr/>
        <p:txBody>
          <a:bodyPr>
            <a:normAutofit fontScale="70000" lnSpcReduction="20000"/>
          </a:bodyPr>
          <a:lstStyle/>
          <a:p>
            <a:r>
              <a:rPr lang="en-US" b="1" dirty="0">
                <a:solidFill>
                  <a:srgbClr val="FF0000"/>
                </a:solidFill>
              </a:rPr>
              <a:t>Recommendations for Thrombolysis and Endovascular Approaches to Acute DVT for the Prevention of PTS</a:t>
            </a:r>
          </a:p>
          <a:p>
            <a:r>
              <a:rPr lang="en-US" b="1" dirty="0"/>
              <a:t>CDT and PCDT, in experienced centers, may be considered in select patients with acute (≤14 days) symptomatic, extensive proximal DVT who have good functional capacity, ≥1-year life expectancy, and low expected bleeding risk </a:t>
            </a:r>
            <a:r>
              <a:rPr lang="en-US" b="1" i="1" dirty="0"/>
              <a:t>(Class IIb; Level of Evidence B</a:t>
            </a:r>
            <a:r>
              <a:rPr lang="en-US" b="1" dirty="0"/>
              <a:t>).</a:t>
            </a:r>
            <a:endParaRPr lang="en-US" dirty="0"/>
          </a:p>
          <a:p>
            <a:r>
              <a:rPr lang="en-US" b="1" dirty="0"/>
              <a:t>Systemic anticoagulation should be provided before, during, and after CDT and PCDT (</a:t>
            </a:r>
            <a:r>
              <a:rPr lang="en-US" b="1" i="1" dirty="0"/>
              <a:t>Class I, Level of Evidence C</a:t>
            </a:r>
            <a:r>
              <a:rPr lang="en-US" b="1" dirty="0"/>
              <a:t>).</a:t>
            </a:r>
            <a:endParaRPr lang="en-US" dirty="0"/>
          </a:p>
          <a:p>
            <a:r>
              <a:rPr lang="en-US" b="1" dirty="0"/>
              <a:t>Balloon angioplasty with or without stenting of underlying anatomic venous lesions may be considered after CDT and PCDT as a means to prevent </a:t>
            </a:r>
            <a:r>
              <a:rPr lang="en-US" b="1" dirty="0" err="1"/>
              <a:t>rethrombosis</a:t>
            </a:r>
            <a:r>
              <a:rPr lang="en-US" b="1" dirty="0"/>
              <a:t> and subsequent PTS </a:t>
            </a:r>
            <a:r>
              <a:rPr lang="en-US" b="1" i="1" dirty="0"/>
              <a:t>(Class IIb; Level of Evidence B</a:t>
            </a:r>
            <a:r>
              <a:rPr lang="en-US" b="1" dirty="0"/>
              <a:t>).</a:t>
            </a:r>
            <a:endParaRPr lang="en-US" dirty="0"/>
          </a:p>
          <a:p>
            <a:r>
              <a:rPr lang="en-US" b="1" dirty="0"/>
              <a:t>When a patient is not a candidate for percutaneous CDT or PCDT, surgical thrombectomy, in experienced centers, might be considered in select patients with acute (≤14 days) symptomatic, extensive proximal DVT who have good functional capacity and ≥1-year life expectancy </a:t>
            </a:r>
            <a:r>
              <a:rPr lang="en-US" b="1" i="1" dirty="0"/>
              <a:t>(Class IIb; Level of Evidence B</a:t>
            </a:r>
            <a:r>
              <a:rPr lang="en-US" b="1" dirty="0"/>
              <a:t>).</a:t>
            </a:r>
            <a:endParaRPr lang="en-US" dirty="0"/>
          </a:p>
          <a:p>
            <a:r>
              <a:rPr lang="en-US" b="1" dirty="0"/>
              <a:t>Systemic thrombolysis is not recommended for the treatment of DVT </a:t>
            </a:r>
            <a:r>
              <a:rPr lang="en-US" b="1" i="1" dirty="0"/>
              <a:t>(Class III; Level of Evidence A</a:t>
            </a:r>
            <a:r>
              <a:rPr lang="en-US" b="1" dirty="0"/>
              <a:t>).</a:t>
            </a:r>
            <a:endParaRPr lang="en-US" dirty="0"/>
          </a:p>
          <a:p>
            <a:endParaRPr lang="en-US" dirty="0"/>
          </a:p>
        </p:txBody>
      </p:sp>
      <p:sp>
        <p:nvSpPr>
          <p:cNvPr id="4" name="Rectangle 3">
            <a:extLst>
              <a:ext uri="{FF2B5EF4-FFF2-40B4-BE49-F238E27FC236}">
                <a16:creationId xmlns:a16="http://schemas.microsoft.com/office/drawing/2014/main" id="{7B6DA435-A260-4BA3-805C-F32BCAF55393}"/>
              </a:ext>
            </a:extLst>
          </p:cNvPr>
          <p:cNvSpPr/>
          <p:nvPr/>
        </p:nvSpPr>
        <p:spPr>
          <a:xfrm>
            <a:off x="8382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157140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3239-A6A1-4B64-B5F5-E64303098C8E}"/>
              </a:ext>
            </a:extLst>
          </p:cNvPr>
          <p:cNvSpPr>
            <a:spLocks noGrp="1"/>
          </p:cNvSpPr>
          <p:nvPr>
            <p:ph type="title"/>
          </p:nvPr>
        </p:nvSpPr>
        <p:spPr/>
        <p:txBody>
          <a:bodyPr/>
          <a:lstStyle/>
          <a:p>
            <a:r>
              <a:rPr lang="en-US" dirty="0"/>
              <a:t>Treat PTS: Compression</a:t>
            </a:r>
          </a:p>
        </p:txBody>
      </p:sp>
      <p:sp>
        <p:nvSpPr>
          <p:cNvPr id="3" name="Content Placeholder 2">
            <a:extLst>
              <a:ext uri="{FF2B5EF4-FFF2-40B4-BE49-F238E27FC236}">
                <a16:creationId xmlns:a16="http://schemas.microsoft.com/office/drawing/2014/main" id="{2EDBBCDD-49D5-401B-A6BB-5510E53A484A}"/>
              </a:ext>
            </a:extLst>
          </p:cNvPr>
          <p:cNvSpPr>
            <a:spLocks noGrp="1"/>
          </p:cNvSpPr>
          <p:nvPr>
            <p:ph idx="1"/>
          </p:nvPr>
        </p:nvSpPr>
        <p:spPr/>
        <p:txBody>
          <a:bodyPr/>
          <a:lstStyle/>
          <a:p>
            <a:r>
              <a:rPr lang="en-US" b="1" dirty="0">
                <a:solidFill>
                  <a:srgbClr val="FF0000"/>
                </a:solidFill>
              </a:rPr>
              <a:t>Recommendations for the Use of Graduated ECS and Intermittent Compression to Treat PTS</a:t>
            </a:r>
          </a:p>
          <a:p>
            <a:r>
              <a:rPr lang="en-US" b="1" dirty="0"/>
              <a:t>A trial of ECS may be considered in patients with PTS who have no contraindications (</a:t>
            </a:r>
            <a:r>
              <a:rPr lang="en-US" b="1" dirty="0" err="1"/>
              <a:t>eg</a:t>
            </a:r>
            <a:r>
              <a:rPr lang="en-US" b="1" dirty="0"/>
              <a:t>, arterial insufficiency) </a:t>
            </a:r>
            <a:r>
              <a:rPr lang="en-US" b="1" i="1" dirty="0"/>
              <a:t>(Class IIb; Level of Evidence C</a:t>
            </a:r>
            <a:r>
              <a:rPr lang="en-US" b="1" dirty="0"/>
              <a:t>).</a:t>
            </a:r>
            <a:endParaRPr lang="en-US" dirty="0"/>
          </a:p>
          <a:p>
            <a:r>
              <a:rPr lang="en-US" b="1" dirty="0"/>
              <a:t>For patients with moderate or severe PTS and significant edema, a trial of an intermittent compression device is reasonable </a:t>
            </a:r>
            <a:r>
              <a:rPr lang="en-US" b="1" i="1" dirty="0"/>
              <a:t>(Class IIb; Level of Evidence C</a:t>
            </a:r>
            <a:endParaRPr lang="en-US" dirty="0"/>
          </a:p>
          <a:p>
            <a:endParaRPr lang="en-US" dirty="0"/>
          </a:p>
        </p:txBody>
      </p:sp>
      <p:sp>
        <p:nvSpPr>
          <p:cNvPr id="4" name="Rectangle 3">
            <a:extLst>
              <a:ext uri="{FF2B5EF4-FFF2-40B4-BE49-F238E27FC236}">
                <a16:creationId xmlns:a16="http://schemas.microsoft.com/office/drawing/2014/main" id="{B0F9C63F-73C8-4728-B511-03E6FDFB734C}"/>
              </a:ext>
            </a:extLst>
          </p:cNvPr>
          <p:cNvSpPr/>
          <p:nvPr/>
        </p:nvSpPr>
        <p:spPr>
          <a:xfrm>
            <a:off x="838200" y="6424139"/>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2259020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9C78-ECFA-43D7-95A2-BE9F4DDA47AD}"/>
              </a:ext>
            </a:extLst>
          </p:cNvPr>
          <p:cNvSpPr>
            <a:spLocks noGrp="1"/>
          </p:cNvSpPr>
          <p:nvPr>
            <p:ph type="title"/>
          </p:nvPr>
        </p:nvSpPr>
        <p:spPr/>
        <p:txBody>
          <a:bodyPr/>
          <a:lstStyle/>
          <a:p>
            <a:r>
              <a:rPr lang="en-US" dirty="0"/>
              <a:t>Treat PTS: Horse Chestnut</a:t>
            </a:r>
          </a:p>
        </p:txBody>
      </p:sp>
      <p:sp>
        <p:nvSpPr>
          <p:cNvPr id="3" name="Content Placeholder 2">
            <a:extLst>
              <a:ext uri="{FF2B5EF4-FFF2-40B4-BE49-F238E27FC236}">
                <a16:creationId xmlns:a16="http://schemas.microsoft.com/office/drawing/2014/main" id="{75B05B59-1D97-483B-B23D-B01523AE1E0B}"/>
              </a:ext>
            </a:extLst>
          </p:cNvPr>
          <p:cNvSpPr>
            <a:spLocks noGrp="1"/>
          </p:cNvSpPr>
          <p:nvPr>
            <p:ph idx="1"/>
          </p:nvPr>
        </p:nvSpPr>
        <p:spPr/>
        <p:txBody>
          <a:bodyPr/>
          <a:lstStyle/>
          <a:p>
            <a:r>
              <a:rPr lang="en-US" b="1" dirty="0">
                <a:solidFill>
                  <a:srgbClr val="FF0000"/>
                </a:solidFill>
              </a:rPr>
              <a:t>Recommendations for Pharmacotherapy to Treat PTS</a:t>
            </a:r>
          </a:p>
          <a:p>
            <a:r>
              <a:rPr lang="en-US" b="1" dirty="0"/>
              <a:t>The effectiveness and safety of </a:t>
            </a:r>
            <a:r>
              <a:rPr lang="en-US" b="1" dirty="0" err="1"/>
              <a:t>rutosides</a:t>
            </a:r>
            <a:r>
              <a:rPr lang="en-US" b="1" dirty="0"/>
              <a:t>, </a:t>
            </a:r>
            <a:r>
              <a:rPr lang="en-US" b="1" dirty="0" err="1"/>
              <a:t>hidrosmin</a:t>
            </a:r>
            <a:r>
              <a:rPr lang="en-US" b="1" dirty="0"/>
              <a:t>, and defibrotide to treat PTS are uncertain </a:t>
            </a:r>
            <a:r>
              <a:rPr lang="en-US" b="1" i="1" dirty="0"/>
              <a:t>(Class IIb; Level of Evidence B</a:t>
            </a:r>
            <a:r>
              <a:rPr lang="en-US" b="1" dirty="0"/>
              <a:t>).</a:t>
            </a:r>
            <a:endParaRPr lang="en-US" dirty="0"/>
          </a:p>
          <a:p>
            <a:endParaRPr lang="en-US" dirty="0"/>
          </a:p>
        </p:txBody>
      </p:sp>
      <p:sp>
        <p:nvSpPr>
          <p:cNvPr id="4" name="Rectangle 3">
            <a:extLst>
              <a:ext uri="{FF2B5EF4-FFF2-40B4-BE49-F238E27FC236}">
                <a16:creationId xmlns:a16="http://schemas.microsoft.com/office/drawing/2014/main" id="{699BCFB3-2D18-4319-A6DF-F127C2707383}"/>
              </a:ext>
            </a:extLst>
          </p:cNvPr>
          <p:cNvSpPr/>
          <p:nvPr/>
        </p:nvSpPr>
        <p:spPr>
          <a:xfrm>
            <a:off x="8382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1608137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560C-E942-4D4D-BA08-D0E24FA498A3}"/>
              </a:ext>
            </a:extLst>
          </p:cNvPr>
          <p:cNvSpPr>
            <a:spLocks noGrp="1"/>
          </p:cNvSpPr>
          <p:nvPr>
            <p:ph type="title"/>
          </p:nvPr>
        </p:nvSpPr>
        <p:spPr/>
        <p:txBody>
          <a:bodyPr/>
          <a:lstStyle/>
          <a:p>
            <a:r>
              <a:rPr lang="en-US" dirty="0"/>
              <a:t>Treat PTS: Exercise</a:t>
            </a:r>
          </a:p>
        </p:txBody>
      </p:sp>
      <p:sp>
        <p:nvSpPr>
          <p:cNvPr id="3" name="Content Placeholder 2">
            <a:extLst>
              <a:ext uri="{FF2B5EF4-FFF2-40B4-BE49-F238E27FC236}">
                <a16:creationId xmlns:a16="http://schemas.microsoft.com/office/drawing/2014/main" id="{073AD7A9-7832-46B3-90C4-B6D33809E39A}"/>
              </a:ext>
            </a:extLst>
          </p:cNvPr>
          <p:cNvSpPr>
            <a:spLocks noGrp="1"/>
          </p:cNvSpPr>
          <p:nvPr>
            <p:ph idx="1"/>
          </p:nvPr>
        </p:nvSpPr>
        <p:spPr/>
        <p:txBody>
          <a:bodyPr/>
          <a:lstStyle/>
          <a:p>
            <a:r>
              <a:rPr lang="en-US" b="1" dirty="0">
                <a:solidFill>
                  <a:srgbClr val="FF0000"/>
                </a:solidFill>
              </a:rPr>
              <a:t>Recommendations for Exercise Training to Treat PTS</a:t>
            </a:r>
          </a:p>
          <a:p>
            <a:r>
              <a:rPr lang="en-US" b="1" dirty="0"/>
              <a:t>In patients with PTS, a supervised exercise training program consisting of leg strength training and aerobic activity for at least 6 months is reasonable for patients who are able to tolerate it </a:t>
            </a:r>
            <a:r>
              <a:rPr lang="en-US" b="1" i="1" dirty="0"/>
              <a:t>(Class </a:t>
            </a:r>
            <a:r>
              <a:rPr lang="en-US" b="1" i="1" dirty="0" err="1"/>
              <a:t>IIa</a:t>
            </a:r>
            <a:r>
              <a:rPr lang="en-US" b="1" i="1" dirty="0"/>
              <a:t>; Level of Evidence B</a:t>
            </a:r>
            <a:r>
              <a:rPr lang="en-US" b="1" dirty="0"/>
              <a:t>).</a:t>
            </a:r>
            <a:endParaRPr lang="en-US" dirty="0"/>
          </a:p>
          <a:p>
            <a:endParaRPr lang="en-US" dirty="0"/>
          </a:p>
        </p:txBody>
      </p:sp>
      <p:sp>
        <p:nvSpPr>
          <p:cNvPr id="4" name="Rectangle 3">
            <a:extLst>
              <a:ext uri="{FF2B5EF4-FFF2-40B4-BE49-F238E27FC236}">
                <a16:creationId xmlns:a16="http://schemas.microsoft.com/office/drawing/2014/main" id="{3D112396-6ADA-46F1-89F2-D78E7901EC97}"/>
              </a:ext>
            </a:extLst>
          </p:cNvPr>
          <p:cNvSpPr/>
          <p:nvPr/>
        </p:nvSpPr>
        <p:spPr>
          <a:xfrm>
            <a:off x="8382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3850666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44AC3-F7DD-446D-A31F-795EF804871C}"/>
              </a:ext>
            </a:extLst>
          </p:cNvPr>
          <p:cNvSpPr>
            <a:spLocks noGrp="1"/>
          </p:cNvSpPr>
          <p:nvPr>
            <p:ph type="title"/>
          </p:nvPr>
        </p:nvSpPr>
        <p:spPr/>
        <p:txBody>
          <a:bodyPr/>
          <a:lstStyle/>
          <a:p>
            <a:r>
              <a:rPr lang="en-US" dirty="0"/>
              <a:t>What you did(or didn’t) do did not work</a:t>
            </a:r>
          </a:p>
        </p:txBody>
      </p:sp>
      <p:sp>
        <p:nvSpPr>
          <p:cNvPr id="3" name="Content Placeholder 2">
            <a:extLst>
              <a:ext uri="{FF2B5EF4-FFF2-40B4-BE49-F238E27FC236}">
                <a16:creationId xmlns:a16="http://schemas.microsoft.com/office/drawing/2014/main" id="{6867D3F4-B1AE-44E5-A6EA-90B1EDEC11E4}"/>
              </a:ext>
            </a:extLst>
          </p:cNvPr>
          <p:cNvSpPr>
            <a:spLocks noGrp="1"/>
          </p:cNvSpPr>
          <p:nvPr>
            <p:ph idx="1"/>
          </p:nvPr>
        </p:nvSpPr>
        <p:spPr/>
        <p:txBody>
          <a:bodyPr>
            <a:normAutofit fontScale="92500"/>
          </a:bodyPr>
          <a:lstStyle/>
          <a:p>
            <a:r>
              <a:rPr lang="en-US" b="1" dirty="0">
                <a:solidFill>
                  <a:srgbClr val="FF0000"/>
                </a:solidFill>
              </a:rPr>
              <a:t>Recommendations for Venous Ulcer Management</a:t>
            </a:r>
          </a:p>
          <a:p>
            <a:r>
              <a:rPr lang="en-US" b="1" dirty="0"/>
              <a:t>Compression should be used to treat venous ulcers in preference to primary dressing alone, </a:t>
            </a:r>
            <a:r>
              <a:rPr lang="en-US" b="1" dirty="0" err="1"/>
              <a:t>noncompression</a:t>
            </a:r>
            <a:r>
              <a:rPr lang="en-US" b="1" dirty="0"/>
              <a:t> bandage, or no compression (</a:t>
            </a:r>
            <a:r>
              <a:rPr lang="en-US" b="1" i="1" dirty="0"/>
              <a:t>Class I; Level of Evidence A</a:t>
            </a:r>
            <a:r>
              <a:rPr lang="en-US" b="1" dirty="0"/>
              <a:t>).</a:t>
            </a:r>
            <a:endParaRPr lang="en-US" dirty="0"/>
          </a:p>
          <a:p>
            <a:r>
              <a:rPr lang="en-US" b="1" dirty="0"/>
              <a:t>Multicomponent compression systems are more effective than single-component systems (</a:t>
            </a:r>
            <a:r>
              <a:rPr lang="en-US" b="1" i="1" dirty="0"/>
              <a:t>Class I; Level of Evidence B</a:t>
            </a:r>
            <a:r>
              <a:rPr lang="en-US" b="1" dirty="0"/>
              <a:t>).</a:t>
            </a:r>
            <a:endParaRPr lang="en-US" dirty="0"/>
          </a:p>
          <a:p>
            <a:r>
              <a:rPr lang="en-US" b="1" dirty="0"/>
              <a:t>Pentoxifylline can be useful for treating venous ulcers on its own or with compression (</a:t>
            </a:r>
            <a:r>
              <a:rPr lang="en-US" b="1" i="1" dirty="0"/>
              <a:t>Class </a:t>
            </a:r>
            <a:r>
              <a:rPr lang="en-US" b="1" i="1" dirty="0" err="1"/>
              <a:t>IIa</a:t>
            </a:r>
            <a:r>
              <a:rPr lang="en-US" b="1" i="1" dirty="0"/>
              <a:t>; Level of Evidence A</a:t>
            </a:r>
            <a:r>
              <a:rPr lang="en-US" b="1" dirty="0"/>
              <a:t>).</a:t>
            </a:r>
            <a:endParaRPr lang="en-US" dirty="0"/>
          </a:p>
          <a:p>
            <a:r>
              <a:rPr lang="en-US" b="1" dirty="0" err="1"/>
              <a:t>Neovalve</a:t>
            </a:r>
            <a:r>
              <a:rPr lang="en-US" b="1" dirty="0"/>
              <a:t> reconstruction may be considered in patients with refractory </a:t>
            </a:r>
            <a:r>
              <a:rPr lang="en-US" b="1" dirty="0" err="1"/>
              <a:t>postthrombotic</a:t>
            </a:r>
            <a:r>
              <a:rPr lang="en-US" b="1" dirty="0"/>
              <a:t> venous ulcers (</a:t>
            </a:r>
            <a:r>
              <a:rPr lang="en-US" b="1" i="1" dirty="0"/>
              <a:t>Class IIb; Level of Evidence C</a:t>
            </a:r>
            <a:r>
              <a:rPr lang="en-US" b="1" dirty="0"/>
              <a:t>).</a:t>
            </a:r>
            <a:endParaRPr lang="en-US" dirty="0"/>
          </a:p>
          <a:p>
            <a:endParaRPr lang="en-US" dirty="0"/>
          </a:p>
        </p:txBody>
      </p:sp>
      <p:sp>
        <p:nvSpPr>
          <p:cNvPr id="4" name="Rectangle 3">
            <a:extLst>
              <a:ext uri="{FF2B5EF4-FFF2-40B4-BE49-F238E27FC236}">
                <a16:creationId xmlns:a16="http://schemas.microsoft.com/office/drawing/2014/main" id="{6E45BD3B-7A49-4E64-8D18-F36025096F10}"/>
              </a:ext>
            </a:extLst>
          </p:cNvPr>
          <p:cNvSpPr/>
          <p:nvPr/>
        </p:nvSpPr>
        <p:spPr>
          <a:xfrm>
            <a:off x="8382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1166943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DF2C-E0F1-4D73-AE71-FAA37DB2D6DF}"/>
              </a:ext>
            </a:extLst>
          </p:cNvPr>
          <p:cNvSpPr>
            <a:spLocks noGrp="1"/>
          </p:cNvSpPr>
          <p:nvPr>
            <p:ph type="title"/>
          </p:nvPr>
        </p:nvSpPr>
        <p:spPr/>
        <p:txBody>
          <a:bodyPr/>
          <a:lstStyle/>
          <a:p>
            <a:r>
              <a:rPr lang="en-US" dirty="0"/>
              <a:t>Call in the Calvary</a:t>
            </a:r>
          </a:p>
        </p:txBody>
      </p:sp>
      <p:sp>
        <p:nvSpPr>
          <p:cNvPr id="3" name="Content Placeholder 2">
            <a:extLst>
              <a:ext uri="{FF2B5EF4-FFF2-40B4-BE49-F238E27FC236}">
                <a16:creationId xmlns:a16="http://schemas.microsoft.com/office/drawing/2014/main" id="{6578C304-A625-46F0-9139-40CFD75FC367}"/>
              </a:ext>
            </a:extLst>
          </p:cNvPr>
          <p:cNvSpPr>
            <a:spLocks noGrp="1"/>
          </p:cNvSpPr>
          <p:nvPr>
            <p:ph idx="1"/>
          </p:nvPr>
        </p:nvSpPr>
        <p:spPr/>
        <p:txBody>
          <a:bodyPr>
            <a:normAutofit fontScale="92500" lnSpcReduction="20000"/>
          </a:bodyPr>
          <a:lstStyle/>
          <a:p>
            <a:r>
              <a:rPr lang="en-US" b="1" dirty="0">
                <a:solidFill>
                  <a:srgbClr val="FF0000"/>
                </a:solidFill>
              </a:rPr>
              <a:t>Recommendations for Endovascular and Surgical Treatment of PTS</a:t>
            </a:r>
          </a:p>
          <a:p>
            <a:r>
              <a:rPr lang="en-US" b="1" dirty="0"/>
              <a:t>For the severely symptomatic patient with iliac vein or vena cava occlusion, surgery (</a:t>
            </a:r>
            <a:r>
              <a:rPr lang="en-US" b="1" dirty="0" err="1"/>
              <a:t>eg</a:t>
            </a:r>
            <a:r>
              <a:rPr lang="en-US" b="1" dirty="0"/>
              <a:t>, </a:t>
            </a:r>
            <a:r>
              <a:rPr lang="en-US" b="1" dirty="0" err="1"/>
              <a:t>femoro</a:t>
            </a:r>
            <a:r>
              <a:rPr lang="en-US" b="1" dirty="0"/>
              <a:t>-femoral or </a:t>
            </a:r>
            <a:r>
              <a:rPr lang="en-US" b="1" dirty="0" err="1"/>
              <a:t>femoro-caval</a:t>
            </a:r>
            <a:r>
              <a:rPr lang="en-US" b="1" dirty="0"/>
              <a:t> bypass) (</a:t>
            </a:r>
            <a:r>
              <a:rPr lang="en-US" b="1" i="1" dirty="0"/>
              <a:t>Class IIb; Level of Evidence C</a:t>
            </a:r>
            <a:r>
              <a:rPr lang="en-US" b="1" dirty="0"/>
              <a:t>) or percutaneous </a:t>
            </a:r>
            <a:r>
              <a:rPr lang="en-US" b="1" dirty="0" err="1"/>
              <a:t>endovenous</a:t>
            </a:r>
            <a:r>
              <a:rPr lang="en-US" b="1" dirty="0"/>
              <a:t> recanalization (</a:t>
            </a:r>
            <a:r>
              <a:rPr lang="en-US" b="1" dirty="0" err="1"/>
              <a:t>eg</a:t>
            </a:r>
            <a:r>
              <a:rPr lang="en-US" b="1" dirty="0"/>
              <a:t>, stent, balloon angioplasty) </a:t>
            </a:r>
            <a:r>
              <a:rPr lang="en-US" b="1" i="1" dirty="0"/>
              <a:t>(Class IIb; Level of Evidence B</a:t>
            </a:r>
            <a:r>
              <a:rPr lang="en-US" b="1" dirty="0"/>
              <a:t>) may be considered.</a:t>
            </a:r>
            <a:endParaRPr lang="en-US" dirty="0"/>
          </a:p>
          <a:p>
            <a:r>
              <a:rPr lang="en-US" b="1" dirty="0"/>
              <a:t>For severely symptomatic patients with </a:t>
            </a:r>
            <a:r>
              <a:rPr lang="en-US" b="1" dirty="0" err="1"/>
              <a:t>postthrombotic</a:t>
            </a:r>
            <a:r>
              <a:rPr lang="en-US" b="1" dirty="0"/>
              <a:t> occlusion of their common femoral vein, iliac vein, and vena cava, combined operative and </a:t>
            </a:r>
            <a:r>
              <a:rPr lang="en-US" b="1" dirty="0" err="1"/>
              <a:t>endovenous</a:t>
            </a:r>
            <a:r>
              <a:rPr lang="en-US" b="1" dirty="0"/>
              <a:t> </a:t>
            </a:r>
            <a:r>
              <a:rPr lang="en-US" b="1" dirty="0" err="1"/>
              <a:t>disobliteration</a:t>
            </a:r>
            <a:r>
              <a:rPr lang="en-US" b="1" dirty="0"/>
              <a:t> may be considered (</a:t>
            </a:r>
            <a:r>
              <a:rPr lang="en-US" b="1" i="1" dirty="0"/>
              <a:t>Class IIb; Level of Evidence C</a:t>
            </a:r>
            <a:r>
              <a:rPr lang="en-US" b="1" dirty="0"/>
              <a:t>).</a:t>
            </a:r>
            <a:endParaRPr lang="en-US" dirty="0"/>
          </a:p>
          <a:p>
            <a:r>
              <a:rPr lang="en-US" b="1" dirty="0"/>
              <a:t>For severely symptomatic patients with PTS, segmental vein valve transfer or venous transposition may be considered (</a:t>
            </a:r>
            <a:r>
              <a:rPr lang="en-US" b="1" i="1" dirty="0"/>
              <a:t>Class IIb; Level of Evidence C</a:t>
            </a:r>
            <a:r>
              <a:rPr lang="en-US" b="1" dirty="0"/>
              <a:t>).</a:t>
            </a:r>
            <a:endParaRPr lang="en-US" dirty="0"/>
          </a:p>
          <a:p>
            <a:endParaRPr lang="en-US" dirty="0"/>
          </a:p>
        </p:txBody>
      </p:sp>
      <p:sp>
        <p:nvSpPr>
          <p:cNvPr id="4" name="Rectangle 3">
            <a:extLst>
              <a:ext uri="{FF2B5EF4-FFF2-40B4-BE49-F238E27FC236}">
                <a16:creationId xmlns:a16="http://schemas.microsoft.com/office/drawing/2014/main" id="{1C68805D-AD8C-41F2-90D1-07C2B8A0D53E}"/>
              </a:ext>
            </a:extLst>
          </p:cNvPr>
          <p:cNvSpPr/>
          <p:nvPr/>
        </p:nvSpPr>
        <p:spPr>
          <a:xfrm>
            <a:off x="838200" y="6488668"/>
            <a:ext cx="5240730" cy="369332"/>
          </a:xfrm>
          <a:prstGeom prst="rect">
            <a:avLst/>
          </a:prstGeom>
        </p:spPr>
        <p:txBody>
          <a:bodyPr wrap="none">
            <a:spAutoFit/>
          </a:bodyPr>
          <a:lstStyle/>
          <a:p>
            <a:r>
              <a:rPr lang="en-US" dirty="0"/>
              <a:t>Susan R. Kahn et al. Circulation. 2014; 130: 1636-1661</a:t>
            </a:r>
          </a:p>
        </p:txBody>
      </p:sp>
    </p:spTree>
    <p:extLst>
      <p:ext uri="{BB962C8B-B14F-4D97-AF65-F5344CB8AC3E}">
        <p14:creationId xmlns:p14="http://schemas.microsoft.com/office/powerpoint/2010/main" val="676728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07E61-AB52-46A5-A248-921D1EAEEFEA}"/>
              </a:ext>
            </a:extLst>
          </p:cNvPr>
          <p:cNvSpPr>
            <a:spLocks noGrp="1"/>
          </p:cNvSpPr>
          <p:nvPr>
            <p:ph type="title"/>
          </p:nvPr>
        </p:nvSpPr>
        <p:spPr/>
        <p:txBody>
          <a:bodyPr/>
          <a:lstStyle/>
          <a:p>
            <a:r>
              <a:rPr lang="en-US" dirty="0"/>
              <a:t>EVRA(Early Venous Reflux Ablation)Ulcer Trial</a:t>
            </a:r>
          </a:p>
        </p:txBody>
      </p:sp>
      <p:sp>
        <p:nvSpPr>
          <p:cNvPr id="3" name="Content Placeholder 2">
            <a:extLst>
              <a:ext uri="{FF2B5EF4-FFF2-40B4-BE49-F238E27FC236}">
                <a16:creationId xmlns:a16="http://schemas.microsoft.com/office/drawing/2014/main" id="{65F68907-3A82-471A-89F5-23E4F65D7986}"/>
              </a:ext>
            </a:extLst>
          </p:cNvPr>
          <p:cNvSpPr>
            <a:spLocks noGrp="1"/>
          </p:cNvSpPr>
          <p:nvPr>
            <p:ph idx="1"/>
          </p:nvPr>
        </p:nvSpPr>
        <p:spPr/>
        <p:txBody>
          <a:bodyPr/>
          <a:lstStyle/>
          <a:p>
            <a:r>
              <a:rPr lang="en-US" dirty="0"/>
              <a:t>20 centers</a:t>
            </a:r>
          </a:p>
          <a:p>
            <a:r>
              <a:rPr lang="en-US" dirty="0"/>
              <a:t>450 patients</a:t>
            </a:r>
          </a:p>
          <a:p>
            <a:r>
              <a:rPr lang="en-US" dirty="0"/>
              <a:t>Compression alone vs. Early intervention</a:t>
            </a:r>
          </a:p>
          <a:p>
            <a:endParaRPr lang="en-US" dirty="0"/>
          </a:p>
          <a:p>
            <a:r>
              <a:rPr lang="en-US" dirty="0"/>
              <a:t>Conclusion: “Early </a:t>
            </a:r>
            <a:r>
              <a:rPr lang="en-US" dirty="0" err="1"/>
              <a:t>endovenous</a:t>
            </a:r>
            <a:r>
              <a:rPr lang="en-US" dirty="0"/>
              <a:t> ablation of superficial reflux resulted in faster healing of venous leg ulcers and more time free from ulcers than deferred </a:t>
            </a:r>
            <a:r>
              <a:rPr lang="en-US" dirty="0" err="1"/>
              <a:t>endovenous</a:t>
            </a:r>
            <a:r>
              <a:rPr lang="en-US" dirty="0"/>
              <a:t> ablation”</a:t>
            </a:r>
          </a:p>
        </p:txBody>
      </p:sp>
      <p:sp>
        <p:nvSpPr>
          <p:cNvPr id="4" name="Rectangle 3">
            <a:extLst>
              <a:ext uri="{FF2B5EF4-FFF2-40B4-BE49-F238E27FC236}">
                <a16:creationId xmlns:a16="http://schemas.microsoft.com/office/drawing/2014/main" id="{1624B688-9A51-43C0-BCAC-0C96801DF617}"/>
              </a:ext>
            </a:extLst>
          </p:cNvPr>
          <p:cNvSpPr/>
          <p:nvPr/>
        </p:nvSpPr>
        <p:spPr>
          <a:xfrm>
            <a:off x="5961279" y="5846544"/>
            <a:ext cx="5879495" cy="646331"/>
          </a:xfrm>
          <a:prstGeom prst="rect">
            <a:avLst/>
          </a:prstGeom>
        </p:spPr>
        <p:txBody>
          <a:bodyPr wrap="none">
            <a:spAutoFit/>
          </a:bodyPr>
          <a:lstStyle/>
          <a:p>
            <a:r>
              <a:rPr lang="en-US" sz="3600" i="1" dirty="0"/>
              <a:t>N </a:t>
            </a:r>
            <a:r>
              <a:rPr lang="en-US" sz="3600" i="1" dirty="0" err="1"/>
              <a:t>Engl</a:t>
            </a:r>
            <a:r>
              <a:rPr lang="en-US" sz="3600" i="1" dirty="0"/>
              <a:t> J Med 2018: 2105-2114</a:t>
            </a:r>
          </a:p>
        </p:txBody>
      </p:sp>
    </p:spTree>
    <p:extLst>
      <p:ext uri="{BB962C8B-B14F-4D97-AF65-F5344CB8AC3E}">
        <p14:creationId xmlns:p14="http://schemas.microsoft.com/office/powerpoint/2010/main" val="3133621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6C35-AC90-4054-9943-243C51C00DF4}"/>
              </a:ext>
            </a:extLst>
          </p:cNvPr>
          <p:cNvSpPr>
            <a:spLocks noGrp="1"/>
          </p:cNvSpPr>
          <p:nvPr>
            <p:ph type="title"/>
          </p:nvPr>
        </p:nvSpPr>
        <p:spPr/>
        <p:txBody>
          <a:bodyPr/>
          <a:lstStyle/>
          <a:p>
            <a:r>
              <a:rPr lang="en-US" dirty="0"/>
              <a:t>EVRA(Early Venous Reflux Ablation)Ulcer Trial</a:t>
            </a:r>
          </a:p>
        </p:txBody>
      </p:sp>
      <p:pic>
        <p:nvPicPr>
          <p:cNvPr id="5" name="Content Placeholder 4">
            <a:extLst>
              <a:ext uri="{FF2B5EF4-FFF2-40B4-BE49-F238E27FC236}">
                <a16:creationId xmlns:a16="http://schemas.microsoft.com/office/drawing/2014/main" id="{590D22FF-ECC9-4EF9-A4C9-B03243C01C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5437" y="1825625"/>
            <a:ext cx="6441125" cy="4351338"/>
          </a:xfrm>
        </p:spPr>
      </p:pic>
      <p:sp>
        <p:nvSpPr>
          <p:cNvPr id="6" name="Rectangle 5">
            <a:extLst>
              <a:ext uri="{FF2B5EF4-FFF2-40B4-BE49-F238E27FC236}">
                <a16:creationId xmlns:a16="http://schemas.microsoft.com/office/drawing/2014/main" id="{50208064-38BF-40D0-8FF6-B7A78907B8BB}"/>
              </a:ext>
            </a:extLst>
          </p:cNvPr>
          <p:cNvSpPr/>
          <p:nvPr/>
        </p:nvSpPr>
        <p:spPr>
          <a:xfrm>
            <a:off x="6606048" y="6308209"/>
            <a:ext cx="4623638" cy="523220"/>
          </a:xfrm>
          <a:prstGeom prst="rect">
            <a:avLst/>
          </a:prstGeom>
        </p:spPr>
        <p:txBody>
          <a:bodyPr wrap="none">
            <a:spAutoFit/>
          </a:bodyPr>
          <a:lstStyle/>
          <a:p>
            <a:r>
              <a:rPr lang="en-US" sz="2800" i="1" dirty="0"/>
              <a:t>N </a:t>
            </a:r>
            <a:r>
              <a:rPr lang="en-US" sz="2800" i="1" dirty="0" err="1"/>
              <a:t>Engl</a:t>
            </a:r>
            <a:r>
              <a:rPr lang="en-US" sz="2800" i="1" dirty="0"/>
              <a:t> J Med 2018: 2105-2114</a:t>
            </a:r>
          </a:p>
        </p:txBody>
      </p:sp>
    </p:spTree>
    <p:extLst>
      <p:ext uri="{BB962C8B-B14F-4D97-AF65-F5344CB8AC3E}">
        <p14:creationId xmlns:p14="http://schemas.microsoft.com/office/powerpoint/2010/main" val="3128368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Imaging</a:t>
            </a:r>
          </a:p>
        </p:txBody>
      </p:sp>
      <p:pic>
        <p:nvPicPr>
          <p:cNvPr id="4" name="Content Placeholder 3"/>
          <p:cNvPicPr>
            <a:picLocks noGrp="1" noChangeAspect="1"/>
          </p:cNvPicPr>
          <p:nvPr>
            <p:ph idx="1"/>
          </p:nvPr>
        </p:nvPicPr>
        <p:blipFill>
          <a:blip r:embed="rId3"/>
          <a:stretch>
            <a:fillRect/>
          </a:stretch>
        </p:blipFill>
        <p:spPr>
          <a:xfrm>
            <a:off x="1198644" y="1690688"/>
            <a:ext cx="10155156" cy="4638394"/>
          </a:xfrm>
          <a:prstGeom prst="rect">
            <a:avLst/>
          </a:prstGeom>
        </p:spPr>
      </p:pic>
      <p:pic>
        <p:nvPicPr>
          <p:cNvPr id="3" name="Picture 2">
            <a:extLst>
              <a:ext uri="{FF2B5EF4-FFF2-40B4-BE49-F238E27FC236}">
                <a16:creationId xmlns:a16="http://schemas.microsoft.com/office/drawing/2014/main" id="{0F6AFFB0-AA5D-40AD-940E-53975741E57F}"/>
              </a:ext>
            </a:extLst>
          </p:cNvPr>
          <p:cNvPicPr>
            <a:picLocks noChangeAspect="1"/>
          </p:cNvPicPr>
          <p:nvPr/>
        </p:nvPicPr>
        <p:blipFill>
          <a:blip r:embed="rId4"/>
          <a:stretch>
            <a:fillRect/>
          </a:stretch>
        </p:blipFill>
        <p:spPr>
          <a:xfrm>
            <a:off x="8904644" y="168250"/>
            <a:ext cx="2999492" cy="1133954"/>
          </a:xfrm>
          <a:prstGeom prst="rect">
            <a:avLst/>
          </a:prstGeom>
        </p:spPr>
      </p:pic>
    </p:spTree>
    <p:extLst>
      <p:ext uri="{BB962C8B-B14F-4D97-AF65-F5344CB8AC3E}">
        <p14:creationId xmlns:p14="http://schemas.microsoft.com/office/powerpoint/2010/main" val="252249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9811"/>
            <a:ext cx="10515600" cy="818147"/>
          </a:xfrm>
        </p:spPr>
        <p:txBody>
          <a:bodyPr>
            <a:normAutofit lnSpcReduction="10000"/>
          </a:bodyPr>
          <a:lstStyle/>
          <a:p>
            <a:pPr marL="0" indent="0">
              <a:buNone/>
            </a:pPr>
            <a:r>
              <a:rPr lang="en-US" dirty="0"/>
              <a:t>Homan’s sign is an unreliable physical finding in the diagnosis of DVT. It is both nonspecific and very insensitive. </a:t>
            </a:r>
          </a:p>
          <a:p>
            <a:pPr marL="0" indent="0">
              <a:buNone/>
            </a:pPr>
            <a:endParaRPr lang="en-US" dirty="0"/>
          </a:p>
          <a:p>
            <a:pPr marL="0" indent="0">
              <a:buNone/>
            </a:pPr>
            <a:endParaRPr lang="en-US" dirty="0"/>
          </a:p>
        </p:txBody>
      </p:sp>
      <p:sp>
        <p:nvSpPr>
          <p:cNvPr id="4" name="TextBox 3"/>
          <p:cNvSpPr txBox="1"/>
          <p:nvPr/>
        </p:nvSpPr>
        <p:spPr>
          <a:xfrm>
            <a:off x="838200" y="2086707"/>
            <a:ext cx="10515600" cy="1815882"/>
          </a:xfrm>
          <a:prstGeom prst="rect">
            <a:avLst/>
          </a:prstGeom>
          <a:noFill/>
        </p:spPr>
        <p:txBody>
          <a:bodyPr wrap="square" rtlCol="0">
            <a:spAutoFit/>
          </a:bodyPr>
          <a:lstStyle/>
          <a:p>
            <a:r>
              <a:rPr lang="en-US" sz="2800" dirty="0"/>
              <a:t>“</a:t>
            </a:r>
            <a:r>
              <a:rPr lang="en-US" sz="2800" i="1" dirty="0"/>
              <a:t>If they had to name a sign after me, why didn’t they pick one that was any damn good?”</a:t>
            </a:r>
          </a:p>
          <a:p>
            <a:endParaRPr lang="en-US" sz="2800" dirty="0"/>
          </a:p>
          <a:p>
            <a:r>
              <a:rPr lang="en-US" sz="2800" dirty="0"/>
              <a:t>                                     </a:t>
            </a:r>
            <a:r>
              <a:rPr lang="en-US" sz="2000" dirty="0"/>
              <a:t>John Homans, MD 1877-1954</a:t>
            </a:r>
            <a:endParaRPr lang="en-US" sz="2800" dirty="0"/>
          </a:p>
        </p:txBody>
      </p:sp>
      <p:pic>
        <p:nvPicPr>
          <p:cNvPr id="6" name="Picture 5">
            <a:extLst>
              <a:ext uri="{FF2B5EF4-FFF2-40B4-BE49-F238E27FC236}">
                <a16:creationId xmlns:a16="http://schemas.microsoft.com/office/drawing/2014/main" id="{D5AA07C4-7FA6-4F03-A44B-1134AB8AB679}"/>
              </a:ext>
            </a:extLst>
          </p:cNvPr>
          <p:cNvPicPr>
            <a:picLocks noChangeAspect="1"/>
          </p:cNvPicPr>
          <p:nvPr/>
        </p:nvPicPr>
        <p:blipFill>
          <a:blip r:embed="rId3"/>
          <a:stretch>
            <a:fillRect/>
          </a:stretch>
        </p:blipFill>
        <p:spPr>
          <a:xfrm>
            <a:off x="9275975" y="5589377"/>
            <a:ext cx="2581758" cy="978111"/>
          </a:xfrm>
          <a:prstGeom prst="rect">
            <a:avLst/>
          </a:prstGeom>
        </p:spPr>
      </p:pic>
      <p:pic>
        <p:nvPicPr>
          <p:cNvPr id="1026" name="Picture 2" descr="Image result for homans sign dvt">
            <a:extLst>
              <a:ext uri="{FF2B5EF4-FFF2-40B4-BE49-F238E27FC236}">
                <a16:creationId xmlns:a16="http://schemas.microsoft.com/office/drawing/2014/main" id="{977456C0-F50D-46DF-89D8-A9281775F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639" y="3127230"/>
            <a:ext cx="2367397" cy="355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C804-3EBF-4781-8BE5-CB305EF25151}"/>
              </a:ext>
            </a:extLst>
          </p:cNvPr>
          <p:cNvSpPr>
            <a:spLocks noGrp="1"/>
          </p:cNvSpPr>
          <p:nvPr>
            <p:ph type="title"/>
          </p:nvPr>
        </p:nvSpPr>
        <p:spPr/>
        <p:txBody>
          <a:bodyPr/>
          <a:lstStyle/>
          <a:p>
            <a:r>
              <a:rPr lang="en-US" dirty="0"/>
              <a:t>Treatment: May-</a:t>
            </a:r>
            <a:r>
              <a:rPr lang="en-US" dirty="0" err="1"/>
              <a:t>Thurner</a:t>
            </a:r>
            <a:endParaRPr lang="en-US" dirty="0"/>
          </a:p>
        </p:txBody>
      </p:sp>
      <p:pic>
        <p:nvPicPr>
          <p:cNvPr id="2050" name="Picture 2">
            <a:extLst>
              <a:ext uri="{FF2B5EF4-FFF2-40B4-BE49-F238E27FC236}">
                <a16:creationId xmlns:a16="http://schemas.microsoft.com/office/drawing/2014/main" id="{4CF1A263-BAAB-457A-B4AD-BF49DAB27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483" y="1434210"/>
            <a:ext cx="8915033" cy="5167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63F668-6BFA-418F-A8F8-C47FE65D39C7}"/>
              </a:ext>
            </a:extLst>
          </p:cNvPr>
          <p:cNvPicPr>
            <a:picLocks noChangeAspect="1"/>
          </p:cNvPicPr>
          <p:nvPr/>
        </p:nvPicPr>
        <p:blipFill>
          <a:blip r:embed="rId3"/>
          <a:stretch>
            <a:fillRect/>
          </a:stretch>
        </p:blipFill>
        <p:spPr>
          <a:xfrm>
            <a:off x="8869113" y="151217"/>
            <a:ext cx="2999492" cy="1133954"/>
          </a:xfrm>
          <a:prstGeom prst="rect">
            <a:avLst/>
          </a:prstGeom>
        </p:spPr>
      </p:pic>
    </p:spTree>
    <p:extLst>
      <p:ext uri="{BB962C8B-B14F-4D97-AF65-F5344CB8AC3E}">
        <p14:creationId xmlns:p14="http://schemas.microsoft.com/office/powerpoint/2010/main" val="3746678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Varicose Vein Treatments</a:t>
            </a:r>
          </a:p>
        </p:txBody>
      </p:sp>
      <p:sp>
        <p:nvSpPr>
          <p:cNvPr id="3" name="Content Placeholder 2"/>
          <p:cNvSpPr>
            <a:spLocks noGrp="1"/>
          </p:cNvSpPr>
          <p:nvPr>
            <p:ph idx="1"/>
          </p:nvPr>
        </p:nvSpPr>
        <p:spPr/>
        <p:txBody>
          <a:bodyPr>
            <a:normAutofit fontScale="70000" lnSpcReduction="20000"/>
          </a:bodyPr>
          <a:lstStyle/>
          <a:p>
            <a:r>
              <a:rPr lang="en-US" dirty="0"/>
              <a:t>Conservative therapy</a:t>
            </a:r>
          </a:p>
          <a:p>
            <a:pPr lvl="1"/>
            <a:r>
              <a:rPr lang="en-US" dirty="0"/>
              <a:t>Walking</a:t>
            </a:r>
          </a:p>
          <a:p>
            <a:pPr lvl="1"/>
            <a:r>
              <a:rPr lang="en-US" dirty="0"/>
              <a:t>Leg elevation</a:t>
            </a:r>
          </a:p>
          <a:p>
            <a:pPr lvl="1"/>
            <a:r>
              <a:rPr lang="en-US" dirty="0"/>
              <a:t>Compression</a:t>
            </a:r>
          </a:p>
          <a:p>
            <a:pPr lvl="1"/>
            <a:r>
              <a:rPr lang="en-US" dirty="0"/>
              <a:t>Medication: Horse Chestnut/</a:t>
            </a:r>
            <a:r>
              <a:rPr lang="en-US" dirty="0" err="1"/>
              <a:t>Diosmin</a:t>
            </a:r>
            <a:endParaRPr lang="en-US" dirty="0"/>
          </a:p>
          <a:p>
            <a:r>
              <a:rPr lang="en-US" dirty="0" err="1"/>
              <a:t>Endovenous</a:t>
            </a:r>
            <a:r>
              <a:rPr lang="en-US" dirty="0"/>
              <a:t> thermal ablations</a:t>
            </a:r>
          </a:p>
          <a:p>
            <a:pPr lvl="1"/>
            <a:r>
              <a:rPr lang="en-US" dirty="0"/>
              <a:t>Radio-frequency, RFA</a:t>
            </a:r>
          </a:p>
          <a:p>
            <a:pPr lvl="1"/>
            <a:r>
              <a:rPr lang="en-US" dirty="0"/>
              <a:t>Lasers, EVLA</a:t>
            </a:r>
          </a:p>
          <a:p>
            <a:pPr lvl="1"/>
            <a:r>
              <a:rPr lang="en-US" dirty="0"/>
              <a:t>Steam</a:t>
            </a:r>
          </a:p>
          <a:p>
            <a:r>
              <a:rPr lang="en-US" dirty="0"/>
              <a:t>Ambulatory Phlebectomy</a:t>
            </a:r>
          </a:p>
          <a:p>
            <a:r>
              <a:rPr lang="en-US" dirty="0"/>
              <a:t> Injection Sclerotherapy, UGFS</a:t>
            </a:r>
          </a:p>
          <a:p>
            <a:r>
              <a:rPr lang="en-US" dirty="0"/>
              <a:t>Nonthermal ablation</a:t>
            </a:r>
          </a:p>
          <a:p>
            <a:pPr lvl="1"/>
            <a:r>
              <a:rPr lang="en-US" dirty="0"/>
              <a:t>MOCA</a:t>
            </a:r>
          </a:p>
          <a:p>
            <a:pPr lvl="1"/>
            <a:r>
              <a:rPr lang="en-US" dirty="0" err="1"/>
              <a:t>Cyanoacylic</a:t>
            </a:r>
            <a:r>
              <a:rPr lang="en-US" dirty="0"/>
              <a:t> glue</a:t>
            </a:r>
          </a:p>
          <a:p>
            <a:r>
              <a:rPr lang="en-US" dirty="0"/>
              <a:t>Stripping and ligation</a:t>
            </a:r>
          </a:p>
          <a:p>
            <a:pPr marL="457200" lvl="1" indent="0">
              <a:buNone/>
            </a:pPr>
            <a:endParaRPr lang="en-US" dirty="0"/>
          </a:p>
        </p:txBody>
      </p:sp>
      <p:pic>
        <p:nvPicPr>
          <p:cNvPr id="5" name="Content Placeholder 4"/>
          <p:cNvPicPr>
            <a:picLocks noChangeAspect="1"/>
          </p:cNvPicPr>
          <p:nvPr/>
        </p:nvPicPr>
        <p:blipFill>
          <a:blip r:embed="rId3"/>
          <a:stretch>
            <a:fillRect/>
          </a:stretch>
        </p:blipFill>
        <p:spPr>
          <a:xfrm>
            <a:off x="6531117" y="1923274"/>
            <a:ext cx="2038551" cy="4194712"/>
          </a:xfrm>
          <a:prstGeom prst="rect">
            <a:avLst/>
          </a:prstGeom>
        </p:spPr>
      </p:pic>
      <p:pic>
        <p:nvPicPr>
          <p:cNvPr id="6" name="Picture 5"/>
          <p:cNvPicPr>
            <a:picLocks noChangeAspect="1"/>
          </p:cNvPicPr>
          <p:nvPr/>
        </p:nvPicPr>
        <p:blipFill>
          <a:blip r:embed="rId4"/>
          <a:stretch>
            <a:fillRect/>
          </a:stretch>
        </p:blipFill>
        <p:spPr>
          <a:xfrm>
            <a:off x="9080986" y="1923274"/>
            <a:ext cx="1944464" cy="4194712"/>
          </a:xfrm>
          <a:prstGeom prst="rect">
            <a:avLst/>
          </a:prstGeom>
        </p:spPr>
      </p:pic>
      <p:pic>
        <p:nvPicPr>
          <p:cNvPr id="7" name="Picture 6">
            <a:extLst>
              <a:ext uri="{FF2B5EF4-FFF2-40B4-BE49-F238E27FC236}">
                <a16:creationId xmlns:a16="http://schemas.microsoft.com/office/drawing/2014/main" id="{35168931-F393-4A7D-BC06-82D76DDD0AAF}"/>
              </a:ext>
            </a:extLst>
          </p:cNvPr>
          <p:cNvPicPr>
            <a:picLocks noChangeAspect="1"/>
          </p:cNvPicPr>
          <p:nvPr/>
        </p:nvPicPr>
        <p:blipFill>
          <a:blip r:embed="rId5"/>
          <a:stretch>
            <a:fillRect/>
          </a:stretch>
        </p:blipFill>
        <p:spPr>
          <a:xfrm>
            <a:off x="9080986" y="173519"/>
            <a:ext cx="2999492" cy="1133954"/>
          </a:xfrm>
          <a:prstGeom prst="rect">
            <a:avLst/>
          </a:prstGeom>
        </p:spPr>
      </p:pic>
    </p:spTree>
    <p:extLst>
      <p:ext uri="{BB962C8B-B14F-4D97-AF65-F5344CB8AC3E}">
        <p14:creationId xmlns:p14="http://schemas.microsoft.com/office/powerpoint/2010/main" val="1307246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Varicose Vein Treatments</a:t>
            </a:r>
            <a:br>
              <a:rPr lang="en-US" dirty="0"/>
            </a:br>
            <a:r>
              <a:rPr lang="en-US" sz="3200" dirty="0"/>
              <a:t>Catheter-Based </a:t>
            </a:r>
            <a:r>
              <a:rPr lang="en-US" sz="3200" dirty="0" err="1"/>
              <a:t>Endovenous</a:t>
            </a:r>
            <a:r>
              <a:rPr lang="en-US" sz="3200" dirty="0"/>
              <a:t> Thermal Ablation</a:t>
            </a:r>
          </a:p>
        </p:txBody>
      </p:sp>
      <p:pic>
        <p:nvPicPr>
          <p:cNvPr id="5" name="Content Placeholder 4"/>
          <p:cNvPicPr>
            <a:picLocks noGrp="1" noChangeAspect="1"/>
          </p:cNvPicPr>
          <p:nvPr>
            <p:ph sz="half" idx="1"/>
          </p:nvPr>
        </p:nvPicPr>
        <p:blipFill>
          <a:blip r:embed="rId2"/>
          <a:stretch>
            <a:fillRect/>
          </a:stretch>
        </p:blipFill>
        <p:spPr>
          <a:xfrm>
            <a:off x="151038" y="2220686"/>
            <a:ext cx="5509534" cy="2737442"/>
          </a:xfrm>
          <a:prstGeom prst="rect">
            <a:avLst/>
          </a:prstGeom>
        </p:spPr>
      </p:pic>
      <p:sp>
        <p:nvSpPr>
          <p:cNvPr id="6" name="TextBox 5"/>
          <p:cNvSpPr txBox="1"/>
          <p:nvPr/>
        </p:nvSpPr>
        <p:spPr>
          <a:xfrm>
            <a:off x="1147482" y="5593976"/>
            <a:ext cx="4884029" cy="1200329"/>
          </a:xfrm>
          <a:prstGeom prst="rect">
            <a:avLst/>
          </a:prstGeom>
          <a:noFill/>
        </p:spPr>
        <p:txBody>
          <a:bodyPr wrap="none" rtlCol="0">
            <a:spAutoFit/>
          </a:bodyPr>
          <a:lstStyle/>
          <a:p>
            <a:r>
              <a:rPr lang="en-US" dirty="0"/>
              <a:t>1.Gloviczki </a:t>
            </a:r>
            <a:r>
              <a:rPr lang="en-US" dirty="0" err="1"/>
              <a:t>P,et</a:t>
            </a:r>
            <a:r>
              <a:rPr lang="en-US" dirty="0"/>
              <a:t> al. J </a:t>
            </a:r>
            <a:r>
              <a:rPr lang="en-US" dirty="0" err="1"/>
              <a:t>Vasc</a:t>
            </a:r>
            <a:r>
              <a:rPr lang="en-US" dirty="0"/>
              <a:t> Surg.2011;532s-48S.</a:t>
            </a:r>
          </a:p>
          <a:p>
            <a:r>
              <a:rPr lang="en-US" dirty="0"/>
              <a:t>2. Van den </a:t>
            </a:r>
            <a:r>
              <a:rPr lang="en-US" dirty="0" err="1"/>
              <a:t>Bos</a:t>
            </a:r>
            <a:r>
              <a:rPr lang="en-US" dirty="0"/>
              <a:t> </a:t>
            </a:r>
            <a:r>
              <a:rPr lang="en-US" dirty="0" err="1"/>
              <a:t>RR,et</a:t>
            </a:r>
            <a:r>
              <a:rPr lang="en-US" dirty="0"/>
              <a:t> </a:t>
            </a:r>
            <a:r>
              <a:rPr lang="en-US" dirty="0" err="1"/>
              <a:t>al.J</a:t>
            </a:r>
            <a:r>
              <a:rPr lang="en-US" dirty="0"/>
              <a:t> </a:t>
            </a:r>
            <a:r>
              <a:rPr lang="en-US" dirty="0" err="1"/>
              <a:t>Vasc</a:t>
            </a:r>
            <a:r>
              <a:rPr lang="en-US" dirty="0"/>
              <a:t> Surg.2011:53:181-6.</a:t>
            </a:r>
          </a:p>
          <a:p>
            <a:r>
              <a:rPr lang="en-US" dirty="0"/>
              <a:t>3. Almeida JL. </a:t>
            </a:r>
            <a:r>
              <a:rPr lang="en-US" dirty="0" err="1"/>
              <a:t>Endovasc</a:t>
            </a:r>
            <a:r>
              <a:rPr lang="en-US" dirty="0"/>
              <a:t> Today, 2001.</a:t>
            </a:r>
          </a:p>
          <a:p>
            <a:endParaRPr lang="en-US" dirty="0"/>
          </a:p>
        </p:txBody>
      </p:sp>
      <p:pic>
        <p:nvPicPr>
          <p:cNvPr id="3" name="Picture 2">
            <a:extLst>
              <a:ext uri="{FF2B5EF4-FFF2-40B4-BE49-F238E27FC236}">
                <a16:creationId xmlns:a16="http://schemas.microsoft.com/office/drawing/2014/main" id="{DC15C3A8-FA2C-4793-BD96-88F593313296}"/>
              </a:ext>
            </a:extLst>
          </p:cNvPr>
          <p:cNvPicPr>
            <a:picLocks noChangeAspect="1"/>
          </p:cNvPicPr>
          <p:nvPr/>
        </p:nvPicPr>
        <p:blipFill>
          <a:blip r:embed="rId3"/>
          <a:stretch>
            <a:fillRect/>
          </a:stretch>
        </p:blipFill>
        <p:spPr>
          <a:xfrm>
            <a:off x="9061162" y="155902"/>
            <a:ext cx="2999492" cy="1133954"/>
          </a:xfrm>
          <a:prstGeom prst="rect">
            <a:avLst/>
          </a:prstGeom>
        </p:spPr>
      </p:pic>
      <p:pic>
        <p:nvPicPr>
          <p:cNvPr id="8" name="Content Placeholder 4">
            <a:extLst>
              <a:ext uri="{FF2B5EF4-FFF2-40B4-BE49-F238E27FC236}">
                <a16:creationId xmlns:a16="http://schemas.microsoft.com/office/drawing/2014/main" id="{70C5B51C-2932-4C39-BAEA-5FFDFCC322BC}"/>
              </a:ext>
            </a:extLst>
          </p:cNvPr>
          <p:cNvPicPr>
            <a:picLocks noChangeAspect="1"/>
          </p:cNvPicPr>
          <p:nvPr/>
        </p:nvPicPr>
        <p:blipFill>
          <a:blip r:embed="rId4"/>
          <a:stretch>
            <a:fillRect/>
          </a:stretch>
        </p:blipFill>
        <p:spPr>
          <a:xfrm>
            <a:off x="7414014" y="1771604"/>
            <a:ext cx="4672073" cy="3635606"/>
          </a:xfrm>
          <a:prstGeom prst="rect">
            <a:avLst/>
          </a:prstGeom>
        </p:spPr>
      </p:pic>
      <p:pic>
        <p:nvPicPr>
          <p:cNvPr id="12" name="Picture 11">
            <a:extLst>
              <a:ext uri="{FF2B5EF4-FFF2-40B4-BE49-F238E27FC236}">
                <a16:creationId xmlns:a16="http://schemas.microsoft.com/office/drawing/2014/main" id="{FB4F0933-2875-4485-8FEC-B37EF921774A}"/>
              </a:ext>
            </a:extLst>
          </p:cNvPr>
          <p:cNvPicPr>
            <a:picLocks noChangeAspect="1"/>
          </p:cNvPicPr>
          <p:nvPr/>
        </p:nvPicPr>
        <p:blipFill>
          <a:blip r:embed="rId5"/>
          <a:stretch>
            <a:fillRect/>
          </a:stretch>
        </p:blipFill>
        <p:spPr>
          <a:xfrm>
            <a:off x="5660572" y="2220686"/>
            <a:ext cx="1753442" cy="2737442"/>
          </a:xfrm>
          <a:prstGeom prst="rect">
            <a:avLst/>
          </a:prstGeom>
        </p:spPr>
      </p:pic>
    </p:spTree>
    <p:extLst>
      <p:ext uri="{BB962C8B-B14F-4D97-AF65-F5344CB8AC3E}">
        <p14:creationId xmlns:p14="http://schemas.microsoft.com/office/powerpoint/2010/main" val="152077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363"/>
            <a:ext cx="10515600" cy="1325563"/>
          </a:xfrm>
        </p:spPr>
        <p:txBody>
          <a:bodyPr/>
          <a:lstStyle/>
          <a:p>
            <a:r>
              <a:rPr lang="en-US" dirty="0"/>
              <a:t>Ambulatory “stab” Phlebectomy</a:t>
            </a:r>
          </a:p>
        </p:txBody>
      </p:sp>
      <p:pic>
        <p:nvPicPr>
          <p:cNvPr id="4" name="Picture 3"/>
          <p:cNvPicPr>
            <a:picLocks noChangeAspect="1"/>
          </p:cNvPicPr>
          <p:nvPr/>
        </p:nvPicPr>
        <p:blipFill rotWithShape="1">
          <a:blip r:embed="rId2"/>
          <a:srcRect l="25457" t="28846" r="55721" b="17821"/>
          <a:stretch/>
        </p:blipFill>
        <p:spPr>
          <a:xfrm>
            <a:off x="3103684" y="1978268"/>
            <a:ext cx="2294793" cy="3657601"/>
          </a:xfrm>
          <a:prstGeom prst="rect">
            <a:avLst/>
          </a:prstGeom>
        </p:spPr>
      </p:pic>
      <p:pic>
        <p:nvPicPr>
          <p:cNvPr id="5" name="Picture 4"/>
          <p:cNvPicPr>
            <a:picLocks noChangeAspect="1"/>
          </p:cNvPicPr>
          <p:nvPr/>
        </p:nvPicPr>
        <p:blipFill rotWithShape="1">
          <a:blip r:embed="rId3"/>
          <a:srcRect l="49760" t="30897" r="26586" b="28590"/>
          <a:stretch/>
        </p:blipFill>
        <p:spPr>
          <a:xfrm>
            <a:off x="6066692" y="2118946"/>
            <a:ext cx="2883877" cy="2778369"/>
          </a:xfrm>
          <a:prstGeom prst="rect">
            <a:avLst/>
          </a:prstGeom>
        </p:spPr>
      </p:pic>
      <p:pic>
        <p:nvPicPr>
          <p:cNvPr id="3" name="Picture 2">
            <a:extLst>
              <a:ext uri="{FF2B5EF4-FFF2-40B4-BE49-F238E27FC236}">
                <a16:creationId xmlns:a16="http://schemas.microsoft.com/office/drawing/2014/main" id="{36BE251D-C26E-40C3-A0F2-5D895395BEB8}"/>
              </a:ext>
            </a:extLst>
          </p:cNvPr>
          <p:cNvPicPr>
            <a:picLocks noChangeAspect="1"/>
          </p:cNvPicPr>
          <p:nvPr/>
        </p:nvPicPr>
        <p:blipFill>
          <a:blip r:embed="rId4"/>
          <a:stretch>
            <a:fillRect/>
          </a:stretch>
        </p:blipFill>
        <p:spPr>
          <a:xfrm>
            <a:off x="9011735" y="133547"/>
            <a:ext cx="2999492" cy="1133954"/>
          </a:xfrm>
          <a:prstGeom prst="rect">
            <a:avLst/>
          </a:prstGeom>
        </p:spPr>
      </p:pic>
    </p:spTree>
    <p:extLst>
      <p:ext uri="{BB962C8B-B14F-4D97-AF65-F5344CB8AC3E}">
        <p14:creationId xmlns:p14="http://schemas.microsoft.com/office/powerpoint/2010/main" val="3424147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Phlebectomy</a:t>
            </a:r>
          </a:p>
        </p:txBody>
      </p:sp>
      <p:pic>
        <p:nvPicPr>
          <p:cNvPr id="3" name="Content Placeholder 3"/>
          <p:cNvPicPr>
            <a:picLocks noChangeAspect="1"/>
          </p:cNvPicPr>
          <p:nvPr/>
        </p:nvPicPr>
        <p:blipFill>
          <a:blip r:embed="rId3"/>
          <a:stretch>
            <a:fillRect/>
          </a:stretch>
        </p:blipFill>
        <p:spPr>
          <a:xfrm>
            <a:off x="838200" y="1607999"/>
            <a:ext cx="4469530" cy="2563407"/>
          </a:xfrm>
          <a:prstGeom prst="rect">
            <a:avLst/>
          </a:prstGeom>
        </p:spPr>
      </p:pic>
      <p:pic>
        <p:nvPicPr>
          <p:cNvPr id="4" name="Picture 3"/>
          <p:cNvPicPr>
            <a:picLocks noChangeAspect="1"/>
          </p:cNvPicPr>
          <p:nvPr/>
        </p:nvPicPr>
        <p:blipFill>
          <a:blip r:embed="rId4"/>
          <a:stretch>
            <a:fillRect/>
          </a:stretch>
        </p:blipFill>
        <p:spPr>
          <a:xfrm>
            <a:off x="6096000" y="1607999"/>
            <a:ext cx="4332872" cy="2485030"/>
          </a:xfrm>
          <a:prstGeom prst="rect">
            <a:avLst/>
          </a:prstGeom>
        </p:spPr>
      </p:pic>
      <p:pic>
        <p:nvPicPr>
          <p:cNvPr id="5" name="Picture 4"/>
          <p:cNvPicPr>
            <a:picLocks noChangeAspect="1"/>
          </p:cNvPicPr>
          <p:nvPr/>
        </p:nvPicPr>
        <p:blipFill>
          <a:blip r:embed="rId5"/>
          <a:stretch>
            <a:fillRect/>
          </a:stretch>
        </p:blipFill>
        <p:spPr>
          <a:xfrm>
            <a:off x="950505" y="3898422"/>
            <a:ext cx="4357225" cy="2859430"/>
          </a:xfrm>
          <a:prstGeom prst="rect">
            <a:avLst/>
          </a:prstGeom>
        </p:spPr>
      </p:pic>
      <p:pic>
        <p:nvPicPr>
          <p:cNvPr id="6" name="Picture 5"/>
          <p:cNvPicPr>
            <a:picLocks noChangeAspect="1"/>
          </p:cNvPicPr>
          <p:nvPr/>
        </p:nvPicPr>
        <p:blipFill>
          <a:blip r:embed="rId6"/>
          <a:stretch>
            <a:fillRect/>
          </a:stretch>
        </p:blipFill>
        <p:spPr>
          <a:xfrm>
            <a:off x="6180392" y="3898422"/>
            <a:ext cx="4436352" cy="2886891"/>
          </a:xfrm>
          <a:prstGeom prst="rect">
            <a:avLst/>
          </a:prstGeom>
        </p:spPr>
      </p:pic>
      <p:pic>
        <p:nvPicPr>
          <p:cNvPr id="7" name="Picture 6">
            <a:extLst>
              <a:ext uri="{FF2B5EF4-FFF2-40B4-BE49-F238E27FC236}">
                <a16:creationId xmlns:a16="http://schemas.microsoft.com/office/drawing/2014/main" id="{D4DD0B0B-3ACF-4B87-ACE8-27346A60CC8F}"/>
              </a:ext>
            </a:extLst>
          </p:cNvPr>
          <p:cNvPicPr>
            <a:picLocks noChangeAspect="1"/>
          </p:cNvPicPr>
          <p:nvPr/>
        </p:nvPicPr>
        <p:blipFill>
          <a:blip r:embed="rId7"/>
          <a:stretch>
            <a:fillRect/>
          </a:stretch>
        </p:blipFill>
        <p:spPr>
          <a:xfrm>
            <a:off x="9051095" y="118824"/>
            <a:ext cx="2999492" cy="1133954"/>
          </a:xfrm>
          <a:prstGeom prst="rect">
            <a:avLst/>
          </a:prstGeom>
        </p:spPr>
      </p:pic>
    </p:spTree>
    <p:extLst>
      <p:ext uri="{BB962C8B-B14F-4D97-AF65-F5344CB8AC3E}">
        <p14:creationId xmlns:p14="http://schemas.microsoft.com/office/powerpoint/2010/main" val="3921647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363"/>
            <a:ext cx="10515600" cy="1325563"/>
          </a:xfrm>
        </p:spPr>
        <p:txBody>
          <a:bodyPr/>
          <a:lstStyle/>
          <a:p>
            <a:r>
              <a:rPr lang="en-US" dirty="0"/>
              <a:t>Varicose Vein Treatments</a:t>
            </a:r>
            <a:br>
              <a:rPr lang="en-US" dirty="0"/>
            </a:br>
            <a:r>
              <a:rPr lang="en-US" dirty="0"/>
              <a:t>Injection Sclerotherapy: Foam</a:t>
            </a:r>
          </a:p>
        </p:txBody>
      </p:sp>
      <p:pic>
        <p:nvPicPr>
          <p:cNvPr id="5" name="Content Placeholder 4"/>
          <p:cNvPicPr>
            <a:picLocks noGrp="1" noChangeAspect="1"/>
          </p:cNvPicPr>
          <p:nvPr>
            <p:ph sz="half" idx="1"/>
          </p:nvPr>
        </p:nvPicPr>
        <p:blipFill>
          <a:blip r:embed="rId3"/>
          <a:stretch>
            <a:fillRect/>
          </a:stretch>
        </p:blipFill>
        <p:spPr>
          <a:xfrm>
            <a:off x="1322573" y="1825625"/>
            <a:ext cx="3930745" cy="4144551"/>
          </a:xfrm>
          <a:prstGeom prst="rect">
            <a:avLst/>
          </a:prstGeom>
        </p:spPr>
      </p:pic>
      <p:sp>
        <p:nvSpPr>
          <p:cNvPr id="4" name="Content Placeholder 3"/>
          <p:cNvSpPr>
            <a:spLocks noGrp="1"/>
          </p:cNvSpPr>
          <p:nvPr>
            <p:ph sz="half" idx="2"/>
          </p:nvPr>
        </p:nvSpPr>
        <p:spPr/>
        <p:txBody>
          <a:bodyPr/>
          <a:lstStyle/>
          <a:p>
            <a:r>
              <a:rPr lang="en-US" dirty="0"/>
              <a:t>Generally very safe, with notable side effects: hyperpigmentation, STP, DVT, and PE</a:t>
            </a:r>
          </a:p>
          <a:p>
            <a:r>
              <a:rPr lang="en-US" dirty="0"/>
              <a:t>Transient visual disturbances, stroke, headache, cough being notable for foam</a:t>
            </a:r>
          </a:p>
        </p:txBody>
      </p:sp>
      <p:sp>
        <p:nvSpPr>
          <p:cNvPr id="7" name="TextBox 6"/>
          <p:cNvSpPr txBox="1"/>
          <p:nvPr/>
        </p:nvSpPr>
        <p:spPr>
          <a:xfrm>
            <a:off x="591671" y="6176963"/>
            <a:ext cx="4811638" cy="646331"/>
          </a:xfrm>
          <a:prstGeom prst="rect">
            <a:avLst/>
          </a:prstGeom>
          <a:noFill/>
        </p:spPr>
        <p:txBody>
          <a:bodyPr wrap="none" rtlCol="0">
            <a:spAutoFit/>
          </a:bodyPr>
          <a:lstStyle/>
          <a:p>
            <a:r>
              <a:rPr lang="en-US" dirty="0" err="1"/>
              <a:t>Rathbun</a:t>
            </a:r>
            <a:r>
              <a:rPr lang="en-US" dirty="0"/>
              <a:t> </a:t>
            </a:r>
            <a:r>
              <a:rPr lang="en-US" dirty="0" err="1"/>
              <a:t>S,et</a:t>
            </a:r>
            <a:r>
              <a:rPr lang="en-US" dirty="0"/>
              <a:t> al.Phlebology.2014 Mar;29(2):76-82</a:t>
            </a:r>
          </a:p>
          <a:p>
            <a:r>
              <a:rPr lang="en-US" dirty="0" err="1"/>
              <a:t>Gloviczki</a:t>
            </a:r>
            <a:r>
              <a:rPr lang="en-US" dirty="0"/>
              <a:t> </a:t>
            </a:r>
            <a:r>
              <a:rPr lang="en-US" dirty="0" err="1"/>
              <a:t>P,et</a:t>
            </a:r>
            <a:r>
              <a:rPr lang="en-US" dirty="0"/>
              <a:t> al. J </a:t>
            </a:r>
            <a:r>
              <a:rPr lang="en-US" dirty="0" err="1"/>
              <a:t>Vasc</a:t>
            </a:r>
            <a:r>
              <a:rPr lang="en-US" dirty="0"/>
              <a:t> Surg. 2011:53:2s-48S</a:t>
            </a:r>
          </a:p>
        </p:txBody>
      </p:sp>
      <p:pic>
        <p:nvPicPr>
          <p:cNvPr id="3" name="Picture 2">
            <a:extLst>
              <a:ext uri="{FF2B5EF4-FFF2-40B4-BE49-F238E27FC236}">
                <a16:creationId xmlns:a16="http://schemas.microsoft.com/office/drawing/2014/main" id="{3282FA6E-286A-48FA-8EE6-FD0AFB46E64D}"/>
              </a:ext>
            </a:extLst>
          </p:cNvPr>
          <p:cNvPicPr>
            <a:picLocks noChangeAspect="1"/>
          </p:cNvPicPr>
          <p:nvPr/>
        </p:nvPicPr>
        <p:blipFill>
          <a:blip r:embed="rId4"/>
          <a:stretch>
            <a:fillRect/>
          </a:stretch>
        </p:blipFill>
        <p:spPr>
          <a:xfrm>
            <a:off x="9094113" y="127061"/>
            <a:ext cx="2999492" cy="1133954"/>
          </a:xfrm>
          <a:prstGeom prst="rect">
            <a:avLst/>
          </a:prstGeom>
        </p:spPr>
      </p:pic>
    </p:spTree>
    <p:extLst>
      <p:ext uri="{BB962C8B-B14F-4D97-AF65-F5344CB8AC3E}">
        <p14:creationId xmlns:p14="http://schemas.microsoft.com/office/powerpoint/2010/main" val="3382365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50B5-C2DC-44AE-A918-AD0996CBB5B8}"/>
              </a:ext>
            </a:extLst>
          </p:cNvPr>
          <p:cNvSpPr>
            <a:spLocks noGrp="1"/>
          </p:cNvSpPr>
          <p:nvPr>
            <p:ph type="title"/>
          </p:nvPr>
        </p:nvSpPr>
        <p:spPr/>
        <p:txBody>
          <a:bodyPr>
            <a:normAutofit/>
          </a:bodyPr>
          <a:lstStyle/>
          <a:p>
            <a:r>
              <a:rPr lang="en-US" sz="4000" dirty="0"/>
              <a:t>UGFS (Ultrasound Guided Foam Sclerotherapy)</a:t>
            </a:r>
          </a:p>
        </p:txBody>
      </p:sp>
      <p:pic>
        <p:nvPicPr>
          <p:cNvPr id="11266" name="Picture 2" descr="Related image">
            <a:extLst>
              <a:ext uri="{FF2B5EF4-FFF2-40B4-BE49-F238E27FC236}">
                <a16:creationId xmlns:a16="http://schemas.microsoft.com/office/drawing/2014/main" id="{039E81F3-8E13-409C-9F54-B8B0F8DDC7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1484" y="1155302"/>
            <a:ext cx="3969032" cy="558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58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9147-BE00-4D42-9804-A4DA3625B7F1}"/>
              </a:ext>
            </a:extLst>
          </p:cNvPr>
          <p:cNvSpPr>
            <a:spLocks noGrp="1"/>
          </p:cNvSpPr>
          <p:nvPr>
            <p:ph type="title"/>
          </p:nvPr>
        </p:nvSpPr>
        <p:spPr/>
        <p:txBody>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Conclusion – </a:t>
            </a:r>
            <a:r>
              <a:rPr lang="en-US"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Postthrombotic</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Syndrome</a:t>
            </a:r>
            <a:endParaRPr lang="en-US" dirty="0"/>
          </a:p>
        </p:txBody>
      </p:sp>
      <p:sp>
        <p:nvSpPr>
          <p:cNvPr id="3" name="Text Placeholder 2">
            <a:extLst>
              <a:ext uri="{FF2B5EF4-FFF2-40B4-BE49-F238E27FC236}">
                <a16:creationId xmlns:a16="http://schemas.microsoft.com/office/drawing/2014/main" id="{79D2EFA7-C714-42D6-A5C6-920598189FEF}"/>
              </a:ext>
            </a:extLst>
          </p:cNvPr>
          <p:cNvSpPr>
            <a:spLocks noGrp="1"/>
          </p:cNvSpPr>
          <p:nvPr>
            <p:ph type="body" idx="1"/>
          </p:nvPr>
        </p:nvSpPr>
        <p:spPr/>
        <p:txBody>
          <a:bodyPr/>
          <a:lstStyle/>
          <a:p>
            <a:r>
              <a:rPr lang="en-US" dirty="0"/>
              <a:t>Up Front</a:t>
            </a:r>
          </a:p>
        </p:txBody>
      </p:sp>
      <p:sp>
        <p:nvSpPr>
          <p:cNvPr id="4" name="Content Placeholder 3">
            <a:extLst>
              <a:ext uri="{FF2B5EF4-FFF2-40B4-BE49-F238E27FC236}">
                <a16:creationId xmlns:a16="http://schemas.microsoft.com/office/drawing/2014/main" id="{90EA6C20-B16D-4D45-BF9F-6975E5E7261D}"/>
              </a:ext>
            </a:extLst>
          </p:cNvPr>
          <p:cNvSpPr>
            <a:spLocks noGrp="1"/>
          </p:cNvSpPr>
          <p:nvPr>
            <p:ph sz="half" idx="2"/>
          </p:nvPr>
        </p:nvSpPr>
        <p:spPr/>
        <p:txBody>
          <a:bodyPr/>
          <a:lstStyle/>
          <a:p>
            <a:r>
              <a:rPr lang="en-US" dirty="0"/>
              <a:t>Prevent DVT</a:t>
            </a:r>
          </a:p>
          <a:p>
            <a:r>
              <a:rPr lang="en-US" dirty="0"/>
              <a:t>H&amp;P: Virchow’s Triad</a:t>
            </a:r>
          </a:p>
          <a:p>
            <a:r>
              <a:rPr lang="en-US" dirty="0"/>
              <a:t>Dx: Wells Criteria, D-Dimer, U/S</a:t>
            </a:r>
          </a:p>
          <a:p>
            <a:r>
              <a:rPr lang="en-US" dirty="0"/>
              <a:t>Rx: Fast &amp; Effective – DOAC’s</a:t>
            </a:r>
          </a:p>
          <a:p>
            <a:r>
              <a:rPr lang="en-US" dirty="0"/>
              <a:t>Walk</a:t>
            </a:r>
          </a:p>
          <a:p>
            <a:r>
              <a:rPr lang="en-US" dirty="0"/>
              <a:t>Compression: </a:t>
            </a:r>
            <a:r>
              <a:rPr lang="en-US" dirty="0">
                <a:solidFill>
                  <a:srgbClr val="FF0000"/>
                </a:solidFill>
              </a:rPr>
              <a:t>Just Do It</a:t>
            </a:r>
          </a:p>
        </p:txBody>
      </p:sp>
      <p:sp>
        <p:nvSpPr>
          <p:cNvPr id="5" name="Text Placeholder 4">
            <a:extLst>
              <a:ext uri="{FF2B5EF4-FFF2-40B4-BE49-F238E27FC236}">
                <a16:creationId xmlns:a16="http://schemas.microsoft.com/office/drawing/2014/main" id="{2E0595CA-47DE-47CD-9D43-66B512AA3A39}"/>
              </a:ext>
            </a:extLst>
          </p:cNvPr>
          <p:cNvSpPr>
            <a:spLocks noGrp="1"/>
          </p:cNvSpPr>
          <p:nvPr>
            <p:ph type="body" sz="quarter" idx="3"/>
          </p:nvPr>
        </p:nvSpPr>
        <p:spPr/>
        <p:txBody>
          <a:bodyPr/>
          <a:lstStyle/>
          <a:p>
            <a:r>
              <a:rPr lang="en-US" dirty="0"/>
              <a:t>After the Fact</a:t>
            </a:r>
          </a:p>
        </p:txBody>
      </p:sp>
      <p:sp>
        <p:nvSpPr>
          <p:cNvPr id="6" name="Content Placeholder 5">
            <a:extLst>
              <a:ext uri="{FF2B5EF4-FFF2-40B4-BE49-F238E27FC236}">
                <a16:creationId xmlns:a16="http://schemas.microsoft.com/office/drawing/2014/main" id="{DF631D8A-9962-4EB4-AC09-2978B388B990}"/>
              </a:ext>
            </a:extLst>
          </p:cNvPr>
          <p:cNvSpPr>
            <a:spLocks noGrp="1"/>
          </p:cNvSpPr>
          <p:nvPr>
            <p:ph sz="quarter" idx="4"/>
          </p:nvPr>
        </p:nvSpPr>
        <p:spPr/>
        <p:txBody>
          <a:bodyPr/>
          <a:lstStyle/>
          <a:p>
            <a:r>
              <a:rPr lang="en-US" dirty="0"/>
              <a:t>H&amp;P: Symptoms, Skin Changes</a:t>
            </a:r>
          </a:p>
          <a:p>
            <a:r>
              <a:rPr lang="en-US" dirty="0"/>
              <a:t>Think May-</a:t>
            </a:r>
            <a:r>
              <a:rPr lang="en-US" dirty="0" err="1"/>
              <a:t>Thurner</a:t>
            </a:r>
            <a:endParaRPr lang="en-US" dirty="0"/>
          </a:p>
          <a:p>
            <a:r>
              <a:rPr lang="en-US" dirty="0"/>
              <a:t>Walk</a:t>
            </a:r>
          </a:p>
          <a:p>
            <a:r>
              <a:rPr lang="en-US" dirty="0"/>
              <a:t>Compression</a:t>
            </a:r>
          </a:p>
          <a:p>
            <a:r>
              <a:rPr lang="en-US" dirty="0"/>
              <a:t>Referral</a:t>
            </a:r>
          </a:p>
        </p:txBody>
      </p:sp>
      <p:pic>
        <p:nvPicPr>
          <p:cNvPr id="7" name="Picture 6">
            <a:extLst>
              <a:ext uri="{FF2B5EF4-FFF2-40B4-BE49-F238E27FC236}">
                <a16:creationId xmlns:a16="http://schemas.microsoft.com/office/drawing/2014/main" id="{BC098CE2-20C2-43E8-9E8A-BFDE0A734FE1}"/>
              </a:ext>
            </a:extLst>
          </p:cNvPr>
          <p:cNvPicPr>
            <a:picLocks noChangeAspect="1"/>
          </p:cNvPicPr>
          <p:nvPr/>
        </p:nvPicPr>
        <p:blipFill>
          <a:blip r:embed="rId3"/>
          <a:stretch>
            <a:fillRect/>
          </a:stretch>
        </p:blipFill>
        <p:spPr>
          <a:xfrm>
            <a:off x="8875306" y="5622686"/>
            <a:ext cx="2999492" cy="1133954"/>
          </a:xfrm>
          <a:prstGeom prst="rect">
            <a:avLst/>
          </a:prstGeom>
        </p:spPr>
      </p:pic>
      <p:cxnSp>
        <p:nvCxnSpPr>
          <p:cNvPr id="11" name="Straight Arrow Connector 10">
            <a:extLst>
              <a:ext uri="{FF2B5EF4-FFF2-40B4-BE49-F238E27FC236}">
                <a16:creationId xmlns:a16="http://schemas.microsoft.com/office/drawing/2014/main" id="{C03A80F3-CFB3-447D-AC97-9570362A7112}"/>
              </a:ext>
            </a:extLst>
          </p:cNvPr>
          <p:cNvCxnSpPr>
            <a:cxnSpLocks/>
          </p:cNvCxnSpPr>
          <p:nvPr/>
        </p:nvCxnSpPr>
        <p:spPr>
          <a:xfrm>
            <a:off x="7825195" y="4796460"/>
            <a:ext cx="938599" cy="7607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206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ture of heaven">
            <a:extLst>
              <a:ext uri="{FF2B5EF4-FFF2-40B4-BE49-F238E27FC236}">
                <a16:creationId xmlns:a16="http://schemas.microsoft.com/office/drawing/2014/main" id="{DEDC2BBC-A299-4FE1-A1E2-F3C64E60C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3852" cy="74425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D00743-23AD-4914-9769-308AAFD5C265}"/>
              </a:ext>
            </a:extLst>
          </p:cNvPr>
          <p:cNvSpPr/>
          <p:nvPr/>
        </p:nvSpPr>
        <p:spPr>
          <a:xfrm>
            <a:off x="2067974" y="-173621"/>
            <a:ext cx="8056052" cy="3046988"/>
          </a:xfrm>
          <a:prstGeom prst="rect">
            <a:avLst/>
          </a:prstGeom>
        </p:spPr>
        <p:txBody>
          <a:bodyPr wrap="none">
            <a:spAutoFit/>
          </a:bodyPr>
          <a:lstStyle/>
          <a:p>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Anticoagulation</a:t>
            </a:r>
          </a:p>
          <a:p>
            <a:r>
              <a:rPr lang="en-US"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Stewardship</a:t>
            </a:r>
            <a:endParaRPr lang="en-US" sz="9600" dirty="0"/>
          </a:p>
        </p:txBody>
      </p:sp>
    </p:spTree>
    <p:extLst>
      <p:ext uri="{BB962C8B-B14F-4D97-AF65-F5344CB8AC3E}">
        <p14:creationId xmlns:p14="http://schemas.microsoft.com/office/powerpoint/2010/main" val="340382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virchow triad">
            <a:extLst>
              <a:ext uri="{FF2B5EF4-FFF2-40B4-BE49-F238E27FC236}">
                <a16:creationId xmlns:a16="http://schemas.microsoft.com/office/drawing/2014/main" id="{897CA8A5-5DD6-4879-872C-B7F964539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192" y="477678"/>
            <a:ext cx="8217136" cy="59026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EF1FF9B-840D-4EDE-ACDC-13B883E900A6}"/>
              </a:ext>
            </a:extLst>
          </p:cNvPr>
          <p:cNvSpPr/>
          <p:nvPr/>
        </p:nvSpPr>
        <p:spPr>
          <a:xfrm>
            <a:off x="3122512" y="0"/>
            <a:ext cx="5398337" cy="1107996"/>
          </a:xfrm>
          <a:prstGeom prst="rect">
            <a:avLst/>
          </a:prstGeom>
        </p:spPr>
        <p:txBody>
          <a:bodyPr wrap="none">
            <a:spAutoFit/>
          </a:bodyPr>
          <a:lstStyle/>
          <a:p>
            <a:pPr algn="ctr"/>
            <a:r>
              <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Virchow’s Triad</a:t>
            </a:r>
          </a:p>
        </p:txBody>
      </p:sp>
    </p:spTree>
    <p:extLst>
      <p:ext uri="{BB962C8B-B14F-4D97-AF65-F5344CB8AC3E}">
        <p14:creationId xmlns:p14="http://schemas.microsoft.com/office/powerpoint/2010/main" val="388601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5059-1EA8-4F94-9E09-0A060F5F206D}"/>
              </a:ext>
            </a:extLst>
          </p:cNvPr>
          <p:cNvSpPr>
            <a:spLocks noGrp="1"/>
          </p:cNvSpPr>
          <p:nvPr>
            <p:ph type="title"/>
          </p:nvPr>
        </p:nvSpPr>
        <p:spPr/>
        <p:txBody>
          <a:bodyPr/>
          <a:lstStyle/>
          <a:p>
            <a:r>
              <a:rPr lang="en-US" dirty="0"/>
              <a:t>Provoking Factors for VTE</a:t>
            </a:r>
          </a:p>
        </p:txBody>
      </p:sp>
      <p:sp>
        <p:nvSpPr>
          <p:cNvPr id="3" name="Content Placeholder 2">
            <a:extLst>
              <a:ext uri="{FF2B5EF4-FFF2-40B4-BE49-F238E27FC236}">
                <a16:creationId xmlns:a16="http://schemas.microsoft.com/office/drawing/2014/main" id="{A5AF86CE-C90C-4D27-8A51-3C1FC3B20D18}"/>
              </a:ext>
            </a:extLst>
          </p:cNvPr>
          <p:cNvSpPr>
            <a:spLocks noGrp="1"/>
          </p:cNvSpPr>
          <p:nvPr>
            <p:ph idx="1"/>
          </p:nvPr>
        </p:nvSpPr>
        <p:spPr/>
        <p:txBody>
          <a:bodyPr>
            <a:normAutofit fontScale="62500" lnSpcReduction="20000"/>
          </a:bodyPr>
          <a:lstStyle/>
          <a:p>
            <a:r>
              <a:rPr lang="en-US" dirty="0"/>
              <a:t>Advanced age (&gt;60 years old)</a:t>
            </a:r>
          </a:p>
          <a:p>
            <a:r>
              <a:rPr lang="en-US" dirty="0"/>
              <a:t>Obesity</a:t>
            </a:r>
          </a:p>
          <a:p>
            <a:r>
              <a:rPr lang="en-US" dirty="0"/>
              <a:t>Recent hospitalization for medical or surgical issue (within 90 days)</a:t>
            </a:r>
          </a:p>
          <a:p>
            <a:r>
              <a:rPr lang="en-US" dirty="0"/>
              <a:t>Recent trauma or surgery (within 90 days)</a:t>
            </a:r>
          </a:p>
          <a:p>
            <a:r>
              <a:rPr lang="en-US" dirty="0"/>
              <a:t>Prior history of VTE</a:t>
            </a:r>
          </a:p>
          <a:p>
            <a:r>
              <a:rPr lang="en-US" dirty="0"/>
              <a:t>Malignancy</a:t>
            </a:r>
          </a:p>
          <a:p>
            <a:r>
              <a:rPr lang="en-US" dirty="0"/>
              <a:t>Estrogen therapy</a:t>
            </a:r>
          </a:p>
          <a:p>
            <a:r>
              <a:rPr lang="en-US" dirty="0"/>
              <a:t>Pregnancy/postpartum</a:t>
            </a:r>
          </a:p>
          <a:p>
            <a:r>
              <a:rPr lang="en-US" dirty="0"/>
              <a:t>Chronic inflammatory diseases (e.g. rheumatologic disease, inflammatory bowel disease)</a:t>
            </a:r>
          </a:p>
          <a:p>
            <a:r>
              <a:rPr lang="en-US" dirty="0"/>
              <a:t>Chronic medical conditions (e.g. heart failure, chronic kidney disease, chronic obstructive pulmonary disease, infection, atherosclerosis)</a:t>
            </a:r>
          </a:p>
          <a:p>
            <a:r>
              <a:rPr lang="en-US" dirty="0"/>
              <a:t>Venous obstructive processes (e.g. May-</a:t>
            </a:r>
            <a:r>
              <a:rPr lang="en-US" dirty="0" err="1"/>
              <a:t>Thurner</a:t>
            </a:r>
            <a:r>
              <a:rPr lang="en-US" dirty="0"/>
              <a:t> syndrome, thoracic outlet syndrome, tumor compression)</a:t>
            </a:r>
          </a:p>
          <a:p>
            <a:r>
              <a:rPr lang="en-US" dirty="0"/>
              <a:t>Indwelling central venous catheter or pacemaker</a:t>
            </a:r>
          </a:p>
          <a:p>
            <a:r>
              <a:rPr lang="en-US" dirty="0"/>
              <a:t>Heparin-induced thrombocytopenia</a:t>
            </a:r>
          </a:p>
          <a:p>
            <a:endParaRPr lang="en-US" dirty="0"/>
          </a:p>
        </p:txBody>
      </p:sp>
      <p:pic>
        <p:nvPicPr>
          <p:cNvPr id="4" name="Picture 3">
            <a:extLst>
              <a:ext uri="{FF2B5EF4-FFF2-40B4-BE49-F238E27FC236}">
                <a16:creationId xmlns:a16="http://schemas.microsoft.com/office/drawing/2014/main" id="{012A6B04-2C96-4F6E-936B-9BC93F27DB12}"/>
              </a:ext>
            </a:extLst>
          </p:cNvPr>
          <p:cNvPicPr>
            <a:picLocks noChangeAspect="1"/>
          </p:cNvPicPr>
          <p:nvPr/>
        </p:nvPicPr>
        <p:blipFill>
          <a:blip r:embed="rId2"/>
          <a:stretch>
            <a:fillRect/>
          </a:stretch>
        </p:blipFill>
        <p:spPr>
          <a:xfrm>
            <a:off x="8785239" y="230188"/>
            <a:ext cx="2999492" cy="1133954"/>
          </a:xfrm>
          <a:prstGeom prst="rect">
            <a:avLst/>
          </a:prstGeom>
        </p:spPr>
      </p:pic>
    </p:spTree>
    <p:extLst>
      <p:ext uri="{BB962C8B-B14F-4D97-AF65-F5344CB8AC3E}">
        <p14:creationId xmlns:p14="http://schemas.microsoft.com/office/powerpoint/2010/main" val="949323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3459</TotalTime>
  <Words>6234</Words>
  <Application>Microsoft Office PowerPoint</Application>
  <PresentationFormat>Widescreen</PresentationFormat>
  <Paragraphs>648</Paragraphs>
  <Slides>78</Slides>
  <Notes>53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Arial</vt:lpstr>
      <vt:lpstr>Calibri</vt:lpstr>
      <vt:lpstr>Calibri Light</vt:lpstr>
      <vt:lpstr>Cambria Math</vt:lpstr>
      <vt:lpstr>Helvetica</vt:lpstr>
      <vt:lpstr>HelveticaNeueBold</vt:lpstr>
      <vt:lpstr>HelveticaNeueCondensed</vt:lpstr>
      <vt:lpstr>HelveticaNeueExtended</vt:lpstr>
      <vt:lpstr>HelveticaNeueMedium</vt:lpstr>
      <vt:lpstr>Open Sans</vt:lpstr>
      <vt:lpstr>Wingdings</vt:lpstr>
      <vt:lpstr>Office Theme</vt:lpstr>
      <vt:lpstr>PowerPoint Presentation</vt:lpstr>
      <vt:lpstr>Disclosures</vt:lpstr>
      <vt:lpstr>PTS Overview</vt:lpstr>
      <vt:lpstr>VTE- It’s a big deal!</vt:lpstr>
      <vt:lpstr>PowerPoint Presentation</vt:lpstr>
      <vt:lpstr>50% of DVT’s are Asymptomatic</vt:lpstr>
      <vt:lpstr>PowerPoint Presentation</vt:lpstr>
      <vt:lpstr>PowerPoint Presentation</vt:lpstr>
      <vt:lpstr>Provoking Factors for VTE</vt:lpstr>
      <vt:lpstr>Thrombophilias</vt:lpstr>
      <vt:lpstr>Testing: Hypercoagulable Panel Should be Avoided</vt:lpstr>
      <vt:lpstr>Testing: Hypercoagulable Panel Should be Avoided (Never say Never)</vt:lpstr>
      <vt:lpstr>Testing: Malignancy</vt:lpstr>
      <vt:lpstr>PowerPoint Presentation</vt:lpstr>
      <vt:lpstr>Testing: D-Dimer</vt:lpstr>
      <vt:lpstr>Testing: Imaging</vt:lpstr>
      <vt:lpstr>PowerPoint Presentation</vt:lpstr>
      <vt:lpstr>PowerPoint Presentation</vt:lpstr>
      <vt:lpstr>Treatment-Precision Medicine: DOAC’s</vt:lpstr>
      <vt:lpstr>Treatment-Precision Medicine: DOAC’s</vt:lpstr>
      <vt:lpstr>Treatment-Vitamin K antagonists (aka-Rat Poison)</vt:lpstr>
      <vt:lpstr>Treatment-Low Molecular Weight Heparin: Enoxaparin</vt:lpstr>
      <vt:lpstr>Treatment: Duration of Anticoagulation</vt:lpstr>
      <vt:lpstr>PowerPoint Presentation</vt:lpstr>
      <vt:lpstr>What is Compression Therapy?</vt:lpstr>
      <vt:lpstr>Goals of Compression Therapy</vt:lpstr>
      <vt:lpstr>Compression Therapy</vt:lpstr>
      <vt:lpstr>Types of Compression</vt:lpstr>
      <vt:lpstr>PowerPoint Presentation</vt:lpstr>
      <vt:lpstr>Physics</vt:lpstr>
      <vt:lpstr>  Hydrostatic Pressure = P1-P2 = pgh</vt:lpstr>
      <vt:lpstr>PowerPoint Presentation</vt:lpstr>
      <vt:lpstr>PowerPoint Presentation</vt:lpstr>
      <vt:lpstr>PowerPoint Presentation</vt:lpstr>
      <vt:lpstr>Three Systems of Veins</vt:lpstr>
      <vt:lpstr>Deep Venous System</vt:lpstr>
      <vt:lpstr>The Vein – Internal Structure </vt:lpstr>
      <vt:lpstr>Normal Valve Function</vt:lpstr>
      <vt:lpstr>Calf Pump — The Second Heart</vt:lpstr>
      <vt:lpstr>Sources of Venous Return</vt:lpstr>
      <vt:lpstr>Abnormal Valve Function</vt:lpstr>
      <vt:lpstr>Venous Pressure at the Ankle  Normal vs. Incompetent</vt:lpstr>
      <vt:lpstr>May-Thurner Syndrome</vt:lpstr>
      <vt:lpstr>May-Thurner Syndrome</vt:lpstr>
      <vt:lpstr>May-Thurner Syndrome</vt:lpstr>
      <vt:lpstr>Paget-Schroetter Syndrome (Thoracic Outlet Syndrome-Venous)</vt:lpstr>
      <vt:lpstr>PowerPoint Presentation</vt:lpstr>
      <vt:lpstr>PTS</vt:lpstr>
      <vt:lpstr>Secondary Varicose Veins       PTS</vt:lpstr>
      <vt:lpstr>PowerPoint Presentation</vt:lpstr>
      <vt:lpstr>Risk Factors PTS</vt:lpstr>
      <vt:lpstr>Clinical Characteristics PTS</vt:lpstr>
      <vt:lpstr>Chronic Venous Disease: Clinical Presentation</vt:lpstr>
      <vt:lpstr>Inflammation    Hypoxemia    Death(Ulcers)</vt:lpstr>
      <vt:lpstr>Venous Stasis Ulcer</vt:lpstr>
      <vt:lpstr>Varicose Veins: Impact venous Ulcers</vt:lpstr>
      <vt:lpstr>PowerPoint Presentation</vt:lpstr>
      <vt:lpstr> Prevent PTS: Prevent the 1st and 2nd DVT</vt:lpstr>
      <vt:lpstr>Prevent PTS: Optimize Anticoagulation</vt:lpstr>
      <vt:lpstr> Prevent PTS: Compression Socks</vt:lpstr>
      <vt:lpstr>Prevent PTS: Thrombolysis/Mechanical</vt:lpstr>
      <vt:lpstr>Treat PTS: Compression</vt:lpstr>
      <vt:lpstr>Treat PTS: Horse Chestnut</vt:lpstr>
      <vt:lpstr>Treat PTS: Exercise</vt:lpstr>
      <vt:lpstr>What you did(or didn’t) do did not work</vt:lpstr>
      <vt:lpstr>Call in the Calvary</vt:lpstr>
      <vt:lpstr>EVRA(Early Venous Reflux Ablation)Ulcer Trial</vt:lpstr>
      <vt:lpstr>EVRA(Early Venous Reflux Ablation)Ulcer Trial</vt:lpstr>
      <vt:lpstr>Testing: Imaging</vt:lpstr>
      <vt:lpstr>Treatment: May-Thurner</vt:lpstr>
      <vt:lpstr>Varicose Vein Treatments</vt:lpstr>
      <vt:lpstr>Varicose Vein Treatments Catheter-Based Endovenous Thermal Ablation</vt:lpstr>
      <vt:lpstr>Ambulatory “stab” Phlebectomy</vt:lpstr>
      <vt:lpstr>Phlebectomy</vt:lpstr>
      <vt:lpstr>Varicose Vein Treatments Injection Sclerotherapy: Foam</vt:lpstr>
      <vt:lpstr>UGFS (Ultrasound Guided Foam Sclerotherapy)</vt:lpstr>
      <vt:lpstr>Conclusion – Postthrombotic Syndrome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PTS</dc:title>
  <dc:creator>Michael Harding</dc:creator>
  <cp:lastModifiedBy>Michael Harding</cp:lastModifiedBy>
  <cp:revision>170</cp:revision>
  <dcterms:created xsi:type="dcterms:W3CDTF">2017-10-01T20:01:53Z</dcterms:created>
  <dcterms:modified xsi:type="dcterms:W3CDTF">2020-08-23T20:17:03Z</dcterms:modified>
</cp:coreProperties>
</file>