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2"/>
  </p:notesMasterIdLst>
  <p:sldIdLst>
    <p:sldId id="293" r:id="rId2"/>
    <p:sldId id="289" r:id="rId3"/>
    <p:sldId id="257" r:id="rId4"/>
    <p:sldId id="258" r:id="rId5"/>
    <p:sldId id="259" r:id="rId6"/>
    <p:sldId id="290" r:id="rId7"/>
    <p:sldId id="263" r:id="rId8"/>
    <p:sldId id="260" r:id="rId9"/>
    <p:sldId id="261" r:id="rId10"/>
    <p:sldId id="262" r:id="rId11"/>
    <p:sldId id="264" r:id="rId12"/>
    <p:sldId id="265" r:id="rId13"/>
    <p:sldId id="266" r:id="rId14"/>
    <p:sldId id="267" r:id="rId15"/>
    <p:sldId id="285" r:id="rId16"/>
    <p:sldId id="282" r:id="rId17"/>
    <p:sldId id="269" r:id="rId18"/>
    <p:sldId id="270" r:id="rId19"/>
    <p:sldId id="272" r:id="rId20"/>
    <p:sldId id="273" r:id="rId21"/>
    <p:sldId id="274" r:id="rId22"/>
    <p:sldId id="275" r:id="rId23"/>
    <p:sldId id="276" r:id="rId24"/>
    <p:sldId id="277" r:id="rId25"/>
    <p:sldId id="292" r:id="rId26"/>
    <p:sldId id="294" r:id="rId27"/>
    <p:sldId id="278" r:id="rId28"/>
    <p:sldId id="279" r:id="rId29"/>
    <p:sldId id="280" r:id="rId30"/>
    <p:sldId id="281" r:id="rId3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07F847-DF24-49C7-BB3B-A229B182D199}" v="71" dt="2024-01-05T19:09:23.1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90" y="1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ata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diagrams/_rels/drawing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7AD85-F40F-44A9-BBD3-DB1A03F0BD3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7B988C3-485E-4FD5-9BF0-431FCE01B71A}">
      <dgm:prSet/>
      <dgm:spPr/>
      <dgm:t>
        <a:bodyPr/>
        <a:lstStyle/>
        <a:p>
          <a:pPr>
            <a:lnSpc>
              <a:spcPct val="100000"/>
            </a:lnSpc>
          </a:pPr>
          <a:r>
            <a:rPr lang="en-US" dirty="0"/>
            <a:t>Identify patients indicated for doxy-PEP.</a:t>
          </a:r>
        </a:p>
      </dgm:t>
    </dgm:pt>
    <dgm:pt modelId="{1E1BC2DF-9E83-4B2A-AB6E-BAC7B2423FCC}" type="parTrans" cxnId="{4D9F11BA-4EF1-4C80-9596-FF51A09888AB}">
      <dgm:prSet/>
      <dgm:spPr/>
      <dgm:t>
        <a:bodyPr/>
        <a:lstStyle/>
        <a:p>
          <a:endParaRPr lang="en-US"/>
        </a:p>
      </dgm:t>
    </dgm:pt>
    <dgm:pt modelId="{4F54F2AA-08C0-4CC3-844F-954ADEA2E189}" type="sibTrans" cxnId="{4D9F11BA-4EF1-4C80-9596-FF51A09888AB}">
      <dgm:prSet phldrT="1" phldr="0"/>
      <dgm:spPr/>
      <dgm:t>
        <a:bodyPr/>
        <a:lstStyle/>
        <a:p>
          <a:endParaRPr lang="en-US"/>
        </a:p>
      </dgm:t>
    </dgm:pt>
    <dgm:pt modelId="{254B1777-8EDE-4C8F-BD98-8C03DF16BB6B}">
      <dgm:prSet/>
      <dgm:spPr/>
      <dgm:t>
        <a:bodyPr/>
        <a:lstStyle/>
        <a:p>
          <a:pPr>
            <a:lnSpc>
              <a:spcPct val="100000"/>
            </a:lnSpc>
          </a:pPr>
          <a:r>
            <a:rPr lang="en-US" dirty="0"/>
            <a:t>Utilize available data to effectively counsel patients how to take doxy-PEP and what adverse effects they may experience.</a:t>
          </a:r>
        </a:p>
      </dgm:t>
    </dgm:pt>
    <dgm:pt modelId="{02CD25F6-0335-4D53-8F26-EB09B59854FC}" type="parTrans" cxnId="{290C09F5-7C47-45A3-AFED-FD9D67C27334}">
      <dgm:prSet/>
      <dgm:spPr/>
      <dgm:t>
        <a:bodyPr/>
        <a:lstStyle/>
        <a:p>
          <a:endParaRPr lang="en-US"/>
        </a:p>
      </dgm:t>
    </dgm:pt>
    <dgm:pt modelId="{397F7313-F5DE-4A76-BF10-7592BAEB7C49}" type="sibTrans" cxnId="{290C09F5-7C47-45A3-AFED-FD9D67C27334}">
      <dgm:prSet phldrT="2" phldr="0"/>
      <dgm:spPr/>
      <dgm:t>
        <a:bodyPr/>
        <a:lstStyle/>
        <a:p>
          <a:endParaRPr lang="en-US"/>
        </a:p>
      </dgm:t>
    </dgm:pt>
    <dgm:pt modelId="{1550A24F-FDFB-4C03-9EFD-723A541A672A}">
      <dgm:prSet/>
      <dgm:spPr/>
      <dgm:t>
        <a:bodyPr/>
        <a:lstStyle/>
        <a:p>
          <a:pPr>
            <a:lnSpc>
              <a:spcPct val="100000"/>
            </a:lnSpc>
          </a:pPr>
          <a:r>
            <a:rPr lang="en-US" dirty="0"/>
            <a:t>Know the risks of potential acquired antimicrobial resistance when prescribing doxy-PEP.</a:t>
          </a:r>
        </a:p>
      </dgm:t>
    </dgm:pt>
    <dgm:pt modelId="{CA076E20-E89C-4AE5-AE27-9A9194BA9AC4}" type="parTrans" cxnId="{50B0D45C-931E-4588-891E-5540CE5094AC}">
      <dgm:prSet/>
      <dgm:spPr/>
      <dgm:t>
        <a:bodyPr/>
        <a:lstStyle/>
        <a:p>
          <a:endParaRPr lang="en-US"/>
        </a:p>
      </dgm:t>
    </dgm:pt>
    <dgm:pt modelId="{A14F76D6-E491-4285-A647-3722A9EE90C8}" type="sibTrans" cxnId="{50B0D45C-931E-4588-891E-5540CE5094AC}">
      <dgm:prSet phldrT="3" phldr="0"/>
      <dgm:spPr/>
      <dgm:t>
        <a:bodyPr/>
        <a:lstStyle/>
        <a:p>
          <a:endParaRPr lang="en-US"/>
        </a:p>
      </dgm:t>
    </dgm:pt>
    <dgm:pt modelId="{532DFA12-A8D1-406A-8C6D-ABD7FE9E4762}">
      <dgm:prSet/>
      <dgm:spPr/>
      <dgm:t>
        <a:bodyPr/>
        <a:lstStyle/>
        <a:p>
          <a:pPr>
            <a:lnSpc>
              <a:spcPct val="100000"/>
            </a:lnSpc>
          </a:pPr>
          <a:r>
            <a:rPr lang="en-US" dirty="0"/>
            <a:t>Differentiate between doxy-PEP and doxy-PrEP.</a:t>
          </a:r>
        </a:p>
      </dgm:t>
    </dgm:pt>
    <dgm:pt modelId="{2664AC85-F72B-4920-A51A-859EA1BE0B01}" type="parTrans" cxnId="{9138BBAA-E070-4729-BD9D-3E5686CD2845}">
      <dgm:prSet/>
      <dgm:spPr/>
      <dgm:t>
        <a:bodyPr/>
        <a:lstStyle/>
        <a:p>
          <a:endParaRPr lang="en-US"/>
        </a:p>
      </dgm:t>
    </dgm:pt>
    <dgm:pt modelId="{C6DD92F6-4865-4742-A25E-5F202E9CD136}" type="sibTrans" cxnId="{9138BBAA-E070-4729-BD9D-3E5686CD2845}">
      <dgm:prSet phldrT="4" phldr="0"/>
      <dgm:spPr/>
      <dgm:t>
        <a:bodyPr/>
        <a:lstStyle/>
        <a:p>
          <a:endParaRPr lang="en-US"/>
        </a:p>
      </dgm:t>
    </dgm:pt>
    <dgm:pt modelId="{71E58BF0-95E9-40FC-9A99-81AA1588F1D5}" type="pres">
      <dgm:prSet presAssocID="{2147AD85-F40F-44A9-BBD3-DB1A03F0BD37}" presName="root" presStyleCnt="0">
        <dgm:presLayoutVars>
          <dgm:dir/>
          <dgm:resizeHandles val="exact"/>
        </dgm:presLayoutVars>
      </dgm:prSet>
      <dgm:spPr/>
    </dgm:pt>
    <dgm:pt modelId="{2727871E-8BAE-4627-A458-F41107C8C2BD}" type="pres">
      <dgm:prSet presAssocID="{F7B988C3-485E-4FD5-9BF0-431FCE01B71A}" presName="compNode" presStyleCnt="0"/>
      <dgm:spPr/>
    </dgm:pt>
    <dgm:pt modelId="{B60F8F5F-DE88-407D-80D9-B60C6A541038}" type="pres">
      <dgm:prSet presAssocID="{F7B988C3-485E-4FD5-9BF0-431FCE01B71A}" presName="bgRect" presStyleLbl="bgShp" presStyleIdx="0" presStyleCnt="4"/>
      <dgm:spPr/>
    </dgm:pt>
    <dgm:pt modelId="{3A908E74-7050-4A52-99E2-30E8AB803CCA}" type="pres">
      <dgm:prSet presAssocID="{F7B988C3-485E-4FD5-9BF0-431FCE01B71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249C069C-31D0-4665-84B2-B63690988D9D}" type="pres">
      <dgm:prSet presAssocID="{F7B988C3-485E-4FD5-9BF0-431FCE01B71A}" presName="spaceRect" presStyleCnt="0"/>
      <dgm:spPr/>
    </dgm:pt>
    <dgm:pt modelId="{6011F4A0-E98E-480C-8D2C-73FAB7DAC518}" type="pres">
      <dgm:prSet presAssocID="{F7B988C3-485E-4FD5-9BF0-431FCE01B71A}" presName="parTx" presStyleLbl="revTx" presStyleIdx="0" presStyleCnt="4">
        <dgm:presLayoutVars>
          <dgm:chMax val="0"/>
          <dgm:chPref val="0"/>
        </dgm:presLayoutVars>
      </dgm:prSet>
      <dgm:spPr/>
    </dgm:pt>
    <dgm:pt modelId="{E8999ECD-410C-4AF4-A915-991737D6F162}" type="pres">
      <dgm:prSet presAssocID="{4F54F2AA-08C0-4CC3-844F-954ADEA2E189}" presName="sibTrans" presStyleCnt="0"/>
      <dgm:spPr/>
    </dgm:pt>
    <dgm:pt modelId="{3801FF7C-7B22-4F91-B2CF-53138EBB3792}" type="pres">
      <dgm:prSet presAssocID="{254B1777-8EDE-4C8F-BD98-8C03DF16BB6B}" presName="compNode" presStyleCnt="0"/>
      <dgm:spPr/>
    </dgm:pt>
    <dgm:pt modelId="{CEC51AB1-1C54-46FF-9BA7-D745C843FCF7}" type="pres">
      <dgm:prSet presAssocID="{254B1777-8EDE-4C8F-BD98-8C03DF16BB6B}" presName="bgRect" presStyleLbl="bgShp" presStyleIdx="1" presStyleCnt="4"/>
      <dgm:spPr/>
    </dgm:pt>
    <dgm:pt modelId="{1469BDBC-92A4-4A76-9CE4-0A212A1FD3A4}" type="pres">
      <dgm:prSet presAssocID="{254B1777-8EDE-4C8F-BD98-8C03DF16BB6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rain in head"/>
        </a:ext>
      </dgm:extLst>
    </dgm:pt>
    <dgm:pt modelId="{80BCAEBE-5FCD-417D-B173-05FC0D898ED9}" type="pres">
      <dgm:prSet presAssocID="{254B1777-8EDE-4C8F-BD98-8C03DF16BB6B}" presName="spaceRect" presStyleCnt="0"/>
      <dgm:spPr/>
    </dgm:pt>
    <dgm:pt modelId="{0EC79B4A-23F9-44AD-B658-7D425657B84E}" type="pres">
      <dgm:prSet presAssocID="{254B1777-8EDE-4C8F-BD98-8C03DF16BB6B}" presName="parTx" presStyleLbl="revTx" presStyleIdx="1" presStyleCnt="4">
        <dgm:presLayoutVars>
          <dgm:chMax val="0"/>
          <dgm:chPref val="0"/>
        </dgm:presLayoutVars>
      </dgm:prSet>
      <dgm:spPr/>
    </dgm:pt>
    <dgm:pt modelId="{61D54B1C-4F56-45BF-81F3-E11AEA5807DD}" type="pres">
      <dgm:prSet presAssocID="{397F7313-F5DE-4A76-BF10-7592BAEB7C49}" presName="sibTrans" presStyleCnt="0"/>
      <dgm:spPr/>
    </dgm:pt>
    <dgm:pt modelId="{046871B8-3548-4D13-A980-F599AB3BE9BA}" type="pres">
      <dgm:prSet presAssocID="{1550A24F-FDFB-4C03-9EFD-723A541A672A}" presName="compNode" presStyleCnt="0"/>
      <dgm:spPr/>
    </dgm:pt>
    <dgm:pt modelId="{EA723CE4-68F7-47CE-9818-A136C9D76193}" type="pres">
      <dgm:prSet presAssocID="{1550A24F-FDFB-4C03-9EFD-723A541A672A}" presName="bgRect" presStyleLbl="bgShp" presStyleIdx="2" presStyleCnt="4"/>
      <dgm:spPr/>
    </dgm:pt>
    <dgm:pt modelId="{BB6BA766-6E07-4313-A1F0-ABCFAFBAB2CB}" type="pres">
      <dgm:prSet presAssocID="{1550A24F-FDFB-4C03-9EFD-723A541A672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ine"/>
        </a:ext>
      </dgm:extLst>
    </dgm:pt>
    <dgm:pt modelId="{03A18077-4D0A-48F7-9A00-54BEB58B7F9A}" type="pres">
      <dgm:prSet presAssocID="{1550A24F-FDFB-4C03-9EFD-723A541A672A}" presName="spaceRect" presStyleCnt="0"/>
      <dgm:spPr/>
    </dgm:pt>
    <dgm:pt modelId="{9F9BE392-B4D4-433D-BFAE-033BBF8913B9}" type="pres">
      <dgm:prSet presAssocID="{1550A24F-FDFB-4C03-9EFD-723A541A672A}" presName="parTx" presStyleLbl="revTx" presStyleIdx="2" presStyleCnt="4">
        <dgm:presLayoutVars>
          <dgm:chMax val="0"/>
          <dgm:chPref val="0"/>
        </dgm:presLayoutVars>
      </dgm:prSet>
      <dgm:spPr/>
    </dgm:pt>
    <dgm:pt modelId="{013AEF90-5E18-41F2-A6B6-07EAE4F915E5}" type="pres">
      <dgm:prSet presAssocID="{A14F76D6-E491-4285-A647-3722A9EE90C8}" presName="sibTrans" presStyleCnt="0"/>
      <dgm:spPr/>
    </dgm:pt>
    <dgm:pt modelId="{23175758-E4ED-4FAE-96D1-21A7BF211694}" type="pres">
      <dgm:prSet presAssocID="{532DFA12-A8D1-406A-8C6D-ABD7FE9E4762}" presName="compNode" presStyleCnt="0"/>
      <dgm:spPr/>
    </dgm:pt>
    <dgm:pt modelId="{B5A36882-38BC-4923-ACF5-ECD3FEEBA0AD}" type="pres">
      <dgm:prSet presAssocID="{532DFA12-A8D1-406A-8C6D-ABD7FE9E4762}" presName="bgRect" presStyleLbl="bgShp" presStyleIdx="3" presStyleCnt="4"/>
      <dgm:spPr/>
    </dgm:pt>
    <dgm:pt modelId="{21601F3A-F4C0-4340-A3F4-DD2EDE7F47A8}" type="pres">
      <dgm:prSet presAssocID="{532DFA12-A8D1-406A-8C6D-ABD7FE9E476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dical"/>
        </a:ext>
      </dgm:extLst>
    </dgm:pt>
    <dgm:pt modelId="{45573D0A-A990-470C-939F-FD6DFB472CC4}" type="pres">
      <dgm:prSet presAssocID="{532DFA12-A8D1-406A-8C6D-ABD7FE9E4762}" presName="spaceRect" presStyleCnt="0"/>
      <dgm:spPr/>
    </dgm:pt>
    <dgm:pt modelId="{38320938-57B7-47EE-88F9-6A6EE1A30250}" type="pres">
      <dgm:prSet presAssocID="{532DFA12-A8D1-406A-8C6D-ABD7FE9E4762}" presName="parTx" presStyleLbl="revTx" presStyleIdx="3" presStyleCnt="4">
        <dgm:presLayoutVars>
          <dgm:chMax val="0"/>
          <dgm:chPref val="0"/>
        </dgm:presLayoutVars>
      </dgm:prSet>
      <dgm:spPr/>
    </dgm:pt>
  </dgm:ptLst>
  <dgm:cxnLst>
    <dgm:cxn modelId="{9757E93D-CF9C-4F40-9F1F-0A014D992451}" type="presOf" srcId="{532DFA12-A8D1-406A-8C6D-ABD7FE9E4762}" destId="{38320938-57B7-47EE-88F9-6A6EE1A30250}" srcOrd="0" destOrd="0" presId="urn:microsoft.com/office/officeart/2018/2/layout/IconVerticalSolidList"/>
    <dgm:cxn modelId="{50B0D45C-931E-4588-891E-5540CE5094AC}" srcId="{2147AD85-F40F-44A9-BBD3-DB1A03F0BD37}" destId="{1550A24F-FDFB-4C03-9EFD-723A541A672A}" srcOrd="2" destOrd="0" parTransId="{CA076E20-E89C-4AE5-AE27-9A9194BA9AC4}" sibTransId="{A14F76D6-E491-4285-A647-3722A9EE90C8}"/>
    <dgm:cxn modelId="{A147CD6A-9AB4-453E-82EF-154CCB27EA7C}" type="presOf" srcId="{F7B988C3-485E-4FD5-9BF0-431FCE01B71A}" destId="{6011F4A0-E98E-480C-8D2C-73FAB7DAC518}" srcOrd="0" destOrd="0" presId="urn:microsoft.com/office/officeart/2018/2/layout/IconVerticalSolidList"/>
    <dgm:cxn modelId="{9138BBAA-E070-4729-BD9D-3E5686CD2845}" srcId="{2147AD85-F40F-44A9-BBD3-DB1A03F0BD37}" destId="{532DFA12-A8D1-406A-8C6D-ABD7FE9E4762}" srcOrd="3" destOrd="0" parTransId="{2664AC85-F72B-4920-A51A-859EA1BE0B01}" sibTransId="{C6DD92F6-4865-4742-A25E-5F202E9CD136}"/>
    <dgm:cxn modelId="{90B5F8AC-7B26-438E-B808-12525D2B7FFE}" type="presOf" srcId="{254B1777-8EDE-4C8F-BD98-8C03DF16BB6B}" destId="{0EC79B4A-23F9-44AD-B658-7D425657B84E}" srcOrd="0" destOrd="0" presId="urn:microsoft.com/office/officeart/2018/2/layout/IconVerticalSolidList"/>
    <dgm:cxn modelId="{4D9F11BA-4EF1-4C80-9596-FF51A09888AB}" srcId="{2147AD85-F40F-44A9-BBD3-DB1A03F0BD37}" destId="{F7B988C3-485E-4FD5-9BF0-431FCE01B71A}" srcOrd="0" destOrd="0" parTransId="{1E1BC2DF-9E83-4B2A-AB6E-BAC7B2423FCC}" sibTransId="{4F54F2AA-08C0-4CC3-844F-954ADEA2E189}"/>
    <dgm:cxn modelId="{A367BEDD-4089-49F5-9597-B825FA6CEA9B}" type="presOf" srcId="{1550A24F-FDFB-4C03-9EFD-723A541A672A}" destId="{9F9BE392-B4D4-433D-BFAE-033BBF8913B9}" srcOrd="0" destOrd="0" presId="urn:microsoft.com/office/officeart/2018/2/layout/IconVerticalSolidList"/>
    <dgm:cxn modelId="{A15E88EF-9DBF-4954-B3F5-278FBCCE93E9}" type="presOf" srcId="{2147AD85-F40F-44A9-BBD3-DB1A03F0BD37}" destId="{71E58BF0-95E9-40FC-9A99-81AA1588F1D5}" srcOrd="0" destOrd="0" presId="urn:microsoft.com/office/officeart/2018/2/layout/IconVerticalSolidList"/>
    <dgm:cxn modelId="{290C09F5-7C47-45A3-AFED-FD9D67C27334}" srcId="{2147AD85-F40F-44A9-BBD3-DB1A03F0BD37}" destId="{254B1777-8EDE-4C8F-BD98-8C03DF16BB6B}" srcOrd="1" destOrd="0" parTransId="{02CD25F6-0335-4D53-8F26-EB09B59854FC}" sibTransId="{397F7313-F5DE-4A76-BF10-7592BAEB7C49}"/>
    <dgm:cxn modelId="{F3A7F158-0AD3-4146-BF51-1614E163E813}" type="presParOf" srcId="{71E58BF0-95E9-40FC-9A99-81AA1588F1D5}" destId="{2727871E-8BAE-4627-A458-F41107C8C2BD}" srcOrd="0" destOrd="0" presId="urn:microsoft.com/office/officeart/2018/2/layout/IconVerticalSolidList"/>
    <dgm:cxn modelId="{5C1AC46E-EE58-4C15-9773-0752694C4CE4}" type="presParOf" srcId="{2727871E-8BAE-4627-A458-F41107C8C2BD}" destId="{B60F8F5F-DE88-407D-80D9-B60C6A541038}" srcOrd="0" destOrd="0" presId="urn:microsoft.com/office/officeart/2018/2/layout/IconVerticalSolidList"/>
    <dgm:cxn modelId="{D1615963-EA16-4905-A3FE-601BCEB9B937}" type="presParOf" srcId="{2727871E-8BAE-4627-A458-F41107C8C2BD}" destId="{3A908E74-7050-4A52-99E2-30E8AB803CCA}" srcOrd="1" destOrd="0" presId="urn:microsoft.com/office/officeart/2018/2/layout/IconVerticalSolidList"/>
    <dgm:cxn modelId="{AD3CC037-A6AC-4E72-AA73-38FD6CD1173E}" type="presParOf" srcId="{2727871E-8BAE-4627-A458-F41107C8C2BD}" destId="{249C069C-31D0-4665-84B2-B63690988D9D}" srcOrd="2" destOrd="0" presId="urn:microsoft.com/office/officeart/2018/2/layout/IconVerticalSolidList"/>
    <dgm:cxn modelId="{15D352EC-F1D8-4206-AB87-4C98B78A5DAD}" type="presParOf" srcId="{2727871E-8BAE-4627-A458-F41107C8C2BD}" destId="{6011F4A0-E98E-480C-8D2C-73FAB7DAC518}" srcOrd="3" destOrd="0" presId="urn:microsoft.com/office/officeart/2018/2/layout/IconVerticalSolidList"/>
    <dgm:cxn modelId="{02B47C11-CE1F-4C5F-B310-DA7878320935}" type="presParOf" srcId="{71E58BF0-95E9-40FC-9A99-81AA1588F1D5}" destId="{E8999ECD-410C-4AF4-A915-991737D6F162}" srcOrd="1" destOrd="0" presId="urn:microsoft.com/office/officeart/2018/2/layout/IconVerticalSolidList"/>
    <dgm:cxn modelId="{F1F0111F-07B5-4DA4-91EE-F03FD949CDD4}" type="presParOf" srcId="{71E58BF0-95E9-40FC-9A99-81AA1588F1D5}" destId="{3801FF7C-7B22-4F91-B2CF-53138EBB3792}" srcOrd="2" destOrd="0" presId="urn:microsoft.com/office/officeart/2018/2/layout/IconVerticalSolidList"/>
    <dgm:cxn modelId="{3CEC35DF-FF0A-44E3-A04C-B03CC8B9F72A}" type="presParOf" srcId="{3801FF7C-7B22-4F91-B2CF-53138EBB3792}" destId="{CEC51AB1-1C54-46FF-9BA7-D745C843FCF7}" srcOrd="0" destOrd="0" presId="urn:microsoft.com/office/officeart/2018/2/layout/IconVerticalSolidList"/>
    <dgm:cxn modelId="{13FAB0A8-BFB7-4C46-9544-C7E68686501B}" type="presParOf" srcId="{3801FF7C-7B22-4F91-B2CF-53138EBB3792}" destId="{1469BDBC-92A4-4A76-9CE4-0A212A1FD3A4}" srcOrd="1" destOrd="0" presId="urn:microsoft.com/office/officeart/2018/2/layout/IconVerticalSolidList"/>
    <dgm:cxn modelId="{96C133C0-FDD0-4FB5-8BC9-962FB1008EC8}" type="presParOf" srcId="{3801FF7C-7B22-4F91-B2CF-53138EBB3792}" destId="{80BCAEBE-5FCD-417D-B173-05FC0D898ED9}" srcOrd="2" destOrd="0" presId="urn:microsoft.com/office/officeart/2018/2/layout/IconVerticalSolidList"/>
    <dgm:cxn modelId="{68C92A72-8407-4E99-B0F0-5EF764FBFF46}" type="presParOf" srcId="{3801FF7C-7B22-4F91-B2CF-53138EBB3792}" destId="{0EC79B4A-23F9-44AD-B658-7D425657B84E}" srcOrd="3" destOrd="0" presId="urn:microsoft.com/office/officeart/2018/2/layout/IconVerticalSolidList"/>
    <dgm:cxn modelId="{5F0103FF-D9DC-497D-9BD3-222A99D149D3}" type="presParOf" srcId="{71E58BF0-95E9-40FC-9A99-81AA1588F1D5}" destId="{61D54B1C-4F56-45BF-81F3-E11AEA5807DD}" srcOrd="3" destOrd="0" presId="urn:microsoft.com/office/officeart/2018/2/layout/IconVerticalSolidList"/>
    <dgm:cxn modelId="{CD2C5334-96F1-4C8D-BE57-D061C33D9137}" type="presParOf" srcId="{71E58BF0-95E9-40FC-9A99-81AA1588F1D5}" destId="{046871B8-3548-4D13-A980-F599AB3BE9BA}" srcOrd="4" destOrd="0" presId="urn:microsoft.com/office/officeart/2018/2/layout/IconVerticalSolidList"/>
    <dgm:cxn modelId="{1FE6E5CA-D58F-49C7-B9D8-957B7E93EEDE}" type="presParOf" srcId="{046871B8-3548-4D13-A980-F599AB3BE9BA}" destId="{EA723CE4-68F7-47CE-9818-A136C9D76193}" srcOrd="0" destOrd="0" presId="urn:microsoft.com/office/officeart/2018/2/layout/IconVerticalSolidList"/>
    <dgm:cxn modelId="{2687CC05-5BF0-4262-A036-5A670B509DC4}" type="presParOf" srcId="{046871B8-3548-4D13-A980-F599AB3BE9BA}" destId="{BB6BA766-6E07-4313-A1F0-ABCFAFBAB2CB}" srcOrd="1" destOrd="0" presId="urn:microsoft.com/office/officeart/2018/2/layout/IconVerticalSolidList"/>
    <dgm:cxn modelId="{5163CF99-F113-418A-B4DB-23CD67AE27F0}" type="presParOf" srcId="{046871B8-3548-4D13-A980-F599AB3BE9BA}" destId="{03A18077-4D0A-48F7-9A00-54BEB58B7F9A}" srcOrd="2" destOrd="0" presId="urn:microsoft.com/office/officeart/2018/2/layout/IconVerticalSolidList"/>
    <dgm:cxn modelId="{86B32BEC-11F8-4987-AAB4-99EC68E130DD}" type="presParOf" srcId="{046871B8-3548-4D13-A980-F599AB3BE9BA}" destId="{9F9BE392-B4D4-433D-BFAE-033BBF8913B9}" srcOrd="3" destOrd="0" presId="urn:microsoft.com/office/officeart/2018/2/layout/IconVerticalSolidList"/>
    <dgm:cxn modelId="{85F2CFED-33EC-49FE-A5C5-1EE648495B00}" type="presParOf" srcId="{71E58BF0-95E9-40FC-9A99-81AA1588F1D5}" destId="{013AEF90-5E18-41F2-A6B6-07EAE4F915E5}" srcOrd="5" destOrd="0" presId="urn:microsoft.com/office/officeart/2018/2/layout/IconVerticalSolidList"/>
    <dgm:cxn modelId="{DA08C21F-DD4D-4B06-AB88-9971017C247C}" type="presParOf" srcId="{71E58BF0-95E9-40FC-9A99-81AA1588F1D5}" destId="{23175758-E4ED-4FAE-96D1-21A7BF211694}" srcOrd="6" destOrd="0" presId="urn:microsoft.com/office/officeart/2018/2/layout/IconVerticalSolidList"/>
    <dgm:cxn modelId="{6FA1DCE3-211E-46CA-A238-B7054FE6E4E7}" type="presParOf" srcId="{23175758-E4ED-4FAE-96D1-21A7BF211694}" destId="{B5A36882-38BC-4923-ACF5-ECD3FEEBA0AD}" srcOrd="0" destOrd="0" presId="urn:microsoft.com/office/officeart/2018/2/layout/IconVerticalSolidList"/>
    <dgm:cxn modelId="{146CA1BF-69EA-492C-A7B3-78371160519D}" type="presParOf" srcId="{23175758-E4ED-4FAE-96D1-21A7BF211694}" destId="{21601F3A-F4C0-4340-A3F4-DD2EDE7F47A8}" srcOrd="1" destOrd="0" presId="urn:microsoft.com/office/officeart/2018/2/layout/IconVerticalSolidList"/>
    <dgm:cxn modelId="{762AEAB6-B161-438D-B73B-BC0DACD1C55C}" type="presParOf" srcId="{23175758-E4ED-4FAE-96D1-21A7BF211694}" destId="{45573D0A-A990-470C-939F-FD6DFB472CC4}" srcOrd="2" destOrd="0" presId="urn:microsoft.com/office/officeart/2018/2/layout/IconVerticalSolidList"/>
    <dgm:cxn modelId="{74FCF07F-7C99-48A0-9F26-0CABEAC63D42}" type="presParOf" srcId="{23175758-E4ED-4FAE-96D1-21A7BF211694}" destId="{38320938-57B7-47EE-88F9-6A6EE1A3025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2B3493-DA44-40DC-9417-3562147592B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23E84B6-300F-4878-A2FB-78A0D742519D}">
      <dgm:prSet/>
      <dgm:spPr/>
      <dgm:t>
        <a:bodyPr/>
        <a:lstStyle/>
        <a:p>
          <a:r>
            <a:rPr lang="en-US"/>
            <a:t>To prevent syphilis, gonorrhea, or chlamydia infections</a:t>
          </a:r>
        </a:p>
      </dgm:t>
    </dgm:pt>
    <dgm:pt modelId="{B7042EDC-A0A8-4EC6-AAC2-6BE0C1D0ED01}" type="parTrans" cxnId="{B3AF9D06-4D82-44DF-A371-C26EBB2C73A0}">
      <dgm:prSet/>
      <dgm:spPr/>
      <dgm:t>
        <a:bodyPr/>
        <a:lstStyle/>
        <a:p>
          <a:endParaRPr lang="en-US"/>
        </a:p>
      </dgm:t>
    </dgm:pt>
    <dgm:pt modelId="{C85D031D-C77E-4BCE-91CF-5DEBED00C08D}" type="sibTrans" cxnId="{B3AF9D06-4D82-44DF-A371-C26EBB2C73A0}">
      <dgm:prSet/>
      <dgm:spPr/>
      <dgm:t>
        <a:bodyPr/>
        <a:lstStyle/>
        <a:p>
          <a:endParaRPr lang="en-US"/>
        </a:p>
      </dgm:t>
    </dgm:pt>
    <dgm:pt modelId="{5B97A15A-90DA-44FE-A21D-9F7F72977FE3}">
      <dgm:prSet/>
      <dgm:spPr/>
      <dgm:t>
        <a:bodyPr/>
        <a:lstStyle/>
        <a:p>
          <a:r>
            <a:rPr lang="en-US" dirty="0"/>
            <a:t>Multiple RCTs with positive results</a:t>
          </a:r>
        </a:p>
      </dgm:t>
    </dgm:pt>
    <dgm:pt modelId="{AB6054DE-223C-435E-BEC7-AB3A250DD316}" type="parTrans" cxnId="{076133A6-E48E-4FC7-93EC-742B4E3AEF06}">
      <dgm:prSet/>
      <dgm:spPr/>
      <dgm:t>
        <a:bodyPr/>
        <a:lstStyle/>
        <a:p>
          <a:endParaRPr lang="en-US"/>
        </a:p>
      </dgm:t>
    </dgm:pt>
    <dgm:pt modelId="{82561458-D7F6-4E6D-BF14-987E1408E77D}" type="sibTrans" cxnId="{076133A6-E48E-4FC7-93EC-742B4E3AEF06}">
      <dgm:prSet/>
      <dgm:spPr/>
      <dgm:t>
        <a:bodyPr/>
        <a:lstStyle/>
        <a:p>
          <a:endParaRPr lang="en-US"/>
        </a:p>
      </dgm:t>
    </dgm:pt>
    <dgm:pt modelId="{F9E82DA2-8DA4-4267-B8A5-D5583FF04455}">
      <dgm:prSet/>
      <dgm:spPr/>
      <dgm:t>
        <a:bodyPr/>
        <a:lstStyle/>
        <a:p>
          <a:r>
            <a:rPr lang="en-US" dirty="0"/>
            <a:t>Doxycycline 200mg 24-72 hours after unprotected sex</a:t>
          </a:r>
        </a:p>
      </dgm:t>
    </dgm:pt>
    <dgm:pt modelId="{018B5083-14AB-4D1A-888C-E87138052432}" type="sibTrans" cxnId="{B6AC636E-86A6-423E-A130-B9AE85C19840}">
      <dgm:prSet/>
      <dgm:spPr/>
      <dgm:t>
        <a:bodyPr/>
        <a:lstStyle/>
        <a:p>
          <a:endParaRPr lang="en-US"/>
        </a:p>
      </dgm:t>
    </dgm:pt>
    <dgm:pt modelId="{FE7C6F84-9850-463B-A20D-6D4BCA15E0A3}" type="parTrans" cxnId="{B6AC636E-86A6-423E-A130-B9AE85C19840}">
      <dgm:prSet/>
      <dgm:spPr/>
      <dgm:t>
        <a:bodyPr/>
        <a:lstStyle/>
        <a:p>
          <a:endParaRPr lang="en-US"/>
        </a:p>
      </dgm:t>
    </dgm:pt>
    <dgm:pt modelId="{CAB677D6-99A4-45B2-8579-C73CA04D2663}" type="pres">
      <dgm:prSet presAssocID="{AB2B3493-DA44-40DC-9417-3562147592BE}" presName="linear" presStyleCnt="0">
        <dgm:presLayoutVars>
          <dgm:animLvl val="lvl"/>
          <dgm:resizeHandles val="exact"/>
        </dgm:presLayoutVars>
      </dgm:prSet>
      <dgm:spPr/>
    </dgm:pt>
    <dgm:pt modelId="{0E4B7ED3-435E-4F89-8EED-D48154B9F712}" type="pres">
      <dgm:prSet presAssocID="{F9E82DA2-8DA4-4267-B8A5-D5583FF04455}" presName="parentText" presStyleLbl="node1" presStyleIdx="0" presStyleCnt="3">
        <dgm:presLayoutVars>
          <dgm:chMax val="0"/>
          <dgm:bulletEnabled val="1"/>
        </dgm:presLayoutVars>
      </dgm:prSet>
      <dgm:spPr/>
    </dgm:pt>
    <dgm:pt modelId="{F6E3F7E6-7E65-42FA-9FDF-1ACC0847C004}" type="pres">
      <dgm:prSet presAssocID="{018B5083-14AB-4D1A-888C-E87138052432}" presName="spacer" presStyleCnt="0"/>
      <dgm:spPr/>
    </dgm:pt>
    <dgm:pt modelId="{6BF98979-61A2-47FA-A674-37E8A11FE34A}" type="pres">
      <dgm:prSet presAssocID="{E23E84B6-300F-4878-A2FB-78A0D742519D}" presName="parentText" presStyleLbl="node1" presStyleIdx="1" presStyleCnt="3">
        <dgm:presLayoutVars>
          <dgm:chMax val="0"/>
          <dgm:bulletEnabled val="1"/>
        </dgm:presLayoutVars>
      </dgm:prSet>
      <dgm:spPr/>
    </dgm:pt>
    <dgm:pt modelId="{9F146EC8-9DDE-4A81-BC9B-897B608A8EFF}" type="pres">
      <dgm:prSet presAssocID="{C85D031D-C77E-4BCE-91CF-5DEBED00C08D}" presName="spacer" presStyleCnt="0"/>
      <dgm:spPr/>
    </dgm:pt>
    <dgm:pt modelId="{C033F95A-D9F2-4963-A64F-D0E24F1D030E}" type="pres">
      <dgm:prSet presAssocID="{5B97A15A-90DA-44FE-A21D-9F7F72977FE3}" presName="parentText" presStyleLbl="node1" presStyleIdx="2" presStyleCnt="3">
        <dgm:presLayoutVars>
          <dgm:chMax val="0"/>
          <dgm:bulletEnabled val="1"/>
        </dgm:presLayoutVars>
      </dgm:prSet>
      <dgm:spPr/>
    </dgm:pt>
  </dgm:ptLst>
  <dgm:cxnLst>
    <dgm:cxn modelId="{B3AF9D06-4D82-44DF-A371-C26EBB2C73A0}" srcId="{AB2B3493-DA44-40DC-9417-3562147592BE}" destId="{E23E84B6-300F-4878-A2FB-78A0D742519D}" srcOrd="1" destOrd="0" parTransId="{B7042EDC-A0A8-4EC6-AAC2-6BE0C1D0ED01}" sibTransId="{C85D031D-C77E-4BCE-91CF-5DEBED00C08D}"/>
    <dgm:cxn modelId="{B6AC636E-86A6-423E-A130-B9AE85C19840}" srcId="{AB2B3493-DA44-40DC-9417-3562147592BE}" destId="{F9E82DA2-8DA4-4267-B8A5-D5583FF04455}" srcOrd="0" destOrd="0" parTransId="{FE7C6F84-9850-463B-A20D-6D4BCA15E0A3}" sibTransId="{018B5083-14AB-4D1A-888C-E87138052432}"/>
    <dgm:cxn modelId="{09B4AE4E-0DBC-4C5D-8ED9-C72F5D5F64A9}" type="presOf" srcId="{E23E84B6-300F-4878-A2FB-78A0D742519D}" destId="{6BF98979-61A2-47FA-A674-37E8A11FE34A}" srcOrd="0" destOrd="0" presId="urn:microsoft.com/office/officeart/2005/8/layout/vList2"/>
    <dgm:cxn modelId="{4BE8597A-7AD4-43BB-B752-B70418595CFB}" type="presOf" srcId="{5B97A15A-90DA-44FE-A21D-9F7F72977FE3}" destId="{C033F95A-D9F2-4963-A64F-D0E24F1D030E}" srcOrd="0" destOrd="0" presId="urn:microsoft.com/office/officeart/2005/8/layout/vList2"/>
    <dgm:cxn modelId="{076133A6-E48E-4FC7-93EC-742B4E3AEF06}" srcId="{AB2B3493-DA44-40DC-9417-3562147592BE}" destId="{5B97A15A-90DA-44FE-A21D-9F7F72977FE3}" srcOrd="2" destOrd="0" parTransId="{AB6054DE-223C-435E-BEC7-AB3A250DD316}" sibTransId="{82561458-D7F6-4E6D-BF14-987E1408E77D}"/>
    <dgm:cxn modelId="{0E66A4A8-A33A-461C-81DF-9AD1ACCFCFFE}" type="presOf" srcId="{F9E82DA2-8DA4-4267-B8A5-D5583FF04455}" destId="{0E4B7ED3-435E-4F89-8EED-D48154B9F712}" srcOrd="0" destOrd="0" presId="urn:microsoft.com/office/officeart/2005/8/layout/vList2"/>
    <dgm:cxn modelId="{11D7B8AA-34E2-4FB9-A401-74520E6010FD}" type="presOf" srcId="{AB2B3493-DA44-40DC-9417-3562147592BE}" destId="{CAB677D6-99A4-45B2-8579-C73CA04D2663}" srcOrd="0" destOrd="0" presId="urn:microsoft.com/office/officeart/2005/8/layout/vList2"/>
    <dgm:cxn modelId="{4912DC7E-30BF-474A-B51F-01C8A1C3FF82}" type="presParOf" srcId="{CAB677D6-99A4-45B2-8579-C73CA04D2663}" destId="{0E4B7ED3-435E-4F89-8EED-D48154B9F712}" srcOrd="0" destOrd="0" presId="urn:microsoft.com/office/officeart/2005/8/layout/vList2"/>
    <dgm:cxn modelId="{F0145ECA-9F0F-4228-B9E8-E58707FF0DA5}" type="presParOf" srcId="{CAB677D6-99A4-45B2-8579-C73CA04D2663}" destId="{F6E3F7E6-7E65-42FA-9FDF-1ACC0847C004}" srcOrd="1" destOrd="0" presId="urn:microsoft.com/office/officeart/2005/8/layout/vList2"/>
    <dgm:cxn modelId="{ABBF7E31-D780-4B4A-8BF1-0D6498F000E9}" type="presParOf" srcId="{CAB677D6-99A4-45B2-8579-C73CA04D2663}" destId="{6BF98979-61A2-47FA-A674-37E8A11FE34A}" srcOrd="2" destOrd="0" presId="urn:microsoft.com/office/officeart/2005/8/layout/vList2"/>
    <dgm:cxn modelId="{614BF4AC-CC4E-4249-A0A8-4C13BF081883}" type="presParOf" srcId="{CAB677D6-99A4-45B2-8579-C73CA04D2663}" destId="{9F146EC8-9DDE-4A81-BC9B-897B608A8EFF}" srcOrd="3" destOrd="0" presId="urn:microsoft.com/office/officeart/2005/8/layout/vList2"/>
    <dgm:cxn modelId="{2FF038AE-672E-42CF-A0D6-9D7B01CF9D24}" type="presParOf" srcId="{CAB677D6-99A4-45B2-8579-C73CA04D2663}" destId="{C033F95A-D9F2-4963-A64F-D0E24F1D030E}"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2B3493-DA44-40DC-9417-3562147592BE}"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E23E84B6-300F-4878-A2FB-78A0D742519D}">
      <dgm:prSet/>
      <dgm:spPr/>
      <dgm:t>
        <a:bodyPr/>
        <a:lstStyle/>
        <a:p>
          <a:r>
            <a:rPr lang="en-US"/>
            <a:t>To prevent syphilis, gonorrhea, or chlamydia infections</a:t>
          </a:r>
        </a:p>
      </dgm:t>
    </dgm:pt>
    <dgm:pt modelId="{B7042EDC-A0A8-4EC6-AAC2-6BE0C1D0ED01}" type="parTrans" cxnId="{B3AF9D06-4D82-44DF-A371-C26EBB2C73A0}">
      <dgm:prSet/>
      <dgm:spPr/>
      <dgm:t>
        <a:bodyPr/>
        <a:lstStyle/>
        <a:p>
          <a:endParaRPr lang="en-US"/>
        </a:p>
      </dgm:t>
    </dgm:pt>
    <dgm:pt modelId="{C85D031D-C77E-4BCE-91CF-5DEBED00C08D}" type="sibTrans" cxnId="{B3AF9D06-4D82-44DF-A371-C26EBB2C73A0}">
      <dgm:prSet/>
      <dgm:spPr/>
      <dgm:t>
        <a:bodyPr/>
        <a:lstStyle/>
        <a:p>
          <a:endParaRPr lang="en-US"/>
        </a:p>
      </dgm:t>
    </dgm:pt>
    <dgm:pt modelId="{5B97A15A-90DA-44FE-A21D-9F7F72977FE3}">
      <dgm:prSet/>
      <dgm:spPr/>
      <dgm:t>
        <a:bodyPr/>
        <a:lstStyle/>
        <a:p>
          <a:r>
            <a:rPr lang="en-US" dirty="0"/>
            <a:t>Several small-scale studies with positive results</a:t>
          </a:r>
        </a:p>
      </dgm:t>
    </dgm:pt>
    <dgm:pt modelId="{AB6054DE-223C-435E-BEC7-AB3A250DD316}" type="parTrans" cxnId="{076133A6-E48E-4FC7-93EC-742B4E3AEF06}">
      <dgm:prSet/>
      <dgm:spPr/>
      <dgm:t>
        <a:bodyPr/>
        <a:lstStyle/>
        <a:p>
          <a:endParaRPr lang="en-US"/>
        </a:p>
      </dgm:t>
    </dgm:pt>
    <dgm:pt modelId="{82561458-D7F6-4E6D-BF14-987E1408E77D}" type="sibTrans" cxnId="{076133A6-E48E-4FC7-93EC-742B4E3AEF06}">
      <dgm:prSet/>
      <dgm:spPr/>
      <dgm:t>
        <a:bodyPr/>
        <a:lstStyle/>
        <a:p>
          <a:endParaRPr lang="en-US"/>
        </a:p>
      </dgm:t>
    </dgm:pt>
    <dgm:pt modelId="{F9E82DA2-8DA4-4267-B8A5-D5583FF04455}">
      <dgm:prSet/>
      <dgm:spPr/>
      <dgm:t>
        <a:bodyPr/>
        <a:lstStyle/>
        <a:p>
          <a:r>
            <a:rPr lang="en-US"/>
            <a:t>Doxycycline 100mg daily</a:t>
          </a:r>
        </a:p>
      </dgm:t>
    </dgm:pt>
    <dgm:pt modelId="{018B5083-14AB-4D1A-888C-E87138052432}" type="sibTrans" cxnId="{B6AC636E-86A6-423E-A130-B9AE85C19840}">
      <dgm:prSet/>
      <dgm:spPr/>
      <dgm:t>
        <a:bodyPr/>
        <a:lstStyle/>
        <a:p>
          <a:endParaRPr lang="en-US"/>
        </a:p>
      </dgm:t>
    </dgm:pt>
    <dgm:pt modelId="{FE7C6F84-9850-463B-A20D-6D4BCA15E0A3}" type="parTrans" cxnId="{B6AC636E-86A6-423E-A130-B9AE85C19840}">
      <dgm:prSet/>
      <dgm:spPr/>
      <dgm:t>
        <a:bodyPr/>
        <a:lstStyle/>
        <a:p>
          <a:endParaRPr lang="en-US"/>
        </a:p>
      </dgm:t>
    </dgm:pt>
    <dgm:pt modelId="{CAB677D6-99A4-45B2-8579-C73CA04D2663}" type="pres">
      <dgm:prSet presAssocID="{AB2B3493-DA44-40DC-9417-3562147592BE}" presName="linear" presStyleCnt="0">
        <dgm:presLayoutVars>
          <dgm:animLvl val="lvl"/>
          <dgm:resizeHandles val="exact"/>
        </dgm:presLayoutVars>
      </dgm:prSet>
      <dgm:spPr/>
    </dgm:pt>
    <dgm:pt modelId="{0E4B7ED3-435E-4F89-8EED-D48154B9F712}" type="pres">
      <dgm:prSet presAssocID="{F9E82DA2-8DA4-4267-B8A5-D5583FF04455}" presName="parentText" presStyleLbl="node1" presStyleIdx="0" presStyleCnt="3">
        <dgm:presLayoutVars>
          <dgm:chMax val="0"/>
          <dgm:bulletEnabled val="1"/>
        </dgm:presLayoutVars>
      </dgm:prSet>
      <dgm:spPr/>
    </dgm:pt>
    <dgm:pt modelId="{F6E3F7E6-7E65-42FA-9FDF-1ACC0847C004}" type="pres">
      <dgm:prSet presAssocID="{018B5083-14AB-4D1A-888C-E87138052432}" presName="spacer" presStyleCnt="0"/>
      <dgm:spPr/>
    </dgm:pt>
    <dgm:pt modelId="{6BF98979-61A2-47FA-A674-37E8A11FE34A}" type="pres">
      <dgm:prSet presAssocID="{E23E84B6-300F-4878-A2FB-78A0D742519D}" presName="parentText" presStyleLbl="node1" presStyleIdx="1" presStyleCnt="3">
        <dgm:presLayoutVars>
          <dgm:chMax val="0"/>
          <dgm:bulletEnabled val="1"/>
        </dgm:presLayoutVars>
      </dgm:prSet>
      <dgm:spPr/>
    </dgm:pt>
    <dgm:pt modelId="{9F146EC8-9DDE-4A81-BC9B-897B608A8EFF}" type="pres">
      <dgm:prSet presAssocID="{C85D031D-C77E-4BCE-91CF-5DEBED00C08D}" presName="spacer" presStyleCnt="0"/>
      <dgm:spPr/>
    </dgm:pt>
    <dgm:pt modelId="{C033F95A-D9F2-4963-A64F-D0E24F1D030E}" type="pres">
      <dgm:prSet presAssocID="{5B97A15A-90DA-44FE-A21D-9F7F72977FE3}" presName="parentText" presStyleLbl="node1" presStyleIdx="2" presStyleCnt="3">
        <dgm:presLayoutVars>
          <dgm:chMax val="0"/>
          <dgm:bulletEnabled val="1"/>
        </dgm:presLayoutVars>
      </dgm:prSet>
      <dgm:spPr/>
    </dgm:pt>
  </dgm:ptLst>
  <dgm:cxnLst>
    <dgm:cxn modelId="{B3AF9D06-4D82-44DF-A371-C26EBB2C73A0}" srcId="{AB2B3493-DA44-40DC-9417-3562147592BE}" destId="{E23E84B6-300F-4878-A2FB-78A0D742519D}" srcOrd="1" destOrd="0" parTransId="{B7042EDC-A0A8-4EC6-AAC2-6BE0C1D0ED01}" sibTransId="{C85D031D-C77E-4BCE-91CF-5DEBED00C08D}"/>
    <dgm:cxn modelId="{B6AC636E-86A6-423E-A130-B9AE85C19840}" srcId="{AB2B3493-DA44-40DC-9417-3562147592BE}" destId="{F9E82DA2-8DA4-4267-B8A5-D5583FF04455}" srcOrd="0" destOrd="0" parTransId="{FE7C6F84-9850-463B-A20D-6D4BCA15E0A3}" sibTransId="{018B5083-14AB-4D1A-888C-E87138052432}"/>
    <dgm:cxn modelId="{09B4AE4E-0DBC-4C5D-8ED9-C72F5D5F64A9}" type="presOf" srcId="{E23E84B6-300F-4878-A2FB-78A0D742519D}" destId="{6BF98979-61A2-47FA-A674-37E8A11FE34A}" srcOrd="0" destOrd="0" presId="urn:microsoft.com/office/officeart/2005/8/layout/vList2"/>
    <dgm:cxn modelId="{4BE8597A-7AD4-43BB-B752-B70418595CFB}" type="presOf" srcId="{5B97A15A-90DA-44FE-A21D-9F7F72977FE3}" destId="{C033F95A-D9F2-4963-A64F-D0E24F1D030E}" srcOrd="0" destOrd="0" presId="urn:microsoft.com/office/officeart/2005/8/layout/vList2"/>
    <dgm:cxn modelId="{076133A6-E48E-4FC7-93EC-742B4E3AEF06}" srcId="{AB2B3493-DA44-40DC-9417-3562147592BE}" destId="{5B97A15A-90DA-44FE-A21D-9F7F72977FE3}" srcOrd="2" destOrd="0" parTransId="{AB6054DE-223C-435E-BEC7-AB3A250DD316}" sibTransId="{82561458-D7F6-4E6D-BF14-987E1408E77D}"/>
    <dgm:cxn modelId="{0E66A4A8-A33A-461C-81DF-9AD1ACCFCFFE}" type="presOf" srcId="{F9E82DA2-8DA4-4267-B8A5-D5583FF04455}" destId="{0E4B7ED3-435E-4F89-8EED-D48154B9F712}" srcOrd="0" destOrd="0" presId="urn:microsoft.com/office/officeart/2005/8/layout/vList2"/>
    <dgm:cxn modelId="{11D7B8AA-34E2-4FB9-A401-74520E6010FD}" type="presOf" srcId="{AB2B3493-DA44-40DC-9417-3562147592BE}" destId="{CAB677D6-99A4-45B2-8579-C73CA04D2663}" srcOrd="0" destOrd="0" presId="urn:microsoft.com/office/officeart/2005/8/layout/vList2"/>
    <dgm:cxn modelId="{4912DC7E-30BF-474A-B51F-01C8A1C3FF82}" type="presParOf" srcId="{CAB677D6-99A4-45B2-8579-C73CA04D2663}" destId="{0E4B7ED3-435E-4F89-8EED-D48154B9F712}" srcOrd="0" destOrd="0" presId="urn:microsoft.com/office/officeart/2005/8/layout/vList2"/>
    <dgm:cxn modelId="{F0145ECA-9F0F-4228-B9E8-E58707FF0DA5}" type="presParOf" srcId="{CAB677D6-99A4-45B2-8579-C73CA04D2663}" destId="{F6E3F7E6-7E65-42FA-9FDF-1ACC0847C004}" srcOrd="1" destOrd="0" presId="urn:microsoft.com/office/officeart/2005/8/layout/vList2"/>
    <dgm:cxn modelId="{ABBF7E31-D780-4B4A-8BF1-0D6498F000E9}" type="presParOf" srcId="{CAB677D6-99A4-45B2-8579-C73CA04D2663}" destId="{6BF98979-61A2-47FA-A674-37E8A11FE34A}" srcOrd="2" destOrd="0" presId="urn:microsoft.com/office/officeart/2005/8/layout/vList2"/>
    <dgm:cxn modelId="{614BF4AC-CC4E-4249-A0A8-4C13BF081883}" type="presParOf" srcId="{CAB677D6-99A4-45B2-8579-C73CA04D2663}" destId="{9F146EC8-9DDE-4A81-BC9B-897B608A8EFF}" srcOrd="3" destOrd="0" presId="urn:microsoft.com/office/officeart/2005/8/layout/vList2"/>
    <dgm:cxn modelId="{2FF038AE-672E-42CF-A0D6-9D7B01CF9D24}" type="presParOf" srcId="{CAB677D6-99A4-45B2-8579-C73CA04D2663}" destId="{C033F95A-D9F2-4963-A64F-D0E24F1D030E}" srcOrd="4"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0A65E4D-46F6-47CE-A7A3-77286CC04413}" type="doc">
      <dgm:prSet loTypeId="urn:microsoft.com/office/officeart/2005/8/layout/hierarchy3" loCatId="hierarchy" qsTypeId="urn:microsoft.com/office/officeart/2005/8/quickstyle/simple1" qsCatId="simple" csTypeId="urn:microsoft.com/office/officeart/2005/8/colors/colorful2" csCatId="colorful"/>
      <dgm:spPr/>
      <dgm:t>
        <a:bodyPr/>
        <a:lstStyle/>
        <a:p>
          <a:endParaRPr lang="en-US"/>
        </a:p>
      </dgm:t>
    </dgm:pt>
    <dgm:pt modelId="{6CA58057-C580-4501-AFE5-5857022A134A}">
      <dgm:prSet/>
      <dgm:spPr/>
      <dgm:t>
        <a:bodyPr/>
        <a:lstStyle/>
        <a:p>
          <a:r>
            <a:rPr lang="en-US"/>
            <a:t>CDC.gov</a:t>
          </a:r>
        </a:p>
      </dgm:t>
    </dgm:pt>
    <dgm:pt modelId="{741C74F8-5F38-44E6-990B-9330900DE3FD}" type="parTrans" cxnId="{DA11D114-4693-4879-A680-180CADB46A30}">
      <dgm:prSet/>
      <dgm:spPr/>
      <dgm:t>
        <a:bodyPr/>
        <a:lstStyle/>
        <a:p>
          <a:endParaRPr lang="en-US"/>
        </a:p>
      </dgm:t>
    </dgm:pt>
    <dgm:pt modelId="{C39C3A6D-A0DD-4A94-93A4-116AD5FB6939}" type="sibTrans" cxnId="{DA11D114-4693-4879-A680-180CADB46A30}">
      <dgm:prSet/>
      <dgm:spPr/>
      <dgm:t>
        <a:bodyPr/>
        <a:lstStyle/>
        <a:p>
          <a:endParaRPr lang="en-US"/>
        </a:p>
      </dgm:t>
    </dgm:pt>
    <dgm:pt modelId="{E4BDA3B9-2B66-42E1-A89F-CE61C69F2189}">
      <dgm:prSet/>
      <dgm:spPr/>
      <dgm:t>
        <a:bodyPr/>
        <a:lstStyle/>
        <a:p>
          <a:r>
            <a:rPr lang="en-US"/>
            <a:t>NM DOH – NMHealth.org</a:t>
          </a:r>
        </a:p>
      </dgm:t>
    </dgm:pt>
    <dgm:pt modelId="{68BCF7FF-FAF4-402D-B351-F79495807CC7}" type="parTrans" cxnId="{B5F9C68F-75C9-46FE-9805-E52C78824BE9}">
      <dgm:prSet/>
      <dgm:spPr/>
      <dgm:t>
        <a:bodyPr/>
        <a:lstStyle/>
        <a:p>
          <a:endParaRPr lang="en-US"/>
        </a:p>
      </dgm:t>
    </dgm:pt>
    <dgm:pt modelId="{3D945C36-04BE-4A35-8CB5-9669BAF437CA}" type="sibTrans" cxnId="{B5F9C68F-75C9-46FE-9805-E52C78824BE9}">
      <dgm:prSet/>
      <dgm:spPr/>
      <dgm:t>
        <a:bodyPr/>
        <a:lstStyle/>
        <a:p>
          <a:endParaRPr lang="en-US"/>
        </a:p>
      </dgm:t>
    </dgm:pt>
    <dgm:pt modelId="{454C7673-BD7F-4D52-8CD4-C9677B0B7A4D}">
      <dgm:prSet/>
      <dgm:spPr/>
      <dgm:t>
        <a:bodyPr/>
        <a:lstStyle/>
        <a:p>
          <a:r>
            <a:rPr lang="en-US"/>
            <a:t>NMHIVguide.org</a:t>
          </a:r>
        </a:p>
      </dgm:t>
    </dgm:pt>
    <dgm:pt modelId="{1F04A935-A5BF-4DD8-95C8-7D82998CEBF5}" type="parTrans" cxnId="{BAD3FE8F-D156-4D45-ACB2-A4044210EDDF}">
      <dgm:prSet/>
      <dgm:spPr/>
      <dgm:t>
        <a:bodyPr/>
        <a:lstStyle/>
        <a:p>
          <a:endParaRPr lang="en-US"/>
        </a:p>
      </dgm:t>
    </dgm:pt>
    <dgm:pt modelId="{21A20923-44A8-4B77-A31C-BC0C4BBE8F88}" type="sibTrans" cxnId="{BAD3FE8F-D156-4D45-ACB2-A4044210EDDF}">
      <dgm:prSet/>
      <dgm:spPr/>
      <dgm:t>
        <a:bodyPr/>
        <a:lstStyle/>
        <a:p>
          <a:endParaRPr lang="en-US"/>
        </a:p>
      </dgm:t>
    </dgm:pt>
    <dgm:pt modelId="{CDAD5278-7BA5-45F6-9AA5-08D71523CBFF}" type="pres">
      <dgm:prSet presAssocID="{50A65E4D-46F6-47CE-A7A3-77286CC04413}" presName="diagram" presStyleCnt="0">
        <dgm:presLayoutVars>
          <dgm:chPref val="1"/>
          <dgm:dir/>
          <dgm:animOne val="branch"/>
          <dgm:animLvl val="lvl"/>
          <dgm:resizeHandles/>
        </dgm:presLayoutVars>
      </dgm:prSet>
      <dgm:spPr/>
    </dgm:pt>
    <dgm:pt modelId="{104227F0-0890-491F-918C-B5C7891BC4B8}" type="pres">
      <dgm:prSet presAssocID="{6CA58057-C580-4501-AFE5-5857022A134A}" presName="root" presStyleCnt="0"/>
      <dgm:spPr/>
    </dgm:pt>
    <dgm:pt modelId="{2FB98631-5FC3-4173-B2F5-5122E006604A}" type="pres">
      <dgm:prSet presAssocID="{6CA58057-C580-4501-AFE5-5857022A134A}" presName="rootComposite" presStyleCnt="0"/>
      <dgm:spPr/>
    </dgm:pt>
    <dgm:pt modelId="{018B96B8-6D08-4167-88CD-58328E75C338}" type="pres">
      <dgm:prSet presAssocID="{6CA58057-C580-4501-AFE5-5857022A134A}" presName="rootText" presStyleLbl="node1" presStyleIdx="0" presStyleCnt="3"/>
      <dgm:spPr/>
    </dgm:pt>
    <dgm:pt modelId="{DA85A51F-764C-4A72-B343-0ADF83AABEDB}" type="pres">
      <dgm:prSet presAssocID="{6CA58057-C580-4501-AFE5-5857022A134A}" presName="rootConnector" presStyleLbl="node1" presStyleIdx="0" presStyleCnt="3"/>
      <dgm:spPr/>
    </dgm:pt>
    <dgm:pt modelId="{16401CF2-296D-442D-821F-AAC4828B38F8}" type="pres">
      <dgm:prSet presAssocID="{6CA58057-C580-4501-AFE5-5857022A134A}" presName="childShape" presStyleCnt="0"/>
      <dgm:spPr/>
    </dgm:pt>
    <dgm:pt modelId="{7839A2CD-0B52-43C0-B622-34BA8F7729A7}" type="pres">
      <dgm:prSet presAssocID="{E4BDA3B9-2B66-42E1-A89F-CE61C69F2189}" presName="root" presStyleCnt="0"/>
      <dgm:spPr/>
    </dgm:pt>
    <dgm:pt modelId="{FC7A8880-BE76-452D-996D-9C518B3C50FA}" type="pres">
      <dgm:prSet presAssocID="{E4BDA3B9-2B66-42E1-A89F-CE61C69F2189}" presName="rootComposite" presStyleCnt="0"/>
      <dgm:spPr/>
    </dgm:pt>
    <dgm:pt modelId="{317BDD5A-F51C-44F2-BE0B-94457B1D5DDD}" type="pres">
      <dgm:prSet presAssocID="{E4BDA3B9-2B66-42E1-A89F-CE61C69F2189}" presName="rootText" presStyleLbl="node1" presStyleIdx="1" presStyleCnt="3"/>
      <dgm:spPr/>
    </dgm:pt>
    <dgm:pt modelId="{C7330B4B-6801-40F6-8E88-0227DFB3C006}" type="pres">
      <dgm:prSet presAssocID="{E4BDA3B9-2B66-42E1-A89F-CE61C69F2189}" presName="rootConnector" presStyleLbl="node1" presStyleIdx="1" presStyleCnt="3"/>
      <dgm:spPr/>
    </dgm:pt>
    <dgm:pt modelId="{EF33D3F9-E185-4AE2-8583-21D4C204FAD4}" type="pres">
      <dgm:prSet presAssocID="{E4BDA3B9-2B66-42E1-A89F-CE61C69F2189}" presName="childShape" presStyleCnt="0"/>
      <dgm:spPr/>
    </dgm:pt>
    <dgm:pt modelId="{5A3F3CF8-94E6-4956-AC20-04E17384535B}" type="pres">
      <dgm:prSet presAssocID="{454C7673-BD7F-4D52-8CD4-C9677B0B7A4D}" presName="root" presStyleCnt="0"/>
      <dgm:spPr/>
    </dgm:pt>
    <dgm:pt modelId="{206D3F1C-80DE-4CAA-91CE-659A203602D1}" type="pres">
      <dgm:prSet presAssocID="{454C7673-BD7F-4D52-8CD4-C9677B0B7A4D}" presName="rootComposite" presStyleCnt="0"/>
      <dgm:spPr/>
    </dgm:pt>
    <dgm:pt modelId="{0B2056C3-F0C4-47A2-959F-C17BC145E6BD}" type="pres">
      <dgm:prSet presAssocID="{454C7673-BD7F-4D52-8CD4-C9677B0B7A4D}" presName="rootText" presStyleLbl="node1" presStyleIdx="2" presStyleCnt="3"/>
      <dgm:spPr/>
    </dgm:pt>
    <dgm:pt modelId="{C60FB734-0B03-4903-910D-E1E6B8DD8023}" type="pres">
      <dgm:prSet presAssocID="{454C7673-BD7F-4D52-8CD4-C9677B0B7A4D}" presName="rootConnector" presStyleLbl="node1" presStyleIdx="2" presStyleCnt="3"/>
      <dgm:spPr/>
    </dgm:pt>
    <dgm:pt modelId="{9AAC3EAA-D439-49BC-91CC-5F38C631F395}" type="pres">
      <dgm:prSet presAssocID="{454C7673-BD7F-4D52-8CD4-C9677B0B7A4D}" presName="childShape" presStyleCnt="0"/>
      <dgm:spPr/>
    </dgm:pt>
  </dgm:ptLst>
  <dgm:cxnLst>
    <dgm:cxn modelId="{DA11D114-4693-4879-A680-180CADB46A30}" srcId="{50A65E4D-46F6-47CE-A7A3-77286CC04413}" destId="{6CA58057-C580-4501-AFE5-5857022A134A}" srcOrd="0" destOrd="0" parTransId="{741C74F8-5F38-44E6-990B-9330900DE3FD}" sibTransId="{C39C3A6D-A0DD-4A94-93A4-116AD5FB6939}"/>
    <dgm:cxn modelId="{0A648E18-B6A1-4D75-A8D2-0D690DC2815E}" type="presOf" srcId="{6CA58057-C580-4501-AFE5-5857022A134A}" destId="{018B96B8-6D08-4167-88CD-58328E75C338}" srcOrd="0" destOrd="0" presId="urn:microsoft.com/office/officeart/2005/8/layout/hierarchy3"/>
    <dgm:cxn modelId="{C4D46C28-3839-4EBF-B7EA-66B436EADBE5}" type="presOf" srcId="{6CA58057-C580-4501-AFE5-5857022A134A}" destId="{DA85A51F-764C-4A72-B343-0ADF83AABEDB}" srcOrd="1" destOrd="0" presId="urn:microsoft.com/office/officeart/2005/8/layout/hierarchy3"/>
    <dgm:cxn modelId="{82039F28-4B51-4220-80B2-DCE1D8FB88EF}" type="presOf" srcId="{50A65E4D-46F6-47CE-A7A3-77286CC04413}" destId="{CDAD5278-7BA5-45F6-9AA5-08D71523CBFF}" srcOrd="0" destOrd="0" presId="urn:microsoft.com/office/officeart/2005/8/layout/hierarchy3"/>
    <dgm:cxn modelId="{B5F9C68F-75C9-46FE-9805-E52C78824BE9}" srcId="{50A65E4D-46F6-47CE-A7A3-77286CC04413}" destId="{E4BDA3B9-2B66-42E1-A89F-CE61C69F2189}" srcOrd="1" destOrd="0" parTransId="{68BCF7FF-FAF4-402D-B351-F79495807CC7}" sibTransId="{3D945C36-04BE-4A35-8CB5-9669BAF437CA}"/>
    <dgm:cxn modelId="{BAD3FE8F-D156-4D45-ACB2-A4044210EDDF}" srcId="{50A65E4D-46F6-47CE-A7A3-77286CC04413}" destId="{454C7673-BD7F-4D52-8CD4-C9677B0B7A4D}" srcOrd="2" destOrd="0" parTransId="{1F04A935-A5BF-4DD8-95C8-7D82998CEBF5}" sibTransId="{21A20923-44A8-4B77-A31C-BC0C4BBE8F88}"/>
    <dgm:cxn modelId="{FE761190-D667-4687-9C1B-76D739FDCB05}" type="presOf" srcId="{E4BDA3B9-2B66-42E1-A89F-CE61C69F2189}" destId="{C7330B4B-6801-40F6-8E88-0227DFB3C006}" srcOrd="1" destOrd="0" presId="urn:microsoft.com/office/officeart/2005/8/layout/hierarchy3"/>
    <dgm:cxn modelId="{F8E41DDB-17E3-4C19-AEC8-05B338B6E578}" type="presOf" srcId="{E4BDA3B9-2B66-42E1-A89F-CE61C69F2189}" destId="{317BDD5A-F51C-44F2-BE0B-94457B1D5DDD}" srcOrd="0" destOrd="0" presId="urn:microsoft.com/office/officeart/2005/8/layout/hierarchy3"/>
    <dgm:cxn modelId="{0FBF46E0-15D5-47C9-80C5-D532A01B3B53}" type="presOf" srcId="{454C7673-BD7F-4D52-8CD4-C9677B0B7A4D}" destId="{0B2056C3-F0C4-47A2-959F-C17BC145E6BD}" srcOrd="0" destOrd="0" presId="urn:microsoft.com/office/officeart/2005/8/layout/hierarchy3"/>
    <dgm:cxn modelId="{A78B77F7-95FC-4CEC-B475-9E9440CBF610}" type="presOf" srcId="{454C7673-BD7F-4D52-8CD4-C9677B0B7A4D}" destId="{C60FB734-0B03-4903-910D-E1E6B8DD8023}" srcOrd="1" destOrd="0" presId="urn:microsoft.com/office/officeart/2005/8/layout/hierarchy3"/>
    <dgm:cxn modelId="{AF03D47C-B16E-49FE-A22D-C230588E20B1}" type="presParOf" srcId="{CDAD5278-7BA5-45F6-9AA5-08D71523CBFF}" destId="{104227F0-0890-491F-918C-B5C7891BC4B8}" srcOrd="0" destOrd="0" presId="urn:microsoft.com/office/officeart/2005/8/layout/hierarchy3"/>
    <dgm:cxn modelId="{CDB29D4B-59E5-4288-B3BE-3B4679A0744E}" type="presParOf" srcId="{104227F0-0890-491F-918C-B5C7891BC4B8}" destId="{2FB98631-5FC3-4173-B2F5-5122E006604A}" srcOrd="0" destOrd="0" presId="urn:microsoft.com/office/officeart/2005/8/layout/hierarchy3"/>
    <dgm:cxn modelId="{F9BBB926-9019-48F6-9C76-962C8D719057}" type="presParOf" srcId="{2FB98631-5FC3-4173-B2F5-5122E006604A}" destId="{018B96B8-6D08-4167-88CD-58328E75C338}" srcOrd="0" destOrd="0" presId="urn:microsoft.com/office/officeart/2005/8/layout/hierarchy3"/>
    <dgm:cxn modelId="{2D34F476-44E1-497D-93A3-8D509B9B4880}" type="presParOf" srcId="{2FB98631-5FC3-4173-B2F5-5122E006604A}" destId="{DA85A51F-764C-4A72-B343-0ADF83AABEDB}" srcOrd="1" destOrd="0" presId="urn:microsoft.com/office/officeart/2005/8/layout/hierarchy3"/>
    <dgm:cxn modelId="{B7A7FA81-B030-47A2-B0A2-61BE44B9EEC7}" type="presParOf" srcId="{104227F0-0890-491F-918C-B5C7891BC4B8}" destId="{16401CF2-296D-442D-821F-AAC4828B38F8}" srcOrd="1" destOrd="0" presId="urn:microsoft.com/office/officeart/2005/8/layout/hierarchy3"/>
    <dgm:cxn modelId="{FBAC4AC4-DE10-483E-A399-BF0C71686767}" type="presParOf" srcId="{CDAD5278-7BA5-45F6-9AA5-08D71523CBFF}" destId="{7839A2CD-0B52-43C0-B622-34BA8F7729A7}" srcOrd="1" destOrd="0" presId="urn:microsoft.com/office/officeart/2005/8/layout/hierarchy3"/>
    <dgm:cxn modelId="{CAD56706-5E54-4F1C-994C-7FE14C4A4A55}" type="presParOf" srcId="{7839A2CD-0B52-43C0-B622-34BA8F7729A7}" destId="{FC7A8880-BE76-452D-996D-9C518B3C50FA}" srcOrd="0" destOrd="0" presId="urn:microsoft.com/office/officeart/2005/8/layout/hierarchy3"/>
    <dgm:cxn modelId="{BA1AF5C8-E0A1-4DAB-B8A2-2CBA3C05D39B}" type="presParOf" srcId="{FC7A8880-BE76-452D-996D-9C518B3C50FA}" destId="{317BDD5A-F51C-44F2-BE0B-94457B1D5DDD}" srcOrd="0" destOrd="0" presId="urn:microsoft.com/office/officeart/2005/8/layout/hierarchy3"/>
    <dgm:cxn modelId="{13F36D3F-FFC8-41B0-A387-3D4D504C6B94}" type="presParOf" srcId="{FC7A8880-BE76-452D-996D-9C518B3C50FA}" destId="{C7330B4B-6801-40F6-8E88-0227DFB3C006}" srcOrd="1" destOrd="0" presId="urn:microsoft.com/office/officeart/2005/8/layout/hierarchy3"/>
    <dgm:cxn modelId="{B90CCD1F-F8F7-406A-AC33-A6094271BA42}" type="presParOf" srcId="{7839A2CD-0B52-43C0-B622-34BA8F7729A7}" destId="{EF33D3F9-E185-4AE2-8583-21D4C204FAD4}" srcOrd="1" destOrd="0" presId="urn:microsoft.com/office/officeart/2005/8/layout/hierarchy3"/>
    <dgm:cxn modelId="{6C2F20E1-A29C-43FB-81B9-3F811EDE616E}" type="presParOf" srcId="{CDAD5278-7BA5-45F6-9AA5-08D71523CBFF}" destId="{5A3F3CF8-94E6-4956-AC20-04E17384535B}" srcOrd="2" destOrd="0" presId="urn:microsoft.com/office/officeart/2005/8/layout/hierarchy3"/>
    <dgm:cxn modelId="{B945D80E-4870-4E9F-97C0-9641A0FF5139}" type="presParOf" srcId="{5A3F3CF8-94E6-4956-AC20-04E17384535B}" destId="{206D3F1C-80DE-4CAA-91CE-659A203602D1}" srcOrd="0" destOrd="0" presId="urn:microsoft.com/office/officeart/2005/8/layout/hierarchy3"/>
    <dgm:cxn modelId="{0CF756F9-7451-4A03-A075-0E8F265017F0}" type="presParOf" srcId="{206D3F1C-80DE-4CAA-91CE-659A203602D1}" destId="{0B2056C3-F0C4-47A2-959F-C17BC145E6BD}" srcOrd="0" destOrd="0" presId="urn:microsoft.com/office/officeart/2005/8/layout/hierarchy3"/>
    <dgm:cxn modelId="{F5134F78-7C80-4EBD-A1A2-389A4A5F969E}" type="presParOf" srcId="{206D3F1C-80DE-4CAA-91CE-659A203602D1}" destId="{C60FB734-0B03-4903-910D-E1E6B8DD8023}" srcOrd="1" destOrd="0" presId="urn:microsoft.com/office/officeart/2005/8/layout/hierarchy3"/>
    <dgm:cxn modelId="{97D1573E-F187-44DB-9040-963EDB955BE5}" type="presParOf" srcId="{5A3F3CF8-94E6-4956-AC20-04E17384535B}" destId="{9AAC3EAA-D439-49BC-91CC-5F38C631F39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CA9A6F-9929-4F24-885C-9B16FA4598B1}"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DCCABE5-E62F-4E27-9146-AB1D41F657FD}">
      <dgm:prSet/>
      <dgm:spPr/>
      <dgm:t>
        <a:bodyPr/>
        <a:lstStyle/>
        <a:p>
          <a:pPr>
            <a:lnSpc>
              <a:spcPct val="100000"/>
            </a:lnSpc>
          </a:pPr>
          <a:r>
            <a:rPr lang="en-US" dirty="0"/>
            <a:t>Describe the purpose of doxy-PEP.</a:t>
          </a:r>
        </a:p>
      </dgm:t>
    </dgm:pt>
    <dgm:pt modelId="{D33ECF34-6B31-4803-9997-6A87B09E9679}" type="parTrans" cxnId="{58A57E40-A635-4522-ADB7-A5493F1B41CB}">
      <dgm:prSet/>
      <dgm:spPr/>
      <dgm:t>
        <a:bodyPr/>
        <a:lstStyle/>
        <a:p>
          <a:endParaRPr lang="en-US"/>
        </a:p>
      </dgm:t>
    </dgm:pt>
    <dgm:pt modelId="{82D0E3BE-480F-43E3-A6DE-989C4CAFD50B}" type="sibTrans" cxnId="{58A57E40-A635-4522-ADB7-A5493F1B41CB}">
      <dgm:prSet phldrT="1" phldr="0"/>
      <dgm:spPr/>
      <dgm:t>
        <a:bodyPr/>
        <a:lstStyle/>
        <a:p>
          <a:endParaRPr lang="en-US"/>
        </a:p>
      </dgm:t>
    </dgm:pt>
    <dgm:pt modelId="{D02DEE4E-DEDF-4C8D-A991-E6857DBE6497}">
      <dgm:prSet/>
      <dgm:spPr/>
      <dgm:t>
        <a:bodyPr/>
        <a:lstStyle/>
        <a:p>
          <a:pPr>
            <a:lnSpc>
              <a:spcPct val="100000"/>
            </a:lnSpc>
          </a:pPr>
          <a:r>
            <a:rPr lang="en-US" dirty="0"/>
            <a:t>Recognize which patients could benefit from doxy-PEP.</a:t>
          </a:r>
        </a:p>
      </dgm:t>
    </dgm:pt>
    <dgm:pt modelId="{9CC34664-11C2-49ED-BA31-4C3F5C3C204C}" type="parTrans" cxnId="{7F3E7234-7D2D-425B-81DB-FC36339CB78B}">
      <dgm:prSet/>
      <dgm:spPr/>
      <dgm:t>
        <a:bodyPr/>
        <a:lstStyle/>
        <a:p>
          <a:endParaRPr lang="en-US"/>
        </a:p>
      </dgm:t>
    </dgm:pt>
    <dgm:pt modelId="{5490F5D6-BBBC-49CA-A4D7-6BB98D686ABD}" type="sibTrans" cxnId="{7F3E7234-7D2D-425B-81DB-FC36339CB78B}">
      <dgm:prSet phldrT="2" phldr="0"/>
      <dgm:spPr/>
      <dgm:t>
        <a:bodyPr/>
        <a:lstStyle/>
        <a:p>
          <a:endParaRPr lang="en-US"/>
        </a:p>
      </dgm:t>
    </dgm:pt>
    <dgm:pt modelId="{B3039B65-BC30-424A-A984-19DD7BD7BF26}">
      <dgm:prSet/>
      <dgm:spPr/>
      <dgm:t>
        <a:bodyPr/>
        <a:lstStyle/>
        <a:p>
          <a:pPr>
            <a:lnSpc>
              <a:spcPct val="100000"/>
            </a:lnSpc>
          </a:pPr>
          <a:r>
            <a:rPr lang="en-US"/>
            <a:t>Know which resources are available for patients regarding STI treatment and prophylaxis.</a:t>
          </a:r>
        </a:p>
      </dgm:t>
    </dgm:pt>
    <dgm:pt modelId="{EF428EE7-B8FB-46EB-889A-65E5225A3A96}" type="parTrans" cxnId="{479DE590-5C2A-4C2E-8AB2-CBE1DE001784}">
      <dgm:prSet/>
      <dgm:spPr/>
      <dgm:t>
        <a:bodyPr/>
        <a:lstStyle/>
        <a:p>
          <a:endParaRPr lang="en-US"/>
        </a:p>
      </dgm:t>
    </dgm:pt>
    <dgm:pt modelId="{ED593C3F-55AA-43A6-9249-1249CA9A52F3}" type="sibTrans" cxnId="{479DE590-5C2A-4C2E-8AB2-CBE1DE001784}">
      <dgm:prSet phldrT="3" phldr="0"/>
      <dgm:spPr/>
      <dgm:t>
        <a:bodyPr/>
        <a:lstStyle/>
        <a:p>
          <a:endParaRPr lang="en-US"/>
        </a:p>
      </dgm:t>
    </dgm:pt>
    <dgm:pt modelId="{078E8F86-D480-4177-9951-027E6D0774B8}">
      <dgm:prSet/>
      <dgm:spPr/>
      <dgm:t>
        <a:bodyPr/>
        <a:lstStyle/>
        <a:p>
          <a:pPr>
            <a:lnSpc>
              <a:spcPct val="100000"/>
            </a:lnSpc>
          </a:pPr>
          <a:r>
            <a:rPr lang="en-US" dirty="0"/>
            <a:t>Differentiate between doxy-PEP and doxy-PrEP.</a:t>
          </a:r>
        </a:p>
      </dgm:t>
    </dgm:pt>
    <dgm:pt modelId="{5CCCDE49-2F01-45C8-9327-B4835B907971}" type="parTrans" cxnId="{4164EC70-0BD8-4315-8484-D34ABFF82154}">
      <dgm:prSet/>
      <dgm:spPr/>
      <dgm:t>
        <a:bodyPr/>
        <a:lstStyle/>
        <a:p>
          <a:endParaRPr lang="en-US"/>
        </a:p>
      </dgm:t>
    </dgm:pt>
    <dgm:pt modelId="{D268E359-46F3-4A24-9535-CF374EE0DB28}" type="sibTrans" cxnId="{4164EC70-0BD8-4315-8484-D34ABFF82154}">
      <dgm:prSet phldrT="4" phldr="0"/>
      <dgm:spPr/>
      <dgm:t>
        <a:bodyPr/>
        <a:lstStyle/>
        <a:p>
          <a:endParaRPr lang="en-US"/>
        </a:p>
      </dgm:t>
    </dgm:pt>
    <dgm:pt modelId="{AF6DDBBA-2381-46A4-8A1C-08797D966AD1}" type="pres">
      <dgm:prSet presAssocID="{BFCA9A6F-9929-4F24-885C-9B16FA4598B1}" presName="root" presStyleCnt="0">
        <dgm:presLayoutVars>
          <dgm:dir/>
          <dgm:resizeHandles val="exact"/>
        </dgm:presLayoutVars>
      </dgm:prSet>
      <dgm:spPr/>
    </dgm:pt>
    <dgm:pt modelId="{6273B29E-F648-4B63-8E00-757CEF033C1C}" type="pres">
      <dgm:prSet presAssocID="{3DCCABE5-E62F-4E27-9146-AB1D41F657FD}" presName="compNode" presStyleCnt="0"/>
      <dgm:spPr/>
    </dgm:pt>
    <dgm:pt modelId="{D5A9E495-67BC-4D79-927F-31A0A14AADE9}" type="pres">
      <dgm:prSet presAssocID="{3DCCABE5-E62F-4E27-9146-AB1D41F657FD}" presName="bgRect" presStyleLbl="bgShp" presStyleIdx="0" presStyleCnt="4"/>
      <dgm:spPr/>
    </dgm:pt>
    <dgm:pt modelId="{1711834D-858F-4206-98B8-DBC2B4D4BD55}" type="pres">
      <dgm:prSet presAssocID="{3DCCABE5-E62F-4E27-9146-AB1D41F657F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hought bubble"/>
        </a:ext>
      </dgm:extLst>
    </dgm:pt>
    <dgm:pt modelId="{83918BD5-1AC1-4E6D-AA24-C948986139C2}" type="pres">
      <dgm:prSet presAssocID="{3DCCABE5-E62F-4E27-9146-AB1D41F657FD}" presName="spaceRect" presStyleCnt="0"/>
      <dgm:spPr/>
    </dgm:pt>
    <dgm:pt modelId="{AFCB1D42-0D08-4E8D-B577-D33AA142E126}" type="pres">
      <dgm:prSet presAssocID="{3DCCABE5-E62F-4E27-9146-AB1D41F657FD}" presName="parTx" presStyleLbl="revTx" presStyleIdx="0" presStyleCnt="4">
        <dgm:presLayoutVars>
          <dgm:chMax val="0"/>
          <dgm:chPref val="0"/>
        </dgm:presLayoutVars>
      </dgm:prSet>
      <dgm:spPr/>
    </dgm:pt>
    <dgm:pt modelId="{B3CEEC8F-C58E-4C5B-9FAB-58C892F12F3F}" type="pres">
      <dgm:prSet presAssocID="{82D0E3BE-480F-43E3-A6DE-989C4CAFD50B}" presName="sibTrans" presStyleCnt="0"/>
      <dgm:spPr/>
    </dgm:pt>
    <dgm:pt modelId="{B033D482-DB1A-4214-9C57-338A8FE45B49}" type="pres">
      <dgm:prSet presAssocID="{D02DEE4E-DEDF-4C8D-A991-E6857DBE6497}" presName="compNode" presStyleCnt="0"/>
      <dgm:spPr/>
    </dgm:pt>
    <dgm:pt modelId="{9C3865DB-B511-411F-A0A3-D008F77817E4}" type="pres">
      <dgm:prSet presAssocID="{D02DEE4E-DEDF-4C8D-A991-E6857DBE6497}" presName="bgRect" presStyleLbl="bgShp" presStyleIdx="1" presStyleCnt="4"/>
      <dgm:spPr/>
    </dgm:pt>
    <dgm:pt modelId="{334D7703-8E3B-4F79-B577-5D5872BDF7AE}" type="pres">
      <dgm:prSet presAssocID="{D02DEE4E-DEDF-4C8D-A991-E6857DBE649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eckmark"/>
        </a:ext>
      </dgm:extLst>
    </dgm:pt>
    <dgm:pt modelId="{C549A1FF-3CEE-4B2F-8C94-B830F06E7301}" type="pres">
      <dgm:prSet presAssocID="{D02DEE4E-DEDF-4C8D-A991-E6857DBE6497}" presName="spaceRect" presStyleCnt="0"/>
      <dgm:spPr/>
    </dgm:pt>
    <dgm:pt modelId="{F135D5EE-5687-4BDB-9070-E4E65E40E795}" type="pres">
      <dgm:prSet presAssocID="{D02DEE4E-DEDF-4C8D-A991-E6857DBE6497}" presName="parTx" presStyleLbl="revTx" presStyleIdx="1" presStyleCnt="4">
        <dgm:presLayoutVars>
          <dgm:chMax val="0"/>
          <dgm:chPref val="0"/>
        </dgm:presLayoutVars>
      </dgm:prSet>
      <dgm:spPr/>
    </dgm:pt>
    <dgm:pt modelId="{3DC32F0D-15CC-4ECD-B7D9-009CAED6D415}" type="pres">
      <dgm:prSet presAssocID="{5490F5D6-BBBC-49CA-A4D7-6BB98D686ABD}" presName="sibTrans" presStyleCnt="0"/>
      <dgm:spPr/>
    </dgm:pt>
    <dgm:pt modelId="{A3C75D0E-BBBA-44BE-A5F3-DA5F21BD4AAD}" type="pres">
      <dgm:prSet presAssocID="{B3039B65-BC30-424A-A984-19DD7BD7BF26}" presName="compNode" presStyleCnt="0"/>
      <dgm:spPr/>
    </dgm:pt>
    <dgm:pt modelId="{F28DA15A-2635-41D0-818C-EB8D283F930B}" type="pres">
      <dgm:prSet presAssocID="{B3039B65-BC30-424A-A984-19DD7BD7BF26}" presName="bgRect" presStyleLbl="bgShp" presStyleIdx="2" presStyleCnt="4"/>
      <dgm:spPr/>
    </dgm:pt>
    <dgm:pt modelId="{DD9F9976-E827-41D6-8B63-F39508047CBD}" type="pres">
      <dgm:prSet presAssocID="{B3039B65-BC30-424A-A984-19DD7BD7BF2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ine"/>
        </a:ext>
      </dgm:extLst>
    </dgm:pt>
    <dgm:pt modelId="{79028272-D6C5-4A1A-9D10-BBBA27F31F6D}" type="pres">
      <dgm:prSet presAssocID="{B3039B65-BC30-424A-A984-19DD7BD7BF26}" presName="spaceRect" presStyleCnt="0"/>
      <dgm:spPr/>
    </dgm:pt>
    <dgm:pt modelId="{603C6457-F20A-42B4-B485-5EF9066A7B21}" type="pres">
      <dgm:prSet presAssocID="{B3039B65-BC30-424A-A984-19DD7BD7BF26}" presName="parTx" presStyleLbl="revTx" presStyleIdx="2" presStyleCnt="4">
        <dgm:presLayoutVars>
          <dgm:chMax val="0"/>
          <dgm:chPref val="0"/>
        </dgm:presLayoutVars>
      </dgm:prSet>
      <dgm:spPr/>
    </dgm:pt>
    <dgm:pt modelId="{B60E6DDA-0AEA-4E19-AA8F-583AD4D18D8C}" type="pres">
      <dgm:prSet presAssocID="{ED593C3F-55AA-43A6-9249-1249CA9A52F3}" presName="sibTrans" presStyleCnt="0"/>
      <dgm:spPr/>
    </dgm:pt>
    <dgm:pt modelId="{17FD1627-C616-4B04-A9BC-B3E3B424D558}" type="pres">
      <dgm:prSet presAssocID="{078E8F86-D480-4177-9951-027E6D0774B8}" presName="compNode" presStyleCnt="0"/>
      <dgm:spPr/>
    </dgm:pt>
    <dgm:pt modelId="{A2DD7C5F-768E-4AD0-9F48-8107EDE2BE59}" type="pres">
      <dgm:prSet presAssocID="{078E8F86-D480-4177-9951-027E6D0774B8}" presName="bgRect" presStyleLbl="bgShp" presStyleIdx="3" presStyleCnt="4"/>
      <dgm:spPr/>
    </dgm:pt>
    <dgm:pt modelId="{B00F1BED-700C-466C-AC75-8A3ED04A17DA}" type="pres">
      <dgm:prSet presAssocID="{078E8F86-D480-4177-9951-027E6D0774B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dical"/>
        </a:ext>
      </dgm:extLst>
    </dgm:pt>
    <dgm:pt modelId="{F19FEF74-E5B9-4F68-A198-6787270907E0}" type="pres">
      <dgm:prSet presAssocID="{078E8F86-D480-4177-9951-027E6D0774B8}" presName="spaceRect" presStyleCnt="0"/>
      <dgm:spPr/>
    </dgm:pt>
    <dgm:pt modelId="{611F9F51-217D-4583-8823-F899B3A21D1C}" type="pres">
      <dgm:prSet presAssocID="{078E8F86-D480-4177-9951-027E6D0774B8}" presName="parTx" presStyleLbl="revTx" presStyleIdx="3" presStyleCnt="4">
        <dgm:presLayoutVars>
          <dgm:chMax val="0"/>
          <dgm:chPref val="0"/>
        </dgm:presLayoutVars>
      </dgm:prSet>
      <dgm:spPr/>
    </dgm:pt>
  </dgm:ptLst>
  <dgm:cxnLst>
    <dgm:cxn modelId="{4C657301-B338-4604-A38D-2624AE0A4028}" type="presOf" srcId="{BFCA9A6F-9929-4F24-885C-9B16FA4598B1}" destId="{AF6DDBBA-2381-46A4-8A1C-08797D966AD1}" srcOrd="0" destOrd="0" presId="urn:microsoft.com/office/officeart/2018/2/layout/IconVerticalSolidList"/>
    <dgm:cxn modelId="{7396EB1D-D810-4881-9636-4F5238B1B55F}" type="presOf" srcId="{3DCCABE5-E62F-4E27-9146-AB1D41F657FD}" destId="{AFCB1D42-0D08-4E8D-B577-D33AA142E126}" srcOrd="0" destOrd="0" presId="urn:microsoft.com/office/officeart/2018/2/layout/IconVerticalSolidList"/>
    <dgm:cxn modelId="{7F3E7234-7D2D-425B-81DB-FC36339CB78B}" srcId="{BFCA9A6F-9929-4F24-885C-9B16FA4598B1}" destId="{D02DEE4E-DEDF-4C8D-A991-E6857DBE6497}" srcOrd="1" destOrd="0" parTransId="{9CC34664-11C2-49ED-BA31-4C3F5C3C204C}" sibTransId="{5490F5D6-BBBC-49CA-A4D7-6BB98D686ABD}"/>
    <dgm:cxn modelId="{FCE2D435-6AB6-42BD-8012-15F37A249437}" type="presOf" srcId="{078E8F86-D480-4177-9951-027E6D0774B8}" destId="{611F9F51-217D-4583-8823-F899B3A21D1C}" srcOrd="0" destOrd="0" presId="urn:microsoft.com/office/officeart/2018/2/layout/IconVerticalSolidList"/>
    <dgm:cxn modelId="{58A57E40-A635-4522-ADB7-A5493F1B41CB}" srcId="{BFCA9A6F-9929-4F24-885C-9B16FA4598B1}" destId="{3DCCABE5-E62F-4E27-9146-AB1D41F657FD}" srcOrd="0" destOrd="0" parTransId="{D33ECF34-6B31-4803-9997-6A87B09E9679}" sibTransId="{82D0E3BE-480F-43E3-A6DE-989C4CAFD50B}"/>
    <dgm:cxn modelId="{4164EC70-0BD8-4315-8484-D34ABFF82154}" srcId="{BFCA9A6F-9929-4F24-885C-9B16FA4598B1}" destId="{078E8F86-D480-4177-9951-027E6D0774B8}" srcOrd="3" destOrd="0" parTransId="{5CCCDE49-2F01-45C8-9327-B4835B907971}" sibTransId="{D268E359-46F3-4A24-9535-CF374EE0DB28}"/>
    <dgm:cxn modelId="{479DE590-5C2A-4C2E-8AB2-CBE1DE001784}" srcId="{BFCA9A6F-9929-4F24-885C-9B16FA4598B1}" destId="{B3039B65-BC30-424A-A984-19DD7BD7BF26}" srcOrd="2" destOrd="0" parTransId="{EF428EE7-B8FB-46EB-889A-65E5225A3A96}" sibTransId="{ED593C3F-55AA-43A6-9249-1249CA9A52F3}"/>
    <dgm:cxn modelId="{6566D092-C6C3-4CC2-A218-EFBC43064D25}" type="presOf" srcId="{B3039B65-BC30-424A-A984-19DD7BD7BF26}" destId="{603C6457-F20A-42B4-B485-5EF9066A7B21}" srcOrd="0" destOrd="0" presId="urn:microsoft.com/office/officeart/2018/2/layout/IconVerticalSolidList"/>
    <dgm:cxn modelId="{B5CFA7FF-3B72-444A-8AB1-4A0630925A65}" type="presOf" srcId="{D02DEE4E-DEDF-4C8D-A991-E6857DBE6497}" destId="{F135D5EE-5687-4BDB-9070-E4E65E40E795}" srcOrd="0" destOrd="0" presId="urn:microsoft.com/office/officeart/2018/2/layout/IconVerticalSolidList"/>
    <dgm:cxn modelId="{AFF6F894-4EA5-435D-A5C2-0B5F45501977}" type="presParOf" srcId="{AF6DDBBA-2381-46A4-8A1C-08797D966AD1}" destId="{6273B29E-F648-4B63-8E00-757CEF033C1C}" srcOrd="0" destOrd="0" presId="urn:microsoft.com/office/officeart/2018/2/layout/IconVerticalSolidList"/>
    <dgm:cxn modelId="{8D88B10B-4549-4716-9710-4AD7DFB710FC}" type="presParOf" srcId="{6273B29E-F648-4B63-8E00-757CEF033C1C}" destId="{D5A9E495-67BC-4D79-927F-31A0A14AADE9}" srcOrd="0" destOrd="0" presId="urn:microsoft.com/office/officeart/2018/2/layout/IconVerticalSolidList"/>
    <dgm:cxn modelId="{D578A945-338F-4EFE-8CFC-FBF04EB21139}" type="presParOf" srcId="{6273B29E-F648-4B63-8E00-757CEF033C1C}" destId="{1711834D-858F-4206-98B8-DBC2B4D4BD55}" srcOrd="1" destOrd="0" presId="urn:microsoft.com/office/officeart/2018/2/layout/IconVerticalSolidList"/>
    <dgm:cxn modelId="{5BC4AD91-2049-4BDD-B7E6-D69A8BD222EB}" type="presParOf" srcId="{6273B29E-F648-4B63-8E00-757CEF033C1C}" destId="{83918BD5-1AC1-4E6D-AA24-C948986139C2}" srcOrd="2" destOrd="0" presId="urn:microsoft.com/office/officeart/2018/2/layout/IconVerticalSolidList"/>
    <dgm:cxn modelId="{9BD42EC5-3A97-477C-9ADF-B48E1271EEB5}" type="presParOf" srcId="{6273B29E-F648-4B63-8E00-757CEF033C1C}" destId="{AFCB1D42-0D08-4E8D-B577-D33AA142E126}" srcOrd="3" destOrd="0" presId="urn:microsoft.com/office/officeart/2018/2/layout/IconVerticalSolidList"/>
    <dgm:cxn modelId="{85DC53CA-9C9C-4C87-8AFC-E04C9A68307C}" type="presParOf" srcId="{AF6DDBBA-2381-46A4-8A1C-08797D966AD1}" destId="{B3CEEC8F-C58E-4C5B-9FAB-58C892F12F3F}" srcOrd="1" destOrd="0" presId="urn:microsoft.com/office/officeart/2018/2/layout/IconVerticalSolidList"/>
    <dgm:cxn modelId="{173101DE-91B9-4A8A-954A-0037E695B0F6}" type="presParOf" srcId="{AF6DDBBA-2381-46A4-8A1C-08797D966AD1}" destId="{B033D482-DB1A-4214-9C57-338A8FE45B49}" srcOrd="2" destOrd="0" presId="urn:microsoft.com/office/officeart/2018/2/layout/IconVerticalSolidList"/>
    <dgm:cxn modelId="{544876E6-1537-4F3E-B9E7-13E2E4B8AF52}" type="presParOf" srcId="{B033D482-DB1A-4214-9C57-338A8FE45B49}" destId="{9C3865DB-B511-411F-A0A3-D008F77817E4}" srcOrd="0" destOrd="0" presId="urn:microsoft.com/office/officeart/2018/2/layout/IconVerticalSolidList"/>
    <dgm:cxn modelId="{906E6783-F426-4661-83A1-CBAD28838A51}" type="presParOf" srcId="{B033D482-DB1A-4214-9C57-338A8FE45B49}" destId="{334D7703-8E3B-4F79-B577-5D5872BDF7AE}" srcOrd="1" destOrd="0" presId="urn:microsoft.com/office/officeart/2018/2/layout/IconVerticalSolidList"/>
    <dgm:cxn modelId="{2EA34829-0E45-410A-85ED-A28F0BBA7040}" type="presParOf" srcId="{B033D482-DB1A-4214-9C57-338A8FE45B49}" destId="{C549A1FF-3CEE-4B2F-8C94-B830F06E7301}" srcOrd="2" destOrd="0" presId="urn:microsoft.com/office/officeart/2018/2/layout/IconVerticalSolidList"/>
    <dgm:cxn modelId="{49B1A8BE-8727-4180-94A3-B51C6CF564E2}" type="presParOf" srcId="{B033D482-DB1A-4214-9C57-338A8FE45B49}" destId="{F135D5EE-5687-4BDB-9070-E4E65E40E795}" srcOrd="3" destOrd="0" presId="urn:microsoft.com/office/officeart/2018/2/layout/IconVerticalSolidList"/>
    <dgm:cxn modelId="{FCE15BE1-A4DD-476F-A941-DD593E32A7A8}" type="presParOf" srcId="{AF6DDBBA-2381-46A4-8A1C-08797D966AD1}" destId="{3DC32F0D-15CC-4ECD-B7D9-009CAED6D415}" srcOrd="3" destOrd="0" presId="urn:microsoft.com/office/officeart/2018/2/layout/IconVerticalSolidList"/>
    <dgm:cxn modelId="{F550EF57-16D3-4E03-8317-98633DF5A308}" type="presParOf" srcId="{AF6DDBBA-2381-46A4-8A1C-08797D966AD1}" destId="{A3C75D0E-BBBA-44BE-A5F3-DA5F21BD4AAD}" srcOrd="4" destOrd="0" presId="urn:microsoft.com/office/officeart/2018/2/layout/IconVerticalSolidList"/>
    <dgm:cxn modelId="{A0A3F45D-885A-451C-8C89-755BBA728764}" type="presParOf" srcId="{A3C75D0E-BBBA-44BE-A5F3-DA5F21BD4AAD}" destId="{F28DA15A-2635-41D0-818C-EB8D283F930B}" srcOrd="0" destOrd="0" presId="urn:microsoft.com/office/officeart/2018/2/layout/IconVerticalSolidList"/>
    <dgm:cxn modelId="{E4768514-50B8-4CE5-96E3-4EC4154ABB87}" type="presParOf" srcId="{A3C75D0E-BBBA-44BE-A5F3-DA5F21BD4AAD}" destId="{DD9F9976-E827-41D6-8B63-F39508047CBD}" srcOrd="1" destOrd="0" presId="urn:microsoft.com/office/officeart/2018/2/layout/IconVerticalSolidList"/>
    <dgm:cxn modelId="{EC6071D8-2305-4344-93E3-2A4F7B9B8A10}" type="presParOf" srcId="{A3C75D0E-BBBA-44BE-A5F3-DA5F21BD4AAD}" destId="{79028272-D6C5-4A1A-9D10-BBBA27F31F6D}" srcOrd="2" destOrd="0" presId="urn:microsoft.com/office/officeart/2018/2/layout/IconVerticalSolidList"/>
    <dgm:cxn modelId="{D35AEF90-E211-4117-B426-25DEEACA5BBC}" type="presParOf" srcId="{A3C75D0E-BBBA-44BE-A5F3-DA5F21BD4AAD}" destId="{603C6457-F20A-42B4-B485-5EF9066A7B21}" srcOrd="3" destOrd="0" presId="urn:microsoft.com/office/officeart/2018/2/layout/IconVerticalSolidList"/>
    <dgm:cxn modelId="{729FDCC2-B345-46E4-815C-D9E4D4E56D8D}" type="presParOf" srcId="{AF6DDBBA-2381-46A4-8A1C-08797D966AD1}" destId="{B60E6DDA-0AEA-4E19-AA8F-583AD4D18D8C}" srcOrd="5" destOrd="0" presId="urn:microsoft.com/office/officeart/2018/2/layout/IconVerticalSolidList"/>
    <dgm:cxn modelId="{11967409-3141-495D-9292-1773E47165CC}" type="presParOf" srcId="{AF6DDBBA-2381-46A4-8A1C-08797D966AD1}" destId="{17FD1627-C616-4B04-A9BC-B3E3B424D558}" srcOrd="6" destOrd="0" presId="urn:microsoft.com/office/officeart/2018/2/layout/IconVerticalSolidList"/>
    <dgm:cxn modelId="{24622A79-38A0-441D-80D4-44E36035FBF3}" type="presParOf" srcId="{17FD1627-C616-4B04-A9BC-B3E3B424D558}" destId="{A2DD7C5F-768E-4AD0-9F48-8107EDE2BE59}" srcOrd="0" destOrd="0" presId="urn:microsoft.com/office/officeart/2018/2/layout/IconVerticalSolidList"/>
    <dgm:cxn modelId="{BFC61583-53AD-4275-8AFB-4AAA69D9A6BC}" type="presParOf" srcId="{17FD1627-C616-4B04-A9BC-B3E3B424D558}" destId="{B00F1BED-700C-466C-AC75-8A3ED04A17DA}" srcOrd="1" destOrd="0" presId="urn:microsoft.com/office/officeart/2018/2/layout/IconVerticalSolidList"/>
    <dgm:cxn modelId="{C45AE24A-7118-4F62-B833-99BBB146C3B1}" type="presParOf" srcId="{17FD1627-C616-4B04-A9BC-B3E3B424D558}" destId="{F19FEF74-E5B9-4F68-A198-6787270907E0}" srcOrd="2" destOrd="0" presId="urn:microsoft.com/office/officeart/2018/2/layout/IconVerticalSolidList"/>
    <dgm:cxn modelId="{B3D4A449-2FCC-42A1-BA8C-3F0956C1A4F1}" type="presParOf" srcId="{17FD1627-C616-4B04-A9BC-B3E3B424D558}" destId="{611F9F51-217D-4583-8823-F899B3A21D1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840F57-86BF-4097-BD3C-5FB173AC96F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75D2BCB-6EEE-4083-A2BD-C6C341EFDC3C}">
      <dgm:prSet/>
      <dgm:spPr/>
      <dgm:t>
        <a:bodyPr/>
        <a:lstStyle/>
        <a:p>
          <a:r>
            <a:rPr lang="en-US" dirty="0"/>
            <a:t>A.) Rosacea</a:t>
          </a:r>
        </a:p>
      </dgm:t>
    </dgm:pt>
    <dgm:pt modelId="{32456FDD-6674-47B4-A224-61CBB7928EEE}" type="parTrans" cxnId="{2D3BB717-6F87-4AFA-A8E3-87899F635E16}">
      <dgm:prSet/>
      <dgm:spPr/>
      <dgm:t>
        <a:bodyPr/>
        <a:lstStyle/>
        <a:p>
          <a:endParaRPr lang="en-US"/>
        </a:p>
      </dgm:t>
    </dgm:pt>
    <dgm:pt modelId="{49C366D3-A72C-4BD4-B33F-2A4DBC48A4E6}" type="sibTrans" cxnId="{2D3BB717-6F87-4AFA-A8E3-87899F635E16}">
      <dgm:prSet/>
      <dgm:spPr/>
      <dgm:t>
        <a:bodyPr/>
        <a:lstStyle/>
        <a:p>
          <a:endParaRPr lang="en-US"/>
        </a:p>
      </dgm:t>
    </dgm:pt>
    <dgm:pt modelId="{E216FBD8-912C-4065-95F6-5275E79CB9D2}">
      <dgm:prSet/>
      <dgm:spPr/>
      <dgm:t>
        <a:bodyPr/>
        <a:lstStyle/>
        <a:p>
          <a:r>
            <a:rPr lang="en-US" dirty="0"/>
            <a:t>B.) Plague due to </a:t>
          </a:r>
          <a:r>
            <a:rPr lang="en-US" i="1" dirty="0" err="1"/>
            <a:t>Yersenia</a:t>
          </a:r>
          <a:r>
            <a:rPr lang="en-US" i="1" dirty="0"/>
            <a:t> pestis </a:t>
          </a:r>
        </a:p>
      </dgm:t>
    </dgm:pt>
    <dgm:pt modelId="{A4EF4583-E844-44BB-8AEE-480832A1F4A9}" type="parTrans" cxnId="{0C2222DB-ECA1-4E5D-BACE-A4FFA84CB8CF}">
      <dgm:prSet/>
      <dgm:spPr/>
      <dgm:t>
        <a:bodyPr/>
        <a:lstStyle/>
        <a:p>
          <a:endParaRPr lang="en-US"/>
        </a:p>
      </dgm:t>
    </dgm:pt>
    <dgm:pt modelId="{67E3440B-BCD8-4119-8BD4-E016F708FAD4}" type="sibTrans" cxnId="{0C2222DB-ECA1-4E5D-BACE-A4FFA84CB8CF}">
      <dgm:prSet/>
      <dgm:spPr/>
      <dgm:t>
        <a:bodyPr/>
        <a:lstStyle/>
        <a:p>
          <a:endParaRPr lang="en-US"/>
        </a:p>
      </dgm:t>
    </dgm:pt>
    <dgm:pt modelId="{507B21BF-55C1-4058-A837-E6BBD560C563}">
      <dgm:prSet/>
      <dgm:spPr/>
      <dgm:t>
        <a:bodyPr/>
        <a:lstStyle/>
        <a:p>
          <a:r>
            <a:rPr lang="en-US" dirty="0"/>
            <a:t>C.) Varicella virus infection</a:t>
          </a:r>
        </a:p>
      </dgm:t>
    </dgm:pt>
    <dgm:pt modelId="{DF220485-F231-43A2-BA32-D95572579782}" type="parTrans" cxnId="{CD83A533-8412-44B7-B1CB-E006C9F72837}">
      <dgm:prSet/>
      <dgm:spPr/>
      <dgm:t>
        <a:bodyPr/>
        <a:lstStyle/>
        <a:p>
          <a:endParaRPr lang="en-US"/>
        </a:p>
      </dgm:t>
    </dgm:pt>
    <dgm:pt modelId="{D6DC6F38-9D3F-4D3B-BB77-DAFCE45D1186}" type="sibTrans" cxnId="{CD83A533-8412-44B7-B1CB-E006C9F72837}">
      <dgm:prSet/>
      <dgm:spPr/>
      <dgm:t>
        <a:bodyPr/>
        <a:lstStyle/>
        <a:p>
          <a:endParaRPr lang="en-US"/>
        </a:p>
      </dgm:t>
    </dgm:pt>
    <dgm:pt modelId="{9381D0DA-3BC8-4F44-A317-74C09DA60111}">
      <dgm:prSet/>
      <dgm:spPr/>
      <dgm:t>
        <a:bodyPr/>
        <a:lstStyle/>
        <a:p>
          <a:r>
            <a:rPr lang="en-US" dirty="0"/>
            <a:t>D.) MRSA Skin and Soft Tissue Infections</a:t>
          </a:r>
        </a:p>
      </dgm:t>
    </dgm:pt>
    <dgm:pt modelId="{40FC0816-2956-4592-B79F-3CF1C1C08750}" type="parTrans" cxnId="{60DE4E3C-FA29-4D9B-A3D8-12874116BAF9}">
      <dgm:prSet/>
      <dgm:spPr/>
      <dgm:t>
        <a:bodyPr/>
        <a:lstStyle/>
        <a:p>
          <a:endParaRPr lang="en-US"/>
        </a:p>
      </dgm:t>
    </dgm:pt>
    <dgm:pt modelId="{469E41D6-7767-462E-B9D6-8F867514BCA7}" type="sibTrans" cxnId="{60DE4E3C-FA29-4D9B-A3D8-12874116BAF9}">
      <dgm:prSet/>
      <dgm:spPr/>
      <dgm:t>
        <a:bodyPr/>
        <a:lstStyle/>
        <a:p>
          <a:endParaRPr lang="en-US"/>
        </a:p>
      </dgm:t>
    </dgm:pt>
    <dgm:pt modelId="{960E21A7-E87F-4A1F-B0BE-816D9D633B2A}">
      <dgm:prSet/>
      <dgm:spPr/>
      <dgm:t>
        <a:bodyPr/>
        <a:lstStyle/>
        <a:p>
          <a:r>
            <a:rPr lang="en-US" dirty="0"/>
            <a:t>E.) Rocky Mountain Spotted Fever</a:t>
          </a:r>
        </a:p>
      </dgm:t>
    </dgm:pt>
    <dgm:pt modelId="{508542BA-D80F-4D2F-88FD-FA469289B1EC}" type="parTrans" cxnId="{A9E8BCE1-92B8-4555-9BDB-2B1C0C92D06C}">
      <dgm:prSet/>
      <dgm:spPr/>
      <dgm:t>
        <a:bodyPr/>
        <a:lstStyle/>
        <a:p>
          <a:endParaRPr lang="en-US"/>
        </a:p>
      </dgm:t>
    </dgm:pt>
    <dgm:pt modelId="{7B52389C-C3CF-4303-8FA7-574673EE5DC9}" type="sibTrans" cxnId="{A9E8BCE1-92B8-4555-9BDB-2B1C0C92D06C}">
      <dgm:prSet/>
      <dgm:spPr/>
      <dgm:t>
        <a:bodyPr/>
        <a:lstStyle/>
        <a:p>
          <a:endParaRPr lang="en-US"/>
        </a:p>
      </dgm:t>
    </dgm:pt>
    <dgm:pt modelId="{4A9C0AD5-E8C7-4C81-BD12-98DB7D4FD927}" type="pres">
      <dgm:prSet presAssocID="{FB840F57-86BF-4097-BD3C-5FB173AC96F4}" presName="vert0" presStyleCnt="0">
        <dgm:presLayoutVars>
          <dgm:dir/>
          <dgm:animOne val="branch"/>
          <dgm:animLvl val="lvl"/>
        </dgm:presLayoutVars>
      </dgm:prSet>
      <dgm:spPr/>
    </dgm:pt>
    <dgm:pt modelId="{96A869FA-6175-4207-8269-201688D39CCB}" type="pres">
      <dgm:prSet presAssocID="{C75D2BCB-6EEE-4083-A2BD-C6C341EFDC3C}" presName="thickLine" presStyleLbl="alignNode1" presStyleIdx="0" presStyleCnt="5"/>
      <dgm:spPr/>
    </dgm:pt>
    <dgm:pt modelId="{F0E84060-BED9-4E55-BF12-276029EA79B1}" type="pres">
      <dgm:prSet presAssocID="{C75D2BCB-6EEE-4083-A2BD-C6C341EFDC3C}" presName="horz1" presStyleCnt="0"/>
      <dgm:spPr/>
    </dgm:pt>
    <dgm:pt modelId="{E137C8D0-8FDF-48C3-B733-D2D34F63EC4B}" type="pres">
      <dgm:prSet presAssocID="{C75D2BCB-6EEE-4083-A2BD-C6C341EFDC3C}" presName="tx1" presStyleLbl="revTx" presStyleIdx="0" presStyleCnt="5"/>
      <dgm:spPr/>
    </dgm:pt>
    <dgm:pt modelId="{43C02874-16E6-4F0C-AC9D-AF2434603EC5}" type="pres">
      <dgm:prSet presAssocID="{C75D2BCB-6EEE-4083-A2BD-C6C341EFDC3C}" presName="vert1" presStyleCnt="0"/>
      <dgm:spPr/>
    </dgm:pt>
    <dgm:pt modelId="{6F28AA5D-433D-4AEB-8822-13AF841B82F1}" type="pres">
      <dgm:prSet presAssocID="{E216FBD8-912C-4065-95F6-5275E79CB9D2}" presName="thickLine" presStyleLbl="alignNode1" presStyleIdx="1" presStyleCnt="5"/>
      <dgm:spPr/>
    </dgm:pt>
    <dgm:pt modelId="{B5B62D8F-E12B-4C64-A842-CCC4A8A6BD7C}" type="pres">
      <dgm:prSet presAssocID="{E216FBD8-912C-4065-95F6-5275E79CB9D2}" presName="horz1" presStyleCnt="0"/>
      <dgm:spPr/>
    </dgm:pt>
    <dgm:pt modelId="{3BEB3919-1F8B-46D6-9553-8E4680AC8640}" type="pres">
      <dgm:prSet presAssocID="{E216FBD8-912C-4065-95F6-5275E79CB9D2}" presName="tx1" presStyleLbl="revTx" presStyleIdx="1" presStyleCnt="5"/>
      <dgm:spPr/>
    </dgm:pt>
    <dgm:pt modelId="{2199F332-0D72-48BA-A7E2-594EAC751AB2}" type="pres">
      <dgm:prSet presAssocID="{E216FBD8-912C-4065-95F6-5275E79CB9D2}" presName="vert1" presStyleCnt="0"/>
      <dgm:spPr/>
    </dgm:pt>
    <dgm:pt modelId="{9C7AF8FE-4F07-4CAD-A6A6-B162EA8D7BEA}" type="pres">
      <dgm:prSet presAssocID="{507B21BF-55C1-4058-A837-E6BBD560C563}" presName="thickLine" presStyleLbl="alignNode1" presStyleIdx="2" presStyleCnt="5"/>
      <dgm:spPr/>
    </dgm:pt>
    <dgm:pt modelId="{2AC7E496-6B19-4E6F-945B-0C9112D4A95B}" type="pres">
      <dgm:prSet presAssocID="{507B21BF-55C1-4058-A837-E6BBD560C563}" presName="horz1" presStyleCnt="0"/>
      <dgm:spPr/>
    </dgm:pt>
    <dgm:pt modelId="{D0609A4B-B95E-47A5-AE13-F676EB7E9806}" type="pres">
      <dgm:prSet presAssocID="{507B21BF-55C1-4058-A837-E6BBD560C563}" presName="tx1" presStyleLbl="revTx" presStyleIdx="2" presStyleCnt="5"/>
      <dgm:spPr/>
    </dgm:pt>
    <dgm:pt modelId="{ED01B882-D075-4BB0-B7CC-B278FCDDA240}" type="pres">
      <dgm:prSet presAssocID="{507B21BF-55C1-4058-A837-E6BBD560C563}" presName="vert1" presStyleCnt="0"/>
      <dgm:spPr/>
    </dgm:pt>
    <dgm:pt modelId="{FF947D7C-CA61-4E93-B120-D74CEDE187F5}" type="pres">
      <dgm:prSet presAssocID="{9381D0DA-3BC8-4F44-A317-74C09DA60111}" presName="thickLine" presStyleLbl="alignNode1" presStyleIdx="3" presStyleCnt="5"/>
      <dgm:spPr/>
    </dgm:pt>
    <dgm:pt modelId="{17456C19-6C45-4A46-8133-B5486670CAE9}" type="pres">
      <dgm:prSet presAssocID="{9381D0DA-3BC8-4F44-A317-74C09DA60111}" presName="horz1" presStyleCnt="0"/>
      <dgm:spPr/>
    </dgm:pt>
    <dgm:pt modelId="{E8D9CC01-2FF3-4815-B5C8-89E9778AA8C6}" type="pres">
      <dgm:prSet presAssocID="{9381D0DA-3BC8-4F44-A317-74C09DA60111}" presName="tx1" presStyleLbl="revTx" presStyleIdx="3" presStyleCnt="5"/>
      <dgm:spPr/>
    </dgm:pt>
    <dgm:pt modelId="{D3E19422-1676-493C-9BC0-34996D23E41B}" type="pres">
      <dgm:prSet presAssocID="{9381D0DA-3BC8-4F44-A317-74C09DA60111}" presName="vert1" presStyleCnt="0"/>
      <dgm:spPr/>
    </dgm:pt>
    <dgm:pt modelId="{0827312C-E2E6-4506-8B69-737E39EC8702}" type="pres">
      <dgm:prSet presAssocID="{960E21A7-E87F-4A1F-B0BE-816D9D633B2A}" presName="thickLine" presStyleLbl="alignNode1" presStyleIdx="4" presStyleCnt="5"/>
      <dgm:spPr/>
    </dgm:pt>
    <dgm:pt modelId="{4A5911C8-20D0-4ED4-AD8D-92D2883E10AA}" type="pres">
      <dgm:prSet presAssocID="{960E21A7-E87F-4A1F-B0BE-816D9D633B2A}" presName="horz1" presStyleCnt="0"/>
      <dgm:spPr/>
    </dgm:pt>
    <dgm:pt modelId="{81B532B6-E071-4B66-B03A-EE0CF86201F7}" type="pres">
      <dgm:prSet presAssocID="{960E21A7-E87F-4A1F-B0BE-816D9D633B2A}" presName="tx1" presStyleLbl="revTx" presStyleIdx="4" presStyleCnt="5"/>
      <dgm:spPr/>
    </dgm:pt>
    <dgm:pt modelId="{ED0A969D-129B-42E3-8479-DD1213B8305B}" type="pres">
      <dgm:prSet presAssocID="{960E21A7-E87F-4A1F-B0BE-816D9D633B2A}" presName="vert1" presStyleCnt="0"/>
      <dgm:spPr/>
    </dgm:pt>
  </dgm:ptLst>
  <dgm:cxnLst>
    <dgm:cxn modelId="{2D3BB717-6F87-4AFA-A8E3-87899F635E16}" srcId="{FB840F57-86BF-4097-BD3C-5FB173AC96F4}" destId="{C75D2BCB-6EEE-4083-A2BD-C6C341EFDC3C}" srcOrd="0" destOrd="0" parTransId="{32456FDD-6674-47B4-A224-61CBB7928EEE}" sibTransId="{49C366D3-A72C-4BD4-B33F-2A4DBC48A4E6}"/>
    <dgm:cxn modelId="{CD83A533-8412-44B7-B1CB-E006C9F72837}" srcId="{FB840F57-86BF-4097-BD3C-5FB173AC96F4}" destId="{507B21BF-55C1-4058-A837-E6BBD560C563}" srcOrd="2" destOrd="0" parTransId="{DF220485-F231-43A2-BA32-D95572579782}" sibTransId="{D6DC6F38-9D3F-4D3B-BB77-DAFCE45D1186}"/>
    <dgm:cxn modelId="{2001FC33-4909-4A56-8277-30E62E92F0FF}" type="presOf" srcId="{C75D2BCB-6EEE-4083-A2BD-C6C341EFDC3C}" destId="{E137C8D0-8FDF-48C3-B733-D2D34F63EC4B}" srcOrd="0" destOrd="0" presId="urn:microsoft.com/office/officeart/2008/layout/LinedList"/>
    <dgm:cxn modelId="{60DE4E3C-FA29-4D9B-A3D8-12874116BAF9}" srcId="{FB840F57-86BF-4097-BD3C-5FB173AC96F4}" destId="{9381D0DA-3BC8-4F44-A317-74C09DA60111}" srcOrd="3" destOrd="0" parTransId="{40FC0816-2956-4592-B79F-3CF1C1C08750}" sibTransId="{469E41D6-7767-462E-B9D6-8F867514BCA7}"/>
    <dgm:cxn modelId="{03FE6762-8D2C-4654-8D36-C331E0538705}" type="presOf" srcId="{9381D0DA-3BC8-4F44-A317-74C09DA60111}" destId="{E8D9CC01-2FF3-4815-B5C8-89E9778AA8C6}" srcOrd="0" destOrd="0" presId="urn:microsoft.com/office/officeart/2008/layout/LinedList"/>
    <dgm:cxn modelId="{60A70F6D-DF17-496F-BAA0-03BDFB12B62D}" type="presOf" srcId="{507B21BF-55C1-4058-A837-E6BBD560C563}" destId="{D0609A4B-B95E-47A5-AE13-F676EB7E9806}" srcOrd="0" destOrd="0" presId="urn:microsoft.com/office/officeart/2008/layout/LinedList"/>
    <dgm:cxn modelId="{24351578-792D-463F-9A64-999CA97B8BCE}" type="presOf" srcId="{FB840F57-86BF-4097-BD3C-5FB173AC96F4}" destId="{4A9C0AD5-E8C7-4C81-BD12-98DB7D4FD927}" srcOrd="0" destOrd="0" presId="urn:microsoft.com/office/officeart/2008/layout/LinedList"/>
    <dgm:cxn modelId="{D0134588-E0F8-4D10-A24D-34BA861BE591}" type="presOf" srcId="{960E21A7-E87F-4A1F-B0BE-816D9D633B2A}" destId="{81B532B6-E071-4B66-B03A-EE0CF86201F7}" srcOrd="0" destOrd="0" presId="urn:microsoft.com/office/officeart/2008/layout/LinedList"/>
    <dgm:cxn modelId="{7E8575D7-6A69-4073-B8C8-0753BBE64D91}" type="presOf" srcId="{E216FBD8-912C-4065-95F6-5275E79CB9D2}" destId="{3BEB3919-1F8B-46D6-9553-8E4680AC8640}" srcOrd="0" destOrd="0" presId="urn:microsoft.com/office/officeart/2008/layout/LinedList"/>
    <dgm:cxn modelId="{0C2222DB-ECA1-4E5D-BACE-A4FFA84CB8CF}" srcId="{FB840F57-86BF-4097-BD3C-5FB173AC96F4}" destId="{E216FBD8-912C-4065-95F6-5275E79CB9D2}" srcOrd="1" destOrd="0" parTransId="{A4EF4583-E844-44BB-8AEE-480832A1F4A9}" sibTransId="{67E3440B-BCD8-4119-8BD4-E016F708FAD4}"/>
    <dgm:cxn modelId="{A9E8BCE1-92B8-4555-9BDB-2B1C0C92D06C}" srcId="{FB840F57-86BF-4097-BD3C-5FB173AC96F4}" destId="{960E21A7-E87F-4A1F-B0BE-816D9D633B2A}" srcOrd="4" destOrd="0" parTransId="{508542BA-D80F-4D2F-88FD-FA469289B1EC}" sibTransId="{7B52389C-C3CF-4303-8FA7-574673EE5DC9}"/>
    <dgm:cxn modelId="{19EA57E3-8DE7-4405-BEEC-DB08AE41B92D}" type="presParOf" srcId="{4A9C0AD5-E8C7-4C81-BD12-98DB7D4FD927}" destId="{96A869FA-6175-4207-8269-201688D39CCB}" srcOrd="0" destOrd="0" presId="urn:microsoft.com/office/officeart/2008/layout/LinedList"/>
    <dgm:cxn modelId="{49C5EC2B-4BDB-43E9-8002-75F0F0244F9D}" type="presParOf" srcId="{4A9C0AD5-E8C7-4C81-BD12-98DB7D4FD927}" destId="{F0E84060-BED9-4E55-BF12-276029EA79B1}" srcOrd="1" destOrd="0" presId="urn:microsoft.com/office/officeart/2008/layout/LinedList"/>
    <dgm:cxn modelId="{6C57D6DC-2ADA-4B5F-B698-14C159EB70B3}" type="presParOf" srcId="{F0E84060-BED9-4E55-BF12-276029EA79B1}" destId="{E137C8D0-8FDF-48C3-B733-D2D34F63EC4B}" srcOrd="0" destOrd="0" presId="urn:microsoft.com/office/officeart/2008/layout/LinedList"/>
    <dgm:cxn modelId="{F11A8D10-083A-4CC4-A031-A4C3DA915237}" type="presParOf" srcId="{F0E84060-BED9-4E55-BF12-276029EA79B1}" destId="{43C02874-16E6-4F0C-AC9D-AF2434603EC5}" srcOrd="1" destOrd="0" presId="urn:microsoft.com/office/officeart/2008/layout/LinedList"/>
    <dgm:cxn modelId="{D4193ADD-84B0-4C34-8A2E-63DB475358C6}" type="presParOf" srcId="{4A9C0AD5-E8C7-4C81-BD12-98DB7D4FD927}" destId="{6F28AA5D-433D-4AEB-8822-13AF841B82F1}" srcOrd="2" destOrd="0" presId="urn:microsoft.com/office/officeart/2008/layout/LinedList"/>
    <dgm:cxn modelId="{0B3D736A-F046-4C75-8273-4665C91F89AB}" type="presParOf" srcId="{4A9C0AD5-E8C7-4C81-BD12-98DB7D4FD927}" destId="{B5B62D8F-E12B-4C64-A842-CCC4A8A6BD7C}" srcOrd="3" destOrd="0" presId="urn:microsoft.com/office/officeart/2008/layout/LinedList"/>
    <dgm:cxn modelId="{972931B3-225E-408F-88A2-8A6695B6C220}" type="presParOf" srcId="{B5B62D8F-E12B-4C64-A842-CCC4A8A6BD7C}" destId="{3BEB3919-1F8B-46D6-9553-8E4680AC8640}" srcOrd="0" destOrd="0" presId="urn:microsoft.com/office/officeart/2008/layout/LinedList"/>
    <dgm:cxn modelId="{0B66E484-A528-480D-A230-BCF81DFCC8B2}" type="presParOf" srcId="{B5B62D8F-E12B-4C64-A842-CCC4A8A6BD7C}" destId="{2199F332-0D72-48BA-A7E2-594EAC751AB2}" srcOrd="1" destOrd="0" presId="urn:microsoft.com/office/officeart/2008/layout/LinedList"/>
    <dgm:cxn modelId="{35DDF16D-B809-4688-AFEB-867FB75D8EB8}" type="presParOf" srcId="{4A9C0AD5-E8C7-4C81-BD12-98DB7D4FD927}" destId="{9C7AF8FE-4F07-4CAD-A6A6-B162EA8D7BEA}" srcOrd="4" destOrd="0" presId="urn:microsoft.com/office/officeart/2008/layout/LinedList"/>
    <dgm:cxn modelId="{7FFD97BE-C04D-4D76-BE3B-6F44DF555F7C}" type="presParOf" srcId="{4A9C0AD5-E8C7-4C81-BD12-98DB7D4FD927}" destId="{2AC7E496-6B19-4E6F-945B-0C9112D4A95B}" srcOrd="5" destOrd="0" presId="urn:microsoft.com/office/officeart/2008/layout/LinedList"/>
    <dgm:cxn modelId="{28C26B80-0738-46E1-AC5E-54A801009ED4}" type="presParOf" srcId="{2AC7E496-6B19-4E6F-945B-0C9112D4A95B}" destId="{D0609A4B-B95E-47A5-AE13-F676EB7E9806}" srcOrd="0" destOrd="0" presId="urn:microsoft.com/office/officeart/2008/layout/LinedList"/>
    <dgm:cxn modelId="{F63E27BE-DB96-4E4C-BE5A-FD00AFA06530}" type="presParOf" srcId="{2AC7E496-6B19-4E6F-945B-0C9112D4A95B}" destId="{ED01B882-D075-4BB0-B7CC-B278FCDDA240}" srcOrd="1" destOrd="0" presId="urn:microsoft.com/office/officeart/2008/layout/LinedList"/>
    <dgm:cxn modelId="{90F92528-695A-4F2D-9126-CE1F2F62FD7A}" type="presParOf" srcId="{4A9C0AD5-E8C7-4C81-BD12-98DB7D4FD927}" destId="{FF947D7C-CA61-4E93-B120-D74CEDE187F5}" srcOrd="6" destOrd="0" presId="urn:microsoft.com/office/officeart/2008/layout/LinedList"/>
    <dgm:cxn modelId="{03677EE2-5833-4DA6-BBE1-2A2A173A8DDE}" type="presParOf" srcId="{4A9C0AD5-E8C7-4C81-BD12-98DB7D4FD927}" destId="{17456C19-6C45-4A46-8133-B5486670CAE9}" srcOrd="7" destOrd="0" presId="urn:microsoft.com/office/officeart/2008/layout/LinedList"/>
    <dgm:cxn modelId="{D7797C72-5CD1-4B91-A579-6CC63D9D0AD0}" type="presParOf" srcId="{17456C19-6C45-4A46-8133-B5486670CAE9}" destId="{E8D9CC01-2FF3-4815-B5C8-89E9778AA8C6}" srcOrd="0" destOrd="0" presId="urn:microsoft.com/office/officeart/2008/layout/LinedList"/>
    <dgm:cxn modelId="{1F6A6E1C-3DE0-4283-8F04-0A9D82A795DB}" type="presParOf" srcId="{17456C19-6C45-4A46-8133-B5486670CAE9}" destId="{D3E19422-1676-493C-9BC0-34996D23E41B}" srcOrd="1" destOrd="0" presId="urn:microsoft.com/office/officeart/2008/layout/LinedList"/>
    <dgm:cxn modelId="{79F3C85F-D88F-42CF-AD73-779449EF172C}" type="presParOf" srcId="{4A9C0AD5-E8C7-4C81-BD12-98DB7D4FD927}" destId="{0827312C-E2E6-4506-8B69-737E39EC8702}" srcOrd="8" destOrd="0" presId="urn:microsoft.com/office/officeart/2008/layout/LinedList"/>
    <dgm:cxn modelId="{8C910DAD-C1D1-4169-A23F-E8477F33D1E9}" type="presParOf" srcId="{4A9C0AD5-E8C7-4C81-BD12-98DB7D4FD927}" destId="{4A5911C8-20D0-4ED4-AD8D-92D2883E10AA}" srcOrd="9" destOrd="0" presId="urn:microsoft.com/office/officeart/2008/layout/LinedList"/>
    <dgm:cxn modelId="{400C131C-679E-4218-8E87-14B79051E288}" type="presParOf" srcId="{4A5911C8-20D0-4ED4-AD8D-92D2883E10AA}" destId="{81B532B6-E071-4B66-B03A-EE0CF86201F7}" srcOrd="0" destOrd="0" presId="urn:microsoft.com/office/officeart/2008/layout/LinedList"/>
    <dgm:cxn modelId="{4ACC4FC0-1D64-4042-84FC-2314E632CEB3}" type="presParOf" srcId="{4A5911C8-20D0-4ED4-AD8D-92D2883E10AA}" destId="{ED0A969D-129B-42E3-8479-DD1213B8305B}"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5B001F8-AC3A-45E2-84E7-E6D5D940CB4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D08EE05E-9345-4E0D-9096-D20BBC9BE800}">
      <dgm:prSet/>
      <dgm:spPr/>
      <dgm:t>
        <a:bodyPr/>
        <a:lstStyle/>
        <a:p>
          <a:r>
            <a:rPr lang="en-US" dirty="0"/>
            <a:t>Doxy as STI PEP when offered should be implemented in the context of a comprehensive sexual health approach.</a:t>
          </a:r>
        </a:p>
      </dgm:t>
    </dgm:pt>
    <dgm:pt modelId="{4C65451D-5228-4611-9080-47A3282958A0}" type="parTrans" cxnId="{BE8C4A05-A451-484C-914C-3DCFFD6167C6}">
      <dgm:prSet/>
      <dgm:spPr/>
      <dgm:t>
        <a:bodyPr/>
        <a:lstStyle/>
        <a:p>
          <a:endParaRPr lang="en-US"/>
        </a:p>
      </dgm:t>
    </dgm:pt>
    <dgm:pt modelId="{230FFF5E-8E67-4A3B-9DE2-6D9DC8F78759}" type="sibTrans" cxnId="{BE8C4A05-A451-484C-914C-3DCFFD6167C6}">
      <dgm:prSet/>
      <dgm:spPr/>
      <dgm:t>
        <a:bodyPr/>
        <a:lstStyle/>
        <a:p>
          <a:endParaRPr lang="en-US"/>
        </a:p>
      </dgm:t>
    </dgm:pt>
    <dgm:pt modelId="{F3C8F104-E52C-4032-9490-7641B10D7975}">
      <dgm:prSet/>
      <dgm:spPr/>
      <dgm:t>
        <a:bodyPr/>
        <a:lstStyle/>
        <a:p>
          <a:r>
            <a:rPr lang="en-US" dirty="0"/>
            <a:t>Current efficacy data only applies to gay and bisexual MSM and transgender women.</a:t>
          </a:r>
        </a:p>
      </dgm:t>
    </dgm:pt>
    <dgm:pt modelId="{E377C6C7-C9EA-4C11-93DF-45F3790FBC36}" type="parTrans" cxnId="{79C5A868-3CD5-422A-A9C8-DE11E99B270B}">
      <dgm:prSet/>
      <dgm:spPr/>
      <dgm:t>
        <a:bodyPr/>
        <a:lstStyle/>
        <a:p>
          <a:endParaRPr lang="en-US"/>
        </a:p>
      </dgm:t>
    </dgm:pt>
    <dgm:pt modelId="{AB9703F5-DB9C-4AA1-93D9-E91C3666C0D6}" type="sibTrans" cxnId="{79C5A868-3CD5-422A-A9C8-DE11E99B270B}">
      <dgm:prSet/>
      <dgm:spPr/>
      <dgm:t>
        <a:bodyPr/>
        <a:lstStyle/>
        <a:p>
          <a:endParaRPr lang="en-US"/>
        </a:p>
      </dgm:t>
    </dgm:pt>
    <dgm:pt modelId="{CB0AE650-98DE-4826-97BD-1D89B5AF8CEF}">
      <dgm:prSet/>
      <dgm:spPr/>
      <dgm:t>
        <a:bodyPr/>
        <a:lstStyle/>
        <a:p>
          <a:r>
            <a:rPr lang="en-US"/>
            <a:t>Doxycycline 200mg administered within 24-72 hours of condomless sex was the regimen evaluated. Other antibiotics should not be considered.</a:t>
          </a:r>
        </a:p>
      </dgm:t>
    </dgm:pt>
    <dgm:pt modelId="{FF8C2F37-F58A-4EB4-9574-07266A363EF7}" type="parTrans" cxnId="{10BE73CB-5089-4240-BA50-BE79C30309BC}">
      <dgm:prSet/>
      <dgm:spPr/>
      <dgm:t>
        <a:bodyPr/>
        <a:lstStyle/>
        <a:p>
          <a:endParaRPr lang="en-US"/>
        </a:p>
      </dgm:t>
    </dgm:pt>
    <dgm:pt modelId="{F32F964C-8734-4235-9065-052FCE5EC6B4}" type="sibTrans" cxnId="{10BE73CB-5089-4240-BA50-BE79C30309BC}">
      <dgm:prSet/>
      <dgm:spPr/>
      <dgm:t>
        <a:bodyPr/>
        <a:lstStyle/>
        <a:p>
          <a:endParaRPr lang="en-US"/>
        </a:p>
      </dgm:t>
    </dgm:pt>
    <dgm:pt modelId="{3E168990-9A44-4A0F-B0F9-9904F26BA51E}">
      <dgm:prSet/>
      <dgm:spPr/>
      <dgm:t>
        <a:bodyPr/>
        <a:lstStyle/>
        <a:p>
          <a:r>
            <a:rPr lang="en-US" dirty="0"/>
            <a:t>In addition to informing patients about the potential STI prevention benefits of doxy as PEP, providers should also counsel patients about potential adverse effects.</a:t>
          </a:r>
        </a:p>
      </dgm:t>
    </dgm:pt>
    <dgm:pt modelId="{4C67E4BD-32B7-441B-AF0E-F18CF0389867}" type="parTrans" cxnId="{AE682548-B492-4AE9-8EB8-3DA3E097BA0B}">
      <dgm:prSet/>
      <dgm:spPr/>
      <dgm:t>
        <a:bodyPr/>
        <a:lstStyle/>
        <a:p>
          <a:endParaRPr lang="en-US"/>
        </a:p>
      </dgm:t>
    </dgm:pt>
    <dgm:pt modelId="{5D5EB1C8-8EC0-4415-B0D1-AA116B030B1E}" type="sibTrans" cxnId="{AE682548-B492-4AE9-8EB8-3DA3E097BA0B}">
      <dgm:prSet/>
      <dgm:spPr/>
      <dgm:t>
        <a:bodyPr/>
        <a:lstStyle/>
        <a:p>
          <a:endParaRPr lang="en-US"/>
        </a:p>
      </dgm:t>
    </dgm:pt>
    <dgm:pt modelId="{6D3457FF-1E23-49D3-84D4-4FCD3C4742A9}">
      <dgm:prSet/>
      <dgm:spPr/>
      <dgm:t>
        <a:bodyPr/>
        <a:lstStyle/>
        <a:p>
          <a:r>
            <a:rPr lang="en-US" dirty="0"/>
            <a:t>Providers should continue to screen, test, and treat for bacterial STIs in accordance with CDC’s STI Treatment Guidelines, even among people using Doxycycline as PEP or PrEP.</a:t>
          </a:r>
        </a:p>
      </dgm:t>
    </dgm:pt>
    <dgm:pt modelId="{299542CA-3F7D-44C6-BB6D-D797554FB12D}" type="parTrans" cxnId="{91A8C57F-8A26-45AE-9210-7493DFEC9EB2}">
      <dgm:prSet/>
      <dgm:spPr/>
      <dgm:t>
        <a:bodyPr/>
        <a:lstStyle/>
        <a:p>
          <a:endParaRPr lang="en-US"/>
        </a:p>
      </dgm:t>
    </dgm:pt>
    <dgm:pt modelId="{D98B88CA-45EB-4DEE-BE3F-DF898B688003}" type="sibTrans" cxnId="{91A8C57F-8A26-45AE-9210-7493DFEC9EB2}">
      <dgm:prSet/>
      <dgm:spPr/>
      <dgm:t>
        <a:bodyPr/>
        <a:lstStyle/>
        <a:p>
          <a:endParaRPr lang="en-US"/>
        </a:p>
      </dgm:t>
    </dgm:pt>
    <dgm:pt modelId="{939187E2-4B5E-46F6-989E-5300129476D2}" type="pres">
      <dgm:prSet presAssocID="{A5B001F8-AC3A-45E2-84E7-E6D5D940CB42}" presName="linear" presStyleCnt="0">
        <dgm:presLayoutVars>
          <dgm:animLvl val="lvl"/>
          <dgm:resizeHandles val="exact"/>
        </dgm:presLayoutVars>
      </dgm:prSet>
      <dgm:spPr/>
    </dgm:pt>
    <dgm:pt modelId="{010267DB-0FC5-46C4-90B4-C0CBFD38B5ED}" type="pres">
      <dgm:prSet presAssocID="{D08EE05E-9345-4E0D-9096-D20BBC9BE800}" presName="parentText" presStyleLbl="node1" presStyleIdx="0" presStyleCnt="5">
        <dgm:presLayoutVars>
          <dgm:chMax val="0"/>
          <dgm:bulletEnabled val="1"/>
        </dgm:presLayoutVars>
      </dgm:prSet>
      <dgm:spPr/>
    </dgm:pt>
    <dgm:pt modelId="{13D708C3-EBA0-4A19-A719-60AF8A48D72A}" type="pres">
      <dgm:prSet presAssocID="{230FFF5E-8E67-4A3B-9DE2-6D9DC8F78759}" presName="spacer" presStyleCnt="0"/>
      <dgm:spPr/>
    </dgm:pt>
    <dgm:pt modelId="{18B05395-D8FF-42E5-92A0-F31C573FA9DC}" type="pres">
      <dgm:prSet presAssocID="{F3C8F104-E52C-4032-9490-7641B10D7975}" presName="parentText" presStyleLbl="node1" presStyleIdx="1" presStyleCnt="5">
        <dgm:presLayoutVars>
          <dgm:chMax val="0"/>
          <dgm:bulletEnabled val="1"/>
        </dgm:presLayoutVars>
      </dgm:prSet>
      <dgm:spPr/>
    </dgm:pt>
    <dgm:pt modelId="{CC03CE12-FA84-4606-A42B-11F99435864C}" type="pres">
      <dgm:prSet presAssocID="{AB9703F5-DB9C-4AA1-93D9-E91C3666C0D6}" presName="spacer" presStyleCnt="0"/>
      <dgm:spPr/>
    </dgm:pt>
    <dgm:pt modelId="{53AA7FD9-1F64-46CA-A21B-E2B2A039D78B}" type="pres">
      <dgm:prSet presAssocID="{CB0AE650-98DE-4826-97BD-1D89B5AF8CEF}" presName="parentText" presStyleLbl="node1" presStyleIdx="2" presStyleCnt="5">
        <dgm:presLayoutVars>
          <dgm:chMax val="0"/>
          <dgm:bulletEnabled val="1"/>
        </dgm:presLayoutVars>
      </dgm:prSet>
      <dgm:spPr/>
    </dgm:pt>
    <dgm:pt modelId="{B937C30E-8A27-4F40-8A2F-F50FD72C0524}" type="pres">
      <dgm:prSet presAssocID="{F32F964C-8734-4235-9065-052FCE5EC6B4}" presName="spacer" presStyleCnt="0"/>
      <dgm:spPr/>
    </dgm:pt>
    <dgm:pt modelId="{BDC950E1-0F86-4A08-848C-4195D4C74CD7}" type="pres">
      <dgm:prSet presAssocID="{3E168990-9A44-4A0F-B0F9-9904F26BA51E}" presName="parentText" presStyleLbl="node1" presStyleIdx="3" presStyleCnt="5">
        <dgm:presLayoutVars>
          <dgm:chMax val="0"/>
          <dgm:bulletEnabled val="1"/>
        </dgm:presLayoutVars>
      </dgm:prSet>
      <dgm:spPr/>
    </dgm:pt>
    <dgm:pt modelId="{8A9C7FBD-9D40-4C6E-A037-B90E13E476C7}" type="pres">
      <dgm:prSet presAssocID="{5D5EB1C8-8EC0-4415-B0D1-AA116B030B1E}" presName="spacer" presStyleCnt="0"/>
      <dgm:spPr/>
    </dgm:pt>
    <dgm:pt modelId="{97D50CDC-F3AD-4A50-8E05-44BECCE19EF8}" type="pres">
      <dgm:prSet presAssocID="{6D3457FF-1E23-49D3-84D4-4FCD3C4742A9}" presName="parentText" presStyleLbl="node1" presStyleIdx="4" presStyleCnt="5">
        <dgm:presLayoutVars>
          <dgm:chMax val="0"/>
          <dgm:bulletEnabled val="1"/>
        </dgm:presLayoutVars>
      </dgm:prSet>
      <dgm:spPr/>
    </dgm:pt>
  </dgm:ptLst>
  <dgm:cxnLst>
    <dgm:cxn modelId="{BE8C4A05-A451-484C-914C-3DCFFD6167C6}" srcId="{A5B001F8-AC3A-45E2-84E7-E6D5D940CB42}" destId="{D08EE05E-9345-4E0D-9096-D20BBC9BE800}" srcOrd="0" destOrd="0" parTransId="{4C65451D-5228-4611-9080-47A3282958A0}" sibTransId="{230FFF5E-8E67-4A3B-9DE2-6D9DC8F78759}"/>
    <dgm:cxn modelId="{AB9B5609-D7FA-44FF-97D7-4405F4D0B491}" type="presOf" srcId="{CB0AE650-98DE-4826-97BD-1D89B5AF8CEF}" destId="{53AA7FD9-1F64-46CA-A21B-E2B2A039D78B}" srcOrd="0" destOrd="0" presId="urn:microsoft.com/office/officeart/2005/8/layout/vList2"/>
    <dgm:cxn modelId="{B46C4A16-C48A-4BE4-A884-281A76A548C6}" type="presOf" srcId="{A5B001F8-AC3A-45E2-84E7-E6D5D940CB42}" destId="{939187E2-4B5E-46F6-989E-5300129476D2}" srcOrd="0" destOrd="0" presId="urn:microsoft.com/office/officeart/2005/8/layout/vList2"/>
    <dgm:cxn modelId="{AE682548-B492-4AE9-8EB8-3DA3E097BA0B}" srcId="{A5B001F8-AC3A-45E2-84E7-E6D5D940CB42}" destId="{3E168990-9A44-4A0F-B0F9-9904F26BA51E}" srcOrd="3" destOrd="0" parTransId="{4C67E4BD-32B7-441B-AF0E-F18CF0389867}" sibTransId="{5D5EB1C8-8EC0-4415-B0D1-AA116B030B1E}"/>
    <dgm:cxn modelId="{FA578948-8818-456E-AD7A-575B1E53FF5D}" type="presOf" srcId="{3E168990-9A44-4A0F-B0F9-9904F26BA51E}" destId="{BDC950E1-0F86-4A08-848C-4195D4C74CD7}" srcOrd="0" destOrd="0" presId="urn:microsoft.com/office/officeart/2005/8/layout/vList2"/>
    <dgm:cxn modelId="{79C5A868-3CD5-422A-A9C8-DE11E99B270B}" srcId="{A5B001F8-AC3A-45E2-84E7-E6D5D940CB42}" destId="{F3C8F104-E52C-4032-9490-7641B10D7975}" srcOrd="1" destOrd="0" parTransId="{E377C6C7-C9EA-4C11-93DF-45F3790FBC36}" sibTransId="{AB9703F5-DB9C-4AA1-93D9-E91C3666C0D6}"/>
    <dgm:cxn modelId="{844A014A-739D-447C-BAC1-F1AEAF8A6B60}" type="presOf" srcId="{6D3457FF-1E23-49D3-84D4-4FCD3C4742A9}" destId="{97D50CDC-F3AD-4A50-8E05-44BECCE19EF8}" srcOrd="0" destOrd="0" presId="urn:microsoft.com/office/officeart/2005/8/layout/vList2"/>
    <dgm:cxn modelId="{D9096570-8D22-4C84-9282-8C428D954E75}" type="presOf" srcId="{D08EE05E-9345-4E0D-9096-D20BBC9BE800}" destId="{010267DB-0FC5-46C4-90B4-C0CBFD38B5ED}" srcOrd="0" destOrd="0" presId="urn:microsoft.com/office/officeart/2005/8/layout/vList2"/>
    <dgm:cxn modelId="{91A8C57F-8A26-45AE-9210-7493DFEC9EB2}" srcId="{A5B001F8-AC3A-45E2-84E7-E6D5D940CB42}" destId="{6D3457FF-1E23-49D3-84D4-4FCD3C4742A9}" srcOrd="4" destOrd="0" parTransId="{299542CA-3F7D-44C6-BB6D-D797554FB12D}" sibTransId="{D98B88CA-45EB-4DEE-BE3F-DF898B688003}"/>
    <dgm:cxn modelId="{363DD582-6597-45E8-9BE6-177BA046CA7B}" type="presOf" srcId="{F3C8F104-E52C-4032-9490-7641B10D7975}" destId="{18B05395-D8FF-42E5-92A0-F31C573FA9DC}" srcOrd="0" destOrd="0" presId="urn:microsoft.com/office/officeart/2005/8/layout/vList2"/>
    <dgm:cxn modelId="{10BE73CB-5089-4240-BA50-BE79C30309BC}" srcId="{A5B001F8-AC3A-45E2-84E7-E6D5D940CB42}" destId="{CB0AE650-98DE-4826-97BD-1D89B5AF8CEF}" srcOrd="2" destOrd="0" parTransId="{FF8C2F37-F58A-4EB4-9574-07266A363EF7}" sibTransId="{F32F964C-8734-4235-9065-052FCE5EC6B4}"/>
    <dgm:cxn modelId="{3FA7C819-A9BC-42F1-9E4A-663D9A8AEAD8}" type="presParOf" srcId="{939187E2-4B5E-46F6-989E-5300129476D2}" destId="{010267DB-0FC5-46C4-90B4-C0CBFD38B5ED}" srcOrd="0" destOrd="0" presId="urn:microsoft.com/office/officeart/2005/8/layout/vList2"/>
    <dgm:cxn modelId="{56FE6CF1-33A7-47E4-ADB8-FE636C659396}" type="presParOf" srcId="{939187E2-4B5E-46F6-989E-5300129476D2}" destId="{13D708C3-EBA0-4A19-A719-60AF8A48D72A}" srcOrd="1" destOrd="0" presId="urn:microsoft.com/office/officeart/2005/8/layout/vList2"/>
    <dgm:cxn modelId="{56AAB508-73B2-4C60-8FED-9F977B74DB71}" type="presParOf" srcId="{939187E2-4B5E-46F6-989E-5300129476D2}" destId="{18B05395-D8FF-42E5-92A0-F31C573FA9DC}" srcOrd="2" destOrd="0" presId="urn:microsoft.com/office/officeart/2005/8/layout/vList2"/>
    <dgm:cxn modelId="{ED9E26FF-CA6D-4555-912E-8989F42BD3F0}" type="presParOf" srcId="{939187E2-4B5E-46F6-989E-5300129476D2}" destId="{CC03CE12-FA84-4606-A42B-11F99435864C}" srcOrd="3" destOrd="0" presId="urn:microsoft.com/office/officeart/2005/8/layout/vList2"/>
    <dgm:cxn modelId="{440C1728-A9E8-465A-A41D-0239390FC44E}" type="presParOf" srcId="{939187E2-4B5E-46F6-989E-5300129476D2}" destId="{53AA7FD9-1F64-46CA-A21B-E2B2A039D78B}" srcOrd="4" destOrd="0" presId="urn:microsoft.com/office/officeart/2005/8/layout/vList2"/>
    <dgm:cxn modelId="{A6CCCD5E-E5A0-4E0F-9C4C-744674EDA4CB}" type="presParOf" srcId="{939187E2-4B5E-46F6-989E-5300129476D2}" destId="{B937C30E-8A27-4F40-8A2F-F50FD72C0524}" srcOrd="5" destOrd="0" presId="urn:microsoft.com/office/officeart/2005/8/layout/vList2"/>
    <dgm:cxn modelId="{5CDF186D-15CC-4C35-96D1-C67FF4E2F06A}" type="presParOf" srcId="{939187E2-4B5E-46F6-989E-5300129476D2}" destId="{BDC950E1-0F86-4A08-848C-4195D4C74CD7}" srcOrd="6" destOrd="0" presId="urn:microsoft.com/office/officeart/2005/8/layout/vList2"/>
    <dgm:cxn modelId="{F8E4CED2-C469-4442-AD13-161B29DBCEB2}" type="presParOf" srcId="{939187E2-4B5E-46F6-989E-5300129476D2}" destId="{8A9C7FBD-9D40-4C6E-A037-B90E13E476C7}" srcOrd="7" destOrd="0" presId="urn:microsoft.com/office/officeart/2005/8/layout/vList2"/>
    <dgm:cxn modelId="{2F69E4BF-2463-4594-B040-7F966DD989D8}" type="presParOf" srcId="{939187E2-4B5E-46F6-989E-5300129476D2}" destId="{97D50CDC-F3AD-4A50-8E05-44BECCE19EF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175C68-1E2E-4D01-8272-14CA705C14C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739D9E6-6522-457C-90D1-A9D9D623E6D9}">
      <dgm:prSet/>
      <dgm:spPr/>
      <dgm:t>
        <a:bodyPr/>
        <a:lstStyle/>
        <a:p>
          <a:r>
            <a:rPr lang="en-US" dirty="0"/>
            <a:t>Recommend doxy-PEP to MSM and TGW who have had one or more bacterial STIs in the past 12 months.</a:t>
          </a:r>
        </a:p>
      </dgm:t>
    </dgm:pt>
    <dgm:pt modelId="{4CA82203-97D8-4FD6-B6CD-A16E20FCD142}" type="parTrans" cxnId="{487F9E15-85BE-4514-9FAF-B7A2FB159D6E}">
      <dgm:prSet/>
      <dgm:spPr/>
      <dgm:t>
        <a:bodyPr/>
        <a:lstStyle/>
        <a:p>
          <a:endParaRPr lang="en-US"/>
        </a:p>
      </dgm:t>
    </dgm:pt>
    <dgm:pt modelId="{C75C5F70-FF47-435C-90A6-A58802B8AC9C}" type="sibTrans" cxnId="{487F9E15-85BE-4514-9FAF-B7A2FB159D6E}">
      <dgm:prSet/>
      <dgm:spPr/>
      <dgm:t>
        <a:bodyPr/>
        <a:lstStyle/>
        <a:p>
          <a:endParaRPr lang="en-US"/>
        </a:p>
      </dgm:t>
    </dgm:pt>
    <dgm:pt modelId="{85CF624B-F0E1-446B-851C-E6013DA349FB}">
      <dgm:prSet/>
      <dgm:spPr/>
      <dgm:t>
        <a:bodyPr/>
        <a:lstStyle/>
        <a:p>
          <a:r>
            <a:rPr lang="en-US" dirty="0"/>
            <a:t>Offer doxy-PEP using shared clinical decision-making to all non-pregnant individuals at increased risk for bacterial STIs and to those requesting doxy-PEP, even if these individuals have not been previously diagnosed with an STI or have not disclosed their risk status.</a:t>
          </a:r>
        </a:p>
      </dgm:t>
    </dgm:pt>
    <dgm:pt modelId="{FD6CD69F-52DE-4935-8B74-4FC8C46C16A3}" type="parTrans" cxnId="{CC7A69D8-7CC2-426D-A125-746C27EFA9CB}">
      <dgm:prSet/>
      <dgm:spPr/>
      <dgm:t>
        <a:bodyPr/>
        <a:lstStyle/>
        <a:p>
          <a:endParaRPr lang="en-US"/>
        </a:p>
      </dgm:t>
    </dgm:pt>
    <dgm:pt modelId="{B0B8B0C2-6E8C-4071-A3CE-4A25F17C6F34}" type="sibTrans" cxnId="{CC7A69D8-7CC2-426D-A125-746C27EFA9CB}">
      <dgm:prSet/>
      <dgm:spPr/>
      <dgm:t>
        <a:bodyPr/>
        <a:lstStyle/>
        <a:p>
          <a:endParaRPr lang="en-US"/>
        </a:p>
      </dgm:t>
    </dgm:pt>
    <dgm:pt modelId="{4BCA362C-D9EB-461A-AC02-DD5C64E6DF86}">
      <dgm:prSet/>
      <dgm:spPr/>
      <dgm:t>
        <a:bodyPr/>
        <a:lstStyle/>
        <a:p>
          <a:r>
            <a:rPr lang="en-US" dirty="0"/>
            <a:t>For all sexually active individuals, provide comprehensive sexual health counseling and education, including HIV/STI screening, HIV PrEP and PEP, immunizations, condoms, and contraception as appropriate.</a:t>
          </a:r>
        </a:p>
      </dgm:t>
    </dgm:pt>
    <dgm:pt modelId="{53BC2B4D-C278-4672-AD2E-6D94A9716C5F}" type="parTrans" cxnId="{573C4720-27FF-41DE-B854-D5CB921CD461}">
      <dgm:prSet/>
      <dgm:spPr/>
      <dgm:t>
        <a:bodyPr/>
        <a:lstStyle/>
        <a:p>
          <a:endParaRPr lang="en-US"/>
        </a:p>
      </dgm:t>
    </dgm:pt>
    <dgm:pt modelId="{85B3B48E-AC79-4785-A72C-F1B79A9E4930}" type="sibTrans" cxnId="{573C4720-27FF-41DE-B854-D5CB921CD461}">
      <dgm:prSet/>
      <dgm:spPr/>
      <dgm:t>
        <a:bodyPr/>
        <a:lstStyle/>
        <a:p>
          <a:endParaRPr lang="en-US"/>
        </a:p>
      </dgm:t>
    </dgm:pt>
    <dgm:pt modelId="{ED68530C-65CA-41D0-8E51-2547FE7AD7AB}" type="pres">
      <dgm:prSet presAssocID="{33175C68-1E2E-4D01-8272-14CA705C14C6}" presName="vert0" presStyleCnt="0">
        <dgm:presLayoutVars>
          <dgm:dir/>
          <dgm:animOne val="branch"/>
          <dgm:animLvl val="lvl"/>
        </dgm:presLayoutVars>
      </dgm:prSet>
      <dgm:spPr/>
    </dgm:pt>
    <dgm:pt modelId="{0038D6AE-786E-41FD-82E2-E4A2C3336912}" type="pres">
      <dgm:prSet presAssocID="{E739D9E6-6522-457C-90D1-A9D9D623E6D9}" presName="thickLine" presStyleLbl="alignNode1" presStyleIdx="0" presStyleCnt="3"/>
      <dgm:spPr/>
    </dgm:pt>
    <dgm:pt modelId="{8DE51DD7-C27D-4B35-A156-6A8DAA553EA8}" type="pres">
      <dgm:prSet presAssocID="{E739D9E6-6522-457C-90D1-A9D9D623E6D9}" presName="horz1" presStyleCnt="0"/>
      <dgm:spPr/>
    </dgm:pt>
    <dgm:pt modelId="{805FC21B-581E-43D7-86EB-F0D35186835C}" type="pres">
      <dgm:prSet presAssocID="{E739D9E6-6522-457C-90D1-A9D9D623E6D9}" presName="tx1" presStyleLbl="revTx" presStyleIdx="0" presStyleCnt="3"/>
      <dgm:spPr/>
    </dgm:pt>
    <dgm:pt modelId="{A240738F-5FC8-4324-973F-31795935D642}" type="pres">
      <dgm:prSet presAssocID="{E739D9E6-6522-457C-90D1-A9D9D623E6D9}" presName="vert1" presStyleCnt="0"/>
      <dgm:spPr/>
    </dgm:pt>
    <dgm:pt modelId="{9D812A7F-AAC0-4EEF-A7EC-86AACD4B00A5}" type="pres">
      <dgm:prSet presAssocID="{85CF624B-F0E1-446B-851C-E6013DA349FB}" presName="thickLine" presStyleLbl="alignNode1" presStyleIdx="1" presStyleCnt="3"/>
      <dgm:spPr/>
    </dgm:pt>
    <dgm:pt modelId="{FD41084C-9AE5-488C-9D44-CBBE5BD62DFE}" type="pres">
      <dgm:prSet presAssocID="{85CF624B-F0E1-446B-851C-E6013DA349FB}" presName="horz1" presStyleCnt="0"/>
      <dgm:spPr/>
    </dgm:pt>
    <dgm:pt modelId="{8B1CD60C-0058-42EA-912D-FFEBE3B40A31}" type="pres">
      <dgm:prSet presAssocID="{85CF624B-F0E1-446B-851C-E6013DA349FB}" presName="tx1" presStyleLbl="revTx" presStyleIdx="1" presStyleCnt="3"/>
      <dgm:spPr/>
    </dgm:pt>
    <dgm:pt modelId="{24DAA16D-9A0B-4B99-B70A-E741A52BEF3D}" type="pres">
      <dgm:prSet presAssocID="{85CF624B-F0E1-446B-851C-E6013DA349FB}" presName="vert1" presStyleCnt="0"/>
      <dgm:spPr/>
    </dgm:pt>
    <dgm:pt modelId="{FEAA6742-D8FC-4CAD-AEA6-394E245EEF4C}" type="pres">
      <dgm:prSet presAssocID="{4BCA362C-D9EB-461A-AC02-DD5C64E6DF86}" presName="thickLine" presStyleLbl="alignNode1" presStyleIdx="2" presStyleCnt="3"/>
      <dgm:spPr/>
    </dgm:pt>
    <dgm:pt modelId="{7803F9F5-B8B5-4D82-A584-56AB81A7D157}" type="pres">
      <dgm:prSet presAssocID="{4BCA362C-D9EB-461A-AC02-DD5C64E6DF86}" presName="horz1" presStyleCnt="0"/>
      <dgm:spPr/>
    </dgm:pt>
    <dgm:pt modelId="{D32CEB5F-7AF8-4018-B819-85AA6B01B9A9}" type="pres">
      <dgm:prSet presAssocID="{4BCA362C-D9EB-461A-AC02-DD5C64E6DF86}" presName="tx1" presStyleLbl="revTx" presStyleIdx="2" presStyleCnt="3"/>
      <dgm:spPr/>
    </dgm:pt>
    <dgm:pt modelId="{4924EB1B-23E6-456A-8294-DB0FF7D0D462}" type="pres">
      <dgm:prSet presAssocID="{4BCA362C-D9EB-461A-AC02-DD5C64E6DF86}" presName="vert1" presStyleCnt="0"/>
      <dgm:spPr/>
    </dgm:pt>
  </dgm:ptLst>
  <dgm:cxnLst>
    <dgm:cxn modelId="{487F9E15-85BE-4514-9FAF-B7A2FB159D6E}" srcId="{33175C68-1E2E-4D01-8272-14CA705C14C6}" destId="{E739D9E6-6522-457C-90D1-A9D9D623E6D9}" srcOrd="0" destOrd="0" parTransId="{4CA82203-97D8-4FD6-B6CD-A16E20FCD142}" sibTransId="{C75C5F70-FF47-435C-90A6-A58802B8AC9C}"/>
    <dgm:cxn modelId="{573C4720-27FF-41DE-B854-D5CB921CD461}" srcId="{33175C68-1E2E-4D01-8272-14CA705C14C6}" destId="{4BCA362C-D9EB-461A-AC02-DD5C64E6DF86}" srcOrd="2" destOrd="0" parTransId="{53BC2B4D-C278-4672-AD2E-6D94A9716C5F}" sibTransId="{85B3B48E-AC79-4785-A72C-F1B79A9E4930}"/>
    <dgm:cxn modelId="{7DD7A326-F2AE-4136-A357-37275230FDE0}" type="presOf" srcId="{85CF624B-F0E1-446B-851C-E6013DA349FB}" destId="{8B1CD60C-0058-42EA-912D-FFEBE3B40A31}" srcOrd="0" destOrd="0" presId="urn:microsoft.com/office/officeart/2008/layout/LinedList"/>
    <dgm:cxn modelId="{5A129F5B-1BB9-4894-8EFC-7AE43A0649BD}" type="presOf" srcId="{4BCA362C-D9EB-461A-AC02-DD5C64E6DF86}" destId="{D32CEB5F-7AF8-4018-B819-85AA6B01B9A9}" srcOrd="0" destOrd="0" presId="urn:microsoft.com/office/officeart/2008/layout/LinedList"/>
    <dgm:cxn modelId="{CC7A69D8-7CC2-426D-A125-746C27EFA9CB}" srcId="{33175C68-1E2E-4D01-8272-14CA705C14C6}" destId="{85CF624B-F0E1-446B-851C-E6013DA349FB}" srcOrd="1" destOrd="0" parTransId="{FD6CD69F-52DE-4935-8B74-4FC8C46C16A3}" sibTransId="{B0B8B0C2-6E8C-4071-A3CE-4A25F17C6F34}"/>
    <dgm:cxn modelId="{0B6CD2EB-0254-4996-A3EF-93FA137037FC}" type="presOf" srcId="{33175C68-1E2E-4D01-8272-14CA705C14C6}" destId="{ED68530C-65CA-41D0-8E51-2547FE7AD7AB}" srcOrd="0" destOrd="0" presId="urn:microsoft.com/office/officeart/2008/layout/LinedList"/>
    <dgm:cxn modelId="{8DC5B2EE-C12A-4ABC-B2B2-2235D4A4E306}" type="presOf" srcId="{E739D9E6-6522-457C-90D1-A9D9D623E6D9}" destId="{805FC21B-581E-43D7-86EB-F0D35186835C}" srcOrd="0" destOrd="0" presId="urn:microsoft.com/office/officeart/2008/layout/LinedList"/>
    <dgm:cxn modelId="{BB14909D-E0F7-43BF-B7C2-D93910C9D092}" type="presParOf" srcId="{ED68530C-65CA-41D0-8E51-2547FE7AD7AB}" destId="{0038D6AE-786E-41FD-82E2-E4A2C3336912}" srcOrd="0" destOrd="0" presId="urn:microsoft.com/office/officeart/2008/layout/LinedList"/>
    <dgm:cxn modelId="{1CF8DC6A-2E2E-4C7F-838A-2EF187D2CCF6}" type="presParOf" srcId="{ED68530C-65CA-41D0-8E51-2547FE7AD7AB}" destId="{8DE51DD7-C27D-4B35-A156-6A8DAA553EA8}" srcOrd="1" destOrd="0" presId="urn:microsoft.com/office/officeart/2008/layout/LinedList"/>
    <dgm:cxn modelId="{597E7D83-1ADF-41FE-8E10-CDF2350BE788}" type="presParOf" srcId="{8DE51DD7-C27D-4B35-A156-6A8DAA553EA8}" destId="{805FC21B-581E-43D7-86EB-F0D35186835C}" srcOrd="0" destOrd="0" presId="urn:microsoft.com/office/officeart/2008/layout/LinedList"/>
    <dgm:cxn modelId="{332FA3EA-2183-4A8D-A22C-49C70AEF1904}" type="presParOf" srcId="{8DE51DD7-C27D-4B35-A156-6A8DAA553EA8}" destId="{A240738F-5FC8-4324-973F-31795935D642}" srcOrd="1" destOrd="0" presId="urn:microsoft.com/office/officeart/2008/layout/LinedList"/>
    <dgm:cxn modelId="{48878A8E-359B-4290-B9F4-3E6B01FE06E2}" type="presParOf" srcId="{ED68530C-65CA-41D0-8E51-2547FE7AD7AB}" destId="{9D812A7F-AAC0-4EEF-A7EC-86AACD4B00A5}" srcOrd="2" destOrd="0" presId="urn:microsoft.com/office/officeart/2008/layout/LinedList"/>
    <dgm:cxn modelId="{45B559F3-6997-4828-8C79-ED17C946B08C}" type="presParOf" srcId="{ED68530C-65CA-41D0-8E51-2547FE7AD7AB}" destId="{FD41084C-9AE5-488C-9D44-CBBE5BD62DFE}" srcOrd="3" destOrd="0" presId="urn:microsoft.com/office/officeart/2008/layout/LinedList"/>
    <dgm:cxn modelId="{04DAE1D5-EAAB-4B09-9DC9-1FFF7002654F}" type="presParOf" srcId="{FD41084C-9AE5-488C-9D44-CBBE5BD62DFE}" destId="{8B1CD60C-0058-42EA-912D-FFEBE3B40A31}" srcOrd="0" destOrd="0" presId="urn:microsoft.com/office/officeart/2008/layout/LinedList"/>
    <dgm:cxn modelId="{564FB841-BBB4-4DC9-BF9C-DD9402E5E53C}" type="presParOf" srcId="{FD41084C-9AE5-488C-9D44-CBBE5BD62DFE}" destId="{24DAA16D-9A0B-4B99-B70A-E741A52BEF3D}" srcOrd="1" destOrd="0" presId="urn:microsoft.com/office/officeart/2008/layout/LinedList"/>
    <dgm:cxn modelId="{8AE8E391-0FA7-4042-8CBE-CEF708D101FF}" type="presParOf" srcId="{ED68530C-65CA-41D0-8E51-2547FE7AD7AB}" destId="{FEAA6742-D8FC-4CAD-AEA6-394E245EEF4C}" srcOrd="4" destOrd="0" presId="urn:microsoft.com/office/officeart/2008/layout/LinedList"/>
    <dgm:cxn modelId="{19F3CEC8-1670-4CDE-95E8-0D1937F22180}" type="presParOf" srcId="{ED68530C-65CA-41D0-8E51-2547FE7AD7AB}" destId="{7803F9F5-B8B5-4D82-A584-56AB81A7D157}" srcOrd="5" destOrd="0" presId="urn:microsoft.com/office/officeart/2008/layout/LinedList"/>
    <dgm:cxn modelId="{1AC92061-A76F-42F1-9F3C-88A060CCC793}" type="presParOf" srcId="{7803F9F5-B8B5-4D82-A584-56AB81A7D157}" destId="{D32CEB5F-7AF8-4018-B819-85AA6B01B9A9}" srcOrd="0" destOrd="0" presId="urn:microsoft.com/office/officeart/2008/layout/LinedList"/>
    <dgm:cxn modelId="{4C3D7DFA-1DD4-4A36-8D83-C1CF3CD1429A}" type="presParOf" srcId="{7803F9F5-B8B5-4D82-A584-56AB81A7D157}" destId="{4924EB1B-23E6-456A-8294-DB0FF7D0D46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A05C273-8F8C-4FB9-A49D-543B360868F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93DAD7A4-D102-4058-8E5F-38193E45FA67}">
      <dgm:prSet/>
      <dgm:spPr/>
      <dgm:t>
        <a:bodyPr/>
        <a:lstStyle/>
        <a:p>
          <a:r>
            <a:rPr lang="en-US"/>
            <a:t>Prescribe 200mg of doxycycline to be taken within 72 hours (ideally within 24 hours) after condomless oral, anal, or vaginal sex. It can be taken daily depending on sexual activity, but no more than 200mg in 24 hours.</a:t>
          </a:r>
        </a:p>
      </dgm:t>
    </dgm:pt>
    <dgm:pt modelId="{889DF40C-6F07-4639-AA8E-158F36FDCAA3}" type="parTrans" cxnId="{19C14C29-4461-4F42-B51E-FC4710A40FC0}">
      <dgm:prSet/>
      <dgm:spPr/>
      <dgm:t>
        <a:bodyPr/>
        <a:lstStyle/>
        <a:p>
          <a:endParaRPr lang="en-US"/>
        </a:p>
      </dgm:t>
    </dgm:pt>
    <dgm:pt modelId="{B1CA029F-D60E-4577-B2A4-4E0DE4233E9B}" type="sibTrans" cxnId="{19C14C29-4461-4F42-B51E-FC4710A40FC0}">
      <dgm:prSet/>
      <dgm:spPr/>
      <dgm:t>
        <a:bodyPr/>
        <a:lstStyle/>
        <a:p>
          <a:endParaRPr lang="en-US"/>
        </a:p>
      </dgm:t>
    </dgm:pt>
    <dgm:pt modelId="{CA7BAEE1-39E8-4085-A575-BEE5A183126F}">
      <dgm:prSet/>
      <dgm:spPr/>
      <dgm:t>
        <a:bodyPr/>
        <a:lstStyle/>
        <a:p>
          <a:r>
            <a:rPr lang="en-US"/>
            <a:t>Clinicians can prescribe an amount of doxycycline to meet a patient’s anticipated use for 1-3 months. </a:t>
          </a:r>
        </a:p>
      </dgm:t>
    </dgm:pt>
    <dgm:pt modelId="{A96E830B-6E68-4373-9339-14600640F535}" type="parTrans" cxnId="{CB514EDC-DEB2-4E87-9252-38372C2D1A98}">
      <dgm:prSet/>
      <dgm:spPr/>
      <dgm:t>
        <a:bodyPr/>
        <a:lstStyle/>
        <a:p>
          <a:endParaRPr lang="en-US"/>
        </a:p>
      </dgm:t>
    </dgm:pt>
    <dgm:pt modelId="{20B7A08F-AEA6-497F-BC62-26A111A727F1}" type="sibTrans" cxnId="{CB514EDC-DEB2-4E87-9252-38372C2D1A98}">
      <dgm:prSet/>
      <dgm:spPr/>
      <dgm:t>
        <a:bodyPr/>
        <a:lstStyle/>
        <a:p>
          <a:endParaRPr lang="en-US"/>
        </a:p>
      </dgm:t>
    </dgm:pt>
    <dgm:pt modelId="{EA841833-756A-4675-A616-A3A2AD452D2C}">
      <dgm:prSet/>
      <dgm:spPr/>
      <dgm:t>
        <a:bodyPr/>
        <a:lstStyle/>
        <a:p>
          <a:r>
            <a:rPr lang="en-US" dirty="0"/>
            <a:t>Either immediate release or delayed release doxycycline may be prescribed.  Immediate release may be less expensive and should be equivalently bioavailable.  The delayed release formulation has an enteric coating which delays release until further down the GI tract which prevents nausea but doesn’t change the pharmacokinetics. </a:t>
          </a:r>
        </a:p>
      </dgm:t>
    </dgm:pt>
    <dgm:pt modelId="{F261CD98-4F41-471B-957E-E067769D473B}" type="parTrans" cxnId="{07DBE807-F5B0-4174-9D73-D90263874BC2}">
      <dgm:prSet/>
      <dgm:spPr/>
      <dgm:t>
        <a:bodyPr/>
        <a:lstStyle/>
        <a:p>
          <a:endParaRPr lang="en-US"/>
        </a:p>
      </dgm:t>
    </dgm:pt>
    <dgm:pt modelId="{E5051D35-03F6-4905-B683-D182C2AE4E79}" type="sibTrans" cxnId="{07DBE807-F5B0-4174-9D73-D90263874BC2}">
      <dgm:prSet/>
      <dgm:spPr/>
      <dgm:t>
        <a:bodyPr/>
        <a:lstStyle/>
        <a:p>
          <a:endParaRPr lang="en-US"/>
        </a:p>
      </dgm:t>
    </dgm:pt>
    <dgm:pt modelId="{CA66B124-E585-4C04-B49B-E81A0369F124}">
      <dgm:prSet/>
      <dgm:spPr/>
      <dgm:t>
        <a:bodyPr/>
        <a:lstStyle/>
        <a:p>
          <a:r>
            <a:rPr lang="en-US" dirty="0"/>
            <a:t>Screen for GC and CT at all anatomic sites of exposure (urogenital, pharyngeal, and/or rectal), syphilis and HIV (if not a known PLWH) at initiation of doxy-PEP and every three months. If diagnosed with an STI, treat according to CDC STI Treatment Guidelines (cdc.gov). </a:t>
          </a:r>
        </a:p>
      </dgm:t>
    </dgm:pt>
    <dgm:pt modelId="{3D866325-002C-494E-9422-8F3EA1CA5B8E}" type="parTrans" cxnId="{2B58727F-8E9C-4928-9615-EF71246EB89C}">
      <dgm:prSet/>
      <dgm:spPr/>
      <dgm:t>
        <a:bodyPr/>
        <a:lstStyle/>
        <a:p>
          <a:endParaRPr lang="en-US"/>
        </a:p>
      </dgm:t>
    </dgm:pt>
    <dgm:pt modelId="{41A31F86-D7A1-4DB2-A541-F1D67AA06CA3}" type="sibTrans" cxnId="{2B58727F-8E9C-4928-9615-EF71246EB89C}">
      <dgm:prSet/>
      <dgm:spPr/>
      <dgm:t>
        <a:bodyPr/>
        <a:lstStyle/>
        <a:p>
          <a:endParaRPr lang="en-US"/>
        </a:p>
      </dgm:t>
    </dgm:pt>
    <dgm:pt modelId="{34F2D860-5AFA-485D-9D85-2AE69A63C724}">
      <dgm:prSet/>
      <dgm:spPr/>
      <dgm:t>
        <a:bodyPr/>
        <a:lstStyle/>
        <a:p>
          <a:r>
            <a:rPr lang="en-US"/>
            <a:t>Counsel persons who can become pregnant that doxycycline should not be taken during pregnancy.  Rule out pregnancy prior to prescribing doxy-PEP. </a:t>
          </a:r>
        </a:p>
      </dgm:t>
    </dgm:pt>
    <dgm:pt modelId="{ADEC4A7A-FE2D-4218-A37F-80DFB58D5B4A}" type="parTrans" cxnId="{6AB1A5A8-C2A8-4326-9213-0A4BEF194D62}">
      <dgm:prSet/>
      <dgm:spPr/>
      <dgm:t>
        <a:bodyPr/>
        <a:lstStyle/>
        <a:p>
          <a:endParaRPr lang="en-US"/>
        </a:p>
      </dgm:t>
    </dgm:pt>
    <dgm:pt modelId="{7DEEC88E-7BD3-4CD8-9A62-6FC9FDE1FD96}" type="sibTrans" cxnId="{6AB1A5A8-C2A8-4326-9213-0A4BEF194D62}">
      <dgm:prSet/>
      <dgm:spPr/>
      <dgm:t>
        <a:bodyPr/>
        <a:lstStyle/>
        <a:p>
          <a:endParaRPr lang="en-US"/>
        </a:p>
      </dgm:t>
    </dgm:pt>
    <dgm:pt modelId="{DCE285DF-E1AE-498D-99C2-3CE3DE55E407}">
      <dgm:prSet/>
      <dgm:spPr/>
      <dgm:t>
        <a:bodyPr/>
        <a:lstStyle/>
        <a:p>
          <a:r>
            <a:rPr lang="en-US"/>
            <a:t>Counsel patients on standard precautions and warnings while taking doxy-PEP, (e.g., sun sensitivity, pill esophagitis, and rarely intracranial hypertension). </a:t>
          </a:r>
        </a:p>
      </dgm:t>
    </dgm:pt>
    <dgm:pt modelId="{38647D0E-2AE6-4440-8C68-DB0B1182EB82}" type="parTrans" cxnId="{A407F6DE-920A-4FAA-9689-BB282D20D209}">
      <dgm:prSet/>
      <dgm:spPr/>
      <dgm:t>
        <a:bodyPr/>
        <a:lstStyle/>
        <a:p>
          <a:endParaRPr lang="en-US"/>
        </a:p>
      </dgm:t>
    </dgm:pt>
    <dgm:pt modelId="{F3440225-C2B7-4CB3-B70E-E00B5D2D087B}" type="sibTrans" cxnId="{A407F6DE-920A-4FAA-9689-BB282D20D209}">
      <dgm:prSet/>
      <dgm:spPr/>
      <dgm:t>
        <a:bodyPr/>
        <a:lstStyle/>
        <a:p>
          <a:endParaRPr lang="en-US"/>
        </a:p>
      </dgm:t>
    </dgm:pt>
    <dgm:pt modelId="{38BC56AD-9E2E-427C-AF64-AC07AF720129}" type="pres">
      <dgm:prSet presAssocID="{6A05C273-8F8C-4FB9-A49D-543B360868F5}" presName="vert0" presStyleCnt="0">
        <dgm:presLayoutVars>
          <dgm:dir/>
          <dgm:animOne val="branch"/>
          <dgm:animLvl val="lvl"/>
        </dgm:presLayoutVars>
      </dgm:prSet>
      <dgm:spPr/>
    </dgm:pt>
    <dgm:pt modelId="{1C6EE7C6-1AEA-4585-BB71-9645B91A4A52}" type="pres">
      <dgm:prSet presAssocID="{93DAD7A4-D102-4058-8E5F-38193E45FA67}" presName="thickLine" presStyleLbl="alignNode1" presStyleIdx="0" presStyleCnt="6"/>
      <dgm:spPr/>
    </dgm:pt>
    <dgm:pt modelId="{35F7FA45-D254-4057-A052-987B3F66E715}" type="pres">
      <dgm:prSet presAssocID="{93DAD7A4-D102-4058-8E5F-38193E45FA67}" presName="horz1" presStyleCnt="0"/>
      <dgm:spPr/>
    </dgm:pt>
    <dgm:pt modelId="{42B591F8-EE11-4181-AD1A-44408A39DC90}" type="pres">
      <dgm:prSet presAssocID="{93DAD7A4-D102-4058-8E5F-38193E45FA67}" presName="tx1" presStyleLbl="revTx" presStyleIdx="0" presStyleCnt="6"/>
      <dgm:spPr/>
    </dgm:pt>
    <dgm:pt modelId="{89B80865-097E-46A0-8D82-850B541067D7}" type="pres">
      <dgm:prSet presAssocID="{93DAD7A4-D102-4058-8E5F-38193E45FA67}" presName="vert1" presStyleCnt="0"/>
      <dgm:spPr/>
    </dgm:pt>
    <dgm:pt modelId="{547B2DCF-CD05-4DE7-A1B3-0A18D2B082AE}" type="pres">
      <dgm:prSet presAssocID="{CA7BAEE1-39E8-4085-A575-BEE5A183126F}" presName="thickLine" presStyleLbl="alignNode1" presStyleIdx="1" presStyleCnt="6"/>
      <dgm:spPr/>
    </dgm:pt>
    <dgm:pt modelId="{F253C330-69C2-4894-9CCF-CFC79F4B970F}" type="pres">
      <dgm:prSet presAssocID="{CA7BAEE1-39E8-4085-A575-BEE5A183126F}" presName="horz1" presStyleCnt="0"/>
      <dgm:spPr/>
    </dgm:pt>
    <dgm:pt modelId="{2FD46B83-6EC0-400C-BF8D-E77876307762}" type="pres">
      <dgm:prSet presAssocID="{CA7BAEE1-39E8-4085-A575-BEE5A183126F}" presName="tx1" presStyleLbl="revTx" presStyleIdx="1" presStyleCnt="6"/>
      <dgm:spPr/>
    </dgm:pt>
    <dgm:pt modelId="{44889E99-F021-432E-8DDA-5412A8FA3292}" type="pres">
      <dgm:prSet presAssocID="{CA7BAEE1-39E8-4085-A575-BEE5A183126F}" presName="vert1" presStyleCnt="0"/>
      <dgm:spPr/>
    </dgm:pt>
    <dgm:pt modelId="{9758082A-6E68-4166-8FF3-6B034DC610D7}" type="pres">
      <dgm:prSet presAssocID="{EA841833-756A-4675-A616-A3A2AD452D2C}" presName="thickLine" presStyleLbl="alignNode1" presStyleIdx="2" presStyleCnt="6"/>
      <dgm:spPr/>
    </dgm:pt>
    <dgm:pt modelId="{319D9A47-2D4F-4457-B42F-7496AB7CDBE8}" type="pres">
      <dgm:prSet presAssocID="{EA841833-756A-4675-A616-A3A2AD452D2C}" presName="horz1" presStyleCnt="0"/>
      <dgm:spPr/>
    </dgm:pt>
    <dgm:pt modelId="{0A41AAE8-44B5-4CA0-AE6A-97AA9891FEC9}" type="pres">
      <dgm:prSet presAssocID="{EA841833-756A-4675-A616-A3A2AD452D2C}" presName="tx1" presStyleLbl="revTx" presStyleIdx="2" presStyleCnt="6"/>
      <dgm:spPr/>
    </dgm:pt>
    <dgm:pt modelId="{39341DD3-61E2-46E9-A52C-DCE67985123F}" type="pres">
      <dgm:prSet presAssocID="{EA841833-756A-4675-A616-A3A2AD452D2C}" presName="vert1" presStyleCnt="0"/>
      <dgm:spPr/>
    </dgm:pt>
    <dgm:pt modelId="{673DC6B1-C6DD-42C9-BD68-E240828EC314}" type="pres">
      <dgm:prSet presAssocID="{CA66B124-E585-4C04-B49B-E81A0369F124}" presName="thickLine" presStyleLbl="alignNode1" presStyleIdx="3" presStyleCnt="6"/>
      <dgm:spPr/>
    </dgm:pt>
    <dgm:pt modelId="{D84FE06A-C716-4F1F-8E0C-2D0044D34EB0}" type="pres">
      <dgm:prSet presAssocID="{CA66B124-E585-4C04-B49B-E81A0369F124}" presName="horz1" presStyleCnt="0"/>
      <dgm:spPr/>
    </dgm:pt>
    <dgm:pt modelId="{D17FFBE0-2A1D-450D-B9C9-EDF27737628C}" type="pres">
      <dgm:prSet presAssocID="{CA66B124-E585-4C04-B49B-E81A0369F124}" presName="tx1" presStyleLbl="revTx" presStyleIdx="3" presStyleCnt="6"/>
      <dgm:spPr/>
    </dgm:pt>
    <dgm:pt modelId="{451D4880-66EF-472A-8A37-AA4F8AEF76C6}" type="pres">
      <dgm:prSet presAssocID="{CA66B124-E585-4C04-B49B-E81A0369F124}" presName="vert1" presStyleCnt="0"/>
      <dgm:spPr/>
    </dgm:pt>
    <dgm:pt modelId="{29691843-CE16-4D23-99AC-24BC43491833}" type="pres">
      <dgm:prSet presAssocID="{34F2D860-5AFA-485D-9D85-2AE69A63C724}" presName="thickLine" presStyleLbl="alignNode1" presStyleIdx="4" presStyleCnt="6"/>
      <dgm:spPr/>
    </dgm:pt>
    <dgm:pt modelId="{25DE02C8-B7DD-4FC5-BED5-0D53F24C4CE0}" type="pres">
      <dgm:prSet presAssocID="{34F2D860-5AFA-485D-9D85-2AE69A63C724}" presName="horz1" presStyleCnt="0"/>
      <dgm:spPr/>
    </dgm:pt>
    <dgm:pt modelId="{47EE57B9-B81B-4870-9ECF-2343528D2E2D}" type="pres">
      <dgm:prSet presAssocID="{34F2D860-5AFA-485D-9D85-2AE69A63C724}" presName="tx1" presStyleLbl="revTx" presStyleIdx="4" presStyleCnt="6"/>
      <dgm:spPr/>
    </dgm:pt>
    <dgm:pt modelId="{7FA14046-7F86-40DE-99C5-282182C8AACE}" type="pres">
      <dgm:prSet presAssocID="{34F2D860-5AFA-485D-9D85-2AE69A63C724}" presName="vert1" presStyleCnt="0"/>
      <dgm:spPr/>
    </dgm:pt>
    <dgm:pt modelId="{B50040D0-DE6B-49A4-9E84-CF0AFE0F4CB9}" type="pres">
      <dgm:prSet presAssocID="{DCE285DF-E1AE-498D-99C2-3CE3DE55E407}" presName="thickLine" presStyleLbl="alignNode1" presStyleIdx="5" presStyleCnt="6"/>
      <dgm:spPr/>
    </dgm:pt>
    <dgm:pt modelId="{17AACC0C-480E-4206-9DEC-DF764FEABF38}" type="pres">
      <dgm:prSet presAssocID="{DCE285DF-E1AE-498D-99C2-3CE3DE55E407}" presName="horz1" presStyleCnt="0"/>
      <dgm:spPr/>
    </dgm:pt>
    <dgm:pt modelId="{CE74D6D9-4630-4EF9-999A-4B996E1EBA21}" type="pres">
      <dgm:prSet presAssocID="{DCE285DF-E1AE-498D-99C2-3CE3DE55E407}" presName="tx1" presStyleLbl="revTx" presStyleIdx="5" presStyleCnt="6"/>
      <dgm:spPr/>
    </dgm:pt>
    <dgm:pt modelId="{10DFD3F0-8F24-41ED-A95A-4B5FB9290A3D}" type="pres">
      <dgm:prSet presAssocID="{DCE285DF-E1AE-498D-99C2-3CE3DE55E407}" presName="vert1" presStyleCnt="0"/>
      <dgm:spPr/>
    </dgm:pt>
  </dgm:ptLst>
  <dgm:cxnLst>
    <dgm:cxn modelId="{07DBE807-F5B0-4174-9D73-D90263874BC2}" srcId="{6A05C273-8F8C-4FB9-A49D-543B360868F5}" destId="{EA841833-756A-4675-A616-A3A2AD452D2C}" srcOrd="2" destOrd="0" parTransId="{F261CD98-4F41-471B-957E-E067769D473B}" sibTransId="{E5051D35-03F6-4905-B683-D182C2AE4E79}"/>
    <dgm:cxn modelId="{19C14C29-4461-4F42-B51E-FC4710A40FC0}" srcId="{6A05C273-8F8C-4FB9-A49D-543B360868F5}" destId="{93DAD7A4-D102-4058-8E5F-38193E45FA67}" srcOrd="0" destOrd="0" parTransId="{889DF40C-6F07-4639-AA8E-158F36FDCAA3}" sibTransId="{B1CA029F-D60E-4577-B2A4-4E0DE4233E9B}"/>
    <dgm:cxn modelId="{4050C457-C211-4638-9CF1-4D734D0C25F0}" type="presOf" srcId="{93DAD7A4-D102-4058-8E5F-38193E45FA67}" destId="{42B591F8-EE11-4181-AD1A-44408A39DC90}" srcOrd="0" destOrd="0" presId="urn:microsoft.com/office/officeart/2008/layout/LinedList"/>
    <dgm:cxn modelId="{2B58727F-8E9C-4928-9615-EF71246EB89C}" srcId="{6A05C273-8F8C-4FB9-A49D-543B360868F5}" destId="{CA66B124-E585-4C04-B49B-E81A0369F124}" srcOrd="3" destOrd="0" parTransId="{3D866325-002C-494E-9422-8F3EA1CA5B8E}" sibTransId="{41A31F86-D7A1-4DB2-A541-F1D67AA06CA3}"/>
    <dgm:cxn modelId="{4A8CDEA0-A448-4A18-AA8E-CADEE8747C6E}" type="presOf" srcId="{CA66B124-E585-4C04-B49B-E81A0369F124}" destId="{D17FFBE0-2A1D-450D-B9C9-EDF27737628C}" srcOrd="0" destOrd="0" presId="urn:microsoft.com/office/officeart/2008/layout/LinedList"/>
    <dgm:cxn modelId="{6AB1A5A8-C2A8-4326-9213-0A4BEF194D62}" srcId="{6A05C273-8F8C-4FB9-A49D-543B360868F5}" destId="{34F2D860-5AFA-485D-9D85-2AE69A63C724}" srcOrd="4" destOrd="0" parTransId="{ADEC4A7A-FE2D-4218-A37F-80DFB58D5B4A}" sibTransId="{7DEEC88E-7BD3-4CD8-9A62-6FC9FDE1FD96}"/>
    <dgm:cxn modelId="{7C01CCB7-998F-4520-AFA4-0A40D0B99559}" type="presOf" srcId="{DCE285DF-E1AE-498D-99C2-3CE3DE55E407}" destId="{CE74D6D9-4630-4EF9-999A-4B996E1EBA21}" srcOrd="0" destOrd="0" presId="urn:microsoft.com/office/officeart/2008/layout/LinedList"/>
    <dgm:cxn modelId="{740E90CF-CEBF-4F5B-9EDE-165A1B41B5ED}" type="presOf" srcId="{EA841833-756A-4675-A616-A3A2AD452D2C}" destId="{0A41AAE8-44B5-4CA0-AE6A-97AA9891FEC9}" srcOrd="0" destOrd="0" presId="urn:microsoft.com/office/officeart/2008/layout/LinedList"/>
    <dgm:cxn modelId="{CB514EDC-DEB2-4E87-9252-38372C2D1A98}" srcId="{6A05C273-8F8C-4FB9-A49D-543B360868F5}" destId="{CA7BAEE1-39E8-4085-A575-BEE5A183126F}" srcOrd="1" destOrd="0" parTransId="{A96E830B-6E68-4373-9339-14600640F535}" sibTransId="{20B7A08F-AEA6-497F-BC62-26A111A727F1}"/>
    <dgm:cxn modelId="{A407F6DE-920A-4FAA-9689-BB282D20D209}" srcId="{6A05C273-8F8C-4FB9-A49D-543B360868F5}" destId="{DCE285DF-E1AE-498D-99C2-3CE3DE55E407}" srcOrd="5" destOrd="0" parTransId="{38647D0E-2AE6-4440-8C68-DB0B1182EB82}" sibTransId="{F3440225-C2B7-4CB3-B70E-E00B5D2D087B}"/>
    <dgm:cxn modelId="{CB9FB6DF-69B9-44DE-9A80-0FFEE8D9498E}" type="presOf" srcId="{6A05C273-8F8C-4FB9-A49D-543B360868F5}" destId="{38BC56AD-9E2E-427C-AF64-AC07AF720129}" srcOrd="0" destOrd="0" presId="urn:microsoft.com/office/officeart/2008/layout/LinedList"/>
    <dgm:cxn modelId="{FDC5F3E8-0EB8-40E0-820A-D738B97E5FCB}" type="presOf" srcId="{CA7BAEE1-39E8-4085-A575-BEE5A183126F}" destId="{2FD46B83-6EC0-400C-BF8D-E77876307762}" srcOrd="0" destOrd="0" presId="urn:microsoft.com/office/officeart/2008/layout/LinedList"/>
    <dgm:cxn modelId="{B066FBF0-11E4-4DF0-A139-4BE0C2FDC326}" type="presOf" srcId="{34F2D860-5AFA-485D-9D85-2AE69A63C724}" destId="{47EE57B9-B81B-4870-9ECF-2343528D2E2D}" srcOrd="0" destOrd="0" presId="urn:microsoft.com/office/officeart/2008/layout/LinedList"/>
    <dgm:cxn modelId="{AE30D102-12C4-4743-8F74-83FD30965CB3}" type="presParOf" srcId="{38BC56AD-9E2E-427C-AF64-AC07AF720129}" destId="{1C6EE7C6-1AEA-4585-BB71-9645B91A4A52}" srcOrd="0" destOrd="0" presId="urn:microsoft.com/office/officeart/2008/layout/LinedList"/>
    <dgm:cxn modelId="{4FC66F54-7545-440D-BA84-2812569C4C04}" type="presParOf" srcId="{38BC56AD-9E2E-427C-AF64-AC07AF720129}" destId="{35F7FA45-D254-4057-A052-987B3F66E715}" srcOrd="1" destOrd="0" presId="urn:microsoft.com/office/officeart/2008/layout/LinedList"/>
    <dgm:cxn modelId="{18E41BF0-3233-41EF-B7D6-3C689D2D2473}" type="presParOf" srcId="{35F7FA45-D254-4057-A052-987B3F66E715}" destId="{42B591F8-EE11-4181-AD1A-44408A39DC90}" srcOrd="0" destOrd="0" presId="urn:microsoft.com/office/officeart/2008/layout/LinedList"/>
    <dgm:cxn modelId="{43692917-952A-4F57-BCFC-7E9DFD2C16AC}" type="presParOf" srcId="{35F7FA45-D254-4057-A052-987B3F66E715}" destId="{89B80865-097E-46A0-8D82-850B541067D7}" srcOrd="1" destOrd="0" presId="urn:microsoft.com/office/officeart/2008/layout/LinedList"/>
    <dgm:cxn modelId="{DBCFEBA9-44FB-45F6-96C1-3D07C395FA87}" type="presParOf" srcId="{38BC56AD-9E2E-427C-AF64-AC07AF720129}" destId="{547B2DCF-CD05-4DE7-A1B3-0A18D2B082AE}" srcOrd="2" destOrd="0" presId="urn:microsoft.com/office/officeart/2008/layout/LinedList"/>
    <dgm:cxn modelId="{19DA72F4-ED8B-4BAC-A798-F14946E7FACD}" type="presParOf" srcId="{38BC56AD-9E2E-427C-AF64-AC07AF720129}" destId="{F253C330-69C2-4894-9CCF-CFC79F4B970F}" srcOrd="3" destOrd="0" presId="urn:microsoft.com/office/officeart/2008/layout/LinedList"/>
    <dgm:cxn modelId="{12204FCD-1CBE-49BB-AAA8-84B48C4F6047}" type="presParOf" srcId="{F253C330-69C2-4894-9CCF-CFC79F4B970F}" destId="{2FD46B83-6EC0-400C-BF8D-E77876307762}" srcOrd="0" destOrd="0" presId="urn:microsoft.com/office/officeart/2008/layout/LinedList"/>
    <dgm:cxn modelId="{3405C11C-393A-41F7-9620-61ECE66DB65E}" type="presParOf" srcId="{F253C330-69C2-4894-9CCF-CFC79F4B970F}" destId="{44889E99-F021-432E-8DDA-5412A8FA3292}" srcOrd="1" destOrd="0" presId="urn:microsoft.com/office/officeart/2008/layout/LinedList"/>
    <dgm:cxn modelId="{0BA34307-C2E0-4DD3-8A86-987D2FA4F942}" type="presParOf" srcId="{38BC56AD-9E2E-427C-AF64-AC07AF720129}" destId="{9758082A-6E68-4166-8FF3-6B034DC610D7}" srcOrd="4" destOrd="0" presId="urn:microsoft.com/office/officeart/2008/layout/LinedList"/>
    <dgm:cxn modelId="{5E21E778-EEFF-4960-91B5-E52A481B7F74}" type="presParOf" srcId="{38BC56AD-9E2E-427C-AF64-AC07AF720129}" destId="{319D9A47-2D4F-4457-B42F-7496AB7CDBE8}" srcOrd="5" destOrd="0" presId="urn:microsoft.com/office/officeart/2008/layout/LinedList"/>
    <dgm:cxn modelId="{B458FA7A-140D-48CD-85F0-EAA869F549B7}" type="presParOf" srcId="{319D9A47-2D4F-4457-B42F-7496AB7CDBE8}" destId="{0A41AAE8-44B5-4CA0-AE6A-97AA9891FEC9}" srcOrd="0" destOrd="0" presId="urn:microsoft.com/office/officeart/2008/layout/LinedList"/>
    <dgm:cxn modelId="{CBFDB391-A034-41D7-AF11-B535000BBC5D}" type="presParOf" srcId="{319D9A47-2D4F-4457-B42F-7496AB7CDBE8}" destId="{39341DD3-61E2-46E9-A52C-DCE67985123F}" srcOrd="1" destOrd="0" presId="urn:microsoft.com/office/officeart/2008/layout/LinedList"/>
    <dgm:cxn modelId="{EEC4D458-8C77-4D6C-9CF6-6EB4EF686291}" type="presParOf" srcId="{38BC56AD-9E2E-427C-AF64-AC07AF720129}" destId="{673DC6B1-C6DD-42C9-BD68-E240828EC314}" srcOrd="6" destOrd="0" presId="urn:microsoft.com/office/officeart/2008/layout/LinedList"/>
    <dgm:cxn modelId="{4CCD2665-6F89-4E2D-975B-552691430066}" type="presParOf" srcId="{38BC56AD-9E2E-427C-AF64-AC07AF720129}" destId="{D84FE06A-C716-4F1F-8E0C-2D0044D34EB0}" srcOrd="7" destOrd="0" presId="urn:microsoft.com/office/officeart/2008/layout/LinedList"/>
    <dgm:cxn modelId="{D823ACEB-DC92-4032-9BD9-A5D7B1A61AD6}" type="presParOf" srcId="{D84FE06A-C716-4F1F-8E0C-2D0044D34EB0}" destId="{D17FFBE0-2A1D-450D-B9C9-EDF27737628C}" srcOrd="0" destOrd="0" presId="urn:microsoft.com/office/officeart/2008/layout/LinedList"/>
    <dgm:cxn modelId="{0A2874C1-E206-4B97-923C-17875316C7A1}" type="presParOf" srcId="{D84FE06A-C716-4F1F-8E0C-2D0044D34EB0}" destId="{451D4880-66EF-472A-8A37-AA4F8AEF76C6}" srcOrd="1" destOrd="0" presId="urn:microsoft.com/office/officeart/2008/layout/LinedList"/>
    <dgm:cxn modelId="{9B839C11-9951-4715-8949-4BC805A373D7}" type="presParOf" srcId="{38BC56AD-9E2E-427C-AF64-AC07AF720129}" destId="{29691843-CE16-4D23-99AC-24BC43491833}" srcOrd="8" destOrd="0" presId="urn:microsoft.com/office/officeart/2008/layout/LinedList"/>
    <dgm:cxn modelId="{DEBD7C54-001D-4075-8C9A-648FB1908C6E}" type="presParOf" srcId="{38BC56AD-9E2E-427C-AF64-AC07AF720129}" destId="{25DE02C8-B7DD-4FC5-BED5-0D53F24C4CE0}" srcOrd="9" destOrd="0" presId="urn:microsoft.com/office/officeart/2008/layout/LinedList"/>
    <dgm:cxn modelId="{85F8F3F9-FA2C-471A-88B9-0018B11CF0EB}" type="presParOf" srcId="{25DE02C8-B7DD-4FC5-BED5-0D53F24C4CE0}" destId="{47EE57B9-B81B-4870-9ECF-2343528D2E2D}" srcOrd="0" destOrd="0" presId="urn:microsoft.com/office/officeart/2008/layout/LinedList"/>
    <dgm:cxn modelId="{6CE58CB5-0827-4E3A-9559-D5EED87B0AF9}" type="presParOf" srcId="{25DE02C8-B7DD-4FC5-BED5-0D53F24C4CE0}" destId="{7FA14046-7F86-40DE-99C5-282182C8AACE}" srcOrd="1" destOrd="0" presId="urn:microsoft.com/office/officeart/2008/layout/LinedList"/>
    <dgm:cxn modelId="{2F08B636-46BE-4C7E-8348-A7096C9196CE}" type="presParOf" srcId="{38BC56AD-9E2E-427C-AF64-AC07AF720129}" destId="{B50040D0-DE6B-49A4-9E84-CF0AFE0F4CB9}" srcOrd="10" destOrd="0" presId="urn:microsoft.com/office/officeart/2008/layout/LinedList"/>
    <dgm:cxn modelId="{2087C80E-DBE2-4F64-A778-89385C6041A3}" type="presParOf" srcId="{38BC56AD-9E2E-427C-AF64-AC07AF720129}" destId="{17AACC0C-480E-4206-9DEC-DF764FEABF38}" srcOrd="11" destOrd="0" presId="urn:microsoft.com/office/officeart/2008/layout/LinedList"/>
    <dgm:cxn modelId="{617BCF61-0C11-450A-8790-0131877430D8}" type="presParOf" srcId="{17AACC0C-480E-4206-9DEC-DF764FEABF38}" destId="{CE74D6D9-4630-4EF9-999A-4B996E1EBA21}" srcOrd="0" destOrd="0" presId="urn:microsoft.com/office/officeart/2008/layout/LinedList"/>
    <dgm:cxn modelId="{9076577A-CCF2-46E5-9023-E8FDD11445E6}" type="presParOf" srcId="{17AACC0C-480E-4206-9DEC-DF764FEABF38}" destId="{10DFD3F0-8F24-41ED-A95A-4B5FB9290A3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7A8916-9B13-4509-8170-751454616F16}"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C067AC8B-4BD7-4EAC-B7CB-E00B34437C62}">
      <dgm:prSet/>
      <dgm:spPr/>
      <dgm:t>
        <a:bodyPr/>
        <a:lstStyle/>
        <a:p>
          <a:r>
            <a:rPr lang="en-US" dirty="0"/>
            <a:t>A.) Take with a full glass of milk</a:t>
          </a:r>
        </a:p>
      </dgm:t>
    </dgm:pt>
    <dgm:pt modelId="{FD08B159-CC3A-4757-ABD6-7349919EB4EF}" type="parTrans" cxnId="{B8E07EC7-60E1-4F76-9B44-5DCA1773BAB5}">
      <dgm:prSet/>
      <dgm:spPr/>
      <dgm:t>
        <a:bodyPr/>
        <a:lstStyle/>
        <a:p>
          <a:endParaRPr lang="en-US"/>
        </a:p>
      </dgm:t>
    </dgm:pt>
    <dgm:pt modelId="{ADE156ED-477D-407F-AB99-C4B86DE733AE}" type="sibTrans" cxnId="{B8E07EC7-60E1-4F76-9B44-5DCA1773BAB5}">
      <dgm:prSet/>
      <dgm:spPr/>
      <dgm:t>
        <a:bodyPr/>
        <a:lstStyle/>
        <a:p>
          <a:endParaRPr lang="en-US"/>
        </a:p>
      </dgm:t>
    </dgm:pt>
    <dgm:pt modelId="{ABEE7DC1-00A4-40A6-B7B3-ACC464A1E197}">
      <dgm:prSet/>
      <dgm:spPr/>
      <dgm:t>
        <a:bodyPr/>
        <a:lstStyle/>
        <a:p>
          <a:r>
            <a:rPr lang="en-US" dirty="0"/>
            <a:t>B.) Can cause increased sun sensitivity</a:t>
          </a:r>
        </a:p>
      </dgm:t>
    </dgm:pt>
    <dgm:pt modelId="{E6013D77-EDED-49C6-9027-04C178BBAEDE}" type="parTrans" cxnId="{0E0D7FCE-4EAC-4755-8CB2-9EDE3E185DD3}">
      <dgm:prSet/>
      <dgm:spPr/>
      <dgm:t>
        <a:bodyPr/>
        <a:lstStyle/>
        <a:p>
          <a:endParaRPr lang="en-US"/>
        </a:p>
      </dgm:t>
    </dgm:pt>
    <dgm:pt modelId="{B79CE0B9-5D6A-4E2F-8F14-2AF78210EFBF}" type="sibTrans" cxnId="{0E0D7FCE-4EAC-4755-8CB2-9EDE3E185DD3}">
      <dgm:prSet/>
      <dgm:spPr/>
      <dgm:t>
        <a:bodyPr/>
        <a:lstStyle/>
        <a:p>
          <a:endParaRPr lang="en-US"/>
        </a:p>
      </dgm:t>
    </dgm:pt>
    <dgm:pt modelId="{F6F294A8-E58C-4450-8366-D9F214AFE3BA}">
      <dgm:prSet/>
      <dgm:spPr/>
      <dgm:t>
        <a:bodyPr/>
        <a:lstStyle/>
        <a:p>
          <a:r>
            <a:rPr lang="en-US" dirty="0"/>
            <a:t>C.) Can cause upset stomach </a:t>
          </a:r>
        </a:p>
      </dgm:t>
    </dgm:pt>
    <dgm:pt modelId="{63956587-564A-4134-AC31-7099B8ADDAD5}" type="parTrans" cxnId="{F71F0311-52A5-4813-97F0-9A440D422727}">
      <dgm:prSet/>
      <dgm:spPr/>
      <dgm:t>
        <a:bodyPr/>
        <a:lstStyle/>
        <a:p>
          <a:endParaRPr lang="en-US"/>
        </a:p>
      </dgm:t>
    </dgm:pt>
    <dgm:pt modelId="{D34F9D4C-82C6-42FD-B040-94ECF643949C}" type="sibTrans" cxnId="{F71F0311-52A5-4813-97F0-9A440D422727}">
      <dgm:prSet/>
      <dgm:spPr/>
      <dgm:t>
        <a:bodyPr/>
        <a:lstStyle/>
        <a:p>
          <a:endParaRPr lang="en-US"/>
        </a:p>
      </dgm:t>
    </dgm:pt>
    <dgm:pt modelId="{164CF0E1-4572-4FAC-931D-B095F7B7741A}">
      <dgm:prSet/>
      <dgm:spPr/>
      <dgm:t>
        <a:bodyPr/>
        <a:lstStyle/>
        <a:p>
          <a:r>
            <a:rPr lang="en-US" dirty="0"/>
            <a:t>D.) Take until all medication is gone</a:t>
          </a:r>
        </a:p>
      </dgm:t>
    </dgm:pt>
    <dgm:pt modelId="{9B092639-6B66-4E1B-94AB-83F864FE0313}" type="parTrans" cxnId="{C1F2F8F7-4818-4B59-A789-D9E9AF2E3C2B}">
      <dgm:prSet/>
      <dgm:spPr/>
      <dgm:t>
        <a:bodyPr/>
        <a:lstStyle/>
        <a:p>
          <a:endParaRPr lang="en-US"/>
        </a:p>
      </dgm:t>
    </dgm:pt>
    <dgm:pt modelId="{E32D7F23-028B-427D-A3FD-757C835DD154}" type="sibTrans" cxnId="{C1F2F8F7-4818-4B59-A789-D9E9AF2E3C2B}">
      <dgm:prSet/>
      <dgm:spPr/>
      <dgm:t>
        <a:bodyPr/>
        <a:lstStyle/>
        <a:p>
          <a:endParaRPr lang="en-US"/>
        </a:p>
      </dgm:t>
    </dgm:pt>
    <dgm:pt modelId="{A554EBA1-42ED-49A8-9F02-5E00444E631F}">
      <dgm:prSet/>
      <dgm:spPr/>
      <dgm:t>
        <a:bodyPr/>
        <a:lstStyle/>
        <a:p>
          <a:r>
            <a:rPr lang="en-US" dirty="0"/>
            <a:t>E.) Taking with proton pump inhibitors can help increase absorption</a:t>
          </a:r>
        </a:p>
      </dgm:t>
    </dgm:pt>
    <dgm:pt modelId="{D1F4C2A8-87BA-4C17-8FF3-A6A36D3C2060}" type="parTrans" cxnId="{DFBA1E4C-D05F-46EB-932E-A1B04E0B6964}">
      <dgm:prSet/>
      <dgm:spPr/>
      <dgm:t>
        <a:bodyPr/>
        <a:lstStyle/>
        <a:p>
          <a:endParaRPr lang="en-US"/>
        </a:p>
      </dgm:t>
    </dgm:pt>
    <dgm:pt modelId="{A2077329-092C-4A81-B71D-53564D469F6A}" type="sibTrans" cxnId="{DFBA1E4C-D05F-46EB-932E-A1B04E0B6964}">
      <dgm:prSet/>
      <dgm:spPr/>
      <dgm:t>
        <a:bodyPr/>
        <a:lstStyle/>
        <a:p>
          <a:endParaRPr lang="en-US"/>
        </a:p>
      </dgm:t>
    </dgm:pt>
    <dgm:pt modelId="{F1DF15F0-DFDA-439B-AC7E-8DE3A37D56A5}" type="pres">
      <dgm:prSet presAssocID="{117A8916-9B13-4509-8170-751454616F16}" presName="vert0" presStyleCnt="0">
        <dgm:presLayoutVars>
          <dgm:dir/>
          <dgm:animOne val="branch"/>
          <dgm:animLvl val="lvl"/>
        </dgm:presLayoutVars>
      </dgm:prSet>
      <dgm:spPr/>
    </dgm:pt>
    <dgm:pt modelId="{BBB78FFF-84E4-47D2-8F44-0600DD7F7F1B}" type="pres">
      <dgm:prSet presAssocID="{C067AC8B-4BD7-4EAC-B7CB-E00B34437C62}" presName="thickLine" presStyleLbl="alignNode1" presStyleIdx="0" presStyleCnt="5"/>
      <dgm:spPr/>
    </dgm:pt>
    <dgm:pt modelId="{0E249868-1265-4ECB-80FF-2A2D01D87C6A}" type="pres">
      <dgm:prSet presAssocID="{C067AC8B-4BD7-4EAC-B7CB-E00B34437C62}" presName="horz1" presStyleCnt="0"/>
      <dgm:spPr/>
    </dgm:pt>
    <dgm:pt modelId="{49DCA581-ADA6-4364-BE33-3ABD92CB5DAA}" type="pres">
      <dgm:prSet presAssocID="{C067AC8B-4BD7-4EAC-B7CB-E00B34437C62}" presName="tx1" presStyleLbl="revTx" presStyleIdx="0" presStyleCnt="5"/>
      <dgm:spPr/>
    </dgm:pt>
    <dgm:pt modelId="{FC33AB31-229C-4936-88BA-F942EBDEFCC2}" type="pres">
      <dgm:prSet presAssocID="{C067AC8B-4BD7-4EAC-B7CB-E00B34437C62}" presName="vert1" presStyleCnt="0"/>
      <dgm:spPr/>
    </dgm:pt>
    <dgm:pt modelId="{E00DD5AA-C904-467D-8858-B8E88FD31905}" type="pres">
      <dgm:prSet presAssocID="{ABEE7DC1-00A4-40A6-B7B3-ACC464A1E197}" presName="thickLine" presStyleLbl="alignNode1" presStyleIdx="1" presStyleCnt="5"/>
      <dgm:spPr/>
    </dgm:pt>
    <dgm:pt modelId="{D741FD0B-C7F5-4AB9-B97E-B8DAF362CCA4}" type="pres">
      <dgm:prSet presAssocID="{ABEE7DC1-00A4-40A6-B7B3-ACC464A1E197}" presName="horz1" presStyleCnt="0"/>
      <dgm:spPr/>
    </dgm:pt>
    <dgm:pt modelId="{47A91C2E-B40D-424A-8B98-AB690F3B421E}" type="pres">
      <dgm:prSet presAssocID="{ABEE7DC1-00A4-40A6-B7B3-ACC464A1E197}" presName="tx1" presStyleLbl="revTx" presStyleIdx="1" presStyleCnt="5"/>
      <dgm:spPr/>
    </dgm:pt>
    <dgm:pt modelId="{9EBE7A54-32AF-42FB-AC04-C52BFA7ABCB0}" type="pres">
      <dgm:prSet presAssocID="{ABEE7DC1-00A4-40A6-B7B3-ACC464A1E197}" presName="vert1" presStyleCnt="0"/>
      <dgm:spPr/>
    </dgm:pt>
    <dgm:pt modelId="{A344843E-F08C-4B52-80DB-5BD3D1FAF337}" type="pres">
      <dgm:prSet presAssocID="{F6F294A8-E58C-4450-8366-D9F214AFE3BA}" presName="thickLine" presStyleLbl="alignNode1" presStyleIdx="2" presStyleCnt="5"/>
      <dgm:spPr/>
    </dgm:pt>
    <dgm:pt modelId="{F66CA237-0099-408E-B3DB-B669D7450091}" type="pres">
      <dgm:prSet presAssocID="{F6F294A8-E58C-4450-8366-D9F214AFE3BA}" presName="horz1" presStyleCnt="0"/>
      <dgm:spPr/>
    </dgm:pt>
    <dgm:pt modelId="{B9389F5D-55AB-4042-AB6B-9B877CCA127D}" type="pres">
      <dgm:prSet presAssocID="{F6F294A8-E58C-4450-8366-D9F214AFE3BA}" presName="tx1" presStyleLbl="revTx" presStyleIdx="2" presStyleCnt="5"/>
      <dgm:spPr/>
    </dgm:pt>
    <dgm:pt modelId="{DAE4100F-1605-4829-BB76-FAF7DF89EA6A}" type="pres">
      <dgm:prSet presAssocID="{F6F294A8-E58C-4450-8366-D9F214AFE3BA}" presName="vert1" presStyleCnt="0"/>
      <dgm:spPr/>
    </dgm:pt>
    <dgm:pt modelId="{9CA4508E-3CA3-450A-B5A9-A3C4FD2909D9}" type="pres">
      <dgm:prSet presAssocID="{164CF0E1-4572-4FAC-931D-B095F7B7741A}" presName="thickLine" presStyleLbl="alignNode1" presStyleIdx="3" presStyleCnt="5"/>
      <dgm:spPr/>
    </dgm:pt>
    <dgm:pt modelId="{2E64567B-134A-403F-9FC5-1ED34BE99A31}" type="pres">
      <dgm:prSet presAssocID="{164CF0E1-4572-4FAC-931D-B095F7B7741A}" presName="horz1" presStyleCnt="0"/>
      <dgm:spPr/>
    </dgm:pt>
    <dgm:pt modelId="{E4125AC0-803F-490A-9C7E-72A28B4F6001}" type="pres">
      <dgm:prSet presAssocID="{164CF0E1-4572-4FAC-931D-B095F7B7741A}" presName="tx1" presStyleLbl="revTx" presStyleIdx="3" presStyleCnt="5"/>
      <dgm:spPr/>
    </dgm:pt>
    <dgm:pt modelId="{8D15E3AF-8186-4E49-A311-B406EAC0DC31}" type="pres">
      <dgm:prSet presAssocID="{164CF0E1-4572-4FAC-931D-B095F7B7741A}" presName="vert1" presStyleCnt="0"/>
      <dgm:spPr/>
    </dgm:pt>
    <dgm:pt modelId="{040232C9-1540-445C-8BC1-03E0A79D56AD}" type="pres">
      <dgm:prSet presAssocID="{A554EBA1-42ED-49A8-9F02-5E00444E631F}" presName="thickLine" presStyleLbl="alignNode1" presStyleIdx="4" presStyleCnt="5"/>
      <dgm:spPr/>
    </dgm:pt>
    <dgm:pt modelId="{914D5088-6F86-46BD-9390-8053AE5E524B}" type="pres">
      <dgm:prSet presAssocID="{A554EBA1-42ED-49A8-9F02-5E00444E631F}" presName="horz1" presStyleCnt="0"/>
      <dgm:spPr/>
    </dgm:pt>
    <dgm:pt modelId="{F55C55E1-7BA5-461D-895C-EE339D4A8174}" type="pres">
      <dgm:prSet presAssocID="{A554EBA1-42ED-49A8-9F02-5E00444E631F}" presName="tx1" presStyleLbl="revTx" presStyleIdx="4" presStyleCnt="5"/>
      <dgm:spPr/>
    </dgm:pt>
    <dgm:pt modelId="{0ACDB3C8-F4E9-4F97-B0D2-231C515E4A78}" type="pres">
      <dgm:prSet presAssocID="{A554EBA1-42ED-49A8-9F02-5E00444E631F}" presName="vert1" presStyleCnt="0"/>
      <dgm:spPr/>
    </dgm:pt>
  </dgm:ptLst>
  <dgm:cxnLst>
    <dgm:cxn modelId="{F71F0311-52A5-4813-97F0-9A440D422727}" srcId="{117A8916-9B13-4509-8170-751454616F16}" destId="{F6F294A8-E58C-4450-8366-D9F214AFE3BA}" srcOrd="2" destOrd="0" parTransId="{63956587-564A-4134-AC31-7099B8ADDAD5}" sibTransId="{D34F9D4C-82C6-42FD-B040-94ECF643949C}"/>
    <dgm:cxn modelId="{C1FDCB5C-DDD4-4C32-8B55-E7300C1C7437}" type="presOf" srcId="{A554EBA1-42ED-49A8-9F02-5E00444E631F}" destId="{F55C55E1-7BA5-461D-895C-EE339D4A8174}" srcOrd="0" destOrd="0" presId="urn:microsoft.com/office/officeart/2008/layout/LinedList"/>
    <dgm:cxn modelId="{DD8C4C42-4532-42E4-B4AC-D31076A1969A}" type="presOf" srcId="{117A8916-9B13-4509-8170-751454616F16}" destId="{F1DF15F0-DFDA-439B-AC7E-8DE3A37D56A5}" srcOrd="0" destOrd="0" presId="urn:microsoft.com/office/officeart/2008/layout/LinedList"/>
    <dgm:cxn modelId="{DFBA1E4C-D05F-46EB-932E-A1B04E0B6964}" srcId="{117A8916-9B13-4509-8170-751454616F16}" destId="{A554EBA1-42ED-49A8-9F02-5E00444E631F}" srcOrd="4" destOrd="0" parTransId="{D1F4C2A8-87BA-4C17-8FF3-A6A36D3C2060}" sibTransId="{A2077329-092C-4A81-B71D-53564D469F6A}"/>
    <dgm:cxn modelId="{37416A9E-CCDA-4A5E-B375-9E69E4A3A712}" type="presOf" srcId="{164CF0E1-4572-4FAC-931D-B095F7B7741A}" destId="{E4125AC0-803F-490A-9C7E-72A28B4F6001}" srcOrd="0" destOrd="0" presId="urn:microsoft.com/office/officeart/2008/layout/LinedList"/>
    <dgm:cxn modelId="{BA8FCAAA-852E-4220-8A74-F890DA456098}" type="presOf" srcId="{ABEE7DC1-00A4-40A6-B7B3-ACC464A1E197}" destId="{47A91C2E-B40D-424A-8B98-AB690F3B421E}" srcOrd="0" destOrd="0" presId="urn:microsoft.com/office/officeart/2008/layout/LinedList"/>
    <dgm:cxn modelId="{171230C5-F591-4100-A07F-36D47F7FCD74}" type="presOf" srcId="{F6F294A8-E58C-4450-8366-D9F214AFE3BA}" destId="{B9389F5D-55AB-4042-AB6B-9B877CCA127D}" srcOrd="0" destOrd="0" presId="urn:microsoft.com/office/officeart/2008/layout/LinedList"/>
    <dgm:cxn modelId="{B8E07EC7-60E1-4F76-9B44-5DCA1773BAB5}" srcId="{117A8916-9B13-4509-8170-751454616F16}" destId="{C067AC8B-4BD7-4EAC-B7CB-E00B34437C62}" srcOrd="0" destOrd="0" parTransId="{FD08B159-CC3A-4757-ABD6-7349919EB4EF}" sibTransId="{ADE156ED-477D-407F-AB99-C4B86DE733AE}"/>
    <dgm:cxn modelId="{0E0D7FCE-4EAC-4755-8CB2-9EDE3E185DD3}" srcId="{117A8916-9B13-4509-8170-751454616F16}" destId="{ABEE7DC1-00A4-40A6-B7B3-ACC464A1E197}" srcOrd="1" destOrd="0" parTransId="{E6013D77-EDED-49C6-9027-04C178BBAEDE}" sibTransId="{B79CE0B9-5D6A-4E2F-8F14-2AF78210EFBF}"/>
    <dgm:cxn modelId="{EDD126E7-FC9E-4A2C-8D52-1DAE92D9E47C}" type="presOf" srcId="{C067AC8B-4BD7-4EAC-B7CB-E00B34437C62}" destId="{49DCA581-ADA6-4364-BE33-3ABD92CB5DAA}" srcOrd="0" destOrd="0" presId="urn:microsoft.com/office/officeart/2008/layout/LinedList"/>
    <dgm:cxn modelId="{C1F2F8F7-4818-4B59-A789-D9E9AF2E3C2B}" srcId="{117A8916-9B13-4509-8170-751454616F16}" destId="{164CF0E1-4572-4FAC-931D-B095F7B7741A}" srcOrd="3" destOrd="0" parTransId="{9B092639-6B66-4E1B-94AB-83F864FE0313}" sibTransId="{E32D7F23-028B-427D-A3FD-757C835DD154}"/>
    <dgm:cxn modelId="{FD580128-78CC-4E58-923E-210C09407A18}" type="presParOf" srcId="{F1DF15F0-DFDA-439B-AC7E-8DE3A37D56A5}" destId="{BBB78FFF-84E4-47D2-8F44-0600DD7F7F1B}" srcOrd="0" destOrd="0" presId="urn:microsoft.com/office/officeart/2008/layout/LinedList"/>
    <dgm:cxn modelId="{BE8AFE9E-A044-4ED2-90FE-0604AA13820F}" type="presParOf" srcId="{F1DF15F0-DFDA-439B-AC7E-8DE3A37D56A5}" destId="{0E249868-1265-4ECB-80FF-2A2D01D87C6A}" srcOrd="1" destOrd="0" presId="urn:microsoft.com/office/officeart/2008/layout/LinedList"/>
    <dgm:cxn modelId="{686B3368-8FFF-442C-AB35-F9E6F5577CE6}" type="presParOf" srcId="{0E249868-1265-4ECB-80FF-2A2D01D87C6A}" destId="{49DCA581-ADA6-4364-BE33-3ABD92CB5DAA}" srcOrd="0" destOrd="0" presId="urn:microsoft.com/office/officeart/2008/layout/LinedList"/>
    <dgm:cxn modelId="{B847CB93-4743-432E-9AC7-0C6F4A6EA4C8}" type="presParOf" srcId="{0E249868-1265-4ECB-80FF-2A2D01D87C6A}" destId="{FC33AB31-229C-4936-88BA-F942EBDEFCC2}" srcOrd="1" destOrd="0" presId="urn:microsoft.com/office/officeart/2008/layout/LinedList"/>
    <dgm:cxn modelId="{606CFC68-2B7D-45C6-988F-FC169027FB8B}" type="presParOf" srcId="{F1DF15F0-DFDA-439B-AC7E-8DE3A37D56A5}" destId="{E00DD5AA-C904-467D-8858-B8E88FD31905}" srcOrd="2" destOrd="0" presId="urn:microsoft.com/office/officeart/2008/layout/LinedList"/>
    <dgm:cxn modelId="{30E7A7D4-9DEA-4645-A1C7-5D032116D128}" type="presParOf" srcId="{F1DF15F0-DFDA-439B-AC7E-8DE3A37D56A5}" destId="{D741FD0B-C7F5-4AB9-B97E-B8DAF362CCA4}" srcOrd="3" destOrd="0" presId="urn:microsoft.com/office/officeart/2008/layout/LinedList"/>
    <dgm:cxn modelId="{F4310488-09A8-4CF0-94BC-CB7F6247E3D0}" type="presParOf" srcId="{D741FD0B-C7F5-4AB9-B97E-B8DAF362CCA4}" destId="{47A91C2E-B40D-424A-8B98-AB690F3B421E}" srcOrd="0" destOrd="0" presId="urn:microsoft.com/office/officeart/2008/layout/LinedList"/>
    <dgm:cxn modelId="{8EEF18B0-384D-4B47-9FC2-E17E19833A82}" type="presParOf" srcId="{D741FD0B-C7F5-4AB9-B97E-B8DAF362CCA4}" destId="{9EBE7A54-32AF-42FB-AC04-C52BFA7ABCB0}" srcOrd="1" destOrd="0" presId="urn:microsoft.com/office/officeart/2008/layout/LinedList"/>
    <dgm:cxn modelId="{D1B29185-DDD3-4643-A95A-3BF816D10124}" type="presParOf" srcId="{F1DF15F0-DFDA-439B-AC7E-8DE3A37D56A5}" destId="{A344843E-F08C-4B52-80DB-5BD3D1FAF337}" srcOrd="4" destOrd="0" presId="urn:microsoft.com/office/officeart/2008/layout/LinedList"/>
    <dgm:cxn modelId="{6024E8B4-115F-43D3-B899-0E03037E3A4F}" type="presParOf" srcId="{F1DF15F0-DFDA-439B-AC7E-8DE3A37D56A5}" destId="{F66CA237-0099-408E-B3DB-B669D7450091}" srcOrd="5" destOrd="0" presId="urn:microsoft.com/office/officeart/2008/layout/LinedList"/>
    <dgm:cxn modelId="{E9B3907A-2830-481D-A4D8-1C5A65357C7F}" type="presParOf" srcId="{F66CA237-0099-408E-B3DB-B669D7450091}" destId="{B9389F5D-55AB-4042-AB6B-9B877CCA127D}" srcOrd="0" destOrd="0" presId="urn:microsoft.com/office/officeart/2008/layout/LinedList"/>
    <dgm:cxn modelId="{3B5C820D-BF00-4B16-AB24-5B0A47E7BA06}" type="presParOf" srcId="{F66CA237-0099-408E-B3DB-B669D7450091}" destId="{DAE4100F-1605-4829-BB76-FAF7DF89EA6A}" srcOrd="1" destOrd="0" presId="urn:microsoft.com/office/officeart/2008/layout/LinedList"/>
    <dgm:cxn modelId="{488B7A7D-E742-4118-92A2-294DCE098B7F}" type="presParOf" srcId="{F1DF15F0-DFDA-439B-AC7E-8DE3A37D56A5}" destId="{9CA4508E-3CA3-450A-B5A9-A3C4FD2909D9}" srcOrd="6" destOrd="0" presId="urn:microsoft.com/office/officeart/2008/layout/LinedList"/>
    <dgm:cxn modelId="{93DC316C-417F-462B-88E7-212ACFD80B10}" type="presParOf" srcId="{F1DF15F0-DFDA-439B-AC7E-8DE3A37D56A5}" destId="{2E64567B-134A-403F-9FC5-1ED34BE99A31}" srcOrd="7" destOrd="0" presId="urn:microsoft.com/office/officeart/2008/layout/LinedList"/>
    <dgm:cxn modelId="{8AB64707-53B1-4499-9315-564CD60F7BBD}" type="presParOf" srcId="{2E64567B-134A-403F-9FC5-1ED34BE99A31}" destId="{E4125AC0-803F-490A-9C7E-72A28B4F6001}" srcOrd="0" destOrd="0" presId="urn:microsoft.com/office/officeart/2008/layout/LinedList"/>
    <dgm:cxn modelId="{8A69EB89-1FC3-40B6-B195-83BCAA20614B}" type="presParOf" srcId="{2E64567B-134A-403F-9FC5-1ED34BE99A31}" destId="{8D15E3AF-8186-4E49-A311-B406EAC0DC31}" srcOrd="1" destOrd="0" presId="urn:microsoft.com/office/officeart/2008/layout/LinedList"/>
    <dgm:cxn modelId="{3AD04603-9154-4570-87F0-601B70581818}" type="presParOf" srcId="{F1DF15F0-DFDA-439B-AC7E-8DE3A37D56A5}" destId="{040232C9-1540-445C-8BC1-03E0A79D56AD}" srcOrd="8" destOrd="0" presId="urn:microsoft.com/office/officeart/2008/layout/LinedList"/>
    <dgm:cxn modelId="{5760F8BB-242C-4724-9861-D5BA1B6229DD}" type="presParOf" srcId="{F1DF15F0-DFDA-439B-AC7E-8DE3A37D56A5}" destId="{914D5088-6F86-46BD-9390-8053AE5E524B}" srcOrd="9" destOrd="0" presId="urn:microsoft.com/office/officeart/2008/layout/LinedList"/>
    <dgm:cxn modelId="{836CE48A-33FE-4E5E-BB45-7CDB2835BB48}" type="presParOf" srcId="{914D5088-6F86-46BD-9390-8053AE5E524B}" destId="{F55C55E1-7BA5-461D-895C-EE339D4A8174}" srcOrd="0" destOrd="0" presId="urn:microsoft.com/office/officeart/2008/layout/LinedList"/>
    <dgm:cxn modelId="{C20AB889-5C90-4565-B22C-359F5C9654FD}" type="presParOf" srcId="{914D5088-6F86-46BD-9390-8053AE5E524B}" destId="{0ACDB3C8-F4E9-4F97-B0D2-231C515E4A7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B173B6-3845-4E4E-B825-42B89C571B2E}"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4D0B0EAC-9368-4087-99E8-DB69D6611D24}">
      <dgm:prSet custT="1"/>
      <dgm:spPr/>
      <dgm:t>
        <a:bodyPr/>
        <a:lstStyle/>
        <a:p>
          <a:r>
            <a:rPr lang="en-US" sz="2000" b="1" dirty="0">
              <a:latin typeface="Corbel" panose="020B0503020204020204" pitchFamily="34" charset="0"/>
            </a:rPr>
            <a:t>May take daily, but do not take more than 200mg (1 dose) in a 24-hour period</a:t>
          </a:r>
        </a:p>
      </dgm:t>
    </dgm:pt>
    <dgm:pt modelId="{988C2D99-CFC1-4F03-8036-6F5C0DD24289}" type="parTrans" cxnId="{14FB6AC4-D56C-4921-A833-9272472E4D46}">
      <dgm:prSet/>
      <dgm:spPr/>
      <dgm:t>
        <a:bodyPr/>
        <a:lstStyle/>
        <a:p>
          <a:endParaRPr lang="en-US"/>
        </a:p>
      </dgm:t>
    </dgm:pt>
    <dgm:pt modelId="{6C19F441-D7DB-45FB-9647-3E556240D077}" type="sibTrans" cxnId="{14FB6AC4-D56C-4921-A833-9272472E4D46}">
      <dgm:prSet/>
      <dgm:spPr/>
      <dgm:t>
        <a:bodyPr/>
        <a:lstStyle/>
        <a:p>
          <a:endParaRPr lang="en-US"/>
        </a:p>
      </dgm:t>
    </dgm:pt>
    <dgm:pt modelId="{3C362AA6-67DA-41EF-8E10-5B33077516AB}">
      <dgm:prSet custT="1"/>
      <dgm:spPr/>
      <dgm:t>
        <a:bodyPr/>
        <a:lstStyle/>
        <a:p>
          <a:r>
            <a:rPr lang="en-US" sz="2000" b="1" dirty="0">
              <a:latin typeface="Corbel" panose="020B0503020204020204" pitchFamily="34" charset="0"/>
            </a:rPr>
            <a:t>May cause upset stomach or diarrhea</a:t>
          </a:r>
        </a:p>
      </dgm:t>
    </dgm:pt>
    <dgm:pt modelId="{43245C10-B7E8-42D2-A696-52928D65DCA9}" type="parTrans" cxnId="{6DB2A097-6071-41B0-89BC-3CC26F36DBD2}">
      <dgm:prSet/>
      <dgm:spPr/>
      <dgm:t>
        <a:bodyPr/>
        <a:lstStyle/>
        <a:p>
          <a:endParaRPr lang="en-US"/>
        </a:p>
      </dgm:t>
    </dgm:pt>
    <dgm:pt modelId="{F1097117-B981-4F5E-932C-B4181458E811}" type="sibTrans" cxnId="{6DB2A097-6071-41B0-89BC-3CC26F36DBD2}">
      <dgm:prSet/>
      <dgm:spPr/>
      <dgm:t>
        <a:bodyPr/>
        <a:lstStyle/>
        <a:p>
          <a:endParaRPr lang="en-US"/>
        </a:p>
      </dgm:t>
    </dgm:pt>
    <dgm:pt modelId="{9A3C7DFF-4FD1-4018-A582-144217BFAB61}">
      <dgm:prSet custT="1"/>
      <dgm:spPr/>
      <dgm:t>
        <a:bodyPr/>
        <a:lstStyle/>
        <a:p>
          <a:r>
            <a:rPr lang="en-US" sz="2000" b="1" dirty="0">
              <a:latin typeface="Corbel" panose="020B0503020204020204" pitchFamily="34" charset="0"/>
            </a:rPr>
            <a:t>May cause increased sensitivity to the sun</a:t>
          </a:r>
        </a:p>
      </dgm:t>
    </dgm:pt>
    <dgm:pt modelId="{BFDBCC7D-E410-4105-A966-AA561E4319A4}" type="parTrans" cxnId="{17A94DF8-0C20-4ECA-A824-3B3B125DA07E}">
      <dgm:prSet/>
      <dgm:spPr/>
      <dgm:t>
        <a:bodyPr/>
        <a:lstStyle/>
        <a:p>
          <a:endParaRPr lang="en-US"/>
        </a:p>
      </dgm:t>
    </dgm:pt>
    <dgm:pt modelId="{8EA286A2-732D-4A3A-B223-47261D20DFE4}" type="sibTrans" cxnId="{17A94DF8-0C20-4ECA-A824-3B3B125DA07E}">
      <dgm:prSet/>
      <dgm:spPr/>
      <dgm:t>
        <a:bodyPr/>
        <a:lstStyle/>
        <a:p>
          <a:endParaRPr lang="en-US"/>
        </a:p>
      </dgm:t>
    </dgm:pt>
    <dgm:pt modelId="{C633C9F5-B1C5-4234-AA9B-332007FF0068}">
      <dgm:prSet custT="1"/>
      <dgm:spPr/>
      <dgm:t>
        <a:bodyPr/>
        <a:lstStyle/>
        <a:p>
          <a:r>
            <a:rPr lang="en-US" sz="1600" b="1" dirty="0">
              <a:latin typeface="Corbel" panose="020B0503020204020204" pitchFamily="34" charset="0"/>
            </a:rPr>
            <a:t>Avoid taking with multivitamins or supplements containing certain metals – separate by at least 2 hours before or 4 hours after, if necessary</a:t>
          </a:r>
        </a:p>
      </dgm:t>
    </dgm:pt>
    <dgm:pt modelId="{A247DD61-97F8-4C3F-A013-236F03BAF9A2}" type="parTrans" cxnId="{C37061AF-7F94-4446-9E65-B9A18D472E70}">
      <dgm:prSet/>
      <dgm:spPr/>
      <dgm:t>
        <a:bodyPr/>
        <a:lstStyle/>
        <a:p>
          <a:endParaRPr lang="en-US"/>
        </a:p>
      </dgm:t>
    </dgm:pt>
    <dgm:pt modelId="{607EA228-18F8-47D5-BCC6-089B19ECA6A7}" type="sibTrans" cxnId="{C37061AF-7F94-4446-9E65-B9A18D472E70}">
      <dgm:prSet/>
      <dgm:spPr/>
      <dgm:t>
        <a:bodyPr/>
        <a:lstStyle/>
        <a:p>
          <a:endParaRPr lang="en-US"/>
        </a:p>
      </dgm:t>
    </dgm:pt>
    <dgm:pt modelId="{21A03573-BA8E-4026-BCBB-1D9B271B647F}">
      <dgm:prSet custT="1"/>
      <dgm:spPr/>
      <dgm:t>
        <a:bodyPr/>
        <a:lstStyle/>
        <a:p>
          <a:r>
            <a:rPr lang="en-US" sz="1600" b="1" dirty="0">
              <a:latin typeface="Corbel" panose="020B0503020204020204" pitchFamily="34" charset="0"/>
            </a:rPr>
            <a:t>Ca2+, Mg 2+, Fe2+, </a:t>
          </a:r>
          <a:r>
            <a:rPr lang="en-US" sz="1600" b="1" dirty="0" err="1">
              <a:latin typeface="Corbel" panose="020B0503020204020204" pitchFamily="34" charset="0"/>
            </a:rPr>
            <a:t>etc</a:t>
          </a:r>
          <a:r>
            <a:rPr lang="en-US" sz="1600" b="1" dirty="0">
              <a:latin typeface="Corbel" panose="020B0503020204020204" pitchFamily="34" charset="0"/>
            </a:rPr>
            <a:t>…</a:t>
          </a:r>
        </a:p>
      </dgm:t>
    </dgm:pt>
    <dgm:pt modelId="{89B0864D-1637-4172-BA24-7B69CA29F50B}" type="parTrans" cxnId="{06A9FD77-76E3-4241-9351-6C099FB9F148}">
      <dgm:prSet/>
      <dgm:spPr/>
      <dgm:t>
        <a:bodyPr/>
        <a:lstStyle/>
        <a:p>
          <a:endParaRPr lang="en-US"/>
        </a:p>
      </dgm:t>
    </dgm:pt>
    <dgm:pt modelId="{77BD0251-45CC-49D1-89D6-0DC38B185BDC}" type="sibTrans" cxnId="{06A9FD77-76E3-4241-9351-6C099FB9F148}">
      <dgm:prSet/>
      <dgm:spPr/>
      <dgm:t>
        <a:bodyPr/>
        <a:lstStyle/>
        <a:p>
          <a:endParaRPr lang="en-US"/>
        </a:p>
      </dgm:t>
    </dgm:pt>
    <dgm:pt modelId="{AE5EF183-73C9-466E-89AE-97CB0CF91DF5}">
      <dgm:prSet custT="1"/>
      <dgm:spPr/>
      <dgm:t>
        <a:bodyPr/>
        <a:lstStyle/>
        <a:p>
          <a:r>
            <a:rPr lang="en-US" sz="2000" b="1" dirty="0">
              <a:latin typeface="Corbel" panose="020B0503020204020204" pitchFamily="34" charset="0"/>
            </a:rPr>
            <a:t>Acid suppressing therapy may decrease absorption</a:t>
          </a:r>
        </a:p>
      </dgm:t>
    </dgm:pt>
    <dgm:pt modelId="{70911AAE-56F9-4482-BB61-5E704F3E630F}" type="parTrans" cxnId="{6EECBCAB-6352-48D7-B2A5-020C8673111E}">
      <dgm:prSet/>
      <dgm:spPr/>
      <dgm:t>
        <a:bodyPr/>
        <a:lstStyle/>
        <a:p>
          <a:endParaRPr lang="en-US"/>
        </a:p>
      </dgm:t>
    </dgm:pt>
    <dgm:pt modelId="{AE39F178-4FC4-4B7C-B5F9-444C2D14B71E}" type="sibTrans" cxnId="{6EECBCAB-6352-48D7-B2A5-020C8673111E}">
      <dgm:prSet/>
      <dgm:spPr/>
      <dgm:t>
        <a:bodyPr/>
        <a:lstStyle/>
        <a:p>
          <a:endParaRPr lang="en-US"/>
        </a:p>
      </dgm:t>
    </dgm:pt>
    <dgm:pt modelId="{3B09E9BA-C8F2-493E-917B-47FB07F7CCE4}" type="pres">
      <dgm:prSet presAssocID="{36B173B6-3845-4E4E-B825-42B89C571B2E}" presName="outerComposite" presStyleCnt="0">
        <dgm:presLayoutVars>
          <dgm:chMax val="5"/>
          <dgm:dir/>
          <dgm:resizeHandles val="exact"/>
        </dgm:presLayoutVars>
      </dgm:prSet>
      <dgm:spPr/>
    </dgm:pt>
    <dgm:pt modelId="{9BF258DD-76EE-43A2-ABA8-B9A150E01020}" type="pres">
      <dgm:prSet presAssocID="{36B173B6-3845-4E4E-B825-42B89C571B2E}" presName="dummyMaxCanvas" presStyleCnt="0">
        <dgm:presLayoutVars/>
      </dgm:prSet>
      <dgm:spPr/>
    </dgm:pt>
    <dgm:pt modelId="{D5AE69EA-2863-4BB7-9D39-5E12D43EB97F}" type="pres">
      <dgm:prSet presAssocID="{36B173B6-3845-4E4E-B825-42B89C571B2E}" presName="FiveNodes_1" presStyleLbl="node1" presStyleIdx="0" presStyleCnt="5">
        <dgm:presLayoutVars>
          <dgm:bulletEnabled val="1"/>
        </dgm:presLayoutVars>
      </dgm:prSet>
      <dgm:spPr/>
    </dgm:pt>
    <dgm:pt modelId="{468FD652-FD8A-41E5-8A4F-A39958087052}" type="pres">
      <dgm:prSet presAssocID="{36B173B6-3845-4E4E-B825-42B89C571B2E}" presName="FiveNodes_2" presStyleLbl="node1" presStyleIdx="1" presStyleCnt="5">
        <dgm:presLayoutVars>
          <dgm:bulletEnabled val="1"/>
        </dgm:presLayoutVars>
      </dgm:prSet>
      <dgm:spPr/>
    </dgm:pt>
    <dgm:pt modelId="{461C2BA1-9610-4A96-AAB8-A2882D9AC319}" type="pres">
      <dgm:prSet presAssocID="{36B173B6-3845-4E4E-B825-42B89C571B2E}" presName="FiveNodes_3" presStyleLbl="node1" presStyleIdx="2" presStyleCnt="5">
        <dgm:presLayoutVars>
          <dgm:bulletEnabled val="1"/>
        </dgm:presLayoutVars>
      </dgm:prSet>
      <dgm:spPr/>
    </dgm:pt>
    <dgm:pt modelId="{3A6CB75E-B1C0-4D25-A59F-073352CA17AE}" type="pres">
      <dgm:prSet presAssocID="{36B173B6-3845-4E4E-B825-42B89C571B2E}" presName="FiveNodes_4" presStyleLbl="node1" presStyleIdx="3" presStyleCnt="5">
        <dgm:presLayoutVars>
          <dgm:bulletEnabled val="1"/>
        </dgm:presLayoutVars>
      </dgm:prSet>
      <dgm:spPr/>
    </dgm:pt>
    <dgm:pt modelId="{E48559D2-C260-4416-8C9E-A8496293931D}" type="pres">
      <dgm:prSet presAssocID="{36B173B6-3845-4E4E-B825-42B89C571B2E}" presName="FiveNodes_5" presStyleLbl="node1" presStyleIdx="4" presStyleCnt="5">
        <dgm:presLayoutVars>
          <dgm:bulletEnabled val="1"/>
        </dgm:presLayoutVars>
      </dgm:prSet>
      <dgm:spPr/>
    </dgm:pt>
    <dgm:pt modelId="{19D9A2D9-760F-4A6A-A8AD-548B0EBB7616}" type="pres">
      <dgm:prSet presAssocID="{36B173B6-3845-4E4E-B825-42B89C571B2E}" presName="FiveConn_1-2" presStyleLbl="fgAccFollowNode1" presStyleIdx="0" presStyleCnt="4">
        <dgm:presLayoutVars>
          <dgm:bulletEnabled val="1"/>
        </dgm:presLayoutVars>
      </dgm:prSet>
      <dgm:spPr/>
    </dgm:pt>
    <dgm:pt modelId="{06C5296B-70BD-48E1-A361-5C06CF92F01B}" type="pres">
      <dgm:prSet presAssocID="{36B173B6-3845-4E4E-B825-42B89C571B2E}" presName="FiveConn_2-3" presStyleLbl="fgAccFollowNode1" presStyleIdx="1" presStyleCnt="4">
        <dgm:presLayoutVars>
          <dgm:bulletEnabled val="1"/>
        </dgm:presLayoutVars>
      </dgm:prSet>
      <dgm:spPr/>
    </dgm:pt>
    <dgm:pt modelId="{A1E176E2-118D-4C00-A59E-3B7E216369D1}" type="pres">
      <dgm:prSet presAssocID="{36B173B6-3845-4E4E-B825-42B89C571B2E}" presName="FiveConn_3-4" presStyleLbl="fgAccFollowNode1" presStyleIdx="2" presStyleCnt="4">
        <dgm:presLayoutVars>
          <dgm:bulletEnabled val="1"/>
        </dgm:presLayoutVars>
      </dgm:prSet>
      <dgm:spPr/>
    </dgm:pt>
    <dgm:pt modelId="{51DD0BCF-DE12-4FDF-8D4C-90A3BBBC4291}" type="pres">
      <dgm:prSet presAssocID="{36B173B6-3845-4E4E-B825-42B89C571B2E}" presName="FiveConn_4-5" presStyleLbl="fgAccFollowNode1" presStyleIdx="3" presStyleCnt="4">
        <dgm:presLayoutVars>
          <dgm:bulletEnabled val="1"/>
        </dgm:presLayoutVars>
      </dgm:prSet>
      <dgm:spPr/>
    </dgm:pt>
    <dgm:pt modelId="{7A12C621-20D8-4B67-8035-F5D3E8DDA94C}" type="pres">
      <dgm:prSet presAssocID="{36B173B6-3845-4E4E-B825-42B89C571B2E}" presName="FiveNodes_1_text" presStyleLbl="node1" presStyleIdx="4" presStyleCnt="5">
        <dgm:presLayoutVars>
          <dgm:bulletEnabled val="1"/>
        </dgm:presLayoutVars>
      </dgm:prSet>
      <dgm:spPr/>
    </dgm:pt>
    <dgm:pt modelId="{4922FB8E-2E3A-45BA-8FEA-A2D6C25C0422}" type="pres">
      <dgm:prSet presAssocID="{36B173B6-3845-4E4E-B825-42B89C571B2E}" presName="FiveNodes_2_text" presStyleLbl="node1" presStyleIdx="4" presStyleCnt="5">
        <dgm:presLayoutVars>
          <dgm:bulletEnabled val="1"/>
        </dgm:presLayoutVars>
      </dgm:prSet>
      <dgm:spPr/>
    </dgm:pt>
    <dgm:pt modelId="{A5250412-A575-495F-8F79-2DAD17ED0BD0}" type="pres">
      <dgm:prSet presAssocID="{36B173B6-3845-4E4E-B825-42B89C571B2E}" presName="FiveNodes_3_text" presStyleLbl="node1" presStyleIdx="4" presStyleCnt="5">
        <dgm:presLayoutVars>
          <dgm:bulletEnabled val="1"/>
        </dgm:presLayoutVars>
      </dgm:prSet>
      <dgm:spPr/>
    </dgm:pt>
    <dgm:pt modelId="{7D9A2BB2-0FD3-4B65-896B-14713D4B3058}" type="pres">
      <dgm:prSet presAssocID="{36B173B6-3845-4E4E-B825-42B89C571B2E}" presName="FiveNodes_4_text" presStyleLbl="node1" presStyleIdx="4" presStyleCnt="5">
        <dgm:presLayoutVars>
          <dgm:bulletEnabled val="1"/>
        </dgm:presLayoutVars>
      </dgm:prSet>
      <dgm:spPr/>
    </dgm:pt>
    <dgm:pt modelId="{87B703CF-FAA5-4378-9E78-2981420C9BAA}" type="pres">
      <dgm:prSet presAssocID="{36B173B6-3845-4E4E-B825-42B89C571B2E}" presName="FiveNodes_5_text" presStyleLbl="node1" presStyleIdx="4" presStyleCnt="5">
        <dgm:presLayoutVars>
          <dgm:bulletEnabled val="1"/>
        </dgm:presLayoutVars>
      </dgm:prSet>
      <dgm:spPr/>
    </dgm:pt>
  </dgm:ptLst>
  <dgm:cxnLst>
    <dgm:cxn modelId="{7BD3A709-01D4-4071-AC0A-44CD4C4E17D6}" type="presOf" srcId="{4D0B0EAC-9368-4087-99E8-DB69D6611D24}" destId="{D5AE69EA-2863-4BB7-9D39-5E12D43EB97F}" srcOrd="0" destOrd="0" presId="urn:microsoft.com/office/officeart/2005/8/layout/vProcess5"/>
    <dgm:cxn modelId="{0A16E51B-B3B2-4809-A660-FBEF99CA35CF}" type="presOf" srcId="{36B173B6-3845-4E4E-B825-42B89C571B2E}" destId="{3B09E9BA-C8F2-493E-917B-47FB07F7CCE4}" srcOrd="0" destOrd="0" presId="urn:microsoft.com/office/officeart/2005/8/layout/vProcess5"/>
    <dgm:cxn modelId="{25C86620-35EC-4E0D-ABD5-6DBF226176CD}" type="presOf" srcId="{607EA228-18F8-47D5-BCC6-089B19ECA6A7}" destId="{51DD0BCF-DE12-4FDF-8D4C-90A3BBBC4291}" srcOrd="0" destOrd="0" presId="urn:microsoft.com/office/officeart/2005/8/layout/vProcess5"/>
    <dgm:cxn modelId="{C42D2E24-B009-4290-8B67-FB604AF298B6}" type="presOf" srcId="{4D0B0EAC-9368-4087-99E8-DB69D6611D24}" destId="{7A12C621-20D8-4B67-8035-F5D3E8DDA94C}" srcOrd="1" destOrd="0" presId="urn:microsoft.com/office/officeart/2005/8/layout/vProcess5"/>
    <dgm:cxn modelId="{1915E435-F976-4032-895F-97C39BD98755}" type="presOf" srcId="{6C19F441-D7DB-45FB-9647-3E556240D077}" destId="{19D9A2D9-760F-4A6A-A8AD-548B0EBB7616}" srcOrd="0" destOrd="0" presId="urn:microsoft.com/office/officeart/2005/8/layout/vProcess5"/>
    <dgm:cxn modelId="{835CF738-741C-4000-AB38-2190A89EB2EE}" type="presOf" srcId="{AE5EF183-73C9-466E-89AE-97CB0CF91DF5}" destId="{87B703CF-FAA5-4378-9E78-2981420C9BAA}" srcOrd="1" destOrd="0" presId="urn:microsoft.com/office/officeart/2005/8/layout/vProcess5"/>
    <dgm:cxn modelId="{C1B2413A-8CD6-41CA-8265-1B6AAC0D1CFC}" type="presOf" srcId="{21A03573-BA8E-4026-BCBB-1D9B271B647F}" destId="{3A6CB75E-B1C0-4D25-A59F-073352CA17AE}" srcOrd="0" destOrd="1" presId="urn:microsoft.com/office/officeart/2005/8/layout/vProcess5"/>
    <dgm:cxn modelId="{A1226F3F-9D4E-48D2-BFE1-2DE3646ADA2D}" type="presOf" srcId="{3C362AA6-67DA-41EF-8E10-5B33077516AB}" destId="{468FD652-FD8A-41E5-8A4F-A39958087052}" srcOrd="0" destOrd="0" presId="urn:microsoft.com/office/officeart/2005/8/layout/vProcess5"/>
    <dgm:cxn modelId="{D038186A-A95F-4B33-A1AC-155852B276F0}" type="presOf" srcId="{9A3C7DFF-4FD1-4018-A582-144217BFAB61}" destId="{461C2BA1-9610-4A96-AAB8-A2882D9AC319}" srcOrd="0" destOrd="0" presId="urn:microsoft.com/office/officeart/2005/8/layout/vProcess5"/>
    <dgm:cxn modelId="{BA9CE86E-1184-4213-B86A-A94A8CE08C9D}" type="presOf" srcId="{9A3C7DFF-4FD1-4018-A582-144217BFAB61}" destId="{A5250412-A575-495F-8F79-2DAD17ED0BD0}" srcOrd="1" destOrd="0" presId="urn:microsoft.com/office/officeart/2005/8/layout/vProcess5"/>
    <dgm:cxn modelId="{AAFD156F-434B-47EA-8F40-12200E327930}" type="presOf" srcId="{C633C9F5-B1C5-4234-AA9B-332007FF0068}" destId="{3A6CB75E-B1C0-4D25-A59F-073352CA17AE}" srcOrd="0" destOrd="0" presId="urn:microsoft.com/office/officeart/2005/8/layout/vProcess5"/>
    <dgm:cxn modelId="{06A9FD77-76E3-4241-9351-6C099FB9F148}" srcId="{C633C9F5-B1C5-4234-AA9B-332007FF0068}" destId="{21A03573-BA8E-4026-BCBB-1D9B271B647F}" srcOrd="0" destOrd="0" parTransId="{89B0864D-1637-4172-BA24-7B69CA29F50B}" sibTransId="{77BD0251-45CC-49D1-89D6-0DC38B185BDC}"/>
    <dgm:cxn modelId="{BDD99C84-119E-4149-8AF3-ED9D9A0C7B9F}" type="presOf" srcId="{AE5EF183-73C9-466E-89AE-97CB0CF91DF5}" destId="{E48559D2-C260-4416-8C9E-A8496293931D}" srcOrd="0" destOrd="0" presId="urn:microsoft.com/office/officeart/2005/8/layout/vProcess5"/>
    <dgm:cxn modelId="{818F0487-2B74-4D58-AE7A-57BA25CED3D3}" type="presOf" srcId="{8EA286A2-732D-4A3A-B223-47261D20DFE4}" destId="{A1E176E2-118D-4C00-A59E-3B7E216369D1}" srcOrd="0" destOrd="0" presId="urn:microsoft.com/office/officeart/2005/8/layout/vProcess5"/>
    <dgm:cxn modelId="{FAC1A18D-5F49-44A6-A225-172F0B80A1C6}" type="presOf" srcId="{21A03573-BA8E-4026-BCBB-1D9B271B647F}" destId="{7D9A2BB2-0FD3-4B65-896B-14713D4B3058}" srcOrd="1" destOrd="1" presId="urn:microsoft.com/office/officeart/2005/8/layout/vProcess5"/>
    <dgm:cxn modelId="{8777E88D-70DB-453E-877B-A8BFC8660757}" type="presOf" srcId="{3C362AA6-67DA-41EF-8E10-5B33077516AB}" destId="{4922FB8E-2E3A-45BA-8FEA-A2D6C25C0422}" srcOrd="1" destOrd="0" presId="urn:microsoft.com/office/officeart/2005/8/layout/vProcess5"/>
    <dgm:cxn modelId="{70BE2A90-DB7F-433C-B4F9-DDCCA1E51802}" type="presOf" srcId="{C633C9F5-B1C5-4234-AA9B-332007FF0068}" destId="{7D9A2BB2-0FD3-4B65-896B-14713D4B3058}" srcOrd="1" destOrd="0" presId="urn:microsoft.com/office/officeart/2005/8/layout/vProcess5"/>
    <dgm:cxn modelId="{BA4F5995-E6EE-4190-AD43-778A67D65553}" type="presOf" srcId="{F1097117-B981-4F5E-932C-B4181458E811}" destId="{06C5296B-70BD-48E1-A361-5C06CF92F01B}" srcOrd="0" destOrd="0" presId="urn:microsoft.com/office/officeart/2005/8/layout/vProcess5"/>
    <dgm:cxn modelId="{6DB2A097-6071-41B0-89BC-3CC26F36DBD2}" srcId="{36B173B6-3845-4E4E-B825-42B89C571B2E}" destId="{3C362AA6-67DA-41EF-8E10-5B33077516AB}" srcOrd="1" destOrd="0" parTransId="{43245C10-B7E8-42D2-A696-52928D65DCA9}" sibTransId="{F1097117-B981-4F5E-932C-B4181458E811}"/>
    <dgm:cxn modelId="{6EECBCAB-6352-48D7-B2A5-020C8673111E}" srcId="{36B173B6-3845-4E4E-B825-42B89C571B2E}" destId="{AE5EF183-73C9-466E-89AE-97CB0CF91DF5}" srcOrd="4" destOrd="0" parTransId="{70911AAE-56F9-4482-BB61-5E704F3E630F}" sibTransId="{AE39F178-4FC4-4B7C-B5F9-444C2D14B71E}"/>
    <dgm:cxn modelId="{C37061AF-7F94-4446-9E65-B9A18D472E70}" srcId="{36B173B6-3845-4E4E-B825-42B89C571B2E}" destId="{C633C9F5-B1C5-4234-AA9B-332007FF0068}" srcOrd="3" destOrd="0" parTransId="{A247DD61-97F8-4C3F-A013-236F03BAF9A2}" sibTransId="{607EA228-18F8-47D5-BCC6-089B19ECA6A7}"/>
    <dgm:cxn modelId="{14FB6AC4-D56C-4921-A833-9272472E4D46}" srcId="{36B173B6-3845-4E4E-B825-42B89C571B2E}" destId="{4D0B0EAC-9368-4087-99E8-DB69D6611D24}" srcOrd="0" destOrd="0" parTransId="{988C2D99-CFC1-4F03-8036-6F5C0DD24289}" sibTransId="{6C19F441-D7DB-45FB-9647-3E556240D077}"/>
    <dgm:cxn modelId="{17A94DF8-0C20-4ECA-A824-3B3B125DA07E}" srcId="{36B173B6-3845-4E4E-B825-42B89C571B2E}" destId="{9A3C7DFF-4FD1-4018-A582-144217BFAB61}" srcOrd="2" destOrd="0" parTransId="{BFDBCC7D-E410-4105-A966-AA561E4319A4}" sibTransId="{8EA286A2-732D-4A3A-B223-47261D20DFE4}"/>
    <dgm:cxn modelId="{B55772B2-E1E6-4D96-AD27-B85833DF8038}" type="presParOf" srcId="{3B09E9BA-C8F2-493E-917B-47FB07F7CCE4}" destId="{9BF258DD-76EE-43A2-ABA8-B9A150E01020}" srcOrd="0" destOrd="0" presId="urn:microsoft.com/office/officeart/2005/8/layout/vProcess5"/>
    <dgm:cxn modelId="{5AD0C457-BAA8-477D-B858-72B6208FC9F2}" type="presParOf" srcId="{3B09E9BA-C8F2-493E-917B-47FB07F7CCE4}" destId="{D5AE69EA-2863-4BB7-9D39-5E12D43EB97F}" srcOrd="1" destOrd="0" presId="urn:microsoft.com/office/officeart/2005/8/layout/vProcess5"/>
    <dgm:cxn modelId="{CDA4D619-5594-4EE8-903E-E3F74C2F3B86}" type="presParOf" srcId="{3B09E9BA-C8F2-493E-917B-47FB07F7CCE4}" destId="{468FD652-FD8A-41E5-8A4F-A39958087052}" srcOrd="2" destOrd="0" presId="urn:microsoft.com/office/officeart/2005/8/layout/vProcess5"/>
    <dgm:cxn modelId="{AC185D22-8765-4DE1-B6E3-D91B5A91BB04}" type="presParOf" srcId="{3B09E9BA-C8F2-493E-917B-47FB07F7CCE4}" destId="{461C2BA1-9610-4A96-AAB8-A2882D9AC319}" srcOrd="3" destOrd="0" presId="urn:microsoft.com/office/officeart/2005/8/layout/vProcess5"/>
    <dgm:cxn modelId="{987F67B3-AB73-4956-BEC4-3CA86DF7442B}" type="presParOf" srcId="{3B09E9BA-C8F2-493E-917B-47FB07F7CCE4}" destId="{3A6CB75E-B1C0-4D25-A59F-073352CA17AE}" srcOrd="4" destOrd="0" presId="urn:microsoft.com/office/officeart/2005/8/layout/vProcess5"/>
    <dgm:cxn modelId="{7393755F-44D4-4832-9B42-67238FF825EA}" type="presParOf" srcId="{3B09E9BA-C8F2-493E-917B-47FB07F7CCE4}" destId="{E48559D2-C260-4416-8C9E-A8496293931D}" srcOrd="5" destOrd="0" presId="urn:microsoft.com/office/officeart/2005/8/layout/vProcess5"/>
    <dgm:cxn modelId="{E13060DF-CB35-45E4-837F-81B9893A3A8C}" type="presParOf" srcId="{3B09E9BA-C8F2-493E-917B-47FB07F7CCE4}" destId="{19D9A2D9-760F-4A6A-A8AD-548B0EBB7616}" srcOrd="6" destOrd="0" presId="urn:microsoft.com/office/officeart/2005/8/layout/vProcess5"/>
    <dgm:cxn modelId="{2CA6681B-3DC4-4D48-AFB6-B421B4210A8D}" type="presParOf" srcId="{3B09E9BA-C8F2-493E-917B-47FB07F7CCE4}" destId="{06C5296B-70BD-48E1-A361-5C06CF92F01B}" srcOrd="7" destOrd="0" presId="urn:microsoft.com/office/officeart/2005/8/layout/vProcess5"/>
    <dgm:cxn modelId="{2B1FC411-D227-4527-9ADD-C27D88F94366}" type="presParOf" srcId="{3B09E9BA-C8F2-493E-917B-47FB07F7CCE4}" destId="{A1E176E2-118D-4C00-A59E-3B7E216369D1}" srcOrd="8" destOrd="0" presId="urn:microsoft.com/office/officeart/2005/8/layout/vProcess5"/>
    <dgm:cxn modelId="{E273ED33-B5EA-4AD8-8818-AD36B4E1A10D}" type="presParOf" srcId="{3B09E9BA-C8F2-493E-917B-47FB07F7CCE4}" destId="{51DD0BCF-DE12-4FDF-8D4C-90A3BBBC4291}" srcOrd="9" destOrd="0" presId="urn:microsoft.com/office/officeart/2005/8/layout/vProcess5"/>
    <dgm:cxn modelId="{419305C3-C518-4E55-AB0B-923BF9C55425}" type="presParOf" srcId="{3B09E9BA-C8F2-493E-917B-47FB07F7CCE4}" destId="{7A12C621-20D8-4B67-8035-F5D3E8DDA94C}" srcOrd="10" destOrd="0" presId="urn:microsoft.com/office/officeart/2005/8/layout/vProcess5"/>
    <dgm:cxn modelId="{B4D8AE74-7664-432A-A16B-6461FE46D99C}" type="presParOf" srcId="{3B09E9BA-C8F2-493E-917B-47FB07F7CCE4}" destId="{4922FB8E-2E3A-45BA-8FEA-A2D6C25C0422}" srcOrd="11" destOrd="0" presId="urn:microsoft.com/office/officeart/2005/8/layout/vProcess5"/>
    <dgm:cxn modelId="{AC87D119-D9EE-44E4-8201-F334A56049C8}" type="presParOf" srcId="{3B09E9BA-C8F2-493E-917B-47FB07F7CCE4}" destId="{A5250412-A575-495F-8F79-2DAD17ED0BD0}" srcOrd="12" destOrd="0" presId="urn:microsoft.com/office/officeart/2005/8/layout/vProcess5"/>
    <dgm:cxn modelId="{659D7B7F-1876-4515-B9D3-8ED0C379032F}" type="presParOf" srcId="{3B09E9BA-C8F2-493E-917B-47FB07F7CCE4}" destId="{7D9A2BB2-0FD3-4B65-896B-14713D4B3058}" srcOrd="13" destOrd="0" presId="urn:microsoft.com/office/officeart/2005/8/layout/vProcess5"/>
    <dgm:cxn modelId="{4DF0F7DD-4900-4F0A-9271-7B88502D2AFA}" type="presParOf" srcId="{3B09E9BA-C8F2-493E-917B-47FB07F7CCE4}" destId="{87B703CF-FAA5-4378-9E78-2981420C9BAA}"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76869C4-B4C7-44DC-9BB0-5F8C818F2BA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DCB17B3-F057-4489-AE26-CE5331F4D430}">
      <dgm:prSet/>
      <dgm:spPr/>
      <dgm:t>
        <a:bodyPr/>
        <a:lstStyle/>
        <a:p>
          <a:r>
            <a:rPr lang="en-US"/>
            <a:t>Analyzed 2375 gonococcal isolates from the 2018 Euro-GASP survey.</a:t>
          </a:r>
        </a:p>
      </dgm:t>
    </dgm:pt>
    <dgm:pt modelId="{EA6D6A76-FE03-4727-AE9B-199BB77A1477}" type="parTrans" cxnId="{7783E530-7CF2-4925-8F0F-1FF6923D6D09}">
      <dgm:prSet/>
      <dgm:spPr/>
      <dgm:t>
        <a:bodyPr/>
        <a:lstStyle/>
        <a:p>
          <a:endParaRPr lang="en-US"/>
        </a:p>
      </dgm:t>
    </dgm:pt>
    <dgm:pt modelId="{7F69001D-1659-4BBD-9C3A-01C3703394B3}" type="sibTrans" cxnId="{7783E530-7CF2-4925-8F0F-1FF6923D6D09}">
      <dgm:prSet/>
      <dgm:spPr/>
      <dgm:t>
        <a:bodyPr/>
        <a:lstStyle/>
        <a:p>
          <a:endParaRPr lang="en-US"/>
        </a:p>
      </dgm:t>
    </dgm:pt>
    <dgm:pt modelId="{E57C9617-B18D-49DB-8760-F57FFD32AE22}">
      <dgm:prSet/>
      <dgm:spPr/>
      <dgm:t>
        <a:bodyPr/>
        <a:lstStyle/>
        <a:p>
          <a:r>
            <a:rPr lang="en-US"/>
            <a:t>Tested 2 major determinates of reduced susceptibility to tetracyclines to assess resistance to other antimicrobials acquired indirectly.</a:t>
          </a:r>
        </a:p>
      </dgm:t>
    </dgm:pt>
    <dgm:pt modelId="{8BDF8216-8917-4E07-971E-67F3524E327C}" type="parTrans" cxnId="{9F7DA01E-6233-4A98-9E87-54FE86D4BDE4}">
      <dgm:prSet/>
      <dgm:spPr/>
      <dgm:t>
        <a:bodyPr/>
        <a:lstStyle/>
        <a:p>
          <a:endParaRPr lang="en-US"/>
        </a:p>
      </dgm:t>
    </dgm:pt>
    <dgm:pt modelId="{D30FB1E7-916C-4E71-829B-FADC49F4EC9C}" type="sibTrans" cxnId="{9F7DA01E-6233-4A98-9E87-54FE86D4BDE4}">
      <dgm:prSet/>
      <dgm:spPr/>
      <dgm:t>
        <a:bodyPr/>
        <a:lstStyle/>
        <a:p>
          <a:endParaRPr lang="en-US"/>
        </a:p>
      </dgm:t>
    </dgm:pt>
    <dgm:pt modelId="{743A205F-D4DB-4A63-B6E0-BF5C47207450}">
      <dgm:prSet/>
      <dgm:spPr/>
      <dgm:t>
        <a:bodyPr/>
        <a:lstStyle/>
        <a:p>
          <a:r>
            <a:rPr lang="en-US" i="1"/>
            <a:t>tetM</a:t>
          </a:r>
          <a:endParaRPr lang="en-US"/>
        </a:p>
      </dgm:t>
    </dgm:pt>
    <dgm:pt modelId="{6D8FA4B3-D3AB-434A-B183-1C10DC478920}" type="parTrans" cxnId="{3E9491D4-A6D2-4DAB-8784-5364BD059CE5}">
      <dgm:prSet/>
      <dgm:spPr/>
      <dgm:t>
        <a:bodyPr/>
        <a:lstStyle/>
        <a:p>
          <a:endParaRPr lang="en-US"/>
        </a:p>
      </dgm:t>
    </dgm:pt>
    <dgm:pt modelId="{DD1D9B24-11E1-4EC3-BACC-08726F03C336}" type="sibTrans" cxnId="{3E9491D4-A6D2-4DAB-8784-5364BD059CE5}">
      <dgm:prSet/>
      <dgm:spPr/>
      <dgm:t>
        <a:bodyPr/>
        <a:lstStyle/>
        <a:p>
          <a:endParaRPr lang="en-US"/>
        </a:p>
      </dgm:t>
    </dgm:pt>
    <dgm:pt modelId="{6F4C948D-1F5B-4D5E-B42B-DC35EB2449C2}">
      <dgm:prSet/>
      <dgm:spPr/>
      <dgm:t>
        <a:bodyPr/>
        <a:lstStyle/>
        <a:p>
          <a:r>
            <a:rPr lang="en-US" i="1"/>
            <a:t>rpsJ</a:t>
          </a:r>
          <a:r>
            <a:rPr lang="en-US"/>
            <a:t>V57M</a:t>
          </a:r>
        </a:p>
      </dgm:t>
    </dgm:pt>
    <dgm:pt modelId="{8CDD4BEA-234D-4A89-89EB-B846397B321C}" type="parTrans" cxnId="{9A4E1CA1-DC19-4B9D-BA87-FB71CE10490D}">
      <dgm:prSet/>
      <dgm:spPr/>
      <dgm:t>
        <a:bodyPr/>
        <a:lstStyle/>
        <a:p>
          <a:endParaRPr lang="en-US"/>
        </a:p>
      </dgm:t>
    </dgm:pt>
    <dgm:pt modelId="{D30C453F-B5BF-44B0-B0D6-A0D68E29942A}" type="sibTrans" cxnId="{9A4E1CA1-DC19-4B9D-BA87-FB71CE10490D}">
      <dgm:prSet/>
      <dgm:spPr/>
      <dgm:t>
        <a:bodyPr/>
        <a:lstStyle/>
        <a:p>
          <a:endParaRPr lang="en-US"/>
        </a:p>
      </dgm:t>
    </dgm:pt>
    <dgm:pt modelId="{FC8DC620-193E-4B1F-90BB-C546FEF846AD}">
      <dgm:prSet/>
      <dgm:spPr/>
      <dgm:t>
        <a:bodyPr/>
        <a:lstStyle/>
        <a:p>
          <a:r>
            <a:rPr lang="en-US"/>
            <a:t>Found strong evidence of clonal spread of </a:t>
          </a:r>
          <a:r>
            <a:rPr lang="en-US" i="1"/>
            <a:t>tetM</a:t>
          </a:r>
          <a:r>
            <a:rPr lang="en-US"/>
            <a:t> and </a:t>
          </a:r>
          <a:r>
            <a:rPr lang="en-US" i="1"/>
            <a:t>rpsJ</a:t>
          </a:r>
          <a:r>
            <a:rPr lang="en-US"/>
            <a:t>V57M by genogroup.</a:t>
          </a:r>
        </a:p>
      </dgm:t>
    </dgm:pt>
    <dgm:pt modelId="{1E2F0A0F-D7CD-4444-AE3F-FF0F4AA9E134}" type="parTrans" cxnId="{BFD363FF-1854-49E3-9E31-24CAD9D7253A}">
      <dgm:prSet/>
      <dgm:spPr/>
      <dgm:t>
        <a:bodyPr/>
        <a:lstStyle/>
        <a:p>
          <a:endParaRPr lang="en-US"/>
        </a:p>
      </dgm:t>
    </dgm:pt>
    <dgm:pt modelId="{69288D5B-E0DB-4F60-B842-E2BBAE0334B9}" type="sibTrans" cxnId="{BFD363FF-1854-49E3-9E31-24CAD9D7253A}">
      <dgm:prSet/>
      <dgm:spPr/>
      <dgm:t>
        <a:bodyPr/>
        <a:lstStyle/>
        <a:p>
          <a:endParaRPr lang="en-US"/>
        </a:p>
      </dgm:t>
    </dgm:pt>
    <dgm:pt modelId="{34DB1FF3-9039-4E7B-B436-7BFD41EEF080}">
      <dgm:prSet/>
      <dgm:spPr/>
      <dgm:t>
        <a:bodyPr/>
        <a:lstStyle/>
        <a:p>
          <a:r>
            <a:rPr lang="en-US" dirty="0"/>
            <a:t>Recommend monitoring for the emergence of resistance to other antimicrobials in </a:t>
          </a:r>
          <a:r>
            <a:rPr lang="en-US" i="1" dirty="0"/>
            <a:t>N. gonorrhea</a:t>
          </a:r>
          <a:r>
            <a:rPr lang="en-US" dirty="0"/>
            <a:t> and other bacterial species.</a:t>
          </a:r>
        </a:p>
      </dgm:t>
    </dgm:pt>
    <dgm:pt modelId="{3CB25E34-24CE-4FE8-9697-26B8D8B25C64}" type="parTrans" cxnId="{E6ADAB12-49EC-4A4B-8CEA-188ADAEF3E6A}">
      <dgm:prSet/>
      <dgm:spPr/>
      <dgm:t>
        <a:bodyPr/>
        <a:lstStyle/>
        <a:p>
          <a:endParaRPr lang="en-US"/>
        </a:p>
      </dgm:t>
    </dgm:pt>
    <dgm:pt modelId="{2FB48AEC-AED7-4A8F-B877-8CD265D3441F}" type="sibTrans" cxnId="{E6ADAB12-49EC-4A4B-8CEA-188ADAEF3E6A}">
      <dgm:prSet/>
      <dgm:spPr/>
      <dgm:t>
        <a:bodyPr/>
        <a:lstStyle/>
        <a:p>
          <a:endParaRPr lang="en-US"/>
        </a:p>
      </dgm:t>
    </dgm:pt>
    <dgm:pt modelId="{B574A314-FCA7-4D06-9B4C-317CFC785248}" type="pres">
      <dgm:prSet presAssocID="{576869C4-B4C7-44DC-9BB0-5F8C818F2BA6}" presName="linear" presStyleCnt="0">
        <dgm:presLayoutVars>
          <dgm:animLvl val="lvl"/>
          <dgm:resizeHandles val="exact"/>
        </dgm:presLayoutVars>
      </dgm:prSet>
      <dgm:spPr/>
    </dgm:pt>
    <dgm:pt modelId="{CDBDE10A-79BE-475D-A9B2-4212B0F8201A}" type="pres">
      <dgm:prSet presAssocID="{8DCB17B3-F057-4489-AE26-CE5331F4D430}" presName="parentText" presStyleLbl="node1" presStyleIdx="0" presStyleCnt="4">
        <dgm:presLayoutVars>
          <dgm:chMax val="0"/>
          <dgm:bulletEnabled val="1"/>
        </dgm:presLayoutVars>
      </dgm:prSet>
      <dgm:spPr/>
    </dgm:pt>
    <dgm:pt modelId="{72141012-333C-4D85-A546-7E7E8DBEAA4D}" type="pres">
      <dgm:prSet presAssocID="{7F69001D-1659-4BBD-9C3A-01C3703394B3}" presName="spacer" presStyleCnt="0"/>
      <dgm:spPr/>
    </dgm:pt>
    <dgm:pt modelId="{E7A16FF0-DE21-4F52-B560-2C0651CC5426}" type="pres">
      <dgm:prSet presAssocID="{E57C9617-B18D-49DB-8760-F57FFD32AE22}" presName="parentText" presStyleLbl="node1" presStyleIdx="1" presStyleCnt="4">
        <dgm:presLayoutVars>
          <dgm:chMax val="0"/>
          <dgm:bulletEnabled val="1"/>
        </dgm:presLayoutVars>
      </dgm:prSet>
      <dgm:spPr/>
    </dgm:pt>
    <dgm:pt modelId="{76A242FB-DEF3-4FF5-B22E-5946DF532F17}" type="pres">
      <dgm:prSet presAssocID="{E57C9617-B18D-49DB-8760-F57FFD32AE22}" presName="childText" presStyleLbl="revTx" presStyleIdx="0" presStyleCnt="1">
        <dgm:presLayoutVars>
          <dgm:bulletEnabled val="1"/>
        </dgm:presLayoutVars>
      </dgm:prSet>
      <dgm:spPr/>
    </dgm:pt>
    <dgm:pt modelId="{CBBFE631-65AB-45A6-B57A-1DBF43105E8C}" type="pres">
      <dgm:prSet presAssocID="{FC8DC620-193E-4B1F-90BB-C546FEF846AD}" presName="parentText" presStyleLbl="node1" presStyleIdx="2" presStyleCnt="4">
        <dgm:presLayoutVars>
          <dgm:chMax val="0"/>
          <dgm:bulletEnabled val="1"/>
        </dgm:presLayoutVars>
      </dgm:prSet>
      <dgm:spPr/>
    </dgm:pt>
    <dgm:pt modelId="{E353414C-1E1E-4752-A5C4-7925C7507036}" type="pres">
      <dgm:prSet presAssocID="{69288D5B-E0DB-4F60-B842-E2BBAE0334B9}" presName="spacer" presStyleCnt="0"/>
      <dgm:spPr/>
    </dgm:pt>
    <dgm:pt modelId="{C630397E-FD34-42FB-B708-33B0B49A04B2}" type="pres">
      <dgm:prSet presAssocID="{34DB1FF3-9039-4E7B-B436-7BFD41EEF080}" presName="parentText" presStyleLbl="node1" presStyleIdx="3" presStyleCnt="4">
        <dgm:presLayoutVars>
          <dgm:chMax val="0"/>
          <dgm:bulletEnabled val="1"/>
        </dgm:presLayoutVars>
      </dgm:prSet>
      <dgm:spPr/>
    </dgm:pt>
  </dgm:ptLst>
  <dgm:cxnLst>
    <dgm:cxn modelId="{E6ADAB12-49EC-4A4B-8CEA-188ADAEF3E6A}" srcId="{576869C4-B4C7-44DC-9BB0-5F8C818F2BA6}" destId="{34DB1FF3-9039-4E7B-B436-7BFD41EEF080}" srcOrd="3" destOrd="0" parTransId="{3CB25E34-24CE-4FE8-9697-26B8D8B25C64}" sibTransId="{2FB48AEC-AED7-4A8F-B877-8CD265D3441F}"/>
    <dgm:cxn modelId="{9F7DA01E-6233-4A98-9E87-54FE86D4BDE4}" srcId="{576869C4-B4C7-44DC-9BB0-5F8C818F2BA6}" destId="{E57C9617-B18D-49DB-8760-F57FFD32AE22}" srcOrd="1" destOrd="0" parTransId="{8BDF8216-8917-4E07-971E-67F3524E327C}" sibTransId="{D30FB1E7-916C-4E71-829B-FADC49F4EC9C}"/>
    <dgm:cxn modelId="{A69F1128-2F65-4284-8A7D-87D075BFE110}" type="presOf" srcId="{743A205F-D4DB-4A63-B6E0-BF5C47207450}" destId="{76A242FB-DEF3-4FF5-B22E-5946DF532F17}" srcOrd="0" destOrd="0" presId="urn:microsoft.com/office/officeart/2005/8/layout/vList2"/>
    <dgm:cxn modelId="{7783E530-7CF2-4925-8F0F-1FF6923D6D09}" srcId="{576869C4-B4C7-44DC-9BB0-5F8C818F2BA6}" destId="{8DCB17B3-F057-4489-AE26-CE5331F4D430}" srcOrd="0" destOrd="0" parTransId="{EA6D6A76-FE03-4727-AE9B-199BB77A1477}" sibTransId="{7F69001D-1659-4BBD-9C3A-01C3703394B3}"/>
    <dgm:cxn modelId="{99E47032-4CD6-4CF0-AD6C-A0633ABE5001}" type="presOf" srcId="{FC8DC620-193E-4B1F-90BB-C546FEF846AD}" destId="{CBBFE631-65AB-45A6-B57A-1DBF43105E8C}" srcOrd="0" destOrd="0" presId="urn:microsoft.com/office/officeart/2005/8/layout/vList2"/>
    <dgm:cxn modelId="{E04AA097-1E35-43A6-A919-F230CEF2DF07}" type="presOf" srcId="{6F4C948D-1F5B-4D5E-B42B-DC35EB2449C2}" destId="{76A242FB-DEF3-4FF5-B22E-5946DF532F17}" srcOrd="0" destOrd="1" presId="urn:microsoft.com/office/officeart/2005/8/layout/vList2"/>
    <dgm:cxn modelId="{9152119D-6EDE-4331-8A17-B6F0EFE8E4B6}" type="presOf" srcId="{8DCB17B3-F057-4489-AE26-CE5331F4D430}" destId="{CDBDE10A-79BE-475D-A9B2-4212B0F8201A}" srcOrd="0" destOrd="0" presId="urn:microsoft.com/office/officeart/2005/8/layout/vList2"/>
    <dgm:cxn modelId="{9A4E1CA1-DC19-4B9D-BA87-FB71CE10490D}" srcId="{E57C9617-B18D-49DB-8760-F57FFD32AE22}" destId="{6F4C948D-1F5B-4D5E-B42B-DC35EB2449C2}" srcOrd="1" destOrd="0" parTransId="{8CDD4BEA-234D-4A89-89EB-B846397B321C}" sibTransId="{D30C453F-B5BF-44B0-B0D6-A0D68E29942A}"/>
    <dgm:cxn modelId="{0D6154C0-8807-41D4-B6C1-4E80A8CB80DD}" type="presOf" srcId="{576869C4-B4C7-44DC-9BB0-5F8C818F2BA6}" destId="{B574A314-FCA7-4D06-9B4C-317CFC785248}" srcOrd="0" destOrd="0" presId="urn:microsoft.com/office/officeart/2005/8/layout/vList2"/>
    <dgm:cxn modelId="{3E9491D4-A6D2-4DAB-8784-5364BD059CE5}" srcId="{E57C9617-B18D-49DB-8760-F57FFD32AE22}" destId="{743A205F-D4DB-4A63-B6E0-BF5C47207450}" srcOrd="0" destOrd="0" parTransId="{6D8FA4B3-D3AB-434A-B183-1C10DC478920}" sibTransId="{DD1D9B24-11E1-4EC3-BACC-08726F03C336}"/>
    <dgm:cxn modelId="{5B58D0D4-E58B-409B-B248-701834CF8082}" type="presOf" srcId="{34DB1FF3-9039-4E7B-B436-7BFD41EEF080}" destId="{C630397E-FD34-42FB-B708-33B0B49A04B2}" srcOrd="0" destOrd="0" presId="urn:microsoft.com/office/officeart/2005/8/layout/vList2"/>
    <dgm:cxn modelId="{864CA2D5-DFF9-4FA7-8AA6-E34DED4B6006}" type="presOf" srcId="{E57C9617-B18D-49DB-8760-F57FFD32AE22}" destId="{E7A16FF0-DE21-4F52-B560-2C0651CC5426}" srcOrd="0" destOrd="0" presId="urn:microsoft.com/office/officeart/2005/8/layout/vList2"/>
    <dgm:cxn modelId="{BFD363FF-1854-49E3-9E31-24CAD9D7253A}" srcId="{576869C4-B4C7-44DC-9BB0-5F8C818F2BA6}" destId="{FC8DC620-193E-4B1F-90BB-C546FEF846AD}" srcOrd="2" destOrd="0" parTransId="{1E2F0A0F-D7CD-4444-AE3F-FF0F4AA9E134}" sibTransId="{69288D5B-E0DB-4F60-B842-E2BBAE0334B9}"/>
    <dgm:cxn modelId="{F64568F3-5CC2-44F0-B78C-D7614672F6BA}" type="presParOf" srcId="{B574A314-FCA7-4D06-9B4C-317CFC785248}" destId="{CDBDE10A-79BE-475D-A9B2-4212B0F8201A}" srcOrd="0" destOrd="0" presId="urn:microsoft.com/office/officeart/2005/8/layout/vList2"/>
    <dgm:cxn modelId="{4DD8E212-C5E8-42C3-8187-55141D7758C7}" type="presParOf" srcId="{B574A314-FCA7-4D06-9B4C-317CFC785248}" destId="{72141012-333C-4D85-A546-7E7E8DBEAA4D}" srcOrd="1" destOrd="0" presId="urn:microsoft.com/office/officeart/2005/8/layout/vList2"/>
    <dgm:cxn modelId="{907872B4-F3EF-4A29-9F5D-246870C38C7C}" type="presParOf" srcId="{B574A314-FCA7-4D06-9B4C-317CFC785248}" destId="{E7A16FF0-DE21-4F52-B560-2C0651CC5426}" srcOrd="2" destOrd="0" presId="urn:microsoft.com/office/officeart/2005/8/layout/vList2"/>
    <dgm:cxn modelId="{C6662E15-281A-4036-B726-235C53B0AB81}" type="presParOf" srcId="{B574A314-FCA7-4D06-9B4C-317CFC785248}" destId="{76A242FB-DEF3-4FF5-B22E-5946DF532F17}" srcOrd="3" destOrd="0" presId="urn:microsoft.com/office/officeart/2005/8/layout/vList2"/>
    <dgm:cxn modelId="{F674C041-D42B-46AA-9AB9-9AB4D0C309BA}" type="presParOf" srcId="{B574A314-FCA7-4D06-9B4C-317CFC785248}" destId="{CBBFE631-65AB-45A6-B57A-1DBF43105E8C}" srcOrd="4" destOrd="0" presId="urn:microsoft.com/office/officeart/2005/8/layout/vList2"/>
    <dgm:cxn modelId="{6FD17FF1-672B-4C85-95B3-9B6D90332628}" type="presParOf" srcId="{B574A314-FCA7-4D06-9B4C-317CFC785248}" destId="{E353414C-1E1E-4752-A5C4-7925C7507036}" srcOrd="5" destOrd="0" presId="urn:microsoft.com/office/officeart/2005/8/layout/vList2"/>
    <dgm:cxn modelId="{FA966167-7F5D-43D1-8329-3E2E712F8DFF}" type="presParOf" srcId="{B574A314-FCA7-4D06-9B4C-317CFC785248}" destId="{C630397E-FD34-42FB-B708-33B0B49A04B2}"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F8F5F-DE88-407D-80D9-B60C6A541038}">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908E74-7050-4A52-99E2-30E8AB803CCA}">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11F4A0-E98E-480C-8D2C-73FAB7DAC518}">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Identify patients indicated for doxy-PEP.</a:t>
          </a:r>
        </a:p>
      </dsp:txBody>
      <dsp:txXfrm>
        <a:off x="1057183" y="1805"/>
        <a:ext cx="9458416" cy="915310"/>
      </dsp:txXfrm>
    </dsp:sp>
    <dsp:sp modelId="{CEC51AB1-1C54-46FF-9BA7-D745C843FCF7}">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69BDBC-92A4-4A76-9CE4-0A212A1FD3A4}">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C79B4A-23F9-44AD-B658-7D425657B84E}">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Utilize available data to effectively counsel patients how to take doxy-PEP and what adverse effects they may experience.</a:t>
          </a:r>
        </a:p>
      </dsp:txBody>
      <dsp:txXfrm>
        <a:off x="1057183" y="1145944"/>
        <a:ext cx="9458416" cy="915310"/>
      </dsp:txXfrm>
    </dsp:sp>
    <dsp:sp modelId="{EA723CE4-68F7-47CE-9818-A136C9D76193}">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6BA766-6E07-4313-A1F0-ABCFAFBAB2CB}">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9BE392-B4D4-433D-BFAE-033BBF8913B9}">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Know the risks of potential acquired antimicrobial resistance when prescribing doxy-PEP.</a:t>
          </a:r>
        </a:p>
      </dsp:txBody>
      <dsp:txXfrm>
        <a:off x="1057183" y="2290082"/>
        <a:ext cx="9458416" cy="915310"/>
      </dsp:txXfrm>
    </dsp:sp>
    <dsp:sp modelId="{B5A36882-38BC-4923-ACF5-ECD3FEEBA0AD}">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1601F3A-F4C0-4340-A3F4-DD2EDE7F47A8}">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320938-57B7-47EE-88F9-6A6EE1A30250}">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Differentiate between doxy-PEP and doxy-PrEP.</a:t>
          </a:r>
        </a:p>
      </dsp:txBody>
      <dsp:txXfrm>
        <a:off x="1057183" y="3434221"/>
        <a:ext cx="9458416" cy="91531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B7ED3-435E-4F89-8EED-D48154B9F712}">
      <dsp:nvSpPr>
        <dsp:cNvPr id="0" name=""/>
        <dsp:cNvSpPr/>
      </dsp:nvSpPr>
      <dsp:spPr>
        <a:xfrm>
          <a:off x="0" y="126909"/>
          <a:ext cx="2956560" cy="13197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Doxycycline 200mg 24-72 hours after unprotected sex</a:t>
          </a:r>
        </a:p>
      </dsp:txBody>
      <dsp:txXfrm>
        <a:off x="64425" y="191334"/>
        <a:ext cx="2827710" cy="1190909"/>
      </dsp:txXfrm>
    </dsp:sp>
    <dsp:sp modelId="{6BF98979-61A2-47FA-A674-37E8A11FE34A}">
      <dsp:nvSpPr>
        <dsp:cNvPr id="0" name=""/>
        <dsp:cNvSpPr/>
      </dsp:nvSpPr>
      <dsp:spPr>
        <a:xfrm>
          <a:off x="0" y="1515789"/>
          <a:ext cx="2956560" cy="131975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To prevent syphilis, gonorrhea, or chlamydia infections</a:t>
          </a:r>
        </a:p>
      </dsp:txBody>
      <dsp:txXfrm>
        <a:off x="64425" y="1580214"/>
        <a:ext cx="2827710" cy="1190909"/>
      </dsp:txXfrm>
    </dsp:sp>
    <dsp:sp modelId="{C033F95A-D9F2-4963-A64F-D0E24F1D030E}">
      <dsp:nvSpPr>
        <dsp:cNvPr id="0" name=""/>
        <dsp:cNvSpPr/>
      </dsp:nvSpPr>
      <dsp:spPr>
        <a:xfrm>
          <a:off x="0" y="2904669"/>
          <a:ext cx="2956560" cy="131975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Multiple RCTs with positive results</a:t>
          </a:r>
        </a:p>
      </dsp:txBody>
      <dsp:txXfrm>
        <a:off x="64425" y="2969094"/>
        <a:ext cx="2827710" cy="119090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4B7ED3-435E-4F89-8EED-D48154B9F712}">
      <dsp:nvSpPr>
        <dsp:cNvPr id="0" name=""/>
        <dsp:cNvSpPr/>
      </dsp:nvSpPr>
      <dsp:spPr>
        <a:xfrm>
          <a:off x="0" y="92686"/>
          <a:ext cx="2956560" cy="134257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Doxycycline 100mg daily</a:t>
          </a:r>
        </a:p>
      </dsp:txBody>
      <dsp:txXfrm>
        <a:off x="65539" y="158225"/>
        <a:ext cx="2825482" cy="1211496"/>
      </dsp:txXfrm>
    </dsp:sp>
    <dsp:sp modelId="{6BF98979-61A2-47FA-A674-37E8A11FE34A}">
      <dsp:nvSpPr>
        <dsp:cNvPr id="0" name=""/>
        <dsp:cNvSpPr/>
      </dsp:nvSpPr>
      <dsp:spPr>
        <a:xfrm>
          <a:off x="0" y="1504381"/>
          <a:ext cx="2956560" cy="134257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To prevent syphilis, gonorrhea, or chlamydia infections</a:t>
          </a:r>
        </a:p>
      </dsp:txBody>
      <dsp:txXfrm>
        <a:off x="65539" y="1569920"/>
        <a:ext cx="2825482" cy="1211496"/>
      </dsp:txXfrm>
    </dsp:sp>
    <dsp:sp modelId="{C033F95A-D9F2-4963-A64F-D0E24F1D030E}">
      <dsp:nvSpPr>
        <dsp:cNvPr id="0" name=""/>
        <dsp:cNvSpPr/>
      </dsp:nvSpPr>
      <dsp:spPr>
        <a:xfrm>
          <a:off x="0" y="2916076"/>
          <a:ext cx="2956560" cy="1342574"/>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Several small-scale studies with positive results</a:t>
          </a:r>
        </a:p>
      </dsp:txBody>
      <dsp:txXfrm>
        <a:off x="65539" y="2981615"/>
        <a:ext cx="2825482" cy="12114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B96B8-6D08-4167-88CD-58328E75C338}">
      <dsp:nvSpPr>
        <dsp:cNvPr id="0" name=""/>
        <dsp:cNvSpPr/>
      </dsp:nvSpPr>
      <dsp:spPr>
        <a:xfrm>
          <a:off x="1333" y="1064333"/>
          <a:ext cx="3121474" cy="15607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a:t>CDC.gov</a:t>
          </a:r>
        </a:p>
      </dsp:txBody>
      <dsp:txXfrm>
        <a:off x="47045" y="1110045"/>
        <a:ext cx="3030050" cy="1469313"/>
      </dsp:txXfrm>
    </dsp:sp>
    <dsp:sp modelId="{317BDD5A-F51C-44F2-BE0B-94457B1D5DDD}">
      <dsp:nvSpPr>
        <dsp:cNvPr id="0" name=""/>
        <dsp:cNvSpPr/>
      </dsp:nvSpPr>
      <dsp:spPr>
        <a:xfrm>
          <a:off x="3903177" y="1064333"/>
          <a:ext cx="3121474" cy="1560737"/>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a:t>NM DOH – NMHealth.org</a:t>
          </a:r>
        </a:p>
      </dsp:txBody>
      <dsp:txXfrm>
        <a:off x="3948889" y="1110045"/>
        <a:ext cx="3030050" cy="1469313"/>
      </dsp:txXfrm>
    </dsp:sp>
    <dsp:sp modelId="{0B2056C3-F0C4-47A2-959F-C17BC145E6BD}">
      <dsp:nvSpPr>
        <dsp:cNvPr id="0" name=""/>
        <dsp:cNvSpPr/>
      </dsp:nvSpPr>
      <dsp:spPr>
        <a:xfrm>
          <a:off x="7805020" y="1064333"/>
          <a:ext cx="3121474" cy="1560737"/>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865" tIns="41910" rIns="62865" bIns="41910" numCol="1" spcCol="1270" anchor="ctr" anchorCtr="0">
          <a:noAutofit/>
        </a:bodyPr>
        <a:lstStyle/>
        <a:p>
          <a:pPr marL="0" lvl="0" indent="0" algn="ctr" defTabSz="1466850">
            <a:lnSpc>
              <a:spcPct val="90000"/>
            </a:lnSpc>
            <a:spcBef>
              <a:spcPct val="0"/>
            </a:spcBef>
            <a:spcAft>
              <a:spcPct val="35000"/>
            </a:spcAft>
            <a:buNone/>
          </a:pPr>
          <a:r>
            <a:rPr lang="en-US" sz="3300" kern="1200"/>
            <a:t>NMHIVguide.org</a:t>
          </a:r>
        </a:p>
      </dsp:txBody>
      <dsp:txXfrm>
        <a:off x="7850732" y="1110045"/>
        <a:ext cx="3030050" cy="14693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9E495-67BC-4D79-927F-31A0A14AADE9}">
      <dsp:nvSpPr>
        <dsp:cNvPr id="0" name=""/>
        <dsp:cNvSpPr/>
      </dsp:nvSpPr>
      <dsp:spPr>
        <a:xfrm>
          <a:off x="0" y="1805"/>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11834D-858F-4206-98B8-DBC2B4D4BD55}">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CB1D42-0D08-4E8D-B577-D33AA142E126}">
      <dsp:nvSpPr>
        <dsp:cNvPr id="0" name=""/>
        <dsp:cNvSpPr/>
      </dsp:nvSpPr>
      <dsp:spPr>
        <a:xfrm>
          <a:off x="1057183" y="1805"/>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Describe the purpose of doxy-PEP.</a:t>
          </a:r>
        </a:p>
      </dsp:txBody>
      <dsp:txXfrm>
        <a:off x="1057183" y="1805"/>
        <a:ext cx="9458416" cy="915310"/>
      </dsp:txXfrm>
    </dsp:sp>
    <dsp:sp modelId="{9C3865DB-B511-411F-A0A3-D008F77817E4}">
      <dsp:nvSpPr>
        <dsp:cNvPr id="0" name=""/>
        <dsp:cNvSpPr/>
      </dsp:nvSpPr>
      <dsp:spPr>
        <a:xfrm>
          <a:off x="0" y="1145944"/>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4D7703-8E3B-4F79-B577-5D5872BDF7AE}">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35D5EE-5687-4BDB-9070-E4E65E40E795}">
      <dsp:nvSpPr>
        <dsp:cNvPr id="0" name=""/>
        <dsp:cNvSpPr/>
      </dsp:nvSpPr>
      <dsp:spPr>
        <a:xfrm>
          <a:off x="1057183" y="1145944"/>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Recognize which patients could benefit from doxy-PEP.</a:t>
          </a:r>
        </a:p>
      </dsp:txBody>
      <dsp:txXfrm>
        <a:off x="1057183" y="1145944"/>
        <a:ext cx="9458416" cy="915310"/>
      </dsp:txXfrm>
    </dsp:sp>
    <dsp:sp modelId="{F28DA15A-2635-41D0-818C-EB8D283F930B}">
      <dsp:nvSpPr>
        <dsp:cNvPr id="0" name=""/>
        <dsp:cNvSpPr/>
      </dsp:nvSpPr>
      <dsp:spPr>
        <a:xfrm>
          <a:off x="0" y="2290082"/>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F9976-E827-41D6-8B63-F39508047CBD}">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3C6457-F20A-42B4-B485-5EF9066A7B21}">
      <dsp:nvSpPr>
        <dsp:cNvPr id="0" name=""/>
        <dsp:cNvSpPr/>
      </dsp:nvSpPr>
      <dsp:spPr>
        <a:xfrm>
          <a:off x="1057183" y="2290082"/>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a:t>Know which resources are available for patients regarding STI treatment and prophylaxis.</a:t>
          </a:r>
        </a:p>
      </dsp:txBody>
      <dsp:txXfrm>
        <a:off x="1057183" y="2290082"/>
        <a:ext cx="9458416" cy="915310"/>
      </dsp:txXfrm>
    </dsp:sp>
    <dsp:sp modelId="{A2DD7C5F-768E-4AD0-9F48-8107EDE2BE59}">
      <dsp:nvSpPr>
        <dsp:cNvPr id="0" name=""/>
        <dsp:cNvSpPr/>
      </dsp:nvSpPr>
      <dsp:spPr>
        <a:xfrm>
          <a:off x="0" y="3434221"/>
          <a:ext cx="10515600" cy="9153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0F1BED-700C-466C-AC75-8A3ED04A17DA}">
      <dsp:nvSpPr>
        <dsp:cNvPr id="0" name=""/>
        <dsp:cNvSpPr/>
      </dsp:nvSpPr>
      <dsp:spPr>
        <a:xfrm>
          <a:off x="276881" y="3640166"/>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1F9F51-217D-4583-8823-F899B3A21D1C}">
      <dsp:nvSpPr>
        <dsp:cNvPr id="0" name=""/>
        <dsp:cNvSpPr/>
      </dsp:nvSpPr>
      <dsp:spPr>
        <a:xfrm>
          <a:off x="1057183" y="3434221"/>
          <a:ext cx="94584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US" sz="2200" kern="1200" dirty="0"/>
            <a:t>Differentiate between doxy-PEP and doxy-PrEP.</a:t>
          </a:r>
        </a:p>
      </dsp:txBody>
      <dsp:txXfrm>
        <a:off x="1057183" y="3434221"/>
        <a:ext cx="9458416" cy="915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869FA-6175-4207-8269-201688D39CCB}">
      <dsp:nvSpPr>
        <dsp:cNvPr id="0" name=""/>
        <dsp:cNvSpPr/>
      </dsp:nvSpPr>
      <dsp:spPr>
        <a:xfrm>
          <a:off x="0" y="419"/>
          <a:ext cx="107488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37C8D0-8FDF-48C3-B733-D2D34F63EC4B}">
      <dsp:nvSpPr>
        <dsp:cNvPr id="0" name=""/>
        <dsp:cNvSpPr/>
      </dsp:nvSpPr>
      <dsp:spPr>
        <a:xfrm>
          <a:off x="0" y="419"/>
          <a:ext cx="10748879" cy="68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A.) Rosacea</a:t>
          </a:r>
        </a:p>
      </dsp:txBody>
      <dsp:txXfrm>
        <a:off x="0" y="419"/>
        <a:ext cx="10748879" cy="686732"/>
      </dsp:txXfrm>
    </dsp:sp>
    <dsp:sp modelId="{6F28AA5D-433D-4AEB-8822-13AF841B82F1}">
      <dsp:nvSpPr>
        <dsp:cNvPr id="0" name=""/>
        <dsp:cNvSpPr/>
      </dsp:nvSpPr>
      <dsp:spPr>
        <a:xfrm>
          <a:off x="0" y="687151"/>
          <a:ext cx="107488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EB3919-1F8B-46D6-9553-8E4680AC8640}">
      <dsp:nvSpPr>
        <dsp:cNvPr id="0" name=""/>
        <dsp:cNvSpPr/>
      </dsp:nvSpPr>
      <dsp:spPr>
        <a:xfrm>
          <a:off x="0" y="687151"/>
          <a:ext cx="10748879" cy="68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B.) Plague due to </a:t>
          </a:r>
          <a:r>
            <a:rPr lang="en-US" sz="3100" i="1" kern="1200" dirty="0" err="1"/>
            <a:t>Yersenia</a:t>
          </a:r>
          <a:r>
            <a:rPr lang="en-US" sz="3100" i="1" kern="1200" dirty="0"/>
            <a:t> pestis </a:t>
          </a:r>
        </a:p>
      </dsp:txBody>
      <dsp:txXfrm>
        <a:off x="0" y="687151"/>
        <a:ext cx="10748879" cy="686732"/>
      </dsp:txXfrm>
    </dsp:sp>
    <dsp:sp modelId="{9C7AF8FE-4F07-4CAD-A6A6-B162EA8D7BEA}">
      <dsp:nvSpPr>
        <dsp:cNvPr id="0" name=""/>
        <dsp:cNvSpPr/>
      </dsp:nvSpPr>
      <dsp:spPr>
        <a:xfrm>
          <a:off x="0" y="1373883"/>
          <a:ext cx="107488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609A4B-B95E-47A5-AE13-F676EB7E9806}">
      <dsp:nvSpPr>
        <dsp:cNvPr id="0" name=""/>
        <dsp:cNvSpPr/>
      </dsp:nvSpPr>
      <dsp:spPr>
        <a:xfrm>
          <a:off x="0" y="1373883"/>
          <a:ext cx="10748879" cy="68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C.) Varicella virus infection</a:t>
          </a:r>
        </a:p>
      </dsp:txBody>
      <dsp:txXfrm>
        <a:off x="0" y="1373883"/>
        <a:ext cx="10748879" cy="686732"/>
      </dsp:txXfrm>
    </dsp:sp>
    <dsp:sp modelId="{FF947D7C-CA61-4E93-B120-D74CEDE187F5}">
      <dsp:nvSpPr>
        <dsp:cNvPr id="0" name=""/>
        <dsp:cNvSpPr/>
      </dsp:nvSpPr>
      <dsp:spPr>
        <a:xfrm>
          <a:off x="0" y="2060615"/>
          <a:ext cx="107488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D9CC01-2FF3-4815-B5C8-89E9778AA8C6}">
      <dsp:nvSpPr>
        <dsp:cNvPr id="0" name=""/>
        <dsp:cNvSpPr/>
      </dsp:nvSpPr>
      <dsp:spPr>
        <a:xfrm>
          <a:off x="0" y="2060615"/>
          <a:ext cx="10748879" cy="68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D.) MRSA Skin and Soft Tissue Infections</a:t>
          </a:r>
        </a:p>
      </dsp:txBody>
      <dsp:txXfrm>
        <a:off x="0" y="2060615"/>
        <a:ext cx="10748879" cy="686732"/>
      </dsp:txXfrm>
    </dsp:sp>
    <dsp:sp modelId="{0827312C-E2E6-4506-8B69-737E39EC8702}">
      <dsp:nvSpPr>
        <dsp:cNvPr id="0" name=""/>
        <dsp:cNvSpPr/>
      </dsp:nvSpPr>
      <dsp:spPr>
        <a:xfrm>
          <a:off x="0" y="2747347"/>
          <a:ext cx="1074887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B532B6-E071-4B66-B03A-EE0CF86201F7}">
      <dsp:nvSpPr>
        <dsp:cNvPr id="0" name=""/>
        <dsp:cNvSpPr/>
      </dsp:nvSpPr>
      <dsp:spPr>
        <a:xfrm>
          <a:off x="0" y="2747347"/>
          <a:ext cx="10748879" cy="6867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E.) Rocky Mountain Spotted Fever</a:t>
          </a:r>
        </a:p>
      </dsp:txBody>
      <dsp:txXfrm>
        <a:off x="0" y="2747347"/>
        <a:ext cx="10748879" cy="686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0267DB-0FC5-46C4-90B4-C0CBFD38B5ED}">
      <dsp:nvSpPr>
        <dsp:cNvPr id="0" name=""/>
        <dsp:cNvSpPr/>
      </dsp:nvSpPr>
      <dsp:spPr>
        <a:xfrm>
          <a:off x="0" y="71469"/>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Doxy as STI PEP when offered should be implemented in the context of a comprehensive sexual health approach.</a:t>
          </a:r>
        </a:p>
      </dsp:txBody>
      <dsp:txXfrm>
        <a:off x="38838" y="110307"/>
        <a:ext cx="10437924" cy="717924"/>
      </dsp:txXfrm>
    </dsp:sp>
    <dsp:sp modelId="{18B05395-D8FF-42E5-92A0-F31C573FA9DC}">
      <dsp:nvSpPr>
        <dsp:cNvPr id="0" name=""/>
        <dsp:cNvSpPr/>
      </dsp:nvSpPr>
      <dsp:spPr>
        <a:xfrm>
          <a:off x="0" y="924669"/>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Current efficacy data only applies to gay and bisexual MSM and transgender women.</a:t>
          </a:r>
        </a:p>
      </dsp:txBody>
      <dsp:txXfrm>
        <a:off x="38838" y="963507"/>
        <a:ext cx="10437924" cy="717924"/>
      </dsp:txXfrm>
    </dsp:sp>
    <dsp:sp modelId="{53AA7FD9-1F64-46CA-A21B-E2B2A039D78B}">
      <dsp:nvSpPr>
        <dsp:cNvPr id="0" name=""/>
        <dsp:cNvSpPr/>
      </dsp:nvSpPr>
      <dsp:spPr>
        <a:xfrm>
          <a:off x="0" y="1777869"/>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Doxycycline 200mg administered within 24-72 hours of condomless sex was the regimen evaluated. Other antibiotics should not be considered.</a:t>
          </a:r>
        </a:p>
      </dsp:txBody>
      <dsp:txXfrm>
        <a:off x="38838" y="1816707"/>
        <a:ext cx="10437924" cy="717924"/>
      </dsp:txXfrm>
    </dsp:sp>
    <dsp:sp modelId="{BDC950E1-0F86-4A08-848C-4195D4C74CD7}">
      <dsp:nvSpPr>
        <dsp:cNvPr id="0" name=""/>
        <dsp:cNvSpPr/>
      </dsp:nvSpPr>
      <dsp:spPr>
        <a:xfrm>
          <a:off x="0" y="2631069"/>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In addition to informing patients about the potential STI prevention benefits of doxy as PEP, providers should also counsel patients about potential adverse effects.</a:t>
          </a:r>
        </a:p>
      </dsp:txBody>
      <dsp:txXfrm>
        <a:off x="38838" y="2669907"/>
        <a:ext cx="10437924" cy="717924"/>
      </dsp:txXfrm>
    </dsp:sp>
    <dsp:sp modelId="{97D50CDC-F3AD-4A50-8E05-44BECCE19EF8}">
      <dsp:nvSpPr>
        <dsp:cNvPr id="0" name=""/>
        <dsp:cNvSpPr/>
      </dsp:nvSpPr>
      <dsp:spPr>
        <a:xfrm>
          <a:off x="0" y="3484269"/>
          <a:ext cx="10515600" cy="7956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Providers should continue to screen, test, and treat for bacterial STIs in accordance with CDC’s STI Treatment Guidelines, even among people using Doxycycline as PEP or PrEP.</a:t>
          </a:r>
        </a:p>
      </dsp:txBody>
      <dsp:txXfrm>
        <a:off x="38838" y="3523107"/>
        <a:ext cx="10437924" cy="7179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8D6AE-786E-41FD-82E2-E4A2C3336912}">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5FC21B-581E-43D7-86EB-F0D35186835C}">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Recommend doxy-PEP to MSM and TGW who have had one or more bacterial STIs in the past 12 months.</a:t>
          </a:r>
        </a:p>
      </dsp:txBody>
      <dsp:txXfrm>
        <a:off x="0" y="2124"/>
        <a:ext cx="10515600" cy="1449029"/>
      </dsp:txXfrm>
    </dsp:sp>
    <dsp:sp modelId="{9D812A7F-AAC0-4EEF-A7EC-86AACD4B00A5}">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1CD60C-0058-42EA-912D-FFEBE3B40A31}">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Offer doxy-PEP using shared clinical decision-making to all non-pregnant individuals at increased risk for bacterial STIs and to those requesting doxy-PEP, even if these individuals have not been previously diagnosed with an STI or have not disclosed their risk status.</a:t>
          </a:r>
        </a:p>
      </dsp:txBody>
      <dsp:txXfrm>
        <a:off x="0" y="1451154"/>
        <a:ext cx="10515600" cy="1449029"/>
      </dsp:txXfrm>
    </dsp:sp>
    <dsp:sp modelId="{FEAA6742-D8FC-4CAD-AEA6-394E245EEF4C}">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2CEB5F-7AF8-4018-B819-85AA6B01B9A9}">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For all sexually active individuals, provide comprehensive sexual health counseling and education, including HIV/STI screening, HIV PrEP and PEP, immunizations, condoms, and contraception as appropriate.</a:t>
          </a:r>
        </a:p>
      </dsp:txBody>
      <dsp:txXfrm>
        <a:off x="0" y="2900183"/>
        <a:ext cx="10515600" cy="14490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6EE7C6-1AEA-4585-BB71-9645B91A4A52}">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B591F8-EE11-4181-AD1A-44408A39DC90}">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Prescribe 200mg of doxycycline to be taken within 72 hours (ideally within 24 hours) after condomless oral, anal, or vaginal sex. It can be taken daily depending on sexual activity, but no more than 200mg in 24 hours.</a:t>
          </a:r>
        </a:p>
      </dsp:txBody>
      <dsp:txXfrm>
        <a:off x="0" y="2124"/>
        <a:ext cx="10515600" cy="724514"/>
      </dsp:txXfrm>
    </dsp:sp>
    <dsp:sp modelId="{547B2DCF-CD05-4DE7-A1B3-0A18D2B082AE}">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D46B83-6EC0-400C-BF8D-E77876307762}">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Clinicians can prescribe an amount of doxycycline to meet a patient’s anticipated use for 1-3 months. </a:t>
          </a:r>
        </a:p>
      </dsp:txBody>
      <dsp:txXfrm>
        <a:off x="0" y="726639"/>
        <a:ext cx="10515600" cy="724514"/>
      </dsp:txXfrm>
    </dsp:sp>
    <dsp:sp modelId="{9758082A-6E68-4166-8FF3-6B034DC610D7}">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1AAE8-44B5-4CA0-AE6A-97AA9891FEC9}">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Either immediate release or delayed release doxycycline may be prescribed.  Immediate release may be less expensive and should be equivalently bioavailable.  The delayed release formulation has an enteric coating which delays release until further down the GI tract which prevents nausea but doesn’t change the pharmacokinetics. </a:t>
          </a:r>
        </a:p>
      </dsp:txBody>
      <dsp:txXfrm>
        <a:off x="0" y="1451154"/>
        <a:ext cx="10515600" cy="724514"/>
      </dsp:txXfrm>
    </dsp:sp>
    <dsp:sp modelId="{673DC6B1-C6DD-42C9-BD68-E240828EC314}">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7FFBE0-2A1D-450D-B9C9-EDF27737628C}">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Screen for GC and CT at all anatomic sites of exposure (urogenital, pharyngeal, and/or rectal), syphilis and HIV (if not a known PLWH) at initiation of doxy-PEP and every three months. If diagnosed with an STI, treat according to CDC STI Treatment Guidelines (cdc.gov). </a:t>
          </a:r>
        </a:p>
      </dsp:txBody>
      <dsp:txXfrm>
        <a:off x="0" y="2175669"/>
        <a:ext cx="10515600" cy="724514"/>
      </dsp:txXfrm>
    </dsp:sp>
    <dsp:sp modelId="{29691843-CE16-4D23-99AC-24BC43491833}">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EE57B9-B81B-4870-9ECF-2343528D2E2D}">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Counsel persons who can become pregnant that doxycycline should not be taken during pregnancy.  Rule out pregnancy prior to prescribing doxy-PEP. </a:t>
          </a:r>
        </a:p>
      </dsp:txBody>
      <dsp:txXfrm>
        <a:off x="0" y="2900183"/>
        <a:ext cx="10515600" cy="724514"/>
      </dsp:txXfrm>
    </dsp:sp>
    <dsp:sp modelId="{B50040D0-DE6B-49A4-9E84-CF0AFE0F4CB9}">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74D6D9-4630-4EF9-999A-4B996E1EBA21}">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Counsel patients on standard precautions and warnings while taking doxy-PEP, (e.g., sun sensitivity, pill esophagitis, and rarely intracranial hypertension). </a:t>
          </a:r>
        </a:p>
      </dsp:txBody>
      <dsp:txXfrm>
        <a:off x="0" y="3624698"/>
        <a:ext cx="10515600" cy="7245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B78FFF-84E4-47D2-8F44-0600DD7F7F1B}">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DCA581-ADA6-4364-BE33-3ABD92CB5DAA}">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A.) Take with a full glass of milk</a:t>
          </a:r>
        </a:p>
      </dsp:txBody>
      <dsp:txXfrm>
        <a:off x="0" y="675"/>
        <a:ext cx="6900512" cy="1106957"/>
      </dsp:txXfrm>
    </dsp:sp>
    <dsp:sp modelId="{E00DD5AA-C904-467D-8858-B8E88FD31905}">
      <dsp:nvSpPr>
        <dsp:cNvPr id="0" name=""/>
        <dsp:cNvSpPr/>
      </dsp:nvSpPr>
      <dsp:spPr>
        <a:xfrm>
          <a:off x="0" y="1107633"/>
          <a:ext cx="6900512"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91C2E-B40D-424A-8B98-AB690F3B421E}">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B.) Can cause increased sun sensitivity</a:t>
          </a:r>
        </a:p>
      </dsp:txBody>
      <dsp:txXfrm>
        <a:off x="0" y="1107633"/>
        <a:ext cx="6900512" cy="1106957"/>
      </dsp:txXfrm>
    </dsp:sp>
    <dsp:sp modelId="{A344843E-F08C-4B52-80DB-5BD3D1FAF337}">
      <dsp:nvSpPr>
        <dsp:cNvPr id="0" name=""/>
        <dsp:cNvSpPr/>
      </dsp:nvSpPr>
      <dsp:spPr>
        <a:xfrm>
          <a:off x="0" y="2214591"/>
          <a:ext cx="6900512"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389F5D-55AB-4042-AB6B-9B877CCA127D}">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C.) Can cause upset stomach </a:t>
          </a:r>
        </a:p>
      </dsp:txBody>
      <dsp:txXfrm>
        <a:off x="0" y="2214591"/>
        <a:ext cx="6900512" cy="1106957"/>
      </dsp:txXfrm>
    </dsp:sp>
    <dsp:sp modelId="{9CA4508E-3CA3-450A-B5A9-A3C4FD2909D9}">
      <dsp:nvSpPr>
        <dsp:cNvPr id="0" name=""/>
        <dsp:cNvSpPr/>
      </dsp:nvSpPr>
      <dsp:spPr>
        <a:xfrm>
          <a:off x="0" y="3321549"/>
          <a:ext cx="6900512"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4125AC0-803F-490A-9C7E-72A28B4F6001}">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D.) Take until all medication is gone</a:t>
          </a:r>
        </a:p>
      </dsp:txBody>
      <dsp:txXfrm>
        <a:off x="0" y="3321549"/>
        <a:ext cx="6900512" cy="1106957"/>
      </dsp:txXfrm>
    </dsp:sp>
    <dsp:sp modelId="{040232C9-1540-445C-8BC1-03E0A79D56AD}">
      <dsp:nvSpPr>
        <dsp:cNvPr id="0" name=""/>
        <dsp:cNvSpPr/>
      </dsp:nvSpPr>
      <dsp:spPr>
        <a:xfrm>
          <a:off x="0" y="4428507"/>
          <a:ext cx="6900512"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5C55E1-7BA5-461D-895C-EE339D4A8174}">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E.) Taking with proton pump inhibitors can help increase absorption</a:t>
          </a:r>
        </a:p>
      </dsp:txBody>
      <dsp:txXfrm>
        <a:off x="0" y="4428507"/>
        <a:ext cx="6900512" cy="11069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E69EA-2863-4BB7-9D39-5E12D43EB97F}">
      <dsp:nvSpPr>
        <dsp:cNvPr id="0" name=""/>
        <dsp:cNvSpPr/>
      </dsp:nvSpPr>
      <dsp:spPr>
        <a:xfrm>
          <a:off x="0" y="0"/>
          <a:ext cx="8097012" cy="78324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Corbel" panose="020B0503020204020204" pitchFamily="34" charset="0"/>
            </a:rPr>
            <a:t>May take daily, but do not take more than 200mg (1 dose) in a 24-hour period</a:t>
          </a:r>
        </a:p>
      </dsp:txBody>
      <dsp:txXfrm>
        <a:off x="22940" y="22940"/>
        <a:ext cx="7160195" cy="737360"/>
      </dsp:txXfrm>
    </dsp:sp>
    <dsp:sp modelId="{468FD652-FD8A-41E5-8A4F-A39958087052}">
      <dsp:nvSpPr>
        <dsp:cNvPr id="0" name=""/>
        <dsp:cNvSpPr/>
      </dsp:nvSpPr>
      <dsp:spPr>
        <a:xfrm>
          <a:off x="604647" y="892024"/>
          <a:ext cx="8097012" cy="783240"/>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Corbel" panose="020B0503020204020204" pitchFamily="34" charset="0"/>
            </a:rPr>
            <a:t>May cause upset stomach or diarrhea</a:t>
          </a:r>
        </a:p>
      </dsp:txBody>
      <dsp:txXfrm>
        <a:off x="627587" y="914964"/>
        <a:ext cx="6937378" cy="737360"/>
      </dsp:txXfrm>
    </dsp:sp>
    <dsp:sp modelId="{461C2BA1-9610-4A96-AAB8-A2882D9AC319}">
      <dsp:nvSpPr>
        <dsp:cNvPr id="0" name=""/>
        <dsp:cNvSpPr/>
      </dsp:nvSpPr>
      <dsp:spPr>
        <a:xfrm>
          <a:off x="1209293" y="1784048"/>
          <a:ext cx="8097012" cy="783240"/>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Corbel" panose="020B0503020204020204" pitchFamily="34" charset="0"/>
            </a:rPr>
            <a:t>May cause increased sensitivity to the sun</a:t>
          </a:r>
        </a:p>
      </dsp:txBody>
      <dsp:txXfrm>
        <a:off x="1232233" y="1806988"/>
        <a:ext cx="6937378" cy="737360"/>
      </dsp:txXfrm>
    </dsp:sp>
    <dsp:sp modelId="{3A6CB75E-B1C0-4D25-A59F-073352CA17AE}">
      <dsp:nvSpPr>
        <dsp:cNvPr id="0" name=""/>
        <dsp:cNvSpPr/>
      </dsp:nvSpPr>
      <dsp:spPr>
        <a:xfrm>
          <a:off x="1813940" y="2676072"/>
          <a:ext cx="8097012" cy="783240"/>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dirty="0">
              <a:latin typeface="Corbel" panose="020B0503020204020204" pitchFamily="34" charset="0"/>
            </a:rPr>
            <a:t>Avoid taking with multivitamins or supplements containing certain metals – separate by at least 2 hours before or 4 hours after, if necessary</a:t>
          </a:r>
        </a:p>
        <a:p>
          <a:pPr marL="171450" lvl="1" indent="-171450" algn="l" defTabSz="711200">
            <a:lnSpc>
              <a:spcPct val="90000"/>
            </a:lnSpc>
            <a:spcBef>
              <a:spcPct val="0"/>
            </a:spcBef>
            <a:spcAft>
              <a:spcPct val="15000"/>
            </a:spcAft>
            <a:buChar char="•"/>
          </a:pPr>
          <a:r>
            <a:rPr lang="en-US" sz="1600" b="1" kern="1200" dirty="0">
              <a:latin typeface="Corbel" panose="020B0503020204020204" pitchFamily="34" charset="0"/>
            </a:rPr>
            <a:t>Ca2+, Mg 2+, Fe2+, </a:t>
          </a:r>
          <a:r>
            <a:rPr lang="en-US" sz="1600" b="1" kern="1200" dirty="0" err="1">
              <a:latin typeface="Corbel" panose="020B0503020204020204" pitchFamily="34" charset="0"/>
            </a:rPr>
            <a:t>etc</a:t>
          </a:r>
          <a:r>
            <a:rPr lang="en-US" sz="1600" b="1" kern="1200" dirty="0">
              <a:latin typeface="Corbel" panose="020B0503020204020204" pitchFamily="34" charset="0"/>
            </a:rPr>
            <a:t>…</a:t>
          </a:r>
        </a:p>
      </dsp:txBody>
      <dsp:txXfrm>
        <a:off x="1836880" y="2699012"/>
        <a:ext cx="6937378" cy="737360"/>
      </dsp:txXfrm>
    </dsp:sp>
    <dsp:sp modelId="{E48559D2-C260-4416-8C9E-A8496293931D}">
      <dsp:nvSpPr>
        <dsp:cNvPr id="0" name=""/>
        <dsp:cNvSpPr/>
      </dsp:nvSpPr>
      <dsp:spPr>
        <a:xfrm>
          <a:off x="2418587" y="3568097"/>
          <a:ext cx="8097012" cy="783240"/>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latin typeface="Corbel" panose="020B0503020204020204" pitchFamily="34" charset="0"/>
            </a:rPr>
            <a:t>Acid suppressing therapy may decrease absorption</a:t>
          </a:r>
        </a:p>
      </dsp:txBody>
      <dsp:txXfrm>
        <a:off x="2441527" y="3591037"/>
        <a:ext cx="6937378" cy="737360"/>
      </dsp:txXfrm>
    </dsp:sp>
    <dsp:sp modelId="{19D9A2D9-760F-4A6A-A8AD-548B0EBB7616}">
      <dsp:nvSpPr>
        <dsp:cNvPr id="0" name=""/>
        <dsp:cNvSpPr/>
      </dsp:nvSpPr>
      <dsp:spPr>
        <a:xfrm>
          <a:off x="7587905" y="572200"/>
          <a:ext cx="509106" cy="509106"/>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702454" y="572200"/>
        <a:ext cx="280008" cy="383102"/>
      </dsp:txXfrm>
    </dsp:sp>
    <dsp:sp modelId="{06C5296B-70BD-48E1-A361-5C06CF92F01B}">
      <dsp:nvSpPr>
        <dsp:cNvPr id="0" name=""/>
        <dsp:cNvSpPr/>
      </dsp:nvSpPr>
      <dsp:spPr>
        <a:xfrm>
          <a:off x="8192552" y="1464225"/>
          <a:ext cx="509106" cy="509106"/>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307101" y="1464225"/>
        <a:ext cx="280008" cy="383102"/>
      </dsp:txXfrm>
    </dsp:sp>
    <dsp:sp modelId="{A1E176E2-118D-4C00-A59E-3B7E216369D1}">
      <dsp:nvSpPr>
        <dsp:cNvPr id="0" name=""/>
        <dsp:cNvSpPr/>
      </dsp:nvSpPr>
      <dsp:spPr>
        <a:xfrm>
          <a:off x="8797199" y="2343195"/>
          <a:ext cx="509106" cy="509106"/>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911748" y="2343195"/>
        <a:ext cx="280008" cy="383102"/>
      </dsp:txXfrm>
    </dsp:sp>
    <dsp:sp modelId="{51DD0BCF-DE12-4FDF-8D4C-90A3BBBC4291}">
      <dsp:nvSpPr>
        <dsp:cNvPr id="0" name=""/>
        <dsp:cNvSpPr/>
      </dsp:nvSpPr>
      <dsp:spPr>
        <a:xfrm>
          <a:off x="9401846" y="3243922"/>
          <a:ext cx="509106" cy="509106"/>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9516395" y="3243922"/>
        <a:ext cx="280008" cy="3831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BDE10A-79BE-475D-A9B2-4212B0F8201A}">
      <dsp:nvSpPr>
        <dsp:cNvPr id="0" name=""/>
        <dsp:cNvSpPr/>
      </dsp:nvSpPr>
      <dsp:spPr>
        <a:xfrm>
          <a:off x="0" y="58944"/>
          <a:ext cx="10119359" cy="71505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Analyzed 2375 gonococcal isolates from the 2018 Euro-GASP survey.</a:t>
          </a:r>
        </a:p>
      </dsp:txBody>
      <dsp:txXfrm>
        <a:off x="34906" y="93850"/>
        <a:ext cx="10049547" cy="645240"/>
      </dsp:txXfrm>
    </dsp:sp>
    <dsp:sp modelId="{E7A16FF0-DE21-4F52-B560-2C0651CC5426}">
      <dsp:nvSpPr>
        <dsp:cNvPr id="0" name=""/>
        <dsp:cNvSpPr/>
      </dsp:nvSpPr>
      <dsp:spPr>
        <a:xfrm>
          <a:off x="0" y="825837"/>
          <a:ext cx="10119359" cy="715052"/>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Tested 2 major determinates of reduced susceptibility to tetracyclines to assess resistance to other antimicrobials acquired indirectly.</a:t>
          </a:r>
        </a:p>
      </dsp:txBody>
      <dsp:txXfrm>
        <a:off x="34906" y="860743"/>
        <a:ext cx="10049547" cy="645240"/>
      </dsp:txXfrm>
    </dsp:sp>
    <dsp:sp modelId="{76A242FB-DEF3-4FF5-B22E-5946DF532F17}">
      <dsp:nvSpPr>
        <dsp:cNvPr id="0" name=""/>
        <dsp:cNvSpPr/>
      </dsp:nvSpPr>
      <dsp:spPr>
        <a:xfrm>
          <a:off x="0" y="1540890"/>
          <a:ext cx="10119359" cy="484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290"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i="1" kern="1200"/>
            <a:t>tetM</a:t>
          </a:r>
          <a:endParaRPr lang="en-US" sz="1400" kern="1200"/>
        </a:p>
        <a:p>
          <a:pPr marL="114300" lvl="1" indent="-114300" algn="l" defTabSz="622300">
            <a:lnSpc>
              <a:spcPct val="90000"/>
            </a:lnSpc>
            <a:spcBef>
              <a:spcPct val="0"/>
            </a:spcBef>
            <a:spcAft>
              <a:spcPct val="20000"/>
            </a:spcAft>
            <a:buChar char="•"/>
          </a:pPr>
          <a:r>
            <a:rPr lang="en-US" sz="1400" i="1" kern="1200"/>
            <a:t>rpsJ</a:t>
          </a:r>
          <a:r>
            <a:rPr lang="en-US" sz="1400" kern="1200"/>
            <a:t>V57M</a:t>
          </a:r>
        </a:p>
      </dsp:txBody>
      <dsp:txXfrm>
        <a:off x="0" y="1540890"/>
        <a:ext cx="10119359" cy="484380"/>
      </dsp:txXfrm>
    </dsp:sp>
    <dsp:sp modelId="{CBBFE631-65AB-45A6-B57A-1DBF43105E8C}">
      <dsp:nvSpPr>
        <dsp:cNvPr id="0" name=""/>
        <dsp:cNvSpPr/>
      </dsp:nvSpPr>
      <dsp:spPr>
        <a:xfrm>
          <a:off x="0" y="2025270"/>
          <a:ext cx="10119359" cy="715052"/>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Found strong evidence of clonal spread of </a:t>
          </a:r>
          <a:r>
            <a:rPr lang="en-US" sz="1800" i="1" kern="1200"/>
            <a:t>tetM</a:t>
          </a:r>
          <a:r>
            <a:rPr lang="en-US" sz="1800" kern="1200"/>
            <a:t> and </a:t>
          </a:r>
          <a:r>
            <a:rPr lang="en-US" sz="1800" i="1" kern="1200"/>
            <a:t>rpsJ</a:t>
          </a:r>
          <a:r>
            <a:rPr lang="en-US" sz="1800" kern="1200"/>
            <a:t>V57M by genogroup.</a:t>
          </a:r>
        </a:p>
      </dsp:txBody>
      <dsp:txXfrm>
        <a:off x="34906" y="2060176"/>
        <a:ext cx="10049547" cy="645240"/>
      </dsp:txXfrm>
    </dsp:sp>
    <dsp:sp modelId="{C630397E-FD34-42FB-B708-33B0B49A04B2}">
      <dsp:nvSpPr>
        <dsp:cNvPr id="0" name=""/>
        <dsp:cNvSpPr/>
      </dsp:nvSpPr>
      <dsp:spPr>
        <a:xfrm>
          <a:off x="0" y="2792162"/>
          <a:ext cx="10119359" cy="715052"/>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Recommend monitoring for the emergence of resistance to other antimicrobials in </a:t>
          </a:r>
          <a:r>
            <a:rPr lang="en-US" sz="1800" i="1" kern="1200" dirty="0"/>
            <a:t>N. gonorrhea</a:t>
          </a:r>
          <a:r>
            <a:rPr lang="en-US" sz="1800" kern="1200" dirty="0"/>
            <a:t> and other bacterial species.</a:t>
          </a:r>
        </a:p>
      </dsp:txBody>
      <dsp:txXfrm>
        <a:off x="34906" y="2827068"/>
        <a:ext cx="10049547" cy="64524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6D209E3-4171-48D8-B56B-BFBD7996B808}" type="datetimeFigureOut">
              <a:rPr lang="en-US" smtClean="0"/>
              <a:t>1/10/2024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25DE5C7-41B4-47E4-92CF-D9916B79C14D}" type="slidenum">
              <a:rPr lang="en-US" smtClean="0"/>
              <a:t>‹#›</a:t>
            </a:fld>
            <a:endParaRPr lang="en-US"/>
          </a:p>
        </p:txBody>
      </p:sp>
    </p:spTree>
    <p:extLst>
      <p:ext uri="{BB962C8B-B14F-4D97-AF65-F5344CB8AC3E}">
        <p14:creationId xmlns:p14="http://schemas.microsoft.com/office/powerpoint/2010/main" val="3613766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DE5C7-41B4-47E4-92CF-D9916B79C14D}" type="slidenum">
              <a:rPr lang="en-US" smtClean="0"/>
              <a:t>2</a:t>
            </a:fld>
            <a:endParaRPr lang="en-US"/>
          </a:p>
        </p:txBody>
      </p:sp>
    </p:spTree>
    <p:extLst>
      <p:ext uri="{BB962C8B-B14F-4D97-AF65-F5344CB8AC3E}">
        <p14:creationId xmlns:p14="http://schemas.microsoft.com/office/powerpoint/2010/main" val="467633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DE5C7-41B4-47E4-92CF-D9916B79C14D}" type="slidenum">
              <a:rPr lang="en-US" smtClean="0"/>
              <a:t>18</a:t>
            </a:fld>
            <a:endParaRPr lang="en-US"/>
          </a:p>
        </p:txBody>
      </p:sp>
    </p:spTree>
    <p:extLst>
      <p:ext uri="{BB962C8B-B14F-4D97-AF65-F5344CB8AC3E}">
        <p14:creationId xmlns:p14="http://schemas.microsoft.com/office/powerpoint/2010/main" val="14964490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Must be within 72 hours of unprotected sex</a:t>
            </a:r>
          </a:p>
          <a:p>
            <a:endParaRPr lang="en-US" dirty="0"/>
          </a:p>
        </p:txBody>
      </p:sp>
      <p:sp>
        <p:nvSpPr>
          <p:cNvPr id="4" name="Slide Number Placeholder 3"/>
          <p:cNvSpPr>
            <a:spLocks noGrp="1"/>
          </p:cNvSpPr>
          <p:nvPr>
            <p:ph type="sldNum" sz="quarter" idx="5"/>
          </p:nvPr>
        </p:nvSpPr>
        <p:spPr/>
        <p:txBody>
          <a:bodyPr/>
          <a:lstStyle/>
          <a:p>
            <a:fld id="{B25DE5C7-41B4-47E4-92CF-D9916B79C14D}" type="slidenum">
              <a:rPr lang="en-US" smtClean="0"/>
              <a:t>21</a:t>
            </a:fld>
            <a:endParaRPr lang="en-US"/>
          </a:p>
        </p:txBody>
      </p:sp>
    </p:spTree>
    <p:extLst>
      <p:ext uri="{BB962C8B-B14F-4D97-AF65-F5344CB8AC3E}">
        <p14:creationId xmlns:p14="http://schemas.microsoft.com/office/powerpoint/2010/main" val="1303326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DE5C7-41B4-47E4-92CF-D9916B79C14D}" type="slidenum">
              <a:rPr lang="en-US" smtClean="0"/>
              <a:t>24</a:t>
            </a:fld>
            <a:endParaRPr lang="en-US"/>
          </a:p>
        </p:txBody>
      </p:sp>
    </p:spTree>
    <p:extLst>
      <p:ext uri="{BB962C8B-B14F-4D97-AF65-F5344CB8AC3E}">
        <p14:creationId xmlns:p14="http://schemas.microsoft.com/office/powerpoint/2010/main" val="17982491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Hepatitis B PEP that involves immune globulin and vaccination</a:t>
            </a:r>
          </a:p>
        </p:txBody>
      </p:sp>
      <p:sp>
        <p:nvSpPr>
          <p:cNvPr id="4" name="Slide Number Placeholder 3"/>
          <p:cNvSpPr>
            <a:spLocks noGrp="1"/>
          </p:cNvSpPr>
          <p:nvPr>
            <p:ph type="sldNum" sz="quarter" idx="5"/>
          </p:nvPr>
        </p:nvSpPr>
        <p:spPr/>
        <p:txBody>
          <a:bodyPr/>
          <a:lstStyle/>
          <a:p>
            <a:fld id="{B25DE5C7-41B4-47E4-92CF-D9916B79C14D}" type="slidenum">
              <a:rPr lang="en-US" smtClean="0"/>
              <a:t>6</a:t>
            </a:fld>
            <a:endParaRPr lang="en-US"/>
          </a:p>
        </p:txBody>
      </p:sp>
    </p:spTree>
    <p:extLst>
      <p:ext uri="{BB962C8B-B14F-4D97-AF65-F5344CB8AC3E}">
        <p14:creationId xmlns:p14="http://schemas.microsoft.com/office/powerpoint/2010/main" val="105627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reasons given in the </a:t>
            </a:r>
            <a:r>
              <a:rPr lang="en-US" dirty="0" err="1"/>
              <a:t>DoxyPEP</a:t>
            </a:r>
            <a:r>
              <a:rPr lang="en-US" dirty="0"/>
              <a:t> article we will talk about later. I validated them with Lexicomp</a:t>
            </a:r>
          </a:p>
          <a:p>
            <a:endParaRPr lang="en-US" dirty="0"/>
          </a:p>
        </p:txBody>
      </p:sp>
      <p:sp>
        <p:nvSpPr>
          <p:cNvPr id="4" name="Slide Number Placeholder 3"/>
          <p:cNvSpPr>
            <a:spLocks noGrp="1"/>
          </p:cNvSpPr>
          <p:nvPr>
            <p:ph type="sldNum" sz="quarter" idx="5"/>
          </p:nvPr>
        </p:nvSpPr>
        <p:spPr/>
        <p:txBody>
          <a:bodyPr/>
          <a:lstStyle/>
          <a:p>
            <a:fld id="{B25DE5C7-41B4-47E4-92CF-D9916B79C14D}" type="slidenum">
              <a:rPr lang="en-US" smtClean="0"/>
              <a:t>7</a:t>
            </a:fld>
            <a:endParaRPr lang="en-US"/>
          </a:p>
        </p:txBody>
      </p:sp>
    </p:spTree>
    <p:extLst>
      <p:ext uri="{BB962C8B-B14F-4D97-AF65-F5344CB8AC3E}">
        <p14:creationId xmlns:p14="http://schemas.microsoft.com/office/powerpoint/2010/main" val="4260517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5DE5C7-41B4-47E4-92CF-D9916B79C14D}" type="slidenum">
              <a:rPr lang="en-US" smtClean="0"/>
              <a:t>9</a:t>
            </a:fld>
            <a:endParaRPr lang="en-US"/>
          </a:p>
        </p:txBody>
      </p:sp>
    </p:spTree>
    <p:extLst>
      <p:ext uri="{BB962C8B-B14F-4D97-AF65-F5344CB8AC3E}">
        <p14:creationId xmlns:p14="http://schemas.microsoft.com/office/powerpoint/2010/main" val="3754547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N=232, MSM and TGW on Truvada</a:t>
            </a:r>
          </a:p>
          <a:p>
            <a:pPr defTabSz="931774">
              <a:defRPr/>
            </a:pPr>
            <a:r>
              <a:rPr lang="en-US" dirty="0"/>
              <a:t>First STI infection during a 10-month follow up period</a:t>
            </a:r>
          </a:p>
          <a:p>
            <a:pPr defTabSz="931774">
              <a:defRPr/>
            </a:pPr>
            <a:r>
              <a:rPr lang="en-US" dirty="0"/>
              <a:t>Chlamydia risk reduced 70% and Syphilis risk reduced 73%</a:t>
            </a:r>
          </a:p>
          <a:p>
            <a:pPr defTabSz="931774">
              <a:defRPr/>
            </a:pPr>
            <a:r>
              <a:rPr lang="en-US" dirty="0"/>
              <a:t>Limitation – open label and short follow up</a:t>
            </a:r>
          </a:p>
          <a:p>
            <a:endParaRPr lang="en-US" dirty="0"/>
          </a:p>
        </p:txBody>
      </p:sp>
      <p:sp>
        <p:nvSpPr>
          <p:cNvPr id="4" name="Slide Number Placeholder 3"/>
          <p:cNvSpPr>
            <a:spLocks noGrp="1"/>
          </p:cNvSpPr>
          <p:nvPr>
            <p:ph type="sldNum" sz="quarter" idx="5"/>
          </p:nvPr>
        </p:nvSpPr>
        <p:spPr/>
        <p:txBody>
          <a:bodyPr/>
          <a:lstStyle/>
          <a:p>
            <a:fld id="{B25DE5C7-41B4-47E4-92CF-D9916B79C14D}" type="slidenum">
              <a:rPr lang="en-US" smtClean="0"/>
              <a:t>11</a:t>
            </a:fld>
            <a:endParaRPr lang="en-US"/>
          </a:p>
        </p:txBody>
      </p:sp>
    </p:spTree>
    <p:extLst>
      <p:ext uri="{BB962C8B-B14F-4D97-AF65-F5344CB8AC3E}">
        <p14:creationId xmlns:p14="http://schemas.microsoft.com/office/powerpoint/2010/main" val="3019314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Doxycycline Hyclate ER 200mg tablets</a:t>
            </a:r>
          </a:p>
          <a:p>
            <a:pPr marL="174708" indent="-174708">
              <a:buFont typeface="Arial" panose="020B0604020202020204" pitchFamily="34" charset="0"/>
              <a:buChar char="•"/>
            </a:pPr>
            <a:r>
              <a:rPr lang="en-US" dirty="0"/>
              <a:t>217 in PrEP cohort got doxy and 100 standard of care</a:t>
            </a:r>
          </a:p>
          <a:p>
            <a:pPr marL="174708" indent="-174708">
              <a:buFont typeface="Arial" panose="020B0604020202020204" pitchFamily="34" charset="0"/>
              <a:buChar char="•"/>
            </a:pPr>
            <a:r>
              <a:rPr lang="en-US" dirty="0"/>
              <a:t>109 in PLWH cohort got doxy and 47 standard of care</a:t>
            </a:r>
          </a:p>
          <a:p>
            <a:pPr marL="174708" indent="-174708">
              <a:buFont typeface="Arial" panose="020B0604020202020204" pitchFamily="34" charset="0"/>
              <a:buChar char="•"/>
            </a:pPr>
            <a:r>
              <a:rPr lang="en-US" dirty="0"/>
              <a:t>Median age was 38</a:t>
            </a:r>
          </a:p>
          <a:p>
            <a:pPr marL="174708" indent="-174708">
              <a:buFont typeface="Arial" panose="020B0604020202020204" pitchFamily="34" charset="0"/>
              <a:buChar char="•"/>
            </a:pPr>
            <a:r>
              <a:rPr lang="en-US" dirty="0"/>
              <a:t>30% of participants were Hispanic or </a:t>
            </a:r>
            <a:r>
              <a:rPr lang="en-US" dirty="0" err="1"/>
              <a:t>LatinX</a:t>
            </a:r>
            <a:endParaRPr lang="en-US" dirty="0"/>
          </a:p>
          <a:p>
            <a:pPr marL="174708" indent="-174708">
              <a:buFont typeface="Arial" panose="020B0604020202020204" pitchFamily="34" charset="0"/>
              <a:buChar char="•"/>
            </a:pPr>
            <a:r>
              <a:rPr lang="en-US" dirty="0"/>
              <a:t>96% identified as male gender with 87% of participants assigned male at birth</a:t>
            </a:r>
          </a:p>
          <a:p>
            <a:pPr marL="174708" indent="-174708">
              <a:buFont typeface="Arial" panose="020B0604020202020204" pitchFamily="34" charset="0"/>
              <a:buChar char="•"/>
            </a:pPr>
            <a:r>
              <a:rPr lang="en-US" dirty="0"/>
              <a:t>Persons in standard of care group were recommend to switch to doxy after 8 months because they study had crossed the stopping boundary for effectiveness</a:t>
            </a:r>
          </a:p>
          <a:p>
            <a:pPr marL="174708" indent="-174708">
              <a:buFont typeface="Arial" panose="020B0604020202020204" pitchFamily="34" charset="0"/>
              <a:buChar char="•"/>
            </a:pPr>
            <a:r>
              <a:rPr lang="en-US" dirty="0"/>
              <a:t>RR= risk is lowered by about 66% in the PrEP cohort and 62% in the PLWH cohort</a:t>
            </a:r>
          </a:p>
          <a:p>
            <a:pPr marL="174708" indent="-174708">
              <a:buFont typeface="Arial" panose="020B0604020202020204" pitchFamily="34" charset="0"/>
              <a:buChar char="•"/>
            </a:pPr>
            <a:r>
              <a:rPr lang="en-US" dirty="0"/>
              <a:t>NNT= need to treat 5 patients in the PrEP cohort to prevent one STI and 6 patients in the PLWH cohort to prevent one STI</a:t>
            </a:r>
          </a:p>
          <a:p>
            <a:pPr marL="174708" indent="-174708">
              <a:buFont typeface="Arial" panose="020B0604020202020204" pitchFamily="34" charset="0"/>
              <a:buChar char="•"/>
            </a:pPr>
            <a:r>
              <a:rPr lang="en-US" dirty="0"/>
              <a:t>More pharyngeal gonorrhea</a:t>
            </a:r>
          </a:p>
          <a:p>
            <a:pPr marL="174708" indent="-174708">
              <a:buFont typeface="Arial" panose="020B0604020202020204" pitchFamily="34" charset="0"/>
              <a:buChar char="•"/>
            </a:pPr>
            <a:r>
              <a:rPr lang="en-US" dirty="0"/>
              <a:t>More rectal chlamydia</a:t>
            </a:r>
          </a:p>
          <a:p>
            <a:pPr marL="174708" indent="-174708">
              <a:buFont typeface="Arial" panose="020B0604020202020204" pitchFamily="34" charset="0"/>
              <a:buChar char="•"/>
            </a:pPr>
            <a:r>
              <a:rPr lang="en-US" dirty="0"/>
              <a:t>Terminated early due to significant efficacy</a:t>
            </a:r>
          </a:p>
          <a:p>
            <a:endParaRPr lang="en-US" dirty="0"/>
          </a:p>
        </p:txBody>
      </p:sp>
      <p:sp>
        <p:nvSpPr>
          <p:cNvPr id="4" name="Slide Number Placeholder 3"/>
          <p:cNvSpPr>
            <a:spLocks noGrp="1"/>
          </p:cNvSpPr>
          <p:nvPr>
            <p:ph type="sldNum" sz="quarter" idx="5"/>
          </p:nvPr>
        </p:nvSpPr>
        <p:spPr/>
        <p:txBody>
          <a:bodyPr/>
          <a:lstStyle/>
          <a:p>
            <a:fld id="{B25DE5C7-41B4-47E4-92CF-D9916B79C14D}" type="slidenum">
              <a:rPr lang="en-US" smtClean="0"/>
              <a:t>12</a:t>
            </a:fld>
            <a:endParaRPr lang="en-US"/>
          </a:p>
        </p:txBody>
      </p:sp>
    </p:spTree>
    <p:extLst>
      <p:ext uri="{BB962C8B-B14F-4D97-AF65-F5344CB8AC3E}">
        <p14:creationId xmlns:p14="http://schemas.microsoft.com/office/powerpoint/2010/main" val="698813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Reduced syphilis by 87%, CT by 88%, and GC by 55%</a:t>
            </a:r>
          </a:p>
          <a:p>
            <a:r>
              <a:rPr lang="en-US" dirty="0"/>
              <a:t>Limitations – short follow up and open label</a:t>
            </a:r>
          </a:p>
        </p:txBody>
      </p:sp>
      <p:sp>
        <p:nvSpPr>
          <p:cNvPr id="4" name="Slide Number Placeholder 3"/>
          <p:cNvSpPr>
            <a:spLocks noGrp="1"/>
          </p:cNvSpPr>
          <p:nvPr>
            <p:ph type="sldNum" sz="quarter" idx="5"/>
          </p:nvPr>
        </p:nvSpPr>
        <p:spPr/>
        <p:txBody>
          <a:bodyPr/>
          <a:lstStyle/>
          <a:p>
            <a:fld id="{B25DE5C7-41B4-47E4-92CF-D9916B79C14D}" type="slidenum">
              <a:rPr lang="en-US" smtClean="0"/>
              <a:t>13</a:t>
            </a:fld>
            <a:endParaRPr lang="en-US"/>
          </a:p>
        </p:txBody>
      </p:sp>
    </p:spTree>
    <p:extLst>
      <p:ext uri="{BB962C8B-B14F-4D97-AF65-F5344CB8AC3E}">
        <p14:creationId xmlns:p14="http://schemas.microsoft.com/office/powerpoint/2010/main" val="1719121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Reduced syphilis by 77%, GC 74%, and CT57%</a:t>
            </a:r>
          </a:p>
          <a:p>
            <a:endParaRPr lang="en-US" dirty="0"/>
          </a:p>
        </p:txBody>
      </p:sp>
      <p:sp>
        <p:nvSpPr>
          <p:cNvPr id="4" name="Slide Number Placeholder 3"/>
          <p:cNvSpPr>
            <a:spLocks noGrp="1"/>
          </p:cNvSpPr>
          <p:nvPr>
            <p:ph type="sldNum" sz="quarter" idx="5"/>
          </p:nvPr>
        </p:nvSpPr>
        <p:spPr/>
        <p:txBody>
          <a:bodyPr/>
          <a:lstStyle/>
          <a:p>
            <a:fld id="{B25DE5C7-41B4-47E4-92CF-D9916B79C14D}" type="slidenum">
              <a:rPr lang="en-US" smtClean="0"/>
              <a:t>14</a:t>
            </a:fld>
            <a:endParaRPr lang="en-US"/>
          </a:p>
        </p:txBody>
      </p:sp>
    </p:spTree>
    <p:extLst>
      <p:ext uri="{BB962C8B-B14F-4D97-AF65-F5344CB8AC3E}">
        <p14:creationId xmlns:p14="http://schemas.microsoft.com/office/powerpoint/2010/main" val="28428961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Any incident of STI</a:t>
            </a:r>
          </a:p>
          <a:p>
            <a:pPr defTabSz="931774">
              <a:defRPr/>
            </a:pPr>
            <a:r>
              <a:rPr lang="en-US" dirty="0"/>
              <a:t>There were only two syphilis infections during the study</a:t>
            </a:r>
          </a:p>
          <a:p>
            <a:endParaRPr lang="en-US" dirty="0"/>
          </a:p>
        </p:txBody>
      </p:sp>
      <p:sp>
        <p:nvSpPr>
          <p:cNvPr id="4" name="Slide Number Placeholder 3"/>
          <p:cNvSpPr>
            <a:spLocks noGrp="1"/>
          </p:cNvSpPr>
          <p:nvPr>
            <p:ph type="sldNum" sz="quarter" idx="5"/>
          </p:nvPr>
        </p:nvSpPr>
        <p:spPr/>
        <p:txBody>
          <a:bodyPr/>
          <a:lstStyle/>
          <a:p>
            <a:fld id="{B25DE5C7-41B4-47E4-92CF-D9916B79C14D}" type="slidenum">
              <a:rPr lang="en-US" smtClean="0"/>
              <a:t>15</a:t>
            </a:fld>
            <a:endParaRPr lang="en-US"/>
          </a:p>
        </p:txBody>
      </p:sp>
    </p:spTree>
    <p:extLst>
      <p:ext uri="{BB962C8B-B14F-4D97-AF65-F5344CB8AC3E}">
        <p14:creationId xmlns:p14="http://schemas.microsoft.com/office/powerpoint/2010/main" val="1687413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285CE-0B56-559F-FD07-3F19F816C1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0058E3-EF95-7E28-B1F8-7C8A7C205B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FB85B4-00A6-897F-8A51-945EB9ABB3C3}"/>
              </a:ext>
            </a:extLst>
          </p:cNvPr>
          <p:cNvSpPr>
            <a:spLocks noGrp="1"/>
          </p:cNvSpPr>
          <p:nvPr>
            <p:ph type="dt" sz="half" idx="10"/>
          </p:nvPr>
        </p:nvSpPr>
        <p:spPr/>
        <p:txBody>
          <a:bodyPr/>
          <a:lstStyle/>
          <a:p>
            <a:fld id="{1BBAFD58-26D8-419C-9AA1-73C218663082}" type="datetimeFigureOut">
              <a:rPr lang="en-US" smtClean="0"/>
              <a:t>1/10/2024</a:t>
            </a:fld>
            <a:endParaRPr lang="en-US"/>
          </a:p>
        </p:txBody>
      </p:sp>
      <p:sp>
        <p:nvSpPr>
          <p:cNvPr id="5" name="Footer Placeholder 4">
            <a:extLst>
              <a:ext uri="{FF2B5EF4-FFF2-40B4-BE49-F238E27FC236}">
                <a16:creationId xmlns:a16="http://schemas.microsoft.com/office/drawing/2014/main" id="{219224F3-A1BA-9522-3E25-497F62ECDC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49A71-9A95-8E51-FC91-17E1E0B5E496}"/>
              </a:ext>
            </a:extLst>
          </p:cNvPr>
          <p:cNvSpPr>
            <a:spLocks noGrp="1"/>
          </p:cNvSpPr>
          <p:nvPr>
            <p:ph type="sldNum" sz="quarter" idx="12"/>
          </p:nvPr>
        </p:nvSpPr>
        <p:spPr/>
        <p:txBody>
          <a:bodyPr/>
          <a:lstStyle/>
          <a:p>
            <a:fld id="{2E5C93B3-DC05-44AF-BC52-057D29E0B59B}" type="slidenum">
              <a:rPr lang="en-US" smtClean="0"/>
              <a:t>‹#›</a:t>
            </a:fld>
            <a:endParaRPr lang="en-US"/>
          </a:p>
        </p:txBody>
      </p:sp>
    </p:spTree>
    <p:extLst>
      <p:ext uri="{BB962C8B-B14F-4D97-AF65-F5344CB8AC3E}">
        <p14:creationId xmlns:p14="http://schemas.microsoft.com/office/powerpoint/2010/main" val="3607761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471C0-6E93-1F94-6151-43A08C8C1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ECA729-4267-4EFF-A197-4564EF3A2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69264B8-E36B-8AF4-5EC9-6F3DC0AC7572}"/>
              </a:ext>
            </a:extLst>
          </p:cNvPr>
          <p:cNvSpPr>
            <a:spLocks noGrp="1"/>
          </p:cNvSpPr>
          <p:nvPr>
            <p:ph type="dt" sz="half" idx="10"/>
          </p:nvPr>
        </p:nvSpPr>
        <p:spPr/>
        <p:txBody>
          <a:bodyPr/>
          <a:lstStyle/>
          <a:p>
            <a:fld id="{1BBAFD58-26D8-419C-9AA1-73C218663082}" type="datetimeFigureOut">
              <a:rPr lang="en-US" smtClean="0"/>
              <a:t>1/10/2024</a:t>
            </a:fld>
            <a:endParaRPr lang="en-US"/>
          </a:p>
        </p:txBody>
      </p:sp>
      <p:sp>
        <p:nvSpPr>
          <p:cNvPr id="5" name="Footer Placeholder 4">
            <a:extLst>
              <a:ext uri="{FF2B5EF4-FFF2-40B4-BE49-F238E27FC236}">
                <a16:creationId xmlns:a16="http://schemas.microsoft.com/office/drawing/2014/main" id="{8697D319-9CD0-DE60-ABCE-029E8D57E1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2F1C52-4BCA-4143-DB20-C5CFB445E4A6}"/>
              </a:ext>
            </a:extLst>
          </p:cNvPr>
          <p:cNvSpPr>
            <a:spLocks noGrp="1"/>
          </p:cNvSpPr>
          <p:nvPr>
            <p:ph type="sldNum" sz="quarter" idx="12"/>
          </p:nvPr>
        </p:nvSpPr>
        <p:spPr/>
        <p:txBody>
          <a:bodyPr/>
          <a:lstStyle/>
          <a:p>
            <a:fld id="{2E5C93B3-DC05-44AF-BC52-057D29E0B59B}" type="slidenum">
              <a:rPr lang="en-US" smtClean="0"/>
              <a:t>‹#›</a:t>
            </a:fld>
            <a:endParaRPr lang="en-US"/>
          </a:p>
        </p:txBody>
      </p:sp>
    </p:spTree>
    <p:extLst>
      <p:ext uri="{BB962C8B-B14F-4D97-AF65-F5344CB8AC3E}">
        <p14:creationId xmlns:p14="http://schemas.microsoft.com/office/powerpoint/2010/main" val="2966197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52A5E1-8DF0-2200-31A2-3EE1D0081C8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C52B75C-D841-A977-A821-BD698F98829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215441-4AA5-9A7A-B3C4-850A8F0DAEFF}"/>
              </a:ext>
            </a:extLst>
          </p:cNvPr>
          <p:cNvSpPr>
            <a:spLocks noGrp="1"/>
          </p:cNvSpPr>
          <p:nvPr>
            <p:ph type="dt" sz="half" idx="10"/>
          </p:nvPr>
        </p:nvSpPr>
        <p:spPr/>
        <p:txBody>
          <a:bodyPr/>
          <a:lstStyle/>
          <a:p>
            <a:fld id="{1BBAFD58-26D8-419C-9AA1-73C218663082}" type="datetimeFigureOut">
              <a:rPr lang="en-US" smtClean="0"/>
              <a:t>1/10/2024</a:t>
            </a:fld>
            <a:endParaRPr lang="en-US"/>
          </a:p>
        </p:txBody>
      </p:sp>
      <p:sp>
        <p:nvSpPr>
          <p:cNvPr id="5" name="Footer Placeholder 4">
            <a:extLst>
              <a:ext uri="{FF2B5EF4-FFF2-40B4-BE49-F238E27FC236}">
                <a16:creationId xmlns:a16="http://schemas.microsoft.com/office/drawing/2014/main" id="{DABA3B5F-279E-FD2B-61A8-4F961443A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6EDB3A-E9DA-5ED8-7E72-3739F687628C}"/>
              </a:ext>
            </a:extLst>
          </p:cNvPr>
          <p:cNvSpPr>
            <a:spLocks noGrp="1"/>
          </p:cNvSpPr>
          <p:nvPr>
            <p:ph type="sldNum" sz="quarter" idx="12"/>
          </p:nvPr>
        </p:nvSpPr>
        <p:spPr/>
        <p:txBody>
          <a:bodyPr/>
          <a:lstStyle/>
          <a:p>
            <a:fld id="{2E5C93B3-DC05-44AF-BC52-057D29E0B59B}" type="slidenum">
              <a:rPr lang="en-US" smtClean="0"/>
              <a:t>‹#›</a:t>
            </a:fld>
            <a:endParaRPr lang="en-US"/>
          </a:p>
        </p:txBody>
      </p:sp>
    </p:spTree>
    <p:extLst>
      <p:ext uri="{BB962C8B-B14F-4D97-AF65-F5344CB8AC3E}">
        <p14:creationId xmlns:p14="http://schemas.microsoft.com/office/powerpoint/2010/main" val="3590122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39C3B-F046-09AD-FB03-CC2A57D30B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B3A17D-B790-62F0-FA4A-8C5E085DED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2B8EBA-ADF9-9711-B30B-B72D9B7199E6}"/>
              </a:ext>
            </a:extLst>
          </p:cNvPr>
          <p:cNvSpPr>
            <a:spLocks noGrp="1"/>
          </p:cNvSpPr>
          <p:nvPr>
            <p:ph type="dt" sz="half" idx="10"/>
          </p:nvPr>
        </p:nvSpPr>
        <p:spPr/>
        <p:txBody>
          <a:bodyPr/>
          <a:lstStyle/>
          <a:p>
            <a:fld id="{1BBAFD58-26D8-419C-9AA1-73C218663082}" type="datetimeFigureOut">
              <a:rPr lang="en-US" smtClean="0"/>
              <a:t>1/10/2024</a:t>
            </a:fld>
            <a:endParaRPr lang="en-US"/>
          </a:p>
        </p:txBody>
      </p:sp>
      <p:sp>
        <p:nvSpPr>
          <p:cNvPr id="5" name="Footer Placeholder 4">
            <a:extLst>
              <a:ext uri="{FF2B5EF4-FFF2-40B4-BE49-F238E27FC236}">
                <a16:creationId xmlns:a16="http://schemas.microsoft.com/office/drawing/2014/main" id="{46627C65-D1E0-D9B4-ABA9-9FFEAD9E5D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DB9A1A-3B75-D586-40FB-ACFF83540219}"/>
              </a:ext>
            </a:extLst>
          </p:cNvPr>
          <p:cNvSpPr>
            <a:spLocks noGrp="1"/>
          </p:cNvSpPr>
          <p:nvPr>
            <p:ph type="sldNum" sz="quarter" idx="12"/>
          </p:nvPr>
        </p:nvSpPr>
        <p:spPr/>
        <p:txBody>
          <a:bodyPr/>
          <a:lstStyle/>
          <a:p>
            <a:fld id="{2E5C93B3-DC05-44AF-BC52-057D29E0B59B}" type="slidenum">
              <a:rPr lang="en-US" smtClean="0"/>
              <a:t>‹#›</a:t>
            </a:fld>
            <a:endParaRPr lang="en-US"/>
          </a:p>
        </p:txBody>
      </p:sp>
    </p:spTree>
    <p:extLst>
      <p:ext uri="{BB962C8B-B14F-4D97-AF65-F5344CB8AC3E}">
        <p14:creationId xmlns:p14="http://schemas.microsoft.com/office/powerpoint/2010/main" val="1660883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2C4B3-AD4A-D86F-382A-B4DB8ADA50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B121EC0-9467-818D-38FA-1568A9F6B7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9A0BA5-D7E6-2A88-2B26-3F074B914D24}"/>
              </a:ext>
            </a:extLst>
          </p:cNvPr>
          <p:cNvSpPr>
            <a:spLocks noGrp="1"/>
          </p:cNvSpPr>
          <p:nvPr>
            <p:ph type="dt" sz="half" idx="10"/>
          </p:nvPr>
        </p:nvSpPr>
        <p:spPr/>
        <p:txBody>
          <a:bodyPr/>
          <a:lstStyle/>
          <a:p>
            <a:fld id="{1BBAFD58-26D8-419C-9AA1-73C218663082}" type="datetimeFigureOut">
              <a:rPr lang="en-US" smtClean="0"/>
              <a:t>1/10/2024</a:t>
            </a:fld>
            <a:endParaRPr lang="en-US"/>
          </a:p>
        </p:txBody>
      </p:sp>
      <p:sp>
        <p:nvSpPr>
          <p:cNvPr id="5" name="Footer Placeholder 4">
            <a:extLst>
              <a:ext uri="{FF2B5EF4-FFF2-40B4-BE49-F238E27FC236}">
                <a16:creationId xmlns:a16="http://schemas.microsoft.com/office/drawing/2014/main" id="{FE68828F-013E-74E0-AEF9-C2730A64C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A14D9E-EBD5-86F3-964D-82C1CD329C7C}"/>
              </a:ext>
            </a:extLst>
          </p:cNvPr>
          <p:cNvSpPr>
            <a:spLocks noGrp="1"/>
          </p:cNvSpPr>
          <p:nvPr>
            <p:ph type="sldNum" sz="quarter" idx="12"/>
          </p:nvPr>
        </p:nvSpPr>
        <p:spPr/>
        <p:txBody>
          <a:bodyPr/>
          <a:lstStyle/>
          <a:p>
            <a:fld id="{2E5C93B3-DC05-44AF-BC52-057D29E0B59B}" type="slidenum">
              <a:rPr lang="en-US" smtClean="0"/>
              <a:t>‹#›</a:t>
            </a:fld>
            <a:endParaRPr lang="en-US"/>
          </a:p>
        </p:txBody>
      </p:sp>
    </p:spTree>
    <p:extLst>
      <p:ext uri="{BB962C8B-B14F-4D97-AF65-F5344CB8AC3E}">
        <p14:creationId xmlns:p14="http://schemas.microsoft.com/office/powerpoint/2010/main" val="3442539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4E051-082B-C584-8D37-2FD47814BC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1E9CA8-66FC-F53D-EAC9-DD041CABAB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F9F3AA-717F-EB9C-49BE-5F38A6BF52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61519B-4F70-23CF-150E-A315AFCB9E71}"/>
              </a:ext>
            </a:extLst>
          </p:cNvPr>
          <p:cNvSpPr>
            <a:spLocks noGrp="1"/>
          </p:cNvSpPr>
          <p:nvPr>
            <p:ph type="dt" sz="half" idx="10"/>
          </p:nvPr>
        </p:nvSpPr>
        <p:spPr/>
        <p:txBody>
          <a:bodyPr/>
          <a:lstStyle/>
          <a:p>
            <a:fld id="{1BBAFD58-26D8-419C-9AA1-73C218663082}" type="datetimeFigureOut">
              <a:rPr lang="en-US" smtClean="0"/>
              <a:t>1/10/2024</a:t>
            </a:fld>
            <a:endParaRPr lang="en-US"/>
          </a:p>
        </p:txBody>
      </p:sp>
      <p:sp>
        <p:nvSpPr>
          <p:cNvPr id="6" name="Footer Placeholder 5">
            <a:extLst>
              <a:ext uri="{FF2B5EF4-FFF2-40B4-BE49-F238E27FC236}">
                <a16:creationId xmlns:a16="http://schemas.microsoft.com/office/drawing/2014/main" id="{92005E02-201B-A62D-0984-D584E63ADB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A4EB07-CF18-9103-AF27-097F690923BB}"/>
              </a:ext>
            </a:extLst>
          </p:cNvPr>
          <p:cNvSpPr>
            <a:spLocks noGrp="1"/>
          </p:cNvSpPr>
          <p:nvPr>
            <p:ph type="sldNum" sz="quarter" idx="12"/>
          </p:nvPr>
        </p:nvSpPr>
        <p:spPr/>
        <p:txBody>
          <a:bodyPr/>
          <a:lstStyle/>
          <a:p>
            <a:fld id="{2E5C93B3-DC05-44AF-BC52-057D29E0B59B}" type="slidenum">
              <a:rPr lang="en-US" smtClean="0"/>
              <a:t>‹#›</a:t>
            </a:fld>
            <a:endParaRPr lang="en-US"/>
          </a:p>
        </p:txBody>
      </p:sp>
    </p:spTree>
    <p:extLst>
      <p:ext uri="{BB962C8B-B14F-4D97-AF65-F5344CB8AC3E}">
        <p14:creationId xmlns:p14="http://schemas.microsoft.com/office/powerpoint/2010/main" val="2509937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827DE-7E54-05C4-CA81-4D0BEF0EDEF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E758EA-92F0-51A2-CC4E-DF5692414C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5E4411-5CDB-21DE-2EAD-446AFE8A8D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4DC7BF-1C78-A88F-2CE5-25AD6D121A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516745-B8C0-8A53-B609-1AF5D206B3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2B4980-314B-5570-4D08-B0A080946736}"/>
              </a:ext>
            </a:extLst>
          </p:cNvPr>
          <p:cNvSpPr>
            <a:spLocks noGrp="1"/>
          </p:cNvSpPr>
          <p:nvPr>
            <p:ph type="dt" sz="half" idx="10"/>
          </p:nvPr>
        </p:nvSpPr>
        <p:spPr/>
        <p:txBody>
          <a:bodyPr/>
          <a:lstStyle/>
          <a:p>
            <a:fld id="{1BBAFD58-26D8-419C-9AA1-73C218663082}" type="datetimeFigureOut">
              <a:rPr lang="en-US" smtClean="0"/>
              <a:t>1/10/2024</a:t>
            </a:fld>
            <a:endParaRPr lang="en-US"/>
          </a:p>
        </p:txBody>
      </p:sp>
      <p:sp>
        <p:nvSpPr>
          <p:cNvPr id="8" name="Footer Placeholder 7">
            <a:extLst>
              <a:ext uri="{FF2B5EF4-FFF2-40B4-BE49-F238E27FC236}">
                <a16:creationId xmlns:a16="http://schemas.microsoft.com/office/drawing/2014/main" id="{8122BAE9-82B5-AB05-92F1-FFEC561651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2B6F15-3BC1-F2A7-99AE-4BE3F420782C}"/>
              </a:ext>
            </a:extLst>
          </p:cNvPr>
          <p:cNvSpPr>
            <a:spLocks noGrp="1"/>
          </p:cNvSpPr>
          <p:nvPr>
            <p:ph type="sldNum" sz="quarter" idx="12"/>
          </p:nvPr>
        </p:nvSpPr>
        <p:spPr/>
        <p:txBody>
          <a:bodyPr/>
          <a:lstStyle/>
          <a:p>
            <a:fld id="{2E5C93B3-DC05-44AF-BC52-057D29E0B59B}" type="slidenum">
              <a:rPr lang="en-US" smtClean="0"/>
              <a:t>‹#›</a:t>
            </a:fld>
            <a:endParaRPr lang="en-US"/>
          </a:p>
        </p:txBody>
      </p:sp>
    </p:spTree>
    <p:extLst>
      <p:ext uri="{BB962C8B-B14F-4D97-AF65-F5344CB8AC3E}">
        <p14:creationId xmlns:p14="http://schemas.microsoft.com/office/powerpoint/2010/main" val="36043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385D7-0591-ED22-B01C-7E365818E5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93E270-988E-89DC-6C46-6EFC8BDFA2C8}"/>
              </a:ext>
            </a:extLst>
          </p:cNvPr>
          <p:cNvSpPr>
            <a:spLocks noGrp="1"/>
          </p:cNvSpPr>
          <p:nvPr>
            <p:ph type="dt" sz="half" idx="10"/>
          </p:nvPr>
        </p:nvSpPr>
        <p:spPr/>
        <p:txBody>
          <a:bodyPr/>
          <a:lstStyle/>
          <a:p>
            <a:fld id="{1BBAFD58-26D8-419C-9AA1-73C218663082}" type="datetimeFigureOut">
              <a:rPr lang="en-US" smtClean="0"/>
              <a:t>1/10/2024</a:t>
            </a:fld>
            <a:endParaRPr lang="en-US"/>
          </a:p>
        </p:txBody>
      </p:sp>
      <p:sp>
        <p:nvSpPr>
          <p:cNvPr id="4" name="Footer Placeholder 3">
            <a:extLst>
              <a:ext uri="{FF2B5EF4-FFF2-40B4-BE49-F238E27FC236}">
                <a16:creationId xmlns:a16="http://schemas.microsoft.com/office/drawing/2014/main" id="{ACD5F056-440F-F139-867C-CAF46EDA7F3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DA31496-D5E5-67C1-939C-BD96E0038CC8}"/>
              </a:ext>
            </a:extLst>
          </p:cNvPr>
          <p:cNvSpPr>
            <a:spLocks noGrp="1"/>
          </p:cNvSpPr>
          <p:nvPr>
            <p:ph type="sldNum" sz="quarter" idx="12"/>
          </p:nvPr>
        </p:nvSpPr>
        <p:spPr/>
        <p:txBody>
          <a:bodyPr/>
          <a:lstStyle/>
          <a:p>
            <a:fld id="{2E5C93B3-DC05-44AF-BC52-057D29E0B59B}" type="slidenum">
              <a:rPr lang="en-US" smtClean="0"/>
              <a:t>‹#›</a:t>
            </a:fld>
            <a:endParaRPr lang="en-US"/>
          </a:p>
        </p:txBody>
      </p:sp>
    </p:spTree>
    <p:extLst>
      <p:ext uri="{BB962C8B-B14F-4D97-AF65-F5344CB8AC3E}">
        <p14:creationId xmlns:p14="http://schemas.microsoft.com/office/powerpoint/2010/main" val="809694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E6EFF1-C5B4-0C30-47AC-008DFB1B7A0B}"/>
              </a:ext>
            </a:extLst>
          </p:cNvPr>
          <p:cNvSpPr>
            <a:spLocks noGrp="1"/>
          </p:cNvSpPr>
          <p:nvPr>
            <p:ph type="dt" sz="half" idx="10"/>
          </p:nvPr>
        </p:nvSpPr>
        <p:spPr/>
        <p:txBody>
          <a:bodyPr/>
          <a:lstStyle/>
          <a:p>
            <a:fld id="{1BBAFD58-26D8-419C-9AA1-73C218663082}" type="datetimeFigureOut">
              <a:rPr lang="en-US" smtClean="0"/>
              <a:t>1/10/2024</a:t>
            </a:fld>
            <a:endParaRPr lang="en-US"/>
          </a:p>
        </p:txBody>
      </p:sp>
      <p:sp>
        <p:nvSpPr>
          <p:cNvPr id="3" name="Footer Placeholder 2">
            <a:extLst>
              <a:ext uri="{FF2B5EF4-FFF2-40B4-BE49-F238E27FC236}">
                <a16:creationId xmlns:a16="http://schemas.microsoft.com/office/drawing/2014/main" id="{3129A417-C237-79FA-143C-9F5B351ADB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88E2E2-5241-06BA-2139-ECC52701DD30}"/>
              </a:ext>
            </a:extLst>
          </p:cNvPr>
          <p:cNvSpPr>
            <a:spLocks noGrp="1"/>
          </p:cNvSpPr>
          <p:nvPr>
            <p:ph type="sldNum" sz="quarter" idx="12"/>
          </p:nvPr>
        </p:nvSpPr>
        <p:spPr/>
        <p:txBody>
          <a:bodyPr/>
          <a:lstStyle/>
          <a:p>
            <a:fld id="{2E5C93B3-DC05-44AF-BC52-057D29E0B59B}" type="slidenum">
              <a:rPr lang="en-US" smtClean="0"/>
              <a:t>‹#›</a:t>
            </a:fld>
            <a:endParaRPr lang="en-US"/>
          </a:p>
        </p:txBody>
      </p:sp>
    </p:spTree>
    <p:extLst>
      <p:ext uri="{BB962C8B-B14F-4D97-AF65-F5344CB8AC3E}">
        <p14:creationId xmlns:p14="http://schemas.microsoft.com/office/powerpoint/2010/main" val="1910626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1FF9-4324-682A-A0FD-E53D01205C1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B89D97-AC99-E3CF-F8AB-AE8BEF3180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DB8586-9945-7F3A-FB0B-E2804E5751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7CE10C-57C9-0A8D-AD52-C3B62E0307FC}"/>
              </a:ext>
            </a:extLst>
          </p:cNvPr>
          <p:cNvSpPr>
            <a:spLocks noGrp="1"/>
          </p:cNvSpPr>
          <p:nvPr>
            <p:ph type="dt" sz="half" idx="10"/>
          </p:nvPr>
        </p:nvSpPr>
        <p:spPr/>
        <p:txBody>
          <a:bodyPr/>
          <a:lstStyle/>
          <a:p>
            <a:fld id="{1BBAFD58-26D8-419C-9AA1-73C218663082}" type="datetimeFigureOut">
              <a:rPr lang="en-US" smtClean="0"/>
              <a:t>1/10/2024</a:t>
            </a:fld>
            <a:endParaRPr lang="en-US"/>
          </a:p>
        </p:txBody>
      </p:sp>
      <p:sp>
        <p:nvSpPr>
          <p:cNvPr id="6" name="Footer Placeholder 5">
            <a:extLst>
              <a:ext uri="{FF2B5EF4-FFF2-40B4-BE49-F238E27FC236}">
                <a16:creationId xmlns:a16="http://schemas.microsoft.com/office/drawing/2014/main" id="{9D7AA68A-269E-60E2-F23F-FE16CC351F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369E27-3E18-1428-9522-C2D174F7F33B}"/>
              </a:ext>
            </a:extLst>
          </p:cNvPr>
          <p:cNvSpPr>
            <a:spLocks noGrp="1"/>
          </p:cNvSpPr>
          <p:nvPr>
            <p:ph type="sldNum" sz="quarter" idx="12"/>
          </p:nvPr>
        </p:nvSpPr>
        <p:spPr/>
        <p:txBody>
          <a:bodyPr/>
          <a:lstStyle/>
          <a:p>
            <a:fld id="{2E5C93B3-DC05-44AF-BC52-057D29E0B59B}" type="slidenum">
              <a:rPr lang="en-US" smtClean="0"/>
              <a:t>‹#›</a:t>
            </a:fld>
            <a:endParaRPr lang="en-US"/>
          </a:p>
        </p:txBody>
      </p:sp>
    </p:spTree>
    <p:extLst>
      <p:ext uri="{BB962C8B-B14F-4D97-AF65-F5344CB8AC3E}">
        <p14:creationId xmlns:p14="http://schemas.microsoft.com/office/powerpoint/2010/main" val="2211472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0A98F-1D46-17E2-2E54-E9D918C10E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FC2D16-2188-EEB8-8B6C-5E1CB2E956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CE3CBA-4E55-B216-AFFA-EAB182FBB0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2DF5E3-89EF-7E1B-6655-2195DD728D0D}"/>
              </a:ext>
            </a:extLst>
          </p:cNvPr>
          <p:cNvSpPr>
            <a:spLocks noGrp="1"/>
          </p:cNvSpPr>
          <p:nvPr>
            <p:ph type="dt" sz="half" idx="10"/>
          </p:nvPr>
        </p:nvSpPr>
        <p:spPr/>
        <p:txBody>
          <a:bodyPr/>
          <a:lstStyle/>
          <a:p>
            <a:fld id="{1BBAFD58-26D8-419C-9AA1-73C218663082}" type="datetimeFigureOut">
              <a:rPr lang="en-US" smtClean="0"/>
              <a:t>1/10/2024</a:t>
            </a:fld>
            <a:endParaRPr lang="en-US"/>
          </a:p>
        </p:txBody>
      </p:sp>
      <p:sp>
        <p:nvSpPr>
          <p:cNvPr id="6" name="Footer Placeholder 5">
            <a:extLst>
              <a:ext uri="{FF2B5EF4-FFF2-40B4-BE49-F238E27FC236}">
                <a16:creationId xmlns:a16="http://schemas.microsoft.com/office/drawing/2014/main" id="{5BB6CBC4-9764-63BA-F3CA-690B31EE1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A34691-0303-98DF-6A59-9154A05B7671}"/>
              </a:ext>
            </a:extLst>
          </p:cNvPr>
          <p:cNvSpPr>
            <a:spLocks noGrp="1"/>
          </p:cNvSpPr>
          <p:nvPr>
            <p:ph type="sldNum" sz="quarter" idx="12"/>
          </p:nvPr>
        </p:nvSpPr>
        <p:spPr/>
        <p:txBody>
          <a:bodyPr/>
          <a:lstStyle/>
          <a:p>
            <a:fld id="{2E5C93B3-DC05-44AF-BC52-057D29E0B59B}" type="slidenum">
              <a:rPr lang="en-US" smtClean="0"/>
              <a:t>‹#›</a:t>
            </a:fld>
            <a:endParaRPr lang="en-US"/>
          </a:p>
        </p:txBody>
      </p:sp>
    </p:spTree>
    <p:extLst>
      <p:ext uri="{BB962C8B-B14F-4D97-AF65-F5344CB8AC3E}">
        <p14:creationId xmlns:p14="http://schemas.microsoft.com/office/powerpoint/2010/main" val="2718578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437EB1-5E60-1A21-281E-1CCF544B95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F3D63F-D7B2-9283-A74C-9ACF7E2535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F7D040-469A-9BAC-5779-8CC85F5564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BAFD58-26D8-419C-9AA1-73C218663082}" type="datetimeFigureOut">
              <a:rPr lang="en-US" smtClean="0"/>
              <a:t>1/10/2024</a:t>
            </a:fld>
            <a:endParaRPr lang="en-US"/>
          </a:p>
        </p:txBody>
      </p:sp>
      <p:sp>
        <p:nvSpPr>
          <p:cNvPr id="5" name="Footer Placeholder 4">
            <a:extLst>
              <a:ext uri="{FF2B5EF4-FFF2-40B4-BE49-F238E27FC236}">
                <a16:creationId xmlns:a16="http://schemas.microsoft.com/office/drawing/2014/main" id="{17A3915F-2EE9-368B-820B-174CFB6F72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473CF8-DB3B-9DB3-8BCF-29E8CB8C24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5C93B3-DC05-44AF-BC52-057D29E0B59B}" type="slidenum">
              <a:rPr lang="en-US" smtClean="0"/>
              <a:t>‹#›</a:t>
            </a:fld>
            <a:endParaRPr lang="en-US"/>
          </a:p>
        </p:txBody>
      </p:sp>
    </p:spTree>
    <p:extLst>
      <p:ext uri="{BB962C8B-B14F-4D97-AF65-F5344CB8AC3E}">
        <p14:creationId xmlns:p14="http://schemas.microsoft.com/office/powerpoint/2010/main" val="191401940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openxmlformats.org/officeDocument/2006/relationships/image" Target="../media/image24.jpeg"/><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5.jpe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19DA9EDA-3CA0-EB45-AAE5-C1C7D10126B0}"/>
              </a:ext>
            </a:extLst>
          </p:cNvPr>
          <p:cNvSpPr>
            <a:spLocks noGrp="1"/>
          </p:cNvSpPr>
          <p:nvPr>
            <p:ph type="title"/>
          </p:nvPr>
        </p:nvSpPr>
        <p:spPr>
          <a:xfrm>
            <a:off x="1179226" y="1594707"/>
            <a:ext cx="9833548" cy="1325563"/>
          </a:xfrm>
        </p:spPr>
        <p:txBody>
          <a:bodyPr anchor="b">
            <a:noAutofit/>
          </a:bodyPr>
          <a:lstStyle/>
          <a:p>
            <a:pPr algn="ctr"/>
            <a:r>
              <a:rPr lang="fr-FR" sz="5400" dirty="0"/>
              <a:t>Doxycycline for Post-</a:t>
            </a:r>
            <a:r>
              <a:rPr lang="fr-FR" sz="5400" dirty="0" err="1"/>
              <a:t>Exposure</a:t>
            </a:r>
            <a:r>
              <a:rPr lang="fr-FR" sz="5400" dirty="0"/>
              <a:t> </a:t>
            </a:r>
            <a:r>
              <a:rPr lang="fr-FR" sz="5400" dirty="0" err="1"/>
              <a:t>Prophylaxis</a:t>
            </a:r>
            <a:r>
              <a:rPr lang="fr-FR" sz="5400" dirty="0"/>
              <a:t> </a:t>
            </a:r>
            <a:br>
              <a:rPr lang="fr-FR" sz="5400" dirty="0"/>
            </a:br>
            <a:r>
              <a:rPr lang="fr-FR" sz="5400" dirty="0"/>
              <a:t>(</a:t>
            </a:r>
            <a:r>
              <a:rPr lang="fr-FR" sz="5400" dirty="0" err="1"/>
              <a:t>Doxy</a:t>
            </a:r>
            <a:r>
              <a:rPr lang="fr-FR" sz="5400" dirty="0"/>
              <a:t>-PEP)</a:t>
            </a:r>
            <a:endParaRPr lang="en-US" sz="5400" dirty="0">
              <a:solidFill>
                <a:schemeClr val="tx2"/>
              </a:solidFill>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9A518D1-3263-DB6E-1BCE-9E68A7DE880E}"/>
              </a:ext>
            </a:extLst>
          </p:cNvPr>
          <p:cNvSpPr>
            <a:spLocks noGrp="1"/>
          </p:cNvSpPr>
          <p:nvPr>
            <p:ph idx="1"/>
          </p:nvPr>
        </p:nvSpPr>
        <p:spPr>
          <a:xfrm>
            <a:off x="1179226" y="3329677"/>
            <a:ext cx="9833548" cy="2457269"/>
          </a:xfrm>
        </p:spPr>
        <p:txBody>
          <a:bodyPr>
            <a:normAutofit/>
          </a:bodyPr>
          <a:lstStyle/>
          <a:p>
            <a:pPr marL="0" indent="0" algn="ctr">
              <a:lnSpc>
                <a:spcPct val="90000"/>
              </a:lnSpc>
              <a:buNone/>
            </a:pPr>
            <a:r>
              <a:rPr lang="en-US" sz="1600" dirty="0"/>
              <a:t>Devin Horinek, PharmD, RPh</a:t>
            </a:r>
          </a:p>
          <a:p>
            <a:pPr marL="0" indent="0" algn="ctr">
              <a:lnSpc>
                <a:spcPct val="90000"/>
              </a:lnSpc>
              <a:buNone/>
            </a:pPr>
            <a:r>
              <a:rPr lang="en-US" sz="1600" dirty="0"/>
              <a:t>PGY1 Pharmacy Resident</a:t>
            </a:r>
          </a:p>
          <a:p>
            <a:pPr marL="0" indent="0" algn="ctr">
              <a:lnSpc>
                <a:spcPct val="90000"/>
              </a:lnSpc>
              <a:buNone/>
            </a:pPr>
            <a:r>
              <a:rPr lang="en-US" sz="1600" dirty="0"/>
              <a:t>Southwest Care Center</a:t>
            </a:r>
          </a:p>
          <a:p>
            <a:pPr marL="0" indent="0" algn="ctr">
              <a:lnSpc>
                <a:spcPct val="90000"/>
              </a:lnSpc>
              <a:buNone/>
            </a:pPr>
            <a:endParaRPr lang="en-US" sz="1600" dirty="0"/>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1937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3806EC-D10D-82EE-51C8-FE8B287A5783}"/>
              </a:ext>
            </a:extLst>
          </p:cNvPr>
          <p:cNvSpPr>
            <a:spLocks noGrp="1"/>
          </p:cNvSpPr>
          <p:nvPr>
            <p:ph type="title"/>
          </p:nvPr>
        </p:nvSpPr>
        <p:spPr>
          <a:xfrm>
            <a:off x="761802" y="858982"/>
            <a:ext cx="3160341" cy="5152933"/>
          </a:xfrm>
        </p:spPr>
        <p:txBody>
          <a:bodyPr>
            <a:normAutofit/>
          </a:bodyPr>
          <a:lstStyle/>
          <a:p>
            <a:r>
              <a:rPr lang="en-US" sz="3600" dirty="0"/>
              <a:t>Many organisms are susceptible to doxycycline, including common STI pathogens.</a:t>
            </a:r>
          </a:p>
        </p:txBody>
      </p:sp>
      <p:sp useBgFill="1">
        <p:nvSpPr>
          <p:cNvPr id="19" name="Rectangle 18">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1DD964F-F20A-0157-B2A2-B5AF53CDB799}"/>
              </a:ext>
            </a:extLst>
          </p:cNvPr>
          <p:cNvSpPr>
            <a:spLocks/>
          </p:cNvSpPr>
          <p:nvPr/>
        </p:nvSpPr>
        <p:spPr>
          <a:xfrm>
            <a:off x="1484310" y="2666999"/>
            <a:ext cx="10018713" cy="3124201"/>
          </a:xfrm>
          <a:prstGeom prst="rect">
            <a:avLst/>
          </a:prstGeom>
        </p:spPr>
        <p:txBody>
          <a:bodyPr/>
          <a:lstStyle/>
          <a:p>
            <a:endParaRPr lang="en-US"/>
          </a:p>
        </p:txBody>
      </p:sp>
      <p:pic>
        <p:nvPicPr>
          <p:cNvPr id="4" name="Picture 3">
            <a:extLst>
              <a:ext uri="{FF2B5EF4-FFF2-40B4-BE49-F238E27FC236}">
                <a16:creationId xmlns:a16="http://schemas.microsoft.com/office/drawing/2014/main" id="{3FF8B588-CB20-85C1-79AD-32F13DB768A4}"/>
              </a:ext>
            </a:extLst>
          </p:cNvPr>
          <p:cNvPicPr>
            <a:picLocks noChangeAspect="1"/>
          </p:cNvPicPr>
          <p:nvPr/>
        </p:nvPicPr>
        <p:blipFill>
          <a:blip r:embed="rId2"/>
          <a:stretch>
            <a:fillRect/>
          </a:stretch>
        </p:blipFill>
        <p:spPr>
          <a:xfrm>
            <a:off x="4723841" y="4696363"/>
            <a:ext cx="3935009" cy="2128981"/>
          </a:xfrm>
          <a:prstGeom prst="rect">
            <a:avLst/>
          </a:prstGeom>
        </p:spPr>
      </p:pic>
      <p:pic>
        <p:nvPicPr>
          <p:cNvPr id="5" name="Picture 4">
            <a:extLst>
              <a:ext uri="{FF2B5EF4-FFF2-40B4-BE49-F238E27FC236}">
                <a16:creationId xmlns:a16="http://schemas.microsoft.com/office/drawing/2014/main" id="{22335D7D-CA3C-CF16-9F35-7B2BEDBE7259}"/>
              </a:ext>
            </a:extLst>
          </p:cNvPr>
          <p:cNvPicPr>
            <a:picLocks noChangeAspect="1"/>
          </p:cNvPicPr>
          <p:nvPr/>
        </p:nvPicPr>
        <p:blipFill>
          <a:blip r:embed="rId3"/>
          <a:stretch>
            <a:fillRect/>
          </a:stretch>
        </p:blipFill>
        <p:spPr>
          <a:xfrm>
            <a:off x="4736706" y="32656"/>
            <a:ext cx="3922144" cy="2031567"/>
          </a:xfrm>
          <a:prstGeom prst="rect">
            <a:avLst/>
          </a:prstGeom>
        </p:spPr>
      </p:pic>
      <p:pic>
        <p:nvPicPr>
          <p:cNvPr id="6" name="Picture 5">
            <a:extLst>
              <a:ext uri="{FF2B5EF4-FFF2-40B4-BE49-F238E27FC236}">
                <a16:creationId xmlns:a16="http://schemas.microsoft.com/office/drawing/2014/main" id="{3CFF75C9-D539-19DA-8C42-768D6A7A4338}"/>
              </a:ext>
            </a:extLst>
          </p:cNvPr>
          <p:cNvPicPr>
            <a:picLocks noChangeAspect="1"/>
          </p:cNvPicPr>
          <p:nvPr/>
        </p:nvPicPr>
        <p:blipFill>
          <a:blip r:embed="rId4"/>
          <a:stretch>
            <a:fillRect/>
          </a:stretch>
        </p:blipFill>
        <p:spPr>
          <a:xfrm>
            <a:off x="8282722" y="2347080"/>
            <a:ext cx="3922144" cy="2031567"/>
          </a:xfrm>
          <a:prstGeom prst="rect">
            <a:avLst/>
          </a:prstGeom>
        </p:spPr>
      </p:pic>
      <p:sp>
        <p:nvSpPr>
          <p:cNvPr id="7" name="TextBox 6">
            <a:extLst>
              <a:ext uri="{FF2B5EF4-FFF2-40B4-BE49-F238E27FC236}">
                <a16:creationId xmlns:a16="http://schemas.microsoft.com/office/drawing/2014/main" id="{096EFFE5-06EE-C2C8-F127-214350DA838B}"/>
              </a:ext>
            </a:extLst>
          </p:cNvPr>
          <p:cNvSpPr txBox="1"/>
          <p:nvPr/>
        </p:nvSpPr>
        <p:spPr>
          <a:xfrm>
            <a:off x="11106446" y="4350653"/>
            <a:ext cx="1085554" cy="231923"/>
          </a:xfrm>
          <a:prstGeom prst="rect">
            <a:avLst/>
          </a:prstGeom>
          <a:noFill/>
        </p:spPr>
        <p:txBody>
          <a:bodyPr wrap="none" rtlCol="0">
            <a:spAutoFit/>
          </a:bodyPr>
          <a:lstStyle/>
          <a:p>
            <a:pPr defTabSz="230429">
              <a:spcAft>
                <a:spcPts val="540"/>
              </a:spcAft>
            </a:pPr>
            <a:r>
              <a:rPr lang="en-US" sz="907" kern="1200" dirty="0">
                <a:solidFill>
                  <a:schemeClr val="tx1"/>
                </a:solidFill>
                <a:latin typeface="+mn-lt"/>
                <a:ea typeface="+mn-ea"/>
                <a:cs typeface="+mn-cs"/>
              </a:rPr>
              <a:t>Medline Plus, 2023</a:t>
            </a:r>
            <a:endParaRPr lang="en-US" dirty="0"/>
          </a:p>
        </p:txBody>
      </p:sp>
      <p:sp>
        <p:nvSpPr>
          <p:cNvPr id="8" name="TextBox 7">
            <a:extLst>
              <a:ext uri="{FF2B5EF4-FFF2-40B4-BE49-F238E27FC236}">
                <a16:creationId xmlns:a16="http://schemas.microsoft.com/office/drawing/2014/main" id="{04115A77-7480-E42C-B5E3-6621FC02729F}"/>
              </a:ext>
            </a:extLst>
          </p:cNvPr>
          <p:cNvSpPr txBox="1"/>
          <p:nvPr/>
        </p:nvSpPr>
        <p:spPr>
          <a:xfrm>
            <a:off x="8580196" y="6617070"/>
            <a:ext cx="1072730" cy="231923"/>
          </a:xfrm>
          <a:prstGeom prst="rect">
            <a:avLst/>
          </a:prstGeom>
          <a:noFill/>
        </p:spPr>
        <p:txBody>
          <a:bodyPr wrap="none" rtlCol="0">
            <a:spAutoFit/>
          </a:bodyPr>
          <a:lstStyle/>
          <a:p>
            <a:pPr defTabSz="230429">
              <a:spcAft>
                <a:spcPts val="540"/>
              </a:spcAft>
            </a:pPr>
            <a:r>
              <a:rPr lang="en-US" sz="907" kern="1200" dirty="0">
                <a:solidFill>
                  <a:schemeClr val="tx1"/>
                </a:solidFill>
                <a:latin typeface="+mn-lt"/>
                <a:ea typeface="+mn-ea"/>
                <a:cs typeface="+mn-cs"/>
              </a:rPr>
              <a:t>Shutterstock, 2023</a:t>
            </a:r>
            <a:endParaRPr lang="en-US" dirty="0"/>
          </a:p>
        </p:txBody>
      </p:sp>
      <p:sp>
        <p:nvSpPr>
          <p:cNvPr id="9" name="TextBox 8">
            <a:extLst>
              <a:ext uri="{FF2B5EF4-FFF2-40B4-BE49-F238E27FC236}">
                <a16:creationId xmlns:a16="http://schemas.microsoft.com/office/drawing/2014/main" id="{C44F9012-CFCB-F827-3FA8-917F672E90E7}"/>
              </a:ext>
            </a:extLst>
          </p:cNvPr>
          <p:cNvSpPr txBox="1"/>
          <p:nvPr/>
        </p:nvSpPr>
        <p:spPr>
          <a:xfrm>
            <a:off x="4700611" y="2023841"/>
            <a:ext cx="1072730" cy="231923"/>
          </a:xfrm>
          <a:prstGeom prst="rect">
            <a:avLst/>
          </a:prstGeom>
          <a:noFill/>
        </p:spPr>
        <p:txBody>
          <a:bodyPr wrap="none" rtlCol="0">
            <a:spAutoFit/>
          </a:bodyPr>
          <a:lstStyle/>
          <a:p>
            <a:pPr defTabSz="230429">
              <a:spcAft>
                <a:spcPts val="540"/>
              </a:spcAft>
            </a:pPr>
            <a:r>
              <a:rPr lang="en-US" sz="907" kern="1200" dirty="0">
                <a:solidFill>
                  <a:schemeClr val="tx1"/>
                </a:solidFill>
                <a:latin typeface="+mn-lt"/>
                <a:ea typeface="+mn-ea"/>
                <a:cs typeface="+mn-cs"/>
              </a:rPr>
              <a:t>Shutterstock, 2023</a:t>
            </a:r>
            <a:endParaRPr lang="en-US" dirty="0"/>
          </a:p>
        </p:txBody>
      </p:sp>
      <p:sp>
        <p:nvSpPr>
          <p:cNvPr id="10" name="TextBox 9">
            <a:extLst>
              <a:ext uri="{FF2B5EF4-FFF2-40B4-BE49-F238E27FC236}">
                <a16:creationId xmlns:a16="http://schemas.microsoft.com/office/drawing/2014/main" id="{7A4999F4-316B-238D-2921-1375CA32FDB6}"/>
              </a:ext>
            </a:extLst>
          </p:cNvPr>
          <p:cNvSpPr txBox="1"/>
          <p:nvPr/>
        </p:nvSpPr>
        <p:spPr>
          <a:xfrm>
            <a:off x="8646341" y="822074"/>
            <a:ext cx="3194905" cy="523220"/>
          </a:xfrm>
          <a:prstGeom prst="rect">
            <a:avLst/>
          </a:prstGeom>
          <a:noFill/>
        </p:spPr>
        <p:txBody>
          <a:bodyPr wrap="square" rtlCol="0">
            <a:spAutoFit/>
          </a:bodyPr>
          <a:lstStyle/>
          <a:p>
            <a:pPr defTabSz="230429">
              <a:spcAft>
                <a:spcPts val="540"/>
              </a:spcAft>
            </a:pPr>
            <a:r>
              <a:rPr lang="en-US" sz="2800" i="1" kern="1200" dirty="0">
                <a:solidFill>
                  <a:schemeClr val="tx1"/>
                </a:solidFill>
                <a:latin typeface="+mn-lt"/>
                <a:ea typeface="+mn-ea"/>
                <a:cs typeface="+mn-cs"/>
              </a:rPr>
              <a:t>N. gonorrhea</a:t>
            </a:r>
            <a:endParaRPr lang="en-US" sz="2800" i="1" dirty="0"/>
          </a:p>
        </p:txBody>
      </p:sp>
      <p:sp>
        <p:nvSpPr>
          <p:cNvPr id="11" name="TextBox 10">
            <a:extLst>
              <a:ext uri="{FF2B5EF4-FFF2-40B4-BE49-F238E27FC236}">
                <a16:creationId xmlns:a16="http://schemas.microsoft.com/office/drawing/2014/main" id="{1E0B41A2-466C-6CA2-D181-AAED344611E6}"/>
              </a:ext>
            </a:extLst>
          </p:cNvPr>
          <p:cNvSpPr txBox="1"/>
          <p:nvPr/>
        </p:nvSpPr>
        <p:spPr>
          <a:xfrm>
            <a:off x="8645984" y="5272484"/>
            <a:ext cx="2305864" cy="523220"/>
          </a:xfrm>
          <a:prstGeom prst="rect">
            <a:avLst/>
          </a:prstGeom>
          <a:noFill/>
        </p:spPr>
        <p:txBody>
          <a:bodyPr wrap="square" rtlCol="0">
            <a:spAutoFit/>
          </a:bodyPr>
          <a:lstStyle/>
          <a:p>
            <a:pPr defTabSz="230429">
              <a:spcAft>
                <a:spcPts val="540"/>
              </a:spcAft>
            </a:pPr>
            <a:r>
              <a:rPr lang="en-US" sz="2800" i="1" kern="1200" dirty="0">
                <a:solidFill>
                  <a:schemeClr val="tx1"/>
                </a:solidFill>
                <a:latin typeface="+mn-lt"/>
                <a:ea typeface="+mn-ea"/>
                <a:cs typeface="+mn-cs"/>
              </a:rPr>
              <a:t>C. trachomatis</a:t>
            </a:r>
            <a:endParaRPr lang="en-US" sz="2800" i="1" dirty="0"/>
          </a:p>
        </p:txBody>
      </p:sp>
      <p:sp>
        <p:nvSpPr>
          <p:cNvPr id="13" name="TextBox 12">
            <a:extLst>
              <a:ext uri="{FF2B5EF4-FFF2-40B4-BE49-F238E27FC236}">
                <a16:creationId xmlns:a16="http://schemas.microsoft.com/office/drawing/2014/main" id="{F4176E01-C0ED-9A15-28B7-75E31EBDA574}"/>
              </a:ext>
            </a:extLst>
          </p:cNvPr>
          <p:cNvSpPr txBox="1"/>
          <p:nvPr/>
        </p:nvSpPr>
        <p:spPr>
          <a:xfrm>
            <a:off x="6493666" y="3101253"/>
            <a:ext cx="2043792" cy="523220"/>
          </a:xfrm>
          <a:prstGeom prst="rect">
            <a:avLst/>
          </a:prstGeom>
          <a:noFill/>
        </p:spPr>
        <p:txBody>
          <a:bodyPr wrap="square">
            <a:spAutoFit/>
          </a:bodyPr>
          <a:lstStyle/>
          <a:p>
            <a:r>
              <a:rPr lang="en-US" sz="2800" i="1" kern="1200" dirty="0">
                <a:solidFill>
                  <a:schemeClr val="tx1"/>
                </a:solidFill>
                <a:latin typeface="+mn-lt"/>
                <a:ea typeface="+mn-ea"/>
                <a:cs typeface="+mn-cs"/>
              </a:rPr>
              <a:t>T. pallidum</a:t>
            </a:r>
            <a:endParaRPr lang="en-US" sz="2800" dirty="0"/>
          </a:p>
        </p:txBody>
      </p:sp>
    </p:spTree>
    <p:extLst>
      <p:ext uri="{BB962C8B-B14F-4D97-AF65-F5344CB8AC3E}">
        <p14:creationId xmlns:p14="http://schemas.microsoft.com/office/powerpoint/2010/main" val="4150573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8DED6BC-9A3E-48D4-AD7C-A56D63F54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B6E033A-DB2E-49B8-B600-B38E0C280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3235" y="1371600"/>
            <a:ext cx="4529312" cy="3589977"/>
          </a:xfrm>
          <a:custGeom>
            <a:avLst/>
            <a:gdLst>
              <a:gd name="connsiteX0" fmla="*/ 5462602 w 5470628"/>
              <a:gd name="connsiteY0" fmla="*/ 1413608 h 3193741"/>
              <a:gd name="connsiteX1" fmla="*/ 5465724 w 5470628"/>
              <a:gd name="connsiteY1" fmla="*/ 1421881 h 3193741"/>
              <a:gd name="connsiteX2" fmla="*/ 5465025 w 5470628"/>
              <a:gd name="connsiteY2" fmla="*/ 1466556 h 3193741"/>
              <a:gd name="connsiteX3" fmla="*/ 5463208 w 5470628"/>
              <a:gd name="connsiteY3" fmla="*/ 1466226 h 3193741"/>
              <a:gd name="connsiteX4" fmla="*/ 5463242 w 5470628"/>
              <a:gd name="connsiteY4" fmla="*/ 1451866 h 3193741"/>
              <a:gd name="connsiteX5" fmla="*/ 5462894 w 5470628"/>
              <a:gd name="connsiteY5" fmla="*/ 1423194 h 3193741"/>
              <a:gd name="connsiteX6" fmla="*/ 5461417 w 5470628"/>
              <a:gd name="connsiteY6" fmla="*/ 1391849 h 3193741"/>
              <a:gd name="connsiteX7" fmla="*/ 5462246 w 5470628"/>
              <a:gd name="connsiteY7" fmla="*/ 1401944 h 3193741"/>
              <a:gd name="connsiteX8" fmla="*/ 5462602 w 5470628"/>
              <a:gd name="connsiteY8" fmla="*/ 1413608 h 3193741"/>
              <a:gd name="connsiteX9" fmla="*/ 5459078 w 5470628"/>
              <a:gd name="connsiteY9" fmla="*/ 1404268 h 3193741"/>
              <a:gd name="connsiteX10" fmla="*/ 5460137 w 5470628"/>
              <a:gd name="connsiteY10" fmla="*/ 1393780 h 3193741"/>
              <a:gd name="connsiteX11" fmla="*/ 5461417 w 5470628"/>
              <a:gd name="connsiteY11" fmla="*/ 1391849 h 3193741"/>
              <a:gd name="connsiteX12" fmla="*/ 614271 w 5470628"/>
              <a:gd name="connsiteY12" fmla="*/ 1052206 h 3193741"/>
              <a:gd name="connsiteX13" fmla="*/ 611497 w 5470628"/>
              <a:gd name="connsiteY13" fmla="*/ 1055389 h 3193741"/>
              <a:gd name="connsiteX14" fmla="*/ 630277 w 5470628"/>
              <a:gd name="connsiteY14" fmla="*/ 1065215 h 3193741"/>
              <a:gd name="connsiteX15" fmla="*/ 651856 w 5470628"/>
              <a:gd name="connsiteY15" fmla="*/ 1067584 h 3193741"/>
              <a:gd name="connsiteX16" fmla="*/ 614271 w 5470628"/>
              <a:gd name="connsiteY16" fmla="*/ 1052206 h 3193741"/>
              <a:gd name="connsiteX17" fmla="*/ 810628 w 5470628"/>
              <a:gd name="connsiteY17" fmla="*/ 695550 h 3193741"/>
              <a:gd name="connsiteX18" fmla="*/ 1033084 w 5470628"/>
              <a:gd name="connsiteY18" fmla="*/ 791270 h 3193741"/>
              <a:gd name="connsiteX19" fmla="*/ 1036153 w 5470628"/>
              <a:gd name="connsiteY19" fmla="*/ 788050 h 3193741"/>
              <a:gd name="connsiteX20" fmla="*/ 810628 w 5470628"/>
              <a:gd name="connsiteY20" fmla="*/ 695550 h 3193741"/>
              <a:gd name="connsiteX21" fmla="*/ 4850908 w 5470628"/>
              <a:gd name="connsiteY21" fmla="*/ 727 h 3193741"/>
              <a:gd name="connsiteX22" fmla="*/ 4858584 w 5470628"/>
              <a:gd name="connsiteY22" fmla="*/ 13795 h 3193741"/>
              <a:gd name="connsiteX23" fmla="*/ 4843408 w 5470628"/>
              <a:gd name="connsiteY23" fmla="*/ 37224 h 3193741"/>
              <a:gd name="connsiteX24" fmla="*/ 4871062 w 5470628"/>
              <a:gd name="connsiteY24" fmla="*/ 78954 h 3193741"/>
              <a:gd name="connsiteX25" fmla="*/ 4989038 w 5470628"/>
              <a:gd name="connsiteY25" fmla="*/ 66799 h 3193741"/>
              <a:gd name="connsiteX26" fmla="*/ 5002636 w 5470628"/>
              <a:gd name="connsiteY26" fmla="*/ 79388 h 3193741"/>
              <a:gd name="connsiteX27" fmla="*/ 5008332 w 5470628"/>
              <a:gd name="connsiteY27" fmla="*/ 140859 h 3193741"/>
              <a:gd name="connsiteX28" fmla="*/ 5014326 w 5470628"/>
              <a:gd name="connsiteY28" fmla="*/ 155555 h 3193741"/>
              <a:gd name="connsiteX29" fmla="*/ 5030704 w 5470628"/>
              <a:gd name="connsiteY29" fmla="*/ 221190 h 3193741"/>
              <a:gd name="connsiteX30" fmla="*/ 5097262 w 5470628"/>
              <a:gd name="connsiteY30" fmla="*/ 317759 h 3193741"/>
              <a:gd name="connsiteX31" fmla="*/ 5165084 w 5470628"/>
              <a:gd name="connsiteY31" fmla="*/ 373367 h 3193741"/>
              <a:gd name="connsiteX32" fmla="*/ 5174137 w 5470628"/>
              <a:gd name="connsiteY32" fmla="*/ 389353 h 3193741"/>
              <a:gd name="connsiteX33" fmla="*/ 5192507 w 5470628"/>
              <a:gd name="connsiteY33" fmla="*/ 453561 h 3193741"/>
              <a:gd name="connsiteX34" fmla="*/ 5187160 w 5470628"/>
              <a:gd name="connsiteY34" fmla="*/ 467732 h 3193741"/>
              <a:gd name="connsiteX35" fmla="*/ 5160106 w 5470628"/>
              <a:gd name="connsiteY35" fmla="*/ 486904 h 3193741"/>
              <a:gd name="connsiteX36" fmla="*/ 5138948 w 5470628"/>
              <a:gd name="connsiteY36" fmla="*/ 528614 h 3193741"/>
              <a:gd name="connsiteX37" fmla="*/ 5097016 w 5470628"/>
              <a:gd name="connsiteY37" fmla="*/ 589923 h 3193741"/>
              <a:gd name="connsiteX38" fmla="*/ 5075869 w 5470628"/>
              <a:gd name="connsiteY38" fmla="*/ 608381 h 3193741"/>
              <a:gd name="connsiteX39" fmla="*/ 5093172 w 5470628"/>
              <a:gd name="connsiteY39" fmla="*/ 618385 h 3193741"/>
              <a:gd name="connsiteX40" fmla="*/ 5153518 w 5470628"/>
              <a:gd name="connsiteY40" fmla="*/ 687474 h 3193741"/>
              <a:gd name="connsiteX41" fmla="*/ 5074984 w 5470628"/>
              <a:gd name="connsiteY41" fmla="*/ 776941 h 3193741"/>
              <a:gd name="connsiteX42" fmla="*/ 5033348 w 5470628"/>
              <a:gd name="connsiteY42" fmla="*/ 805473 h 3193741"/>
              <a:gd name="connsiteX43" fmla="*/ 5116847 w 5470628"/>
              <a:gd name="connsiteY43" fmla="*/ 803426 h 3193741"/>
              <a:gd name="connsiteX44" fmla="*/ 5147902 w 5470628"/>
              <a:gd name="connsiteY44" fmla="*/ 833118 h 3193741"/>
              <a:gd name="connsiteX45" fmla="*/ 5161665 w 5470628"/>
              <a:gd name="connsiteY45" fmla="*/ 848297 h 3193741"/>
              <a:gd name="connsiteX46" fmla="*/ 5246520 w 5470628"/>
              <a:gd name="connsiteY46" fmla="*/ 942412 h 3193741"/>
              <a:gd name="connsiteX47" fmla="*/ 5235368 w 5470628"/>
              <a:gd name="connsiteY47" fmla="*/ 972946 h 3193741"/>
              <a:gd name="connsiteX48" fmla="*/ 5113739 w 5470628"/>
              <a:gd name="connsiteY48" fmla="*/ 1128845 h 3193741"/>
              <a:gd name="connsiteX49" fmla="*/ 5255034 w 5470628"/>
              <a:gd name="connsiteY49" fmla="*/ 1151117 h 3193741"/>
              <a:gd name="connsiteX50" fmla="*/ 5267513 w 5470628"/>
              <a:gd name="connsiteY50" fmla="*/ 1216275 h 3193741"/>
              <a:gd name="connsiteX51" fmla="*/ 5343113 w 5470628"/>
              <a:gd name="connsiteY51" fmla="*/ 1281854 h 3193741"/>
              <a:gd name="connsiteX52" fmla="*/ 5452014 w 5470628"/>
              <a:gd name="connsiteY52" fmla="*/ 1385543 h 3193741"/>
              <a:gd name="connsiteX53" fmla="*/ 5459078 w 5470628"/>
              <a:gd name="connsiteY53" fmla="*/ 1404268 h 3193741"/>
              <a:gd name="connsiteX54" fmla="*/ 5458838 w 5470628"/>
              <a:gd name="connsiteY54" fmla="*/ 1406644 h 3193741"/>
              <a:gd name="connsiteX55" fmla="*/ 5455752 w 5470628"/>
              <a:gd name="connsiteY55" fmla="*/ 1450751 h 3193741"/>
              <a:gd name="connsiteX56" fmla="*/ 5454594 w 5470628"/>
              <a:gd name="connsiteY56" fmla="*/ 1464662 h 3193741"/>
              <a:gd name="connsiteX57" fmla="*/ 5447215 w 5470628"/>
              <a:gd name="connsiteY57" fmla="*/ 1463321 h 3193741"/>
              <a:gd name="connsiteX58" fmla="*/ 5433934 w 5470628"/>
              <a:gd name="connsiteY58" fmla="*/ 1458428 h 3193741"/>
              <a:gd name="connsiteX59" fmla="*/ 5424276 w 5470628"/>
              <a:gd name="connsiteY59" fmla="*/ 1477014 h 3193741"/>
              <a:gd name="connsiteX60" fmla="*/ 5444628 w 5470628"/>
              <a:gd name="connsiteY60" fmla="*/ 1511562 h 3193741"/>
              <a:gd name="connsiteX61" fmla="*/ 5453752 w 5470628"/>
              <a:gd name="connsiteY61" fmla="*/ 1474786 h 3193741"/>
              <a:gd name="connsiteX62" fmla="*/ 5454594 w 5470628"/>
              <a:gd name="connsiteY62" fmla="*/ 1464662 h 3193741"/>
              <a:gd name="connsiteX63" fmla="*/ 5463208 w 5470628"/>
              <a:gd name="connsiteY63" fmla="*/ 1466226 h 3193741"/>
              <a:gd name="connsiteX64" fmla="*/ 5463164 w 5470628"/>
              <a:gd name="connsiteY64" fmla="*/ 1484226 h 3193741"/>
              <a:gd name="connsiteX65" fmla="*/ 5456160 w 5470628"/>
              <a:gd name="connsiteY65" fmla="*/ 1575885 h 3193741"/>
              <a:gd name="connsiteX66" fmla="*/ 5345636 w 5470628"/>
              <a:gd name="connsiteY66" fmla="*/ 1714543 h 3193741"/>
              <a:gd name="connsiteX67" fmla="*/ 5251319 w 5470628"/>
              <a:gd name="connsiteY67" fmla="*/ 1775792 h 3193741"/>
              <a:gd name="connsiteX68" fmla="*/ 5043512 w 5470628"/>
              <a:gd name="connsiteY68" fmla="*/ 2027305 h 3193741"/>
              <a:gd name="connsiteX69" fmla="*/ 4978144 w 5470628"/>
              <a:gd name="connsiteY69" fmla="*/ 2108535 h 3193741"/>
              <a:gd name="connsiteX70" fmla="*/ 5031476 w 5470628"/>
              <a:gd name="connsiteY70" fmla="*/ 2128173 h 3193741"/>
              <a:gd name="connsiteX71" fmla="*/ 4937389 w 5470628"/>
              <a:gd name="connsiteY71" fmla="*/ 2216441 h 3193741"/>
              <a:gd name="connsiteX72" fmla="*/ 4826122 w 5470628"/>
              <a:gd name="connsiteY72" fmla="*/ 2315331 h 3193741"/>
              <a:gd name="connsiteX73" fmla="*/ 2544647 w 5470628"/>
              <a:gd name="connsiteY73" fmla="*/ 3190975 h 3193741"/>
              <a:gd name="connsiteX74" fmla="*/ 1328257 w 5470628"/>
              <a:gd name="connsiteY74" fmla="*/ 3153006 h 3193741"/>
              <a:gd name="connsiteX75" fmla="*/ 977943 w 5470628"/>
              <a:gd name="connsiteY75" fmla="*/ 3082502 h 3193741"/>
              <a:gd name="connsiteX76" fmla="*/ 854473 w 5470628"/>
              <a:gd name="connsiteY76" fmla="*/ 2994250 h 3193741"/>
              <a:gd name="connsiteX77" fmla="*/ 811593 w 5470628"/>
              <a:gd name="connsiteY77" fmla="*/ 2970498 h 3193741"/>
              <a:gd name="connsiteX78" fmla="*/ 707024 w 5470628"/>
              <a:gd name="connsiteY78" fmla="*/ 2945439 h 3193741"/>
              <a:gd name="connsiteX79" fmla="*/ 523487 w 5470628"/>
              <a:gd name="connsiteY79" fmla="*/ 2886053 h 3193741"/>
              <a:gd name="connsiteX80" fmla="*/ 587884 w 5470628"/>
              <a:gd name="connsiteY80" fmla="*/ 2859746 h 3193741"/>
              <a:gd name="connsiteX81" fmla="*/ 779426 w 5470628"/>
              <a:gd name="connsiteY81" fmla="*/ 2885897 h 3193741"/>
              <a:gd name="connsiteX82" fmla="*/ 917288 w 5470628"/>
              <a:gd name="connsiteY82" fmla="*/ 2882248 h 3193741"/>
              <a:gd name="connsiteX83" fmla="*/ 718684 w 5470628"/>
              <a:gd name="connsiteY83" fmla="*/ 2819941 h 3193741"/>
              <a:gd name="connsiteX84" fmla="*/ 524650 w 5470628"/>
              <a:gd name="connsiteY84" fmla="*/ 2731220 h 3193741"/>
              <a:gd name="connsiteX85" fmla="*/ 670138 w 5470628"/>
              <a:gd name="connsiteY85" fmla="*/ 2735189 h 3193741"/>
              <a:gd name="connsiteX86" fmla="*/ 675382 w 5470628"/>
              <a:gd name="connsiteY86" fmla="*/ 2719369 h 3193741"/>
              <a:gd name="connsiteX87" fmla="*/ 542021 w 5470628"/>
              <a:gd name="connsiteY87" fmla="*/ 2601946 h 3193741"/>
              <a:gd name="connsiteX88" fmla="*/ 476895 w 5470628"/>
              <a:gd name="connsiteY88" fmla="*/ 2555976 h 3193741"/>
              <a:gd name="connsiteX89" fmla="*/ 188751 w 5470628"/>
              <a:gd name="connsiteY89" fmla="*/ 2428830 h 3193741"/>
              <a:gd name="connsiteX90" fmla="*/ 456762 w 5470628"/>
              <a:gd name="connsiteY90" fmla="*/ 2468731 h 3193741"/>
              <a:gd name="connsiteX91" fmla="*/ 174514 w 5470628"/>
              <a:gd name="connsiteY91" fmla="*/ 2345378 h 3193741"/>
              <a:gd name="connsiteX92" fmla="*/ 38827 w 5470628"/>
              <a:gd name="connsiteY92" fmla="*/ 2303685 h 3193741"/>
              <a:gd name="connsiteX93" fmla="*/ 3281 w 5470628"/>
              <a:gd name="connsiteY93" fmla="*/ 2273587 h 3193741"/>
              <a:gd name="connsiteX94" fmla="*/ 61590 w 5470628"/>
              <a:gd name="connsiteY94" fmla="*/ 2259170 h 3193741"/>
              <a:gd name="connsiteX95" fmla="*/ 242291 w 5470628"/>
              <a:gd name="connsiteY95" fmla="*/ 2250569 h 3193741"/>
              <a:gd name="connsiteX96" fmla="*/ 13205 w 5470628"/>
              <a:gd name="connsiteY96" fmla="*/ 2172263 h 3193741"/>
              <a:gd name="connsiteX97" fmla="*/ 180810 w 5470628"/>
              <a:gd name="connsiteY97" fmla="*/ 2168333 h 3193741"/>
              <a:gd name="connsiteX98" fmla="*/ 226020 w 5470628"/>
              <a:gd name="connsiteY98" fmla="*/ 2121100 h 3193741"/>
              <a:gd name="connsiteX99" fmla="*/ 299145 w 5470628"/>
              <a:gd name="connsiteY99" fmla="*/ 2044862 h 3193741"/>
              <a:gd name="connsiteX100" fmla="*/ 350236 w 5470628"/>
              <a:gd name="connsiteY100" fmla="*/ 2001187 h 3193741"/>
              <a:gd name="connsiteX101" fmla="*/ 365223 w 5470628"/>
              <a:gd name="connsiteY101" fmla="*/ 1881218 h 3193741"/>
              <a:gd name="connsiteX102" fmla="*/ 310707 w 5470628"/>
              <a:gd name="connsiteY102" fmla="*/ 1758752 h 3193741"/>
              <a:gd name="connsiteX103" fmla="*/ 181659 w 5470628"/>
              <a:gd name="connsiteY103" fmla="*/ 1709137 h 3193741"/>
              <a:gd name="connsiteX104" fmla="*/ 213063 w 5470628"/>
              <a:gd name="connsiteY104" fmla="*/ 1632021 h 3193741"/>
              <a:gd name="connsiteX105" fmla="*/ 481390 w 5470628"/>
              <a:gd name="connsiteY105" fmla="*/ 1644125 h 3193741"/>
              <a:gd name="connsiteX106" fmla="*/ 68930 w 5470628"/>
              <a:gd name="connsiteY106" fmla="*/ 1457537 h 3193741"/>
              <a:gd name="connsiteX107" fmla="*/ 135138 w 5470628"/>
              <a:gd name="connsiteY107" fmla="*/ 1440976 h 3193741"/>
              <a:gd name="connsiteX108" fmla="*/ 131611 w 5470628"/>
              <a:gd name="connsiteY108" fmla="*/ 1427642 h 3193741"/>
              <a:gd name="connsiteX109" fmla="*/ 130443 w 5470628"/>
              <a:gd name="connsiteY109" fmla="*/ 1343795 h 3193741"/>
              <a:gd name="connsiteX110" fmla="*/ 138930 w 5470628"/>
              <a:gd name="connsiteY110" fmla="*/ 1304094 h 3193741"/>
              <a:gd name="connsiteX111" fmla="*/ 118409 w 5470628"/>
              <a:gd name="connsiteY111" fmla="*/ 1262212 h 3193741"/>
              <a:gd name="connsiteX112" fmla="*/ 421410 w 5470628"/>
              <a:gd name="connsiteY112" fmla="*/ 1304757 h 3193741"/>
              <a:gd name="connsiteX113" fmla="*/ 655702 w 5470628"/>
              <a:gd name="connsiteY113" fmla="*/ 1291801 h 3193741"/>
              <a:gd name="connsiteX114" fmla="*/ 648299 w 5470628"/>
              <a:gd name="connsiteY114" fmla="*/ 1287715 h 3193741"/>
              <a:gd name="connsiteX115" fmla="*/ 531027 w 5470628"/>
              <a:gd name="connsiteY115" fmla="*/ 1193967 h 3193741"/>
              <a:gd name="connsiteX116" fmla="*/ 526433 w 5470628"/>
              <a:gd name="connsiteY116" fmla="*/ 1191913 h 3193741"/>
              <a:gd name="connsiteX117" fmla="*/ 504666 w 5470628"/>
              <a:gd name="connsiteY117" fmla="*/ 1177230 h 3193741"/>
              <a:gd name="connsiteX118" fmla="*/ 482307 w 5470628"/>
              <a:gd name="connsiteY118" fmla="*/ 1162618 h 3193741"/>
              <a:gd name="connsiteX119" fmla="*/ 479029 w 5470628"/>
              <a:gd name="connsiteY119" fmla="*/ 1162540 h 3193741"/>
              <a:gd name="connsiteX120" fmla="*/ 447663 w 5470628"/>
              <a:gd name="connsiteY120" fmla="*/ 1132649 h 3193741"/>
              <a:gd name="connsiteX121" fmla="*/ 438547 w 5470628"/>
              <a:gd name="connsiteY121" fmla="*/ 1110977 h 3193741"/>
              <a:gd name="connsiteX122" fmla="*/ 405343 w 5470628"/>
              <a:gd name="connsiteY122" fmla="*/ 1089612 h 3193741"/>
              <a:gd name="connsiteX123" fmla="*/ 371373 w 5470628"/>
              <a:gd name="connsiteY123" fmla="*/ 1070238 h 3193741"/>
              <a:gd name="connsiteX124" fmla="*/ 290358 w 5470628"/>
              <a:gd name="connsiteY124" fmla="*/ 1059884 h 3193741"/>
              <a:gd name="connsiteX125" fmla="*/ 235140 w 5470628"/>
              <a:gd name="connsiteY125" fmla="*/ 1029322 h 3193741"/>
              <a:gd name="connsiteX126" fmla="*/ 300494 w 5470628"/>
              <a:gd name="connsiteY126" fmla="*/ 1032083 h 3193741"/>
              <a:gd name="connsiteX127" fmla="*/ 239661 w 5470628"/>
              <a:gd name="connsiteY127" fmla="*/ 997457 h 3193741"/>
              <a:gd name="connsiteX128" fmla="*/ 204788 w 5470628"/>
              <a:gd name="connsiteY128" fmla="*/ 959211 h 3193741"/>
              <a:gd name="connsiteX129" fmla="*/ 207583 w 5470628"/>
              <a:gd name="connsiteY129" fmla="*/ 947009 h 3193741"/>
              <a:gd name="connsiteX130" fmla="*/ 223061 w 5470628"/>
              <a:gd name="connsiteY130" fmla="*/ 947033 h 3193741"/>
              <a:gd name="connsiteX131" fmla="*/ 280015 w 5470628"/>
              <a:gd name="connsiteY131" fmla="*/ 972164 h 3193741"/>
              <a:gd name="connsiteX132" fmla="*/ 353948 w 5470628"/>
              <a:gd name="connsiteY132" fmla="*/ 1006865 h 3193741"/>
              <a:gd name="connsiteX133" fmla="*/ 240466 w 5470628"/>
              <a:gd name="connsiteY133" fmla="*/ 939943 h 3193741"/>
              <a:gd name="connsiteX134" fmla="*/ 158812 w 5470628"/>
              <a:gd name="connsiteY134" fmla="*/ 891467 h 3193741"/>
              <a:gd name="connsiteX135" fmla="*/ 139551 w 5470628"/>
              <a:gd name="connsiteY135" fmla="*/ 855364 h 3193741"/>
              <a:gd name="connsiteX136" fmla="*/ 145731 w 5470628"/>
              <a:gd name="connsiteY136" fmla="*/ 844888 h 3193741"/>
              <a:gd name="connsiteX137" fmla="*/ 158154 w 5470628"/>
              <a:gd name="connsiteY137" fmla="*/ 848366 h 3193741"/>
              <a:gd name="connsiteX138" fmla="*/ 169370 w 5470628"/>
              <a:gd name="connsiteY138" fmla="*/ 856260 h 3193741"/>
              <a:gd name="connsiteX139" fmla="*/ 288295 w 5470628"/>
              <a:gd name="connsiteY139" fmla="*/ 915169 h 3193741"/>
              <a:gd name="connsiteX140" fmla="*/ 462694 w 5470628"/>
              <a:gd name="connsiteY140" fmla="*/ 994643 h 3193741"/>
              <a:gd name="connsiteX141" fmla="*/ 531910 w 5470628"/>
              <a:gd name="connsiteY141" fmla="*/ 1006664 h 3193741"/>
              <a:gd name="connsiteX142" fmla="*/ 333940 w 5470628"/>
              <a:gd name="connsiteY142" fmla="*/ 893507 h 3193741"/>
              <a:gd name="connsiteX143" fmla="*/ 181443 w 5470628"/>
              <a:gd name="connsiteY143" fmla="*/ 746608 h 3193741"/>
              <a:gd name="connsiteX144" fmla="*/ 162678 w 5470628"/>
              <a:gd name="connsiteY144" fmla="*/ 737018 h 3193741"/>
              <a:gd name="connsiteX145" fmla="*/ 156307 w 5470628"/>
              <a:gd name="connsiteY145" fmla="*/ 730435 h 3193741"/>
              <a:gd name="connsiteX146" fmla="*/ 117227 w 5470628"/>
              <a:gd name="connsiteY146" fmla="*/ 677515 h 3193741"/>
              <a:gd name="connsiteX147" fmla="*/ 113655 w 5470628"/>
              <a:gd name="connsiteY147" fmla="*/ 663474 h 3193741"/>
              <a:gd name="connsiteX148" fmla="*/ 115226 w 5470628"/>
              <a:gd name="connsiteY148" fmla="*/ 636712 h 3193741"/>
              <a:gd name="connsiteX149" fmla="*/ 105067 w 5470628"/>
              <a:gd name="connsiteY149" fmla="*/ 622046 h 3193741"/>
              <a:gd name="connsiteX150" fmla="*/ 104113 w 5470628"/>
              <a:gd name="connsiteY150" fmla="*/ 611722 h 3193741"/>
              <a:gd name="connsiteX151" fmla="*/ 118895 w 5470628"/>
              <a:gd name="connsiteY151" fmla="*/ 610169 h 3193741"/>
              <a:gd name="connsiteX152" fmla="*/ 163095 w 5470628"/>
              <a:gd name="connsiteY152" fmla="*/ 640642 h 3193741"/>
              <a:gd name="connsiteX153" fmla="*/ 185766 w 5470628"/>
              <a:gd name="connsiteY153" fmla="*/ 641454 h 3193741"/>
              <a:gd name="connsiteX154" fmla="*/ 212892 w 5470628"/>
              <a:gd name="connsiteY154" fmla="*/ 637457 h 3193741"/>
              <a:gd name="connsiteX155" fmla="*/ 223932 w 5470628"/>
              <a:gd name="connsiteY155" fmla="*/ 647271 h 3193741"/>
              <a:gd name="connsiteX156" fmla="*/ 287167 w 5470628"/>
              <a:gd name="connsiteY156" fmla="*/ 691571 h 3193741"/>
              <a:gd name="connsiteX157" fmla="*/ 330380 w 5470628"/>
              <a:gd name="connsiteY157" fmla="*/ 692506 h 3193741"/>
              <a:gd name="connsiteX158" fmla="*/ 296172 w 5470628"/>
              <a:gd name="connsiteY158" fmla="*/ 688108 h 3193741"/>
              <a:gd name="connsiteX159" fmla="*/ 286974 w 5470628"/>
              <a:gd name="connsiteY159" fmla="*/ 674512 h 3193741"/>
              <a:gd name="connsiteX160" fmla="*/ 286166 w 5470628"/>
              <a:gd name="connsiteY160" fmla="*/ 661798 h 3193741"/>
              <a:gd name="connsiteX161" fmla="*/ 236268 w 5470628"/>
              <a:gd name="connsiteY161" fmla="*/ 635338 h 3193741"/>
              <a:gd name="connsiteX162" fmla="*/ 231734 w 5470628"/>
              <a:gd name="connsiteY162" fmla="*/ 634225 h 3193741"/>
              <a:gd name="connsiteX163" fmla="*/ 221253 w 5470628"/>
              <a:gd name="connsiteY163" fmla="*/ 623870 h 3193741"/>
              <a:gd name="connsiteX164" fmla="*/ 237564 w 5470628"/>
              <a:gd name="connsiteY164" fmla="*/ 613590 h 3193741"/>
              <a:gd name="connsiteX165" fmla="*/ 282259 w 5470628"/>
              <a:gd name="connsiteY165" fmla="*/ 619091 h 3193741"/>
              <a:gd name="connsiteX166" fmla="*/ 370630 w 5470628"/>
              <a:gd name="connsiteY166" fmla="*/ 665566 h 3193741"/>
              <a:gd name="connsiteX167" fmla="*/ 498017 w 5470628"/>
              <a:gd name="connsiteY167" fmla="*/ 740532 h 3193741"/>
              <a:gd name="connsiteX168" fmla="*/ 918036 w 5470628"/>
              <a:gd name="connsiteY168" fmla="*/ 924307 h 3193741"/>
              <a:gd name="connsiteX169" fmla="*/ 1079304 w 5470628"/>
              <a:gd name="connsiteY169" fmla="*/ 984494 h 3193741"/>
              <a:gd name="connsiteX170" fmla="*/ 1079935 w 5470628"/>
              <a:gd name="connsiteY170" fmla="*/ 980383 h 3193741"/>
              <a:gd name="connsiteX171" fmla="*/ 1079695 w 5470628"/>
              <a:gd name="connsiteY171" fmla="*/ 976616 h 3193741"/>
              <a:gd name="connsiteX172" fmla="*/ 966178 w 5470628"/>
              <a:gd name="connsiteY172" fmla="*/ 937219 h 3193741"/>
              <a:gd name="connsiteX173" fmla="*/ 720106 w 5470628"/>
              <a:gd name="connsiteY173" fmla="*/ 807112 h 3193741"/>
              <a:gd name="connsiteX174" fmla="*/ 698823 w 5470628"/>
              <a:gd name="connsiteY174" fmla="*/ 804708 h 3193741"/>
              <a:gd name="connsiteX175" fmla="*/ 664513 w 5470628"/>
              <a:gd name="connsiteY175" fmla="*/ 784663 h 3193741"/>
              <a:gd name="connsiteX176" fmla="*/ 660380 w 5470628"/>
              <a:gd name="connsiteY176" fmla="*/ 771165 h 3193741"/>
              <a:gd name="connsiteX177" fmla="*/ 584959 w 5470628"/>
              <a:gd name="connsiteY177" fmla="*/ 722409 h 3193741"/>
              <a:gd name="connsiteX178" fmla="*/ 435649 w 5470628"/>
              <a:gd name="connsiteY178" fmla="*/ 639659 h 3193741"/>
              <a:gd name="connsiteX179" fmla="*/ 404944 w 5470628"/>
              <a:gd name="connsiteY179" fmla="*/ 606128 h 3193741"/>
              <a:gd name="connsiteX180" fmla="*/ 408476 w 5470628"/>
              <a:gd name="connsiteY180" fmla="*/ 591466 h 3193741"/>
              <a:gd name="connsiteX181" fmla="*/ 425225 w 5470628"/>
              <a:gd name="connsiteY181" fmla="*/ 592759 h 3193741"/>
              <a:gd name="connsiteX182" fmla="*/ 487115 w 5470628"/>
              <a:gd name="connsiteY182" fmla="*/ 620614 h 3193741"/>
              <a:gd name="connsiteX183" fmla="*/ 550277 w 5470628"/>
              <a:gd name="connsiteY183" fmla="*/ 649738 h 3193741"/>
              <a:gd name="connsiteX184" fmla="*/ 544421 w 5470628"/>
              <a:gd name="connsiteY184" fmla="*/ 641907 h 3193741"/>
              <a:gd name="connsiteX185" fmla="*/ 431905 w 5470628"/>
              <a:gd name="connsiteY185" fmla="*/ 580799 h 3193741"/>
              <a:gd name="connsiteX186" fmla="*/ 351177 w 5470628"/>
              <a:gd name="connsiteY186" fmla="*/ 528177 h 3193741"/>
              <a:gd name="connsiteX187" fmla="*/ 339749 w 5470628"/>
              <a:gd name="connsiteY187" fmla="*/ 498244 h 3193741"/>
              <a:gd name="connsiteX188" fmla="*/ 346313 w 5470628"/>
              <a:gd name="connsiteY188" fmla="*/ 489145 h 3193741"/>
              <a:gd name="connsiteX189" fmla="*/ 356579 w 5470628"/>
              <a:gd name="connsiteY189" fmla="*/ 491460 h 3193741"/>
              <a:gd name="connsiteX190" fmla="*/ 371505 w 5470628"/>
              <a:gd name="connsiteY190" fmla="*/ 501516 h 3193741"/>
              <a:gd name="connsiteX191" fmla="*/ 476275 w 5470628"/>
              <a:gd name="connsiteY191" fmla="*/ 553122 h 3193741"/>
              <a:gd name="connsiteX192" fmla="*/ 649952 w 5470628"/>
              <a:gd name="connsiteY192" fmla="*/ 635294 h 3193741"/>
              <a:gd name="connsiteX193" fmla="*/ 727161 w 5470628"/>
              <a:gd name="connsiteY193" fmla="*/ 651328 h 3193741"/>
              <a:gd name="connsiteX194" fmla="*/ 722417 w 5470628"/>
              <a:gd name="connsiteY194" fmla="*/ 646921 h 3193741"/>
              <a:gd name="connsiteX195" fmla="*/ 546079 w 5470628"/>
              <a:gd name="connsiteY195" fmla="*/ 546328 h 3193741"/>
              <a:gd name="connsiteX196" fmla="*/ 378182 w 5470628"/>
              <a:gd name="connsiteY196" fmla="*/ 386585 h 3193741"/>
              <a:gd name="connsiteX197" fmla="*/ 370158 w 5470628"/>
              <a:gd name="connsiteY197" fmla="*/ 382100 h 3193741"/>
              <a:gd name="connsiteX198" fmla="*/ 357861 w 5470628"/>
              <a:gd name="connsiteY198" fmla="*/ 371252 h 3193741"/>
              <a:gd name="connsiteX199" fmla="*/ 331313 w 5470628"/>
              <a:gd name="connsiteY199" fmla="*/ 328203 h 3193741"/>
              <a:gd name="connsiteX200" fmla="*/ 319354 w 5470628"/>
              <a:gd name="connsiteY200" fmla="*/ 299282 h 3193741"/>
              <a:gd name="connsiteX201" fmla="*/ 319682 w 5470628"/>
              <a:gd name="connsiteY201" fmla="*/ 285719 h 3193741"/>
              <a:gd name="connsiteX202" fmla="*/ 306391 w 5470628"/>
              <a:gd name="connsiteY202" fmla="*/ 268585 h 3193741"/>
              <a:gd name="connsiteX203" fmla="*/ 303294 w 5470628"/>
              <a:gd name="connsiteY203" fmla="*/ 257334 h 3193741"/>
              <a:gd name="connsiteX204" fmla="*/ 319242 w 5470628"/>
              <a:gd name="connsiteY204" fmla="*/ 255403 h 3193741"/>
              <a:gd name="connsiteX205" fmla="*/ 364093 w 5470628"/>
              <a:gd name="connsiteY205" fmla="*/ 286745 h 3193741"/>
              <a:gd name="connsiteX206" fmla="*/ 385301 w 5470628"/>
              <a:gd name="connsiteY206" fmla="*/ 287973 h 3193741"/>
              <a:gd name="connsiteX207" fmla="*/ 417598 w 5470628"/>
              <a:gd name="connsiteY207" fmla="*/ 285722 h 3193741"/>
              <a:gd name="connsiteX208" fmla="*/ 440155 w 5470628"/>
              <a:gd name="connsiteY208" fmla="*/ 308139 h 3193741"/>
              <a:gd name="connsiteX209" fmla="*/ 534406 w 5470628"/>
              <a:gd name="connsiteY209" fmla="*/ 339430 h 3193741"/>
              <a:gd name="connsiteX210" fmla="*/ 495633 w 5470628"/>
              <a:gd name="connsiteY210" fmla="*/ 333450 h 3193741"/>
              <a:gd name="connsiteX211" fmla="*/ 486289 w 5470628"/>
              <a:gd name="connsiteY211" fmla="*/ 322243 h 3193741"/>
              <a:gd name="connsiteX212" fmla="*/ 484000 w 5470628"/>
              <a:gd name="connsiteY212" fmla="*/ 304964 h 3193741"/>
              <a:gd name="connsiteX213" fmla="*/ 436911 w 5470628"/>
              <a:gd name="connsiteY213" fmla="*/ 280536 h 3193741"/>
              <a:gd name="connsiteX214" fmla="*/ 426865 w 5470628"/>
              <a:gd name="connsiteY214" fmla="*/ 277007 h 3193741"/>
              <a:gd name="connsiteX215" fmla="*/ 420654 w 5470628"/>
              <a:gd name="connsiteY215" fmla="*/ 268269 h 3193741"/>
              <a:gd name="connsiteX216" fmla="*/ 432329 w 5470628"/>
              <a:gd name="connsiteY216" fmla="*/ 259975 h 3193741"/>
              <a:gd name="connsiteX217" fmla="*/ 447672 w 5470628"/>
              <a:gd name="connsiteY217" fmla="*/ 257879 h 3193741"/>
              <a:gd name="connsiteX218" fmla="*/ 502242 w 5470628"/>
              <a:gd name="connsiteY218" fmla="*/ 273572 h 3193741"/>
              <a:gd name="connsiteX219" fmla="*/ 659874 w 5470628"/>
              <a:gd name="connsiteY219" fmla="*/ 365516 h 3193741"/>
              <a:gd name="connsiteX220" fmla="*/ 829177 w 5470628"/>
              <a:gd name="connsiteY220" fmla="*/ 444421 h 3193741"/>
              <a:gd name="connsiteX221" fmla="*/ 1231903 w 5470628"/>
              <a:gd name="connsiteY221" fmla="*/ 613682 h 3193741"/>
              <a:gd name="connsiteX222" fmla="*/ 1911736 w 5470628"/>
              <a:gd name="connsiteY222" fmla="*/ 685084 h 3193741"/>
              <a:gd name="connsiteX223" fmla="*/ 2564313 w 5470628"/>
              <a:gd name="connsiteY223" fmla="*/ 632143 h 3193741"/>
              <a:gd name="connsiteX224" fmla="*/ 2657304 w 5470628"/>
              <a:gd name="connsiteY224" fmla="*/ 624913 h 3193741"/>
              <a:gd name="connsiteX225" fmla="*/ 4235818 w 5470628"/>
              <a:gd name="connsiteY225" fmla="*/ 259339 h 3193741"/>
              <a:gd name="connsiteX226" fmla="*/ 4460331 w 5470628"/>
              <a:gd name="connsiteY226" fmla="*/ 176864 h 3193741"/>
              <a:gd name="connsiteX227" fmla="*/ 4499578 w 5470628"/>
              <a:gd name="connsiteY227" fmla="*/ 186791 h 3193741"/>
              <a:gd name="connsiteX228" fmla="*/ 4514640 w 5470628"/>
              <a:gd name="connsiteY228" fmla="*/ 188841 h 3193741"/>
              <a:gd name="connsiteX229" fmla="*/ 4516523 w 5470628"/>
              <a:gd name="connsiteY229" fmla="*/ 189988 h 3193741"/>
              <a:gd name="connsiteX230" fmla="*/ 4518126 w 5470628"/>
              <a:gd name="connsiteY230" fmla="*/ 189316 h 3193741"/>
              <a:gd name="connsiteX231" fmla="*/ 4514640 w 5470628"/>
              <a:gd name="connsiteY231" fmla="*/ 188841 h 3193741"/>
              <a:gd name="connsiteX232" fmla="*/ 4511569 w 5470628"/>
              <a:gd name="connsiteY232" fmla="*/ 186970 h 3193741"/>
              <a:gd name="connsiteX233" fmla="*/ 4510888 w 5470628"/>
              <a:gd name="connsiteY233" fmla="*/ 180943 h 3193741"/>
              <a:gd name="connsiteX234" fmla="*/ 4531865 w 5470628"/>
              <a:gd name="connsiteY234" fmla="*/ 155151 h 3193741"/>
              <a:gd name="connsiteX235" fmla="*/ 4573441 w 5470628"/>
              <a:gd name="connsiteY235" fmla="*/ 139676 h 3193741"/>
              <a:gd name="connsiteX236" fmla="*/ 4594964 w 5470628"/>
              <a:gd name="connsiteY236" fmla="*/ 145847 h 3193741"/>
              <a:gd name="connsiteX237" fmla="*/ 4623059 w 5470628"/>
              <a:gd name="connsiteY237" fmla="*/ 152410 h 3193741"/>
              <a:gd name="connsiteX238" fmla="*/ 4748356 w 5470628"/>
              <a:gd name="connsiteY238" fmla="*/ 68192 h 3193741"/>
              <a:gd name="connsiteX239" fmla="*/ 4833812 w 5470628"/>
              <a:gd name="connsiteY239" fmla="*/ 8017 h 3193741"/>
              <a:gd name="connsiteX240" fmla="*/ 4850908 w 5470628"/>
              <a:gd name="connsiteY240" fmla="*/ 727 h 319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5470628" h="3193741">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8DFD9913-63A3-C9D7-1A41-A13A7490C68D}"/>
              </a:ext>
            </a:extLst>
          </p:cNvPr>
          <p:cNvSpPr>
            <a:spLocks noGrp="1"/>
          </p:cNvSpPr>
          <p:nvPr>
            <p:ph type="title"/>
          </p:nvPr>
        </p:nvSpPr>
        <p:spPr>
          <a:xfrm>
            <a:off x="1000941" y="685801"/>
            <a:ext cx="3494859" cy="5491162"/>
          </a:xfrm>
        </p:spPr>
        <p:txBody>
          <a:bodyPr>
            <a:normAutofit/>
          </a:bodyPr>
          <a:lstStyle/>
          <a:p>
            <a:r>
              <a:rPr lang="en-US" sz="4100" dirty="0"/>
              <a:t>IPERGAY and Sub-study showed Doxy-PEP was effective in reducing both chlamydia and syphilis infections</a:t>
            </a:r>
          </a:p>
        </p:txBody>
      </p:sp>
      <p:sp>
        <p:nvSpPr>
          <p:cNvPr id="3" name="Content Placeholder 2">
            <a:extLst>
              <a:ext uri="{FF2B5EF4-FFF2-40B4-BE49-F238E27FC236}">
                <a16:creationId xmlns:a16="http://schemas.microsoft.com/office/drawing/2014/main" id="{60657C79-2B58-B9BF-79D6-D7DDD9B64E7B}"/>
              </a:ext>
            </a:extLst>
          </p:cNvPr>
          <p:cNvSpPr>
            <a:spLocks/>
          </p:cNvSpPr>
          <p:nvPr/>
        </p:nvSpPr>
        <p:spPr>
          <a:xfrm>
            <a:off x="4702547" y="685801"/>
            <a:ext cx="6651253" cy="3582763"/>
          </a:xfrm>
          <a:prstGeom prst="rect">
            <a:avLst/>
          </a:prstGeom>
        </p:spPr>
        <p:txBody>
          <a:bodyPr>
            <a:normAutofit/>
          </a:bodyPr>
          <a:lstStyle/>
          <a:p>
            <a:pPr marL="171450" indent="-171450" defTabSz="299969">
              <a:spcAft>
                <a:spcPts val="486"/>
              </a:spcAft>
              <a:buFont typeface="Arial" panose="020B0604020202020204" pitchFamily="34" charset="0"/>
              <a:buChar char="•"/>
            </a:pPr>
            <a:r>
              <a:rPr lang="en-US" sz="1181" kern="1200" dirty="0">
                <a:solidFill>
                  <a:schemeClr val="tx1"/>
                </a:solidFill>
                <a:latin typeface="+mn-lt"/>
                <a:ea typeface="+mn-ea"/>
                <a:cs typeface="+mn-cs"/>
              </a:rPr>
              <a:t>IPERGAY – On-Demand Preexposure Prophylaxis in Men at High Risk for HIV-1 Infection</a:t>
            </a:r>
          </a:p>
          <a:p>
            <a:pPr marL="171450" indent="-171450" defTabSz="299969">
              <a:spcAft>
                <a:spcPts val="486"/>
              </a:spcAft>
              <a:buFont typeface="Arial" panose="020B0604020202020204" pitchFamily="34" charset="0"/>
              <a:buChar char="•"/>
            </a:pPr>
            <a:r>
              <a:rPr lang="en-US" sz="1181" kern="1200" dirty="0">
                <a:solidFill>
                  <a:schemeClr val="tx1"/>
                </a:solidFill>
                <a:latin typeface="+mn-lt"/>
                <a:ea typeface="+mn-ea"/>
                <a:cs typeface="+mn-cs"/>
              </a:rPr>
              <a:t>PrEP 2-1-1 method</a:t>
            </a:r>
          </a:p>
          <a:p>
            <a:pPr marL="171450" indent="-171450" defTabSz="299969">
              <a:spcAft>
                <a:spcPts val="486"/>
              </a:spcAft>
              <a:buFont typeface="Arial" panose="020B0604020202020204" pitchFamily="34" charset="0"/>
              <a:buChar char="•"/>
            </a:pPr>
            <a:r>
              <a:rPr lang="en-US" sz="1181" kern="1200" dirty="0">
                <a:solidFill>
                  <a:schemeClr val="tx1"/>
                </a:solidFill>
                <a:latin typeface="+mn-lt"/>
                <a:ea typeface="+mn-ea"/>
                <a:cs typeface="+mn-cs"/>
              </a:rPr>
              <a:t>Post-exposure prophylaxis with doxycycline to prevent sexually transmitted infections in men who have sex with men: an open-label </a:t>
            </a:r>
            <a:r>
              <a:rPr lang="en-US" sz="1181" kern="1200" dirty="0" err="1">
                <a:solidFill>
                  <a:schemeClr val="tx1"/>
                </a:solidFill>
                <a:latin typeface="+mn-lt"/>
                <a:ea typeface="+mn-ea"/>
                <a:cs typeface="+mn-cs"/>
              </a:rPr>
              <a:t>randomised</a:t>
            </a:r>
            <a:r>
              <a:rPr lang="en-US" sz="1181" kern="1200" dirty="0">
                <a:solidFill>
                  <a:schemeClr val="tx1"/>
                </a:solidFill>
                <a:latin typeface="+mn-lt"/>
                <a:ea typeface="+mn-ea"/>
                <a:cs typeface="+mn-cs"/>
              </a:rPr>
              <a:t> </a:t>
            </a:r>
            <a:r>
              <a:rPr lang="en-US" sz="1181" kern="1200" dirty="0" err="1">
                <a:solidFill>
                  <a:schemeClr val="tx1"/>
                </a:solidFill>
                <a:latin typeface="+mn-lt"/>
                <a:ea typeface="+mn-ea"/>
                <a:cs typeface="+mn-cs"/>
              </a:rPr>
              <a:t>substudy</a:t>
            </a:r>
            <a:r>
              <a:rPr lang="en-US" sz="1181" kern="1200" dirty="0">
                <a:solidFill>
                  <a:schemeClr val="tx1"/>
                </a:solidFill>
                <a:latin typeface="+mn-lt"/>
                <a:ea typeface="+mn-ea"/>
                <a:cs typeface="+mn-cs"/>
              </a:rPr>
              <a:t> of the ARNS IPERGAY trial (</a:t>
            </a:r>
            <a:r>
              <a:rPr lang="en-US" sz="1181" kern="1200" dirty="0" err="1">
                <a:solidFill>
                  <a:schemeClr val="tx1"/>
                </a:solidFill>
                <a:latin typeface="+mn-lt"/>
                <a:ea typeface="+mn-ea"/>
                <a:cs typeface="+mn-cs"/>
              </a:rPr>
              <a:t>iPrEx</a:t>
            </a:r>
            <a:r>
              <a:rPr lang="en-US" sz="1181" kern="1200" dirty="0">
                <a:solidFill>
                  <a:schemeClr val="tx1"/>
                </a:solidFill>
                <a:latin typeface="+mn-lt"/>
                <a:ea typeface="+mn-ea"/>
                <a:cs typeface="+mn-cs"/>
              </a:rPr>
              <a:t> Trial)</a:t>
            </a:r>
          </a:p>
          <a:p>
            <a:pPr marL="171450" indent="-171450" defTabSz="299969">
              <a:spcAft>
                <a:spcPts val="486"/>
              </a:spcAft>
              <a:buFont typeface="Arial" panose="020B0604020202020204" pitchFamily="34" charset="0"/>
              <a:buChar char="•"/>
            </a:pPr>
            <a:r>
              <a:rPr lang="en-US" sz="1181" kern="1200" dirty="0">
                <a:solidFill>
                  <a:schemeClr val="tx1"/>
                </a:solidFill>
                <a:latin typeface="+mn-lt"/>
                <a:ea typeface="+mn-ea"/>
                <a:cs typeface="+mn-cs"/>
              </a:rPr>
              <a:t>Doxy-PEP</a:t>
            </a:r>
          </a:p>
          <a:p>
            <a:pPr marL="171450" indent="-171450" defTabSz="299969">
              <a:spcAft>
                <a:spcPts val="486"/>
              </a:spcAft>
              <a:buFont typeface="Arial" panose="020B0604020202020204" pitchFamily="34" charset="0"/>
              <a:buChar char="•"/>
            </a:pPr>
            <a:r>
              <a:rPr lang="en-US" sz="1181" kern="1200" dirty="0">
                <a:solidFill>
                  <a:schemeClr val="tx1"/>
                </a:solidFill>
                <a:latin typeface="+mn-lt"/>
                <a:ea typeface="+mn-ea"/>
                <a:cs typeface="+mn-cs"/>
              </a:rPr>
              <a:t>Primary Endpoint – First Occurrence of STI within 10 months of follow-up</a:t>
            </a:r>
          </a:p>
          <a:p>
            <a:pPr marL="171450" indent="-171450" defTabSz="299969">
              <a:spcAft>
                <a:spcPts val="486"/>
              </a:spcAft>
              <a:buFont typeface="Arial" panose="020B0604020202020204" pitchFamily="34" charset="0"/>
              <a:buChar char="•"/>
            </a:pPr>
            <a:r>
              <a:rPr lang="en-US" sz="1181" kern="1200" dirty="0">
                <a:solidFill>
                  <a:schemeClr val="tx1"/>
                </a:solidFill>
                <a:latin typeface="+mn-lt"/>
                <a:ea typeface="+mn-ea"/>
                <a:cs typeface="+mn-cs"/>
              </a:rPr>
              <a:t>232 Patients randomized 1:1</a:t>
            </a:r>
          </a:p>
          <a:p>
            <a:pPr>
              <a:spcAft>
                <a:spcPts val="600"/>
              </a:spcAft>
            </a:pPr>
            <a:endParaRPr lang="en-US" dirty="0"/>
          </a:p>
        </p:txBody>
      </p:sp>
      <p:pic>
        <p:nvPicPr>
          <p:cNvPr id="4" name="Picture 3">
            <a:extLst>
              <a:ext uri="{FF2B5EF4-FFF2-40B4-BE49-F238E27FC236}">
                <a16:creationId xmlns:a16="http://schemas.microsoft.com/office/drawing/2014/main" id="{7EA822FD-4891-7A74-526C-67E34BA85AB6}"/>
              </a:ext>
            </a:extLst>
          </p:cNvPr>
          <p:cNvPicPr>
            <a:picLocks noChangeAspect="1"/>
          </p:cNvPicPr>
          <p:nvPr/>
        </p:nvPicPr>
        <p:blipFill>
          <a:blip r:embed="rId3"/>
          <a:stretch>
            <a:fillRect/>
          </a:stretch>
        </p:blipFill>
        <p:spPr>
          <a:xfrm>
            <a:off x="4875782" y="3837581"/>
            <a:ext cx="6651253" cy="1157804"/>
          </a:xfrm>
          <a:prstGeom prst="rect">
            <a:avLst/>
          </a:prstGeom>
        </p:spPr>
      </p:pic>
      <p:sp>
        <p:nvSpPr>
          <p:cNvPr id="5" name="Footer Placeholder 4">
            <a:extLst>
              <a:ext uri="{FF2B5EF4-FFF2-40B4-BE49-F238E27FC236}">
                <a16:creationId xmlns:a16="http://schemas.microsoft.com/office/drawing/2014/main" id="{E3FE1BCF-6203-5D9F-0F30-22B99FBA6F03}"/>
              </a:ext>
            </a:extLst>
          </p:cNvPr>
          <p:cNvSpPr txBox="1">
            <a:spLocks/>
          </p:cNvSpPr>
          <p:nvPr/>
        </p:nvSpPr>
        <p:spPr>
          <a:xfrm>
            <a:off x="0" y="6520550"/>
            <a:ext cx="6096000" cy="60960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299969">
              <a:spcAft>
                <a:spcPts val="486"/>
              </a:spcAft>
            </a:pPr>
            <a:r>
              <a:rPr lang="en-US" sz="1600" kern="1200" dirty="0">
                <a:solidFill>
                  <a:schemeClr val="tx1"/>
                </a:solidFill>
                <a:latin typeface="+mn-lt"/>
                <a:ea typeface="+mn-ea"/>
                <a:cs typeface="+mn-cs"/>
              </a:rPr>
              <a:t>Reference: IPERGAY Sub-study, 2018</a:t>
            </a:r>
          </a:p>
          <a:p>
            <a:pPr>
              <a:spcAft>
                <a:spcPts val="600"/>
              </a:spcAft>
            </a:pPr>
            <a:endParaRPr lang="en-US" dirty="0"/>
          </a:p>
        </p:txBody>
      </p:sp>
    </p:spTree>
    <p:extLst>
      <p:ext uri="{BB962C8B-B14F-4D97-AF65-F5344CB8AC3E}">
        <p14:creationId xmlns:p14="http://schemas.microsoft.com/office/powerpoint/2010/main" val="641575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1D9BF3-28BA-CCA0-BC9C-0DD37E33CE07}"/>
              </a:ext>
            </a:extLst>
          </p:cNvPr>
          <p:cNvSpPr>
            <a:spLocks noGrp="1"/>
          </p:cNvSpPr>
          <p:nvPr>
            <p:ph type="title"/>
          </p:nvPr>
        </p:nvSpPr>
        <p:spPr>
          <a:xfrm>
            <a:off x="838200" y="557188"/>
            <a:ext cx="10515600" cy="1133499"/>
          </a:xfrm>
        </p:spPr>
        <p:txBody>
          <a:bodyPr>
            <a:noAutofit/>
          </a:bodyPr>
          <a:lstStyle/>
          <a:p>
            <a:pPr algn="ctr"/>
            <a:r>
              <a:rPr lang="en-US" sz="3200" dirty="0"/>
              <a:t>The Doxy-PEP study showed reduced risk of chlamydia, gonorrhea, and syphilis infections per study quarter.</a:t>
            </a:r>
            <a:br>
              <a:rPr lang="en-US" sz="3200" dirty="0"/>
            </a:br>
            <a:endParaRPr lang="en-US" sz="3200" dirty="0"/>
          </a:p>
        </p:txBody>
      </p:sp>
      <p:sp>
        <p:nvSpPr>
          <p:cNvPr id="4" name="Content Placeholder 9">
            <a:extLst>
              <a:ext uri="{FF2B5EF4-FFF2-40B4-BE49-F238E27FC236}">
                <a16:creationId xmlns:a16="http://schemas.microsoft.com/office/drawing/2014/main" id="{F7EFA099-F151-8847-DAF4-4DDFE8761205}"/>
              </a:ext>
            </a:extLst>
          </p:cNvPr>
          <p:cNvSpPr>
            <a:spLocks/>
          </p:cNvSpPr>
          <p:nvPr/>
        </p:nvSpPr>
        <p:spPr>
          <a:xfrm>
            <a:off x="215977" y="3785554"/>
            <a:ext cx="7812884" cy="2647903"/>
          </a:xfrm>
          <a:prstGeom prst="rect">
            <a:avLst/>
          </a:prstGeom>
          <a:solidFill>
            <a:schemeClr val="bg1"/>
          </a:solidFill>
        </p:spPr>
        <p:txBody>
          <a:bodyPr/>
          <a:lstStyle/>
          <a:p>
            <a:pPr marL="171450" indent="-171450" defTabSz="257861">
              <a:spcAft>
                <a:spcPts val="564"/>
              </a:spcAft>
              <a:buFont typeface="Arial" panose="020B0604020202020204" pitchFamily="34" charset="0"/>
              <a:buChar char="•"/>
            </a:pPr>
            <a:r>
              <a:rPr lang="en-US" sz="2400" kern="1200" dirty="0">
                <a:solidFill>
                  <a:schemeClr val="tx1"/>
                </a:solidFill>
                <a:latin typeface="+mn-lt"/>
                <a:ea typeface="+mn-ea"/>
                <a:cs typeface="+mn-cs"/>
              </a:rPr>
              <a:t>MSM and Transgender Women</a:t>
            </a:r>
          </a:p>
          <a:p>
            <a:pPr marL="171450" indent="-171450" defTabSz="257861">
              <a:spcAft>
                <a:spcPts val="564"/>
              </a:spcAft>
              <a:buFont typeface="Arial" panose="020B0604020202020204" pitchFamily="34" charset="0"/>
              <a:buChar char="•"/>
            </a:pPr>
            <a:r>
              <a:rPr lang="en-US" sz="2400" kern="1200" dirty="0">
                <a:solidFill>
                  <a:schemeClr val="tx1"/>
                </a:solidFill>
                <a:latin typeface="+mn-lt"/>
                <a:ea typeface="+mn-ea"/>
                <a:cs typeface="+mn-cs"/>
              </a:rPr>
              <a:t>Taking PrEP or PLWH</a:t>
            </a:r>
          </a:p>
          <a:p>
            <a:pPr marL="171450" indent="-171450" defTabSz="257861">
              <a:spcAft>
                <a:spcPts val="564"/>
              </a:spcAft>
              <a:buFont typeface="Arial" panose="020B0604020202020204" pitchFamily="34" charset="0"/>
              <a:buChar char="•"/>
            </a:pPr>
            <a:r>
              <a:rPr lang="en-US" sz="2400" kern="1200" dirty="0">
                <a:solidFill>
                  <a:schemeClr val="tx1"/>
                </a:solidFill>
                <a:latin typeface="+mn-lt"/>
                <a:ea typeface="+mn-ea"/>
                <a:cs typeface="+mn-cs"/>
              </a:rPr>
              <a:t>At least 1 chlamydia, gonorrhea, or syphilis infection in past year</a:t>
            </a:r>
          </a:p>
          <a:p>
            <a:pPr marL="171450" indent="-171450" defTabSz="257861">
              <a:spcAft>
                <a:spcPts val="564"/>
              </a:spcAft>
              <a:buFont typeface="Arial" panose="020B0604020202020204" pitchFamily="34" charset="0"/>
              <a:buChar char="•"/>
            </a:pPr>
            <a:r>
              <a:rPr lang="en-US" sz="2400" kern="1200" dirty="0">
                <a:solidFill>
                  <a:schemeClr val="tx1"/>
                </a:solidFill>
                <a:latin typeface="+mn-lt"/>
                <a:ea typeface="+mn-ea"/>
                <a:cs typeface="+mn-cs"/>
              </a:rPr>
              <a:t>317 Patients included in primary efficacy analysis from PrEP cohort and 156 from PLWH cohort</a:t>
            </a:r>
            <a:endParaRPr lang="en-US" sz="2400" dirty="0">
              <a:solidFill>
                <a:schemeClr val="tx1"/>
              </a:solidFill>
            </a:endParaRPr>
          </a:p>
        </p:txBody>
      </p:sp>
      <p:sp>
        <p:nvSpPr>
          <p:cNvPr id="5" name="TextBox 4">
            <a:extLst>
              <a:ext uri="{FF2B5EF4-FFF2-40B4-BE49-F238E27FC236}">
                <a16:creationId xmlns:a16="http://schemas.microsoft.com/office/drawing/2014/main" id="{818DA654-9D34-1A94-0AE1-BCC096BE2AFA}"/>
              </a:ext>
            </a:extLst>
          </p:cNvPr>
          <p:cNvSpPr txBox="1"/>
          <p:nvPr/>
        </p:nvSpPr>
        <p:spPr>
          <a:xfrm>
            <a:off x="4160086" y="1389964"/>
            <a:ext cx="3868775" cy="300723"/>
          </a:xfrm>
          <a:prstGeom prst="rect">
            <a:avLst/>
          </a:prstGeom>
          <a:noFill/>
        </p:spPr>
        <p:txBody>
          <a:bodyPr wrap="square" rtlCol="0">
            <a:spAutoFit/>
          </a:bodyPr>
          <a:lstStyle/>
          <a:p>
            <a:pPr defTabSz="257861">
              <a:spcAft>
                <a:spcPts val="564"/>
              </a:spcAft>
            </a:pPr>
            <a:r>
              <a:rPr lang="en-US" sz="1354" kern="1200" dirty="0">
                <a:solidFill>
                  <a:schemeClr val="tx1"/>
                </a:solidFill>
                <a:latin typeface="+mn-lt"/>
                <a:ea typeface="+mn-ea"/>
                <a:cs typeface="+mn-cs"/>
              </a:rPr>
              <a:t>Incidence of at least one STI per follow-up quarter</a:t>
            </a:r>
            <a:endParaRPr lang="en-US" sz="2400" dirty="0"/>
          </a:p>
        </p:txBody>
      </p:sp>
      <p:graphicFrame>
        <p:nvGraphicFramePr>
          <p:cNvPr id="6" name="Table 11">
            <a:extLst>
              <a:ext uri="{FF2B5EF4-FFF2-40B4-BE49-F238E27FC236}">
                <a16:creationId xmlns:a16="http://schemas.microsoft.com/office/drawing/2014/main" id="{9792CF8F-76AB-9E8F-D969-559C816521D7}"/>
              </a:ext>
            </a:extLst>
          </p:cNvPr>
          <p:cNvGraphicFramePr>
            <a:graphicFrameLocks noGrp="1"/>
          </p:cNvGraphicFramePr>
          <p:nvPr>
            <p:extLst>
              <p:ext uri="{D42A27DB-BD31-4B8C-83A1-F6EECF244321}">
                <p14:modId xmlns:p14="http://schemas.microsoft.com/office/powerpoint/2010/main" val="255393551"/>
              </p:ext>
            </p:extLst>
          </p:nvPr>
        </p:nvGraphicFramePr>
        <p:xfrm>
          <a:off x="215977" y="1690687"/>
          <a:ext cx="11756995" cy="1381760"/>
        </p:xfrm>
        <a:graphic>
          <a:graphicData uri="http://schemas.openxmlformats.org/drawingml/2006/table">
            <a:tbl>
              <a:tblPr firstRow="1" bandRow="1">
                <a:tableStyleId>{5C22544A-7EE6-4342-B048-85BDC9FD1C3A}</a:tableStyleId>
              </a:tblPr>
              <a:tblGrid>
                <a:gridCol w="2351399">
                  <a:extLst>
                    <a:ext uri="{9D8B030D-6E8A-4147-A177-3AD203B41FA5}">
                      <a16:colId xmlns:a16="http://schemas.microsoft.com/office/drawing/2014/main" val="2388281521"/>
                    </a:ext>
                  </a:extLst>
                </a:gridCol>
                <a:gridCol w="2351399">
                  <a:extLst>
                    <a:ext uri="{9D8B030D-6E8A-4147-A177-3AD203B41FA5}">
                      <a16:colId xmlns:a16="http://schemas.microsoft.com/office/drawing/2014/main" val="2809525081"/>
                    </a:ext>
                  </a:extLst>
                </a:gridCol>
                <a:gridCol w="2351399">
                  <a:extLst>
                    <a:ext uri="{9D8B030D-6E8A-4147-A177-3AD203B41FA5}">
                      <a16:colId xmlns:a16="http://schemas.microsoft.com/office/drawing/2014/main" val="1049352060"/>
                    </a:ext>
                  </a:extLst>
                </a:gridCol>
                <a:gridCol w="2351399">
                  <a:extLst>
                    <a:ext uri="{9D8B030D-6E8A-4147-A177-3AD203B41FA5}">
                      <a16:colId xmlns:a16="http://schemas.microsoft.com/office/drawing/2014/main" val="1819389084"/>
                    </a:ext>
                  </a:extLst>
                </a:gridCol>
                <a:gridCol w="2351399">
                  <a:extLst>
                    <a:ext uri="{9D8B030D-6E8A-4147-A177-3AD203B41FA5}">
                      <a16:colId xmlns:a16="http://schemas.microsoft.com/office/drawing/2014/main" val="3607505403"/>
                    </a:ext>
                  </a:extLst>
                </a:gridCol>
              </a:tblGrid>
              <a:tr h="370840">
                <a:tc>
                  <a:txBody>
                    <a:bodyPr/>
                    <a:lstStyle/>
                    <a:p>
                      <a:endParaRPr lang="en-US"/>
                    </a:p>
                  </a:txBody>
                  <a:tcPr/>
                </a:tc>
                <a:tc>
                  <a:txBody>
                    <a:bodyPr/>
                    <a:lstStyle/>
                    <a:p>
                      <a:r>
                        <a:rPr lang="en-US"/>
                        <a:t>Doxycycline Group</a:t>
                      </a:r>
                    </a:p>
                  </a:txBody>
                  <a:tcPr/>
                </a:tc>
                <a:tc>
                  <a:txBody>
                    <a:bodyPr/>
                    <a:lstStyle/>
                    <a:p>
                      <a:r>
                        <a:rPr lang="en-US" dirty="0"/>
                        <a:t>Standard of Care</a:t>
                      </a:r>
                    </a:p>
                  </a:txBody>
                  <a:tcPr/>
                </a:tc>
                <a:tc>
                  <a:txBody>
                    <a:bodyPr/>
                    <a:lstStyle/>
                    <a:p>
                      <a:r>
                        <a:rPr lang="en-US" dirty="0"/>
                        <a:t>Relative Risk</a:t>
                      </a:r>
                    </a:p>
                  </a:txBody>
                  <a:tcPr/>
                </a:tc>
                <a:tc>
                  <a:txBody>
                    <a:bodyPr/>
                    <a:lstStyle/>
                    <a:p>
                      <a:r>
                        <a:rPr lang="en-US"/>
                        <a:t>Number Needed to Treat</a:t>
                      </a:r>
                    </a:p>
                  </a:txBody>
                  <a:tcPr/>
                </a:tc>
                <a:extLst>
                  <a:ext uri="{0D108BD9-81ED-4DB2-BD59-A6C34878D82A}">
                    <a16:rowId xmlns:a16="http://schemas.microsoft.com/office/drawing/2014/main" val="1285993459"/>
                  </a:ext>
                </a:extLst>
              </a:tr>
              <a:tr h="370840">
                <a:tc>
                  <a:txBody>
                    <a:bodyPr/>
                    <a:lstStyle/>
                    <a:p>
                      <a:r>
                        <a:rPr lang="en-US" err="1"/>
                        <a:t>PrEP</a:t>
                      </a:r>
                      <a:endParaRPr lang="en-US"/>
                    </a:p>
                  </a:txBody>
                  <a:tcPr/>
                </a:tc>
                <a:tc>
                  <a:txBody>
                    <a:bodyPr/>
                    <a:lstStyle/>
                    <a:p>
                      <a:r>
                        <a:rPr lang="en-US"/>
                        <a:t>10.7%</a:t>
                      </a:r>
                    </a:p>
                  </a:txBody>
                  <a:tcPr/>
                </a:tc>
                <a:tc>
                  <a:txBody>
                    <a:bodyPr/>
                    <a:lstStyle/>
                    <a:p>
                      <a:r>
                        <a:rPr lang="en-US"/>
                        <a:t>31.9%</a:t>
                      </a:r>
                    </a:p>
                  </a:txBody>
                  <a:tcPr/>
                </a:tc>
                <a:tc>
                  <a:txBody>
                    <a:bodyPr/>
                    <a:lstStyle/>
                    <a:p>
                      <a:r>
                        <a:rPr lang="en-US"/>
                        <a:t>0.34</a:t>
                      </a:r>
                    </a:p>
                  </a:txBody>
                  <a:tcPr/>
                </a:tc>
                <a:tc>
                  <a:txBody>
                    <a:bodyPr/>
                    <a:lstStyle/>
                    <a:p>
                      <a:r>
                        <a:rPr lang="en-US"/>
                        <a:t>5</a:t>
                      </a:r>
                    </a:p>
                  </a:txBody>
                  <a:tcPr/>
                </a:tc>
                <a:extLst>
                  <a:ext uri="{0D108BD9-81ED-4DB2-BD59-A6C34878D82A}">
                    <a16:rowId xmlns:a16="http://schemas.microsoft.com/office/drawing/2014/main" val="820297459"/>
                  </a:ext>
                </a:extLst>
              </a:tr>
              <a:tr h="370840">
                <a:tc>
                  <a:txBody>
                    <a:bodyPr/>
                    <a:lstStyle/>
                    <a:p>
                      <a:r>
                        <a:rPr lang="en-US"/>
                        <a:t>PLWH</a:t>
                      </a:r>
                    </a:p>
                  </a:txBody>
                  <a:tcPr/>
                </a:tc>
                <a:tc>
                  <a:txBody>
                    <a:bodyPr/>
                    <a:lstStyle/>
                    <a:p>
                      <a:r>
                        <a:rPr lang="en-US"/>
                        <a:t>11.8%</a:t>
                      </a:r>
                    </a:p>
                  </a:txBody>
                  <a:tcPr/>
                </a:tc>
                <a:tc>
                  <a:txBody>
                    <a:bodyPr/>
                    <a:lstStyle/>
                    <a:p>
                      <a:r>
                        <a:rPr lang="en-US"/>
                        <a:t>30.5%</a:t>
                      </a:r>
                    </a:p>
                  </a:txBody>
                  <a:tcPr/>
                </a:tc>
                <a:tc>
                  <a:txBody>
                    <a:bodyPr/>
                    <a:lstStyle/>
                    <a:p>
                      <a:r>
                        <a:rPr lang="en-US"/>
                        <a:t>0.38</a:t>
                      </a:r>
                    </a:p>
                  </a:txBody>
                  <a:tcPr/>
                </a:tc>
                <a:tc>
                  <a:txBody>
                    <a:bodyPr/>
                    <a:lstStyle/>
                    <a:p>
                      <a:r>
                        <a:rPr lang="en-US" dirty="0"/>
                        <a:t>6</a:t>
                      </a:r>
                    </a:p>
                  </a:txBody>
                  <a:tcPr/>
                </a:tc>
                <a:extLst>
                  <a:ext uri="{0D108BD9-81ED-4DB2-BD59-A6C34878D82A}">
                    <a16:rowId xmlns:a16="http://schemas.microsoft.com/office/drawing/2014/main" val="3012692282"/>
                  </a:ext>
                </a:extLst>
              </a:tr>
            </a:tbl>
          </a:graphicData>
        </a:graphic>
      </p:graphicFrame>
    </p:spTree>
    <p:extLst>
      <p:ext uri="{BB962C8B-B14F-4D97-AF65-F5344CB8AC3E}">
        <p14:creationId xmlns:p14="http://schemas.microsoft.com/office/powerpoint/2010/main" val="3687806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0D3763-F786-9BDA-AED6-AA245E215724}"/>
              </a:ext>
            </a:extLst>
          </p:cNvPr>
          <p:cNvSpPr>
            <a:spLocks noGrp="1"/>
          </p:cNvSpPr>
          <p:nvPr>
            <p:ph type="title"/>
          </p:nvPr>
        </p:nvSpPr>
        <p:spPr>
          <a:xfrm>
            <a:off x="429768" y="411480"/>
            <a:ext cx="11201400" cy="1106424"/>
          </a:xfrm>
        </p:spPr>
        <p:txBody>
          <a:bodyPr vert="horz" lIns="91440" tIns="45720" rIns="91440" bIns="45720" rtlCol="0" anchor="ctr">
            <a:normAutofit/>
          </a:bodyPr>
          <a:lstStyle/>
          <a:p>
            <a:r>
              <a:rPr lang="en-US" sz="2300"/>
              <a:t>Figure 2: Primary, Secondary, and Subgroup Analyses of Effectiveness against Incident Sexually Transmitted  Infections (STIs).</a:t>
            </a:r>
            <a:br>
              <a:rPr lang="en-US" sz="2300"/>
            </a:br>
            <a:endParaRPr lang="en-US" sz="2300"/>
          </a:p>
        </p:txBody>
      </p:sp>
      <p:sp>
        <p:nvSpPr>
          <p:cNvPr id="12" name="Rectangle 11">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a:extLst>
              <a:ext uri="{FF2B5EF4-FFF2-40B4-BE49-F238E27FC236}">
                <a16:creationId xmlns:a16="http://schemas.microsoft.com/office/drawing/2014/main" id="{92607F59-2531-B93B-4EE2-249C7F93BCDF}"/>
              </a:ext>
            </a:extLst>
          </p:cNvPr>
          <p:cNvPicPr>
            <a:picLocks noGrp="1" noChangeAspect="1"/>
          </p:cNvPicPr>
          <p:nvPr>
            <p:ph idx="1"/>
          </p:nvPr>
        </p:nvPicPr>
        <p:blipFill rotWithShape="1">
          <a:blip r:embed="rId3"/>
          <a:srcRect t="116" r="-1" b="-1"/>
          <a:stretch/>
        </p:blipFill>
        <p:spPr>
          <a:xfrm>
            <a:off x="429768" y="1721922"/>
            <a:ext cx="6704891" cy="4520559"/>
          </a:xfrm>
          <a:prstGeom prst="rect">
            <a:avLst/>
          </a:prstGeom>
        </p:spPr>
      </p:pic>
      <p:sp useBgFill="1">
        <p:nvSpPr>
          <p:cNvPr id="14" name="Rectangle 13">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39980740-26C0-A354-CB73-7568E39BC310}"/>
              </a:ext>
            </a:extLst>
          </p:cNvPr>
          <p:cNvSpPr txBox="1">
            <a:spLocks/>
          </p:cNvSpPr>
          <p:nvPr/>
        </p:nvSpPr>
        <p:spPr>
          <a:xfrm>
            <a:off x="-91440" y="6661097"/>
            <a:ext cx="3447278" cy="504662"/>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90000"/>
              </a:lnSpc>
              <a:spcAft>
                <a:spcPts val="600"/>
              </a:spcAft>
            </a:pPr>
            <a:r>
              <a:rPr lang="en-US" dirty="0"/>
              <a:t>Reference: </a:t>
            </a:r>
            <a:r>
              <a:rPr lang="en-US" dirty="0" err="1"/>
              <a:t>DoxyPEP</a:t>
            </a:r>
            <a:r>
              <a:rPr lang="en-US" dirty="0"/>
              <a:t>, 2023</a:t>
            </a:r>
          </a:p>
          <a:p>
            <a:pPr indent="-228600" defTabSz="914400">
              <a:lnSpc>
                <a:spcPct val="90000"/>
              </a:lnSpc>
              <a:spcAft>
                <a:spcPts val="600"/>
              </a:spcAft>
              <a:buFont typeface="Arial" panose="020B0604020202020204" pitchFamily="34" charset="0"/>
              <a:buChar char="•"/>
            </a:pPr>
            <a:endParaRPr lang="en-US" dirty="0"/>
          </a:p>
        </p:txBody>
      </p:sp>
      <p:cxnSp>
        <p:nvCxnSpPr>
          <p:cNvPr id="6" name="Straight Arrow Connector 5">
            <a:extLst>
              <a:ext uri="{FF2B5EF4-FFF2-40B4-BE49-F238E27FC236}">
                <a16:creationId xmlns:a16="http://schemas.microsoft.com/office/drawing/2014/main" id="{FB82A5A1-F093-147A-3361-3725CB2F30E4}"/>
              </a:ext>
            </a:extLst>
          </p:cNvPr>
          <p:cNvCxnSpPr/>
          <p:nvPr/>
        </p:nvCxnSpPr>
        <p:spPr>
          <a:xfrm flipH="1">
            <a:off x="6428232" y="2560320"/>
            <a:ext cx="2240280" cy="14904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TextBox 6">
            <a:extLst>
              <a:ext uri="{FF2B5EF4-FFF2-40B4-BE49-F238E27FC236}">
                <a16:creationId xmlns:a16="http://schemas.microsoft.com/office/drawing/2014/main" id="{12A071C8-E165-244F-31AC-B6A0DD4E90EE}"/>
              </a:ext>
            </a:extLst>
          </p:cNvPr>
          <p:cNvSpPr txBox="1"/>
          <p:nvPr/>
        </p:nvSpPr>
        <p:spPr>
          <a:xfrm>
            <a:off x="8842248" y="2240280"/>
            <a:ext cx="1874520" cy="646331"/>
          </a:xfrm>
          <a:prstGeom prst="rect">
            <a:avLst/>
          </a:prstGeom>
          <a:noFill/>
        </p:spPr>
        <p:txBody>
          <a:bodyPr wrap="square" rtlCol="0">
            <a:spAutoFit/>
          </a:bodyPr>
          <a:lstStyle/>
          <a:p>
            <a:r>
              <a:rPr lang="en-US" dirty="0"/>
              <a:t>Not statistically significant.</a:t>
            </a:r>
          </a:p>
        </p:txBody>
      </p:sp>
    </p:spTree>
    <p:extLst>
      <p:ext uri="{BB962C8B-B14F-4D97-AF65-F5344CB8AC3E}">
        <p14:creationId xmlns:p14="http://schemas.microsoft.com/office/powerpoint/2010/main" val="849224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8BDD837-A0A5-8B34-334E-753D63FEB410}"/>
              </a:ext>
            </a:extLst>
          </p:cNvPr>
          <p:cNvSpPr>
            <a:spLocks noGrp="1"/>
          </p:cNvSpPr>
          <p:nvPr>
            <p:ph type="title"/>
          </p:nvPr>
        </p:nvSpPr>
        <p:spPr>
          <a:xfrm>
            <a:off x="429768" y="411480"/>
            <a:ext cx="11201400" cy="1106424"/>
          </a:xfrm>
        </p:spPr>
        <p:txBody>
          <a:bodyPr vert="horz" lIns="91440" tIns="45720" rIns="91440" bIns="45720" rtlCol="0" anchor="ctr">
            <a:normAutofit/>
          </a:bodyPr>
          <a:lstStyle/>
          <a:p>
            <a:r>
              <a:rPr lang="en-US" sz="2300"/>
              <a:t>Figure 2: Primary, Secondary, and Subgroup Analyses of Effectiveness against Incident Sexually Transmitted  Infections (STIs).</a:t>
            </a:r>
            <a:br>
              <a:rPr lang="en-US" sz="2300"/>
            </a:br>
            <a:endParaRPr lang="en-US" sz="2300"/>
          </a:p>
        </p:txBody>
      </p:sp>
      <p:sp>
        <p:nvSpPr>
          <p:cNvPr id="12" name="Rectangle 11">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10">
            <a:extLst>
              <a:ext uri="{FF2B5EF4-FFF2-40B4-BE49-F238E27FC236}">
                <a16:creationId xmlns:a16="http://schemas.microsoft.com/office/drawing/2014/main" id="{7B38C9E9-824A-C436-DEA3-F91F8C1E5742}"/>
              </a:ext>
            </a:extLst>
          </p:cNvPr>
          <p:cNvPicPr>
            <a:picLocks noGrp="1" noChangeAspect="1"/>
          </p:cNvPicPr>
          <p:nvPr>
            <p:ph idx="1"/>
          </p:nvPr>
        </p:nvPicPr>
        <p:blipFill rotWithShape="1">
          <a:blip r:embed="rId3"/>
          <a:srcRect r="255"/>
          <a:stretch/>
        </p:blipFill>
        <p:spPr>
          <a:xfrm>
            <a:off x="429768" y="1721922"/>
            <a:ext cx="6704891" cy="4520559"/>
          </a:xfrm>
          <a:prstGeom prst="rect">
            <a:avLst/>
          </a:prstGeom>
        </p:spPr>
      </p:pic>
      <p:sp useBgFill="1">
        <p:nvSpPr>
          <p:cNvPr id="14" name="Rectangle 13">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a:extLst>
              <a:ext uri="{FF2B5EF4-FFF2-40B4-BE49-F238E27FC236}">
                <a16:creationId xmlns:a16="http://schemas.microsoft.com/office/drawing/2014/main" id="{9CCA91D4-0B20-CF6E-C3FE-5311034BCAEC}"/>
              </a:ext>
            </a:extLst>
          </p:cNvPr>
          <p:cNvSpPr txBox="1">
            <a:spLocks/>
          </p:cNvSpPr>
          <p:nvPr/>
        </p:nvSpPr>
        <p:spPr>
          <a:xfrm>
            <a:off x="-91440" y="6565393"/>
            <a:ext cx="4714821" cy="704087"/>
          </a:xfrm>
          <a:prstGeom prst="rect">
            <a:avLst/>
          </a:prstGeom>
        </p:spPr>
        <p:txBody>
          <a:bodyPr vert="horz" lIns="91440" tIns="45720" rIns="91440" bIns="45720" rtlCol="0" anchor="ct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90000"/>
              </a:lnSpc>
              <a:spcAft>
                <a:spcPts val="600"/>
              </a:spcAft>
            </a:pPr>
            <a:r>
              <a:rPr lang="en-US" dirty="0"/>
              <a:t>Reference: </a:t>
            </a:r>
            <a:r>
              <a:rPr lang="en-US" dirty="0" err="1"/>
              <a:t>DoxyPEP</a:t>
            </a:r>
            <a:r>
              <a:rPr lang="en-US" dirty="0"/>
              <a:t>, 2023</a:t>
            </a:r>
          </a:p>
          <a:p>
            <a:pPr indent="-228600" defTabSz="914400">
              <a:lnSpc>
                <a:spcPct val="90000"/>
              </a:lnSpc>
              <a:spcAft>
                <a:spcPts val="600"/>
              </a:spcAft>
              <a:buFont typeface="Arial" panose="020B0604020202020204" pitchFamily="34" charset="0"/>
              <a:buChar char="•"/>
            </a:pPr>
            <a:endParaRPr lang="en-US" dirty="0"/>
          </a:p>
        </p:txBody>
      </p:sp>
      <p:cxnSp>
        <p:nvCxnSpPr>
          <p:cNvPr id="6" name="Straight Arrow Connector 5">
            <a:extLst>
              <a:ext uri="{FF2B5EF4-FFF2-40B4-BE49-F238E27FC236}">
                <a16:creationId xmlns:a16="http://schemas.microsoft.com/office/drawing/2014/main" id="{1547BCEA-EFDA-0D96-9B23-DE5FF564AF39}"/>
              </a:ext>
            </a:extLst>
          </p:cNvPr>
          <p:cNvCxnSpPr>
            <a:cxnSpLocks/>
          </p:cNvCxnSpPr>
          <p:nvPr/>
        </p:nvCxnSpPr>
        <p:spPr>
          <a:xfrm flipH="1" flipV="1">
            <a:off x="6400800" y="3246120"/>
            <a:ext cx="2907792" cy="44432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82C4A840-E372-6E15-9795-CC2C07956DDA}"/>
              </a:ext>
            </a:extLst>
          </p:cNvPr>
          <p:cNvCxnSpPr>
            <a:cxnSpLocks/>
          </p:cNvCxnSpPr>
          <p:nvPr/>
        </p:nvCxnSpPr>
        <p:spPr>
          <a:xfrm flipH="1" flipV="1">
            <a:off x="6400800" y="3395274"/>
            <a:ext cx="2907792" cy="4210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Straight Arrow Connector 7">
            <a:extLst>
              <a:ext uri="{FF2B5EF4-FFF2-40B4-BE49-F238E27FC236}">
                <a16:creationId xmlns:a16="http://schemas.microsoft.com/office/drawing/2014/main" id="{D3BB416A-219D-F345-4475-3DF802317526}"/>
              </a:ext>
            </a:extLst>
          </p:cNvPr>
          <p:cNvCxnSpPr>
            <a:cxnSpLocks/>
          </p:cNvCxnSpPr>
          <p:nvPr/>
        </p:nvCxnSpPr>
        <p:spPr>
          <a:xfrm flipH="1" flipV="1">
            <a:off x="6400800" y="3916195"/>
            <a:ext cx="2862072" cy="580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3D8268E8-B4D2-E9CE-75BD-4F8CFA1058EE}"/>
              </a:ext>
            </a:extLst>
          </p:cNvPr>
          <p:cNvCxnSpPr>
            <a:cxnSpLocks/>
          </p:cNvCxnSpPr>
          <p:nvPr/>
        </p:nvCxnSpPr>
        <p:spPr>
          <a:xfrm flipH="1" flipV="1">
            <a:off x="6400800" y="4101925"/>
            <a:ext cx="2907792" cy="580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42B0D1F5-2748-9D0B-F30D-2052AEBA4A55}"/>
              </a:ext>
            </a:extLst>
          </p:cNvPr>
          <p:cNvCxnSpPr>
            <a:cxnSpLocks/>
          </p:cNvCxnSpPr>
          <p:nvPr/>
        </p:nvCxnSpPr>
        <p:spPr>
          <a:xfrm flipH="1">
            <a:off x="6400800" y="4287655"/>
            <a:ext cx="2907792" cy="14917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Straight Arrow Connector 12">
            <a:extLst>
              <a:ext uri="{FF2B5EF4-FFF2-40B4-BE49-F238E27FC236}">
                <a16:creationId xmlns:a16="http://schemas.microsoft.com/office/drawing/2014/main" id="{31954DEF-BD8B-11AE-0769-1E50EAD5A396}"/>
              </a:ext>
            </a:extLst>
          </p:cNvPr>
          <p:cNvCxnSpPr>
            <a:cxnSpLocks/>
          </p:cNvCxnSpPr>
          <p:nvPr/>
        </p:nvCxnSpPr>
        <p:spPr>
          <a:xfrm flipH="1">
            <a:off x="6400800" y="4368593"/>
            <a:ext cx="2953512" cy="5433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074A0AE3-F0B6-E25C-7842-157C29261826}"/>
              </a:ext>
            </a:extLst>
          </p:cNvPr>
          <p:cNvCxnSpPr>
            <a:cxnSpLocks/>
          </p:cNvCxnSpPr>
          <p:nvPr/>
        </p:nvCxnSpPr>
        <p:spPr>
          <a:xfrm flipH="1">
            <a:off x="6400800" y="4413147"/>
            <a:ext cx="2953512" cy="97008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9BA8276E-897C-7448-0FA1-BAB5ADC74A70}"/>
              </a:ext>
            </a:extLst>
          </p:cNvPr>
          <p:cNvSpPr txBox="1"/>
          <p:nvPr/>
        </p:nvSpPr>
        <p:spPr>
          <a:xfrm>
            <a:off x="9037320" y="3658534"/>
            <a:ext cx="2380489" cy="646331"/>
          </a:xfrm>
          <a:prstGeom prst="rect">
            <a:avLst/>
          </a:prstGeom>
          <a:noFill/>
        </p:spPr>
        <p:txBody>
          <a:bodyPr wrap="square" rtlCol="0">
            <a:spAutoFit/>
          </a:bodyPr>
          <a:lstStyle/>
          <a:p>
            <a:pPr algn="ctr"/>
            <a:r>
              <a:rPr lang="en-US" dirty="0"/>
              <a:t>Not statistically significant</a:t>
            </a:r>
          </a:p>
        </p:txBody>
      </p:sp>
      <p:sp>
        <p:nvSpPr>
          <p:cNvPr id="22" name="Oval 21">
            <a:extLst>
              <a:ext uri="{FF2B5EF4-FFF2-40B4-BE49-F238E27FC236}">
                <a16:creationId xmlns:a16="http://schemas.microsoft.com/office/drawing/2014/main" id="{1A57C7A1-DAD4-9A02-BF3E-D40FD6BCC773}"/>
              </a:ext>
            </a:extLst>
          </p:cNvPr>
          <p:cNvSpPr/>
          <p:nvPr/>
        </p:nvSpPr>
        <p:spPr>
          <a:xfrm>
            <a:off x="9262872" y="3129160"/>
            <a:ext cx="1837944" cy="1690071"/>
          </a:xfrm>
          <a:prstGeom prst="ellipse">
            <a:avLst/>
          </a:prstGeom>
          <a:noFill/>
          <a:ln>
            <a:solidFill>
              <a:schemeClr val="tx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31" name="Star: 5 Points 30">
            <a:extLst>
              <a:ext uri="{FF2B5EF4-FFF2-40B4-BE49-F238E27FC236}">
                <a16:creationId xmlns:a16="http://schemas.microsoft.com/office/drawing/2014/main" id="{3F2E5F4F-5D58-0C3D-080A-4D47C41D45F1}"/>
              </a:ext>
            </a:extLst>
          </p:cNvPr>
          <p:cNvSpPr/>
          <p:nvPr/>
        </p:nvSpPr>
        <p:spPr>
          <a:xfrm>
            <a:off x="128016" y="2414016"/>
            <a:ext cx="402336" cy="347472"/>
          </a:xfrm>
          <a:prstGeom prst="star5">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8426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0B851-1D08-5F85-8F91-44CE081172AC}"/>
              </a:ext>
            </a:extLst>
          </p:cNvPr>
          <p:cNvSpPr>
            <a:spLocks noGrp="1"/>
          </p:cNvSpPr>
          <p:nvPr>
            <p:ph type="title"/>
          </p:nvPr>
        </p:nvSpPr>
        <p:spPr>
          <a:xfrm>
            <a:off x="838200" y="676021"/>
            <a:ext cx="10515600" cy="1325563"/>
          </a:xfrm>
        </p:spPr>
        <p:txBody>
          <a:bodyPr>
            <a:normAutofit fontScale="90000"/>
          </a:bodyPr>
          <a:lstStyle/>
          <a:p>
            <a:r>
              <a:rPr lang="en-US" dirty="0"/>
              <a:t>A Doxy-PEP study among cisgender women in Kenya showed no statistically significant differences in incidences of chlamydia, gonorrhea, or syphilis infections. </a:t>
            </a:r>
          </a:p>
        </p:txBody>
      </p:sp>
      <p:graphicFrame>
        <p:nvGraphicFramePr>
          <p:cNvPr id="4" name="Table 3">
            <a:extLst>
              <a:ext uri="{FF2B5EF4-FFF2-40B4-BE49-F238E27FC236}">
                <a16:creationId xmlns:a16="http://schemas.microsoft.com/office/drawing/2014/main" id="{A0F88962-FD22-6C1E-E8AC-04AC635CF2A2}"/>
              </a:ext>
            </a:extLst>
          </p:cNvPr>
          <p:cNvGraphicFramePr>
            <a:graphicFrameLocks noGrp="1"/>
          </p:cNvGraphicFramePr>
          <p:nvPr>
            <p:extLst>
              <p:ext uri="{D42A27DB-BD31-4B8C-83A1-F6EECF244321}">
                <p14:modId xmlns:p14="http://schemas.microsoft.com/office/powerpoint/2010/main" val="2413042456"/>
              </p:ext>
            </p:extLst>
          </p:nvPr>
        </p:nvGraphicFramePr>
        <p:xfrm>
          <a:off x="838200" y="3429000"/>
          <a:ext cx="10515600" cy="1984248"/>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023733525"/>
                    </a:ext>
                  </a:extLst>
                </a:gridCol>
                <a:gridCol w="2628900">
                  <a:extLst>
                    <a:ext uri="{9D8B030D-6E8A-4147-A177-3AD203B41FA5}">
                      <a16:colId xmlns:a16="http://schemas.microsoft.com/office/drawing/2014/main" val="2294179313"/>
                    </a:ext>
                  </a:extLst>
                </a:gridCol>
                <a:gridCol w="2628900">
                  <a:extLst>
                    <a:ext uri="{9D8B030D-6E8A-4147-A177-3AD203B41FA5}">
                      <a16:colId xmlns:a16="http://schemas.microsoft.com/office/drawing/2014/main" val="3485546821"/>
                    </a:ext>
                  </a:extLst>
                </a:gridCol>
                <a:gridCol w="2628900">
                  <a:extLst>
                    <a:ext uri="{9D8B030D-6E8A-4147-A177-3AD203B41FA5}">
                      <a16:colId xmlns:a16="http://schemas.microsoft.com/office/drawing/2014/main" val="2838784568"/>
                    </a:ext>
                  </a:extLst>
                </a:gridCol>
              </a:tblGrid>
              <a:tr h="661416">
                <a:tc>
                  <a:txBody>
                    <a:bodyPr/>
                    <a:lstStyle/>
                    <a:p>
                      <a:pPr algn="ctr"/>
                      <a:r>
                        <a:rPr lang="en-US" dirty="0"/>
                        <a:t>STI</a:t>
                      </a:r>
                    </a:p>
                  </a:txBody>
                  <a:tcPr/>
                </a:tc>
                <a:tc>
                  <a:txBody>
                    <a:bodyPr/>
                    <a:lstStyle/>
                    <a:p>
                      <a:pPr algn="ctr"/>
                      <a:r>
                        <a:rPr lang="en-US" dirty="0"/>
                        <a:t>All STIs</a:t>
                      </a:r>
                    </a:p>
                  </a:txBody>
                  <a:tcPr/>
                </a:tc>
                <a:tc>
                  <a:txBody>
                    <a:bodyPr/>
                    <a:lstStyle/>
                    <a:p>
                      <a:pPr algn="ctr"/>
                      <a:r>
                        <a:rPr lang="en-US" dirty="0"/>
                        <a:t>Chlamydia</a:t>
                      </a:r>
                    </a:p>
                  </a:txBody>
                  <a:tcPr/>
                </a:tc>
                <a:tc>
                  <a:txBody>
                    <a:bodyPr/>
                    <a:lstStyle/>
                    <a:p>
                      <a:pPr algn="ctr"/>
                      <a:r>
                        <a:rPr lang="en-US" dirty="0"/>
                        <a:t>Gonorrhea</a:t>
                      </a:r>
                    </a:p>
                  </a:txBody>
                  <a:tcPr/>
                </a:tc>
                <a:extLst>
                  <a:ext uri="{0D108BD9-81ED-4DB2-BD59-A6C34878D82A}">
                    <a16:rowId xmlns:a16="http://schemas.microsoft.com/office/drawing/2014/main" val="845277264"/>
                  </a:ext>
                </a:extLst>
              </a:tr>
              <a:tr h="661416">
                <a:tc>
                  <a:txBody>
                    <a:bodyPr/>
                    <a:lstStyle/>
                    <a:p>
                      <a:pPr algn="ctr"/>
                      <a:r>
                        <a:rPr lang="en-US" dirty="0"/>
                        <a:t>Relative Risk</a:t>
                      </a:r>
                    </a:p>
                  </a:txBody>
                  <a:tcPr/>
                </a:tc>
                <a:tc>
                  <a:txBody>
                    <a:bodyPr/>
                    <a:lstStyle/>
                    <a:p>
                      <a:pPr algn="ctr"/>
                      <a:r>
                        <a:rPr lang="en-US" dirty="0"/>
                        <a:t>0.88</a:t>
                      </a:r>
                    </a:p>
                  </a:txBody>
                  <a:tcPr/>
                </a:tc>
                <a:tc>
                  <a:txBody>
                    <a:bodyPr/>
                    <a:lstStyle/>
                    <a:p>
                      <a:pPr algn="ctr"/>
                      <a:r>
                        <a:rPr lang="en-US" dirty="0"/>
                        <a:t>0.73</a:t>
                      </a:r>
                    </a:p>
                  </a:txBody>
                  <a:tcPr/>
                </a:tc>
                <a:tc>
                  <a:txBody>
                    <a:bodyPr/>
                    <a:lstStyle/>
                    <a:p>
                      <a:pPr algn="ctr"/>
                      <a:r>
                        <a:rPr lang="en-US" dirty="0"/>
                        <a:t>1.64</a:t>
                      </a:r>
                    </a:p>
                  </a:txBody>
                  <a:tcPr/>
                </a:tc>
                <a:extLst>
                  <a:ext uri="{0D108BD9-81ED-4DB2-BD59-A6C34878D82A}">
                    <a16:rowId xmlns:a16="http://schemas.microsoft.com/office/drawing/2014/main" val="3207635086"/>
                  </a:ext>
                </a:extLst>
              </a:tr>
              <a:tr h="661416">
                <a:tc>
                  <a:txBody>
                    <a:bodyPr/>
                    <a:lstStyle/>
                    <a:p>
                      <a:pPr algn="ctr"/>
                      <a:r>
                        <a:rPr lang="en-US" dirty="0"/>
                        <a:t>95% Confidence Interval</a:t>
                      </a:r>
                    </a:p>
                  </a:txBody>
                  <a:tcPr/>
                </a:tc>
                <a:tc>
                  <a:txBody>
                    <a:bodyPr/>
                    <a:lstStyle/>
                    <a:p>
                      <a:pPr algn="ctr"/>
                      <a:r>
                        <a:rPr lang="en-US" dirty="0"/>
                        <a:t>0.6-1.29</a:t>
                      </a:r>
                    </a:p>
                  </a:txBody>
                  <a:tcPr/>
                </a:tc>
                <a:tc>
                  <a:txBody>
                    <a:bodyPr/>
                    <a:lstStyle/>
                    <a:p>
                      <a:pPr algn="ctr"/>
                      <a:r>
                        <a:rPr lang="en-US" dirty="0"/>
                        <a:t>0.47-1.13</a:t>
                      </a:r>
                    </a:p>
                  </a:txBody>
                  <a:tcPr/>
                </a:tc>
                <a:tc>
                  <a:txBody>
                    <a:bodyPr/>
                    <a:lstStyle/>
                    <a:p>
                      <a:pPr algn="ctr"/>
                      <a:r>
                        <a:rPr lang="en-US" dirty="0"/>
                        <a:t>0.78-3.47</a:t>
                      </a:r>
                    </a:p>
                  </a:txBody>
                  <a:tcPr/>
                </a:tc>
                <a:extLst>
                  <a:ext uri="{0D108BD9-81ED-4DB2-BD59-A6C34878D82A}">
                    <a16:rowId xmlns:a16="http://schemas.microsoft.com/office/drawing/2014/main" val="639185236"/>
                  </a:ext>
                </a:extLst>
              </a:tr>
            </a:tbl>
          </a:graphicData>
        </a:graphic>
      </p:graphicFrame>
      <p:sp>
        <p:nvSpPr>
          <p:cNvPr id="6" name="TextBox 5">
            <a:extLst>
              <a:ext uri="{FF2B5EF4-FFF2-40B4-BE49-F238E27FC236}">
                <a16:creationId xmlns:a16="http://schemas.microsoft.com/office/drawing/2014/main" id="{39044F1D-943B-7082-D5C2-0ED8252F58C3}"/>
              </a:ext>
            </a:extLst>
          </p:cNvPr>
          <p:cNvSpPr txBox="1"/>
          <p:nvPr/>
        </p:nvSpPr>
        <p:spPr>
          <a:xfrm>
            <a:off x="-73892" y="6557818"/>
            <a:ext cx="2263568" cy="369332"/>
          </a:xfrm>
          <a:prstGeom prst="rect">
            <a:avLst/>
          </a:prstGeom>
          <a:noFill/>
        </p:spPr>
        <p:txBody>
          <a:bodyPr wrap="none" rtlCol="0">
            <a:spAutoFit/>
          </a:bodyPr>
          <a:lstStyle/>
          <a:p>
            <a:r>
              <a:rPr lang="en-US" dirty="0"/>
              <a:t>Reference: </a:t>
            </a:r>
            <a:r>
              <a:rPr lang="en-US" dirty="0" err="1"/>
              <a:t>dPEP</a:t>
            </a:r>
            <a:r>
              <a:rPr lang="en-US" dirty="0"/>
              <a:t>, 2023</a:t>
            </a:r>
          </a:p>
        </p:txBody>
      </p:sp>
    </p:spTree>
    <p:extLst>
      <p:ext uri="{BB962C8B-B14F-4D97-AF65-F5344CB8AC3E}">
        <p14:creationId xmlns:p14="http://schemas.microsoft.com/office/powerpoint/2010/main" val="1761748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8225B-4530-7324-6B2C-F0D2D97EB6D2}"/>
              </a:ext>
            </a:extLst>
          </p:cNvPr>
          <p:cNvSpPr>
            <a:spLocks noGrp="1"/>
          </p:cNvSpPr>
          <p:nvPr>
            <p:ph type="title"/>
          </p:nvPr>
        </p:nvSpPr>
        <p:spPr/>
        <p:txBody>
          <a:bodyPr>
            <a:normAutofit fontScale="90000"/>
          </a:bodyPr>
          <a:lstStyle/>
          <a:p>
            <a:r>
              <a:rPr lang="en-US" dirty="0"/>
              <a:t>Waiting for guidelines from the CDC after opening the document for public comment, but current recommendations are given the Grade A1.</a:t>
            </a:r>
          </a:p>
        </p:txBody>
      </p:sp>
      <p:graphicFrame>
        <p:nvGraphicFramePr>
          <p:cNvPr id="7" name="Content Placeholder 2">
            <a:extLst>
              <a:ext uri="{FF2B5EF4-FFF2-40B4-BE49-F238E27FC236}">
                <a16:creationId xmlns:a16="http://schemas.microsoft.com/office/drawing/2014/main" id="{78DD6989-A5B2-E867-0B72-3681F333E546}"/>
              </a:ext>
            </a:extLst>
          </p:cNvPr>
          <p:cNvGraphicFramePr>
            <a:graphicFrameLocks noGrp="1"/>
          </p:cNvGraphicFramePr>
          <p:nvPr>
            <p:ph idx="1"/>
            <p:extLst>
              <p:ext uri="{D42A27DB-BD31-4B8C-83A1-F6EECF244321}">
                <p14:modId xmlns:p14="http://schemas.microsoft.com/office/powerpoint/2010/main" val="34357382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B4D9B977-F7E5-C9EB-4DB0-215A674935F6}"/>
              </a:ext>
            </a:extLst>
          </p:cNvPr>
          <p:cNvSpPr txBox="1">
            <a:spLocks/>
          </p:cNvSpPr>
          <p:nvPr/>
        </p:nvSpPr>
        <p:spPr>
          <a:xfrm>
            <a:off x="-83273" y="6568649"/>
            <a:ext cx="886777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Reference: CDC, 2023</a:t>
            </a:r>
          </a:p>
          <a:p>
            <a:endParaRPr lang="en-US" dirty="0"/>
          </a:p>
        </p:txBody>
      </p:sp>
    </p:spTree>
    <p:extLst>
      <p:ext uri="{BB962C8B-B14F-4D97-AF65-F5344CB8AC3E}">
        <p14:creationId xmlns:p14="http://schemas.microsoft.com/office/powerpoint/2010/main" val="3124868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ECDF33-DDCC-8835-6112-51532F84AC69}"/>
              </a:ext>
            </a:extLst>
          </p:cNvPr>
          <p:cNvSpPr>
            <a:spLocks noGrp="1"/>
          </p:cNvSpPr>
          <p:nvPr>
            <p:ph type="title"/>
          </p:nvPr>
        </p:nvSpPr>
        <p:spPr/>
        <p:txBody>
          <a:bodyPr/>
          <a:lstStyle/>
          <a:p>
            <a:r>
              <a:rPr lang="en-US" dirty="0"/>
              <a:t>New Mexico DOH has current recommendations for clinicians</a:t>
            </a:r>
          </a:p>
        </p:txBody>
      </p:sp>
      <p:graphicFrame>
        <p:nvGraphicFramePr>
          <p:cNvPr id="8" name="Content Placeholder 5">
            <a:extLst>
              <a:ext uri="{FF2B5EF4-FFF2-40B4-BE49-F238E27FC236}">
                <a16:creationId xmlns:a16="http://schemas.microsoft.com/office/drawing/2014/main" id="{AF99CF13-DF1A-915D-D875-DB8AF2A0818B}"/>
              </a:ext>
            </a:extLst>
          </p:cNvPr>
          <p:cNvGraphicFramePr>
            <a:graphicFrameLocks noGrp="1"/>
          </p:cNvGraphicFramePr>
          <p:nvPr>
            <p:ph idx="1"/>
            <p:extLst>
              <p:ext uri="{D42A27DB-BD31-4B8C-83A1-F6EECF244321}">
                <p14:modId xmlns:p14="http://schemas.microsoft.com/office/powerpoint/2010/main" val="372284761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Footer Placeholder 4">
            <a:extLst>
              <a:ext uri="{FF2B5EF4-FFF2-40B4-BE49-F238E27FC236}">
                <a16:creationId xmlns:a16="http://schemas.microsoft.com/office/drawing/2014/main" id="{F2727F22-63DF-1C63-A74F-2EB3ED45AD38}"/>
              </a:ext>
            </a:extLst>
          </p:cNvPr>
          <p:cNvSpPr txBox="1">
            <a:spLocks/>
          </p:cNvSpPr>
          <p:nvPr/>
        </p:nvSpPr>
        <p:spPr>
          <a:xfrm>
            <a:off x="-82997" y="6571790"/>
            <a:ext cx="886777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Reference: New Mexico DOH, 2023</a:t>
            </a:r>
          </a:p>
          <a:p>
            <a:endParaRPr lang="en-US" dirty="0"/>
          </a:p>
        </p:txBody>
      </p:sp>
    </p:spTree>
    <p:extLst>
      <p:ext uri="{BB962C8B-B14F-4D97-AF65-F5344CB8AC3E}">
        <p14:creationId xmlns:p14="http://schemas.microsoft.com/office/powerpoint/2010/main" val="17569200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57F4B-387D-27C9-0BED-5B082D2A3A29}"/>
              </a:ext>
            </a:extLst>
          </p:cNvPr>
          <p:cNvSpPr>
            <a:spLocks noGrp="1"/>
          </p:cNvSpPr>
          <p:nvPr>
            <p:ph type="title"/>
          </p:nvPr>
        </p:nvSpPr>
        <p:spPr/>
        <p:txBody>
          <a:bodyPr>
            <a:normAutofit fontScale="90000"/>
          </a:bodyPr>
          <a:lstStyle/>
          <a:p>
            <a:r>
              <a:rPr lang="en-US"/>
              <a:t>New Mexico DOH endorses use of the California Department of Public Health’s guidelines to providers</a:t>
            </a:r>
            <a:endParaRPr lang="en-US" dirty="0"/>
          </a:p>
        </p:txBody>
      </p:sp>
      <p:graphicFrame>
        <p:nvGraphicFramePr>
          <p:cNvPr id="17" name="Content Placeholder 6">
            <a:extLst>
              <a:ext uri="{FF2B5EF4-FFF2-40B4-BE49-F238E27FC236}">
                <a16:creationId xmlns:a16="http://schemas.microsoft.com/office/drawing/2014/main" id="{ABF20EAB-BB23-5EBC-42FF-11C23EF39572}"/>
              </a:ext>
            </a:extLst>
          </p:cNvPr>
          <p:cNvGraphicFramePr>
            <a:graphicFrameLocks noGrp="1"/>
          </p:cNvGraphicFramePr>
          <p:nvPr>
            <p:ph idx="1"/>
            <p:extLst>
              <p:ext uri="{D42A27DB-BD31-4B8C-83A1-F6EECF244321}">
                <p14:modId xmlns:p14="http://schemas.microsoft.com/office/powerpoint/2010/main" val="907510885"/>
              </p:ext>
            </p:extLst>
          </p:nvPr>
        </p:nvGraphicFramePr>
        <p:xfrm>
          <a:off x="838200" y="201396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4">
            <a:extLst>
              <a:ext uri="{FF2B5EF4-FFF2-40B4-BE49-F238E27FC236}">
                <a16:creationId xmlns:a16="http://schemas.microsoft.com/office/drawing/2014/main" id="{08D9C853-6A82-0C75-48A5-0377F10F99E0}"/>
              </a:ext>
            </a:extLst>
          </p:cNvPr>
          <p:cNvSpPr txBox="1">
            <a:spLocks/>
          </p:cNvSpPr>
          <p:nvPr/>
        </p:nvSpPr>
        <p:spPr>
          <a:xfrm>
            <a:off x="-82997" y="6571790"/>
            <a:ext cx="886777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Reference: New Mexico DOH, 2023</a:t>
            </a:r>
          </a:p>
          <a:p>
            <a:endParaRPr lang="en-US" dirty="0"/>
          </a:p>
        </p:txBody>
      </p:sp>
    </p:spTree>
    <p:extLst>
      <p:ext uri="{BB962C8B-B14F-4D97-AF65-F5344CB8AC3E}">
        <p14:creationId xmlns:p14="http://schemas.microsoft.com/office/powerpoint/2010/main" val="1104223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B9023-B6C6-401A-FEA3-6E9FE96579F6}"/>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NM DOH Prescription</a:t>
            </a:r>
          </a:p>
        </p:txBody>
      </p:sp>
      <p:pic>
        <p:nvPicPr>
          <p:cNvPr id="4" name="Content Placeholder 8" descr="A close-up of a medical document&#10;&#10;Description automatically generated">
            <a:extLst>
              <a:ext uri="{FF2B5EF4-FFF2-40B4-BE49-F238E27FC236}">
                <a16:creationId xmlns:a16="http://schemas.microsoft.com/office/drawing/2014/main" id="{698CC3DA-1C11-63EF-72C7-17FA8D9CCDED}"/>
              </a:ext>
            </a:extLst>
          </p:cNvPr>
          <p:cNvPicPr>
            <a:picLocks noGrp="1" noChangeAspect="1"/>
          </p:cNvPicPr>
          <p:nvPr>
            <p:ph idx="1"/>
          </p:nvPr>
        </p:nvPicPr>
        <p:blipFill>
          <a:blip r:embed="rId2"/>
          <a:stretch>
            <a:fillRect/>
          </a:stretch>
        </p:blipFill>
        <p:spPr>
          <a:xfrm>
            <a:off x="4777316" y="1105446"/>
            <a:ext cx="6780700" cy="4644779"/>
          </a:xfrm>
          <a:prstGeom prst="rect">
            <a:avLst/>
          </a:prstGeom>
        </p:spPr>
      </p:pic>
      <p:sp>
        <p:nvSpPr>
          <p:cNvPr id="3" name="Footer Placeholder 4">
            <a:extLst>
              <a:ext uri="{FF2B5EF4-FFF2-40B4-BE49-F238E27FC236}">
                <a16:creationId xmlns:a16="http://schemas.microsoft.com/office/drawing/2014/main" id="{AFAD8BB6-4BF8-2C46-8EF3-61214CE14958}"/>
              </a:ext>
            </a:extLst>
          </p:cNvPr>
          <p:cNvSpPr txBox="1">
            <a:spLocks/>
          </p:cNvSpPr>
          <p:nvPr/>
        </p:nvSpPr>
        <p:spPr>
          <a:xfrm>
            <a:off x="-92232" y="6562553"/>
            <a:ext cx="886777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Reference: Southwest Care Center, 2023</a:t>
            </a:r>
          </a:p>
          <a:p>
            <a:endParaRPr lang="en-US" dirty="0"/>
          </a:p>
        </p:txBody>
      </p:sp>
    </p:spTree>
    <p:extLst>
      <p:ext uri="{BB962C8B-B14F-4D97-AF65-F5344CB8AC3E}">
        <p14:creationId xmlns:p14="http://schemas.microsoft.com/office/powerpoint/2010/main" val="348557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DDA8CE9-E0A6-4FF2-823D-D0860760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1195564-33B9-434B-9641-764F5905A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1D18C537-E336-47C4-836B-C342A230F8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2475" y="1"/>
            <a:ext cx="4262009" cy="2602764"/>
            <a:chOff x="6867015" y="-1"/>
            <a:chExt cx="5324985" cy="3251912"/>
          </a:xfrm>
          <a:solidFill>
            <a:schemeClr val="accent5">
              <a:alpha val="5000"/>
            </a:schemeClr>
          </a:solidFill>
        </p:grpSpPr>
        <p:sp>
          <p:nvSpPr>
            <p:cNvPr id="13" name="Freeform: Shape 12">
              <a:extLst>
                <a:ext uri="{FF2B5EF4-FFF2-40B4-BE49-F238E27FC236}">
                  <a16:creationId xmlns:a16="http://schemas.microsoft.com/office/drawing/2014/main" id="{481F97D2-9A0D-4CA5-B9AF-27B558BCF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678A47C-892D-47C9-A5D8-F8860B1B05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9E8FDFA-59ED-4D6F-BA20-10CDF8436C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958D9A5-8003-4D92-8C05-787C630F75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5A1259D8-0C3A-4069-A22F-537BBBB61A9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60995" y="62352"/>
            <a:ext cx="6028697" cy="6795648"/>
            <a:chOff x="6160995" y="62352"/>
            <a:chExt cx="6028697" cy="6795648"/>
          </a:xfrm>
        </p:grpSpPr>
        <p:sp>
          <p:nvSpPr>
            <p:cNvPr id="19" name="Freeform: Shape 18">
              <a:extLst>
                <a:ext uri="{FF2B5EF4-FFF2-40B4-BE49-F238E27FC236}">
                  <a16:creationId xmlns:a16="http://schemas.microsoft.com/office/drawing/2014/main" id="{D90700B4-CEB5-450F-9EA7-95E355B50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82080" y="81632"/>
              <a:ext cx="6007612" cy="6776368"/>
            </a:xfrm>
            <a:custGeom>
              <a:avLst/>
              <a:gdLst>
                <a:gd name="connsiteX0" fmla="*/ 4493599 w 6007612"/>
                <a:gd name="connsiteY0" fmla="*/ 0 h 6797829"/>
                <a:gd name="connsiteX1" fmla="*/ 5981837 w 6007612"/>
                <a:gd name="connsiteY1" fmla="*/ 314220 h 6797829"/>
                <a:gd name="connsiteX2" fmla="*/ 6007612 w 6007612"/>
                <a:gd name="connsiteY2" fmla="*/ 327088 h 6797829"/>
                <a:gd name="connsiteX3" fmla="*/ 6007612 w 6007612"/>
                <a:gd name="connsiteY3" fmla="*/ 1316637 h 6797829"/>
                <a:gd name="connsiteX4" fmla="*/ 5852405 w 6007612"/>
                <a:gd name="connsiteY4" fmla="*/ 1209899 h 6797829"/>
                <a:gd name="connsiteX5" fmla="*/ 5622498 w 6007612"/>
                <a:gd name="connsiteY5" fmla="*/ 1086619 h 6797829"/>
                <a:gd name="connsiteX6" fmla="*/ 4493032 w 6007612"/>
                <a:gd name="connsiteY6" fmla="*/ 851533 h 6797829"/>
                <a:gd name="connsiteX7" fmla="*/ 3155579 w 6007612"/>
                <a:gd name="connsiteY7" fmla="*/ 1108326 h 6797829"/>
                <a:gd name="connsiteX8" fmla="*/ 1963832 w 6007612"/>
                <a:gd name="connsiteY8" fmla="*/ 1817700 h 6797829"/>
                <a:gd name="connsiteX9" fmla="*/ 1144646 w 6007612"/>
                <a:gd name="connsiteY9" fmla="*/ 2832814 h 6797829"/>
                <a:gd name="connsiteX10" fmla="*/ 851249 w 6007612"/>
                <a:gd name="connsiteY10" fmla="*/ 3998599 h 6797829"/>
                <a:gd name="connsiteX11" fmla="*/ 1336319 w 6007612"/>
                <a:gd name="connsiteY11" fmla="*/ 5057837 h 6797829"/>
                <a:gd name="connsiteX12" fmla="*/ 1597084 w 6007612"/>
                <a:gd name="connsiteY12" fmla="*/ 5424583 h 6797829"/>
                <a:gd name="connsiteX13" fmla="*/ 2591910 w 6007612"/>
                <a:gd name="connsiteY13" fmla="*/ 6440122 h 6797829"/>
                <a:gd name="connsiteX14" fmla="*/ 3899854 w 6007612"/>
                <a:gd name="connsiteY14" fmla="*/ 6780621 h 6797829"/>
                <a:gd name="connsiteX15" fmla="*/ 4741172 w 6007612"/>
                <a:gd name="connsiteY15" fmla="*/ 6563979 h 6797829"/>
                <a:gd name="connsiteX16" fmla="*/ 5649171 w 6007612"/>
                <a:gd name="connsiteY16" fmla="*/ 5938452 h 6797829"/>
                <a:gd name="connsiteX17" fmla="*/ 5873475 w 6007612"/>
                <a:gd name="connsiteY17" fmla="*/ 5764656 h 6797829"/>
                <a:gd name="connsiteX18" fmla="*/ 6007612 w 6007612"/>
                <a:gd name="connsiteY18" fmla="*/ 5660343 h 6797829"/>
                <a:gd name="connsiteX19" fmla="*/ 6007612 w 6007612"/>
                <a:gd name="connsiteY19" fmla="*/ 6737454 h 6797829"/>
                <a:gd name="connsiteX20" fmla="*/ 5929386 w 6007612"/>
                <a:gd name="connsiteY20" fmla="*/ 6797829 h 6797829"/>
                <a:gd name="connsiteX21" fmla="*/ 1656512 w 6007612"/>
                <a:gd name="connsiteY21" fmla="*/ 6797829 h 6797829"/>
                <a:gd name="connsiteX22" fmla="*/ 1630254 w 6007612"/>
                <a:gd name="connsiteY22" fmla="*/ 6775222 h 6797829"/>
                <a:gd name="connsiteX23" fmla="*/ 892250 w 6007612"/>
                <a:gd name="connsiteY23" fmla="*/ 5902700 h 6797829"/>
                <a:gd name="connsiteX24" fmla="*/ 0 w 6007612"/>
                <a:gd name="connsiteY24" fmla="*/ 3998599 h 6797829"/>
                <a:gd name="connsiteX25" fmla="*/ 4493032 w 6007612"/>
                <a:gd name="connsiteY25"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07612" h="6797829">
                  <a:moveTo>
                    <a:pt x="4493599" y="0"/>
                  </a:moveTo>
                  <a:cubicBezTo>
                    <a:pt x="5048011" y="0"/>
                    <a:pt x="5546284" y="111886"/>
                    <a:pt x="5981837" y="314220"/>
                  </a:cubicBezTo>
                  <a:lnTo>
                    <a:pt x="6007612" y="327088"/>
                  </a:lnTo>
                  <a:lnTo>
                    <a:pt x="6007612" y="1316637"/>
                  </a:lnTo>
                  <a:lnTo>
                    <a:pt x="5852405" y="1209899"/>
                  </a:lnTo>
                  <a:cubicBezTo>
                    <a:pt x="5778266" y="1164709"/>
                    <a:pt x="5701526" y="1123535"/>
                    <a:pt x="5622498" y="1086619"/>
                  </a:cubicBezTo>
                  <a:cubicBezTo>
                    <a:pt x="5286822" y="930699"/>
                    <a:pt x="4906882" y="851533"/>
                    <a:pt x="4493032" y="851533"/>
                  </a:cubicBezTo>
                  <a:cubicBezTo>
                    <a:pt x="4056201" y="851533"/>
                    <a:pt x="3593263" y="940631"/>
                    <a:pt x="3155579" y="1108326"/>
                  </a:cubicBezTo>
                  <a:cubicBezTo>
                    <a:pt x="2721215" y="1275979"/>
                    <a:pt x="2318305" y="1515819"/>
                    <a:pt x="1963832" y="1817700"/>
                  </a:cubicBezTo>
                  <a:cubicBezTo>
                    <a:pt x="1617657" y="2114360"/>
                    <a:pt x="1334332" y="2465358"/>
                    <a:pt x="1144646" y="2832814"/>
                  </a:cubicBezTo>
                  <a:cubicBezTo>
                    <a:pt x="950561" y="3210060"/>
                    <a:pt x="851249" y="3602202"/>
                    <a:pt x="851249" y="3998599"/>
                  </a:cubicBezTo>
                  <a:cubicBezTo>
                    <a:pt x="851249" y="4377547"/>
                    <a:pt x="999792" y="4597311"/>
                    <a:pt x="1336319" y="5057837"/>
                  </a:cubicBezTo>
                  <a:cubicBezTo>
                    <a:pt x="1420450" y="5173181"/>
                    <a:pt x="1507419" y="5292497"/>
                    <a:pt x="1597084" y="5424583"/>
                  </a:cubicBezTo>
                  <a:cubicBezTo>
                    <a:pt x="1914175" y="5891917"/>
                    <a:pt x="2239493" y="6224189"/>
                    <a:pt x="2591910" y="6440122"/>
                  </a:cubicBezTo>
                  <a:cubicBezTo>
                    <a:pt x="2965467" y="6669393"/>
                    <a:pt x="3393219" y="6780621"/>
                    <a:pt x="3899854" y="6780621"/>
                  </a:cubicBezTo>
                  <a:cubicBezTo>
                    <a:pt x="4187861" y="6780621"/>
                    <a:pt x="4454583" y="6711812"/>
                    <a:pt x="4741172" y="6563979"/>
                  </a:cubicBezTo>
                  <a:cubicBezTo>
                    <a:pt x="5034852" y="6412173"/>
                    <a:pt x="5326263" y="6190848"/>
                    <a:pt x="5649171" y="5938452"/>
                  </a:cubicBezTo>
                  <a:cubicBezTo>
                    <a:pt x="5724931" y="5879291"/>
                    <a:pt x="5800409" y="5821406"/>
                    <a:pt x="5873475" y="5764656"/>
                  </a:cubicBezTo>
                  <a:lnTo>
                    <a:pt x="6007612" y="5660343"/>
                  </a:lnTo>
                  <a:lnTo>
                    <a:pt x="6007612" y="6737454"/>
                  </a:lnTo>
                  <a:lnTo>
                    <a:pt x="5929386"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582300F-F646-4FC3-94FC-0582F4B5E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0995" y="62352"/>
              <a:ext cx="6028697" cy="6795648"/>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FBB8E8B8-1900-4326-8858-F375F5D8A0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63721" y="81632"/>
              <a:ext cx="6025971" cy="6776368"/>
            </a:xfrm>
            <a:custGeom>
              <a:avLst/>
              <a:gdLst>
                <a:gd name="connsiteX0" fmla="*/ 6025971 w 6025971"/>
                <a:gd name="connsiteY0" fmla="*/ 5825635 h 6797829"/>
                <a:gd name="connsiteX1" fmla="*/ 6025971 w 6025971"/>
                <a:gd name="connsiteY1" fmla="*/ 6723285 h 6797829"/>
                <a:gd name="connsiteX2" fmla="*/ 5929386 w 6025971"/>
                <a:gd name="connsiteY2" fmla="*/ 6797829 h 6797829"/>
                <a:gd name="connsiteX3" fmla="*/ 4560411 w 6025971"/>
                <a:gd name="connsiteY3" fmla="*/ 6797829 h 6797829"/>
                <a:gd name="connsiteX4" fmla="*/ 4597731 w 6025971"/>
                <a:gd name="connsiteY4" fmla="*/ 6785305 h 6797829"/>
                <a:gd name="connsiteX5" fmla="*/ 5736707 w 6025971"/>
                <a:gd name="connsiteY5" fmla="*/ 6050108 h 6797829"/>
                <a:gd name="connsiteX6" fmla="*/ 5960301 w 6025971"/>
                <a:gd name="connsiteY6" fmla="*/ 5876738 h 6797829"/>
                <a:gd name="connsiteX7" fmla="*/ 4493599 w 6025971"/>
                <a:gd name="connsiteY7" fmla="*/ 0 h 6797829"/>
                <a:gd name="connsiteX8" fmla="*/ 5981837 w 6025971"/>
                <a:gd name="connsiteY8" fmla="*/ 314220 h 6797829"/>
                <a:gd name="connsiteX9" fmla="*/ 6025971 w 6025971"/>
                <a:gd name="connsiteY9" fmla="*/ 336254 h 6797829"/>
                <a:gd name="connsiteX10" fmla="*/ 6025971 w 6025971"/>
                <a:gd name="connsiteY10" fmla="*/ 1157325 h 6797829"/>
                <a:gd name="connsiteX11" fmla="*/ 5925889 w 6025971"/>
                <a:gd name="connsiteY11" fmla="*/ 1088522 h 6797829"/>
                <a:gd name="connsiteX12" fmla="*/ 5682227 w 6025971"/>
                <a:gd name="connsiteY12" fmla="*/ 957939 h 6797829"/>
                <a:gd name="connsiteX13" fmla="*/ 4493032 w 6025971"/>
                <a:gd name="connsiteY13" fmla="*/ 709658 h 6797829"/>
                <a:gd name="connsiteX14" fmla="*/ 3104646 w 6025971"/>
                <a:gd name="connsiteY14" fmla="*/ 976666 h 6797829"/>
                <a:gd name="connsiteX15" fmla="*/ 1871612 w 6025971"/>
                <a:gd name="connsiteY15" fmla="*/ 1710017 h 6797829"/>
                <a:gd name="connsiteX16" fmla="*/ 1018661 w 6025971"/>
                <a:gd name="connsiteY16" fmla="*/ 2767694 h 6797829"/>
                <a:gd name="connsiteX17" fmla="*/ 709374 w 6025971"/>
                <a:gd name="connsiteY17" fmla="*/ 3998599 h 6797829"/>
                <a:gd name="connsiteX18" fmla="*/ 1221258 w 6025971"/>
                <a:gd name="connsiteY18" fmla="*/ 5141684 h 6797829"/>
                <a:gd name="connsiteX19" fmla="*/ 1479187 w 6025971"/>
                <a:gd name="connsiteY19" fmla="*/ 5504459 h 6797829"/>
                <a:gd name="connsiteX20" fmla="*/ 3021272 w 6025971"/>
                <a:gd name="connsiteY20" fmla="*/ 6793670 h 6797829"/>
                <a:gd name="connsiteX21" fmla="*/ 3035805 w 6025971"/>
                <a:gd name="connsiteY21" fmla="*/ 6797829 h 6797829"/>
                <a:gd name="connsiteX22" fmla="*/ 1656512 w 6025971"/>
                <a:gd name="connsiteY22" fmla="*/ 6797829 h 6797829"/>
                <a:gd name="connsiteX23" fmla="*/ 1630254 w 6025971"/>
                <a:gd name="connsiteY23" fmla="*/ 6775222 h 6797829"/>
                <a:gd name="connsiteX24" fmla="*/ 892250 w 6025971"/>
                <a:gd name="connsiteY24" fmla="*/ 5902700 h 6797829"/>
                <a:gd name="connsiteX25" fmla="*/ 0 w 6025971"/>
                <a:gd name="connsiteY25" fmla="*/ 3998599 h 6797829"/>
                <a:gd name="connsiteX26" fmla="*/ 4493032 w 6025971"/>
                <a:gd name="connsiteY26" fmla="*/ 285 h 679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25971" h="6797829">
                  <a:moveTo>
                    <a:pt x="6025971" y="5825635"/>
                  </a:moveTo>
                  <a:lnTo>
                    <a:pt x="6025971" y="6723285"/>
                  </a:lnTo>
                  <a:lnTo>
                    <a:pt x="5929386" y="6797829"/>
                  </a:lnTo>
                  <a:lnTo>
                    <a:pt x="4560411" y="6797829"/>
                  </a:lnTo>
                  <a:lnTo>
                    <a:pt x="4597731" y="6785305"/>
                  </a:lnTo>
                  <a:cubicBezTo>
                    <a:pt x="4964953" y="6637825"/>
                    <a:pt x="5315251" y="6379435"/>
                    <a:pt x="5736707" y="6050108"/>
                  </a:cubicBezTo>
                  <a:cubicBezTo>
                    <a:pt x="5812043" y="5991230"/>
                    <a:pt x="5887377" y="5933488"/>
                    <a:pt x="5960301" y="5876738"/>
                  </a:cubicBezTo>
                  <a:close/>
                  <a:moveTo>
                    <a:pt x="4493599" y="0"/>
                  </a:moveTo>
                  <a:cubicBezTo>
                    <a:pt x="5048011" y="0"/>
                    <a:pt x="5546284" y="111886"/>
                    <a:pt x="5981837" y="314220"/>
                  </a:cubicBezTo>
                  <a:lnTo>
                    <a:pt x="6025971" y="336254"/>
                  </a:lnTo>
                  <a:lnTo>
                    <a:pt x="6025971" y="1157325"/>
                  </a:lnTo>
                  <a:lnTo>
                    <a:pt x="5925889" y="1088522"/>
                  </a:lnTo>
                  <a:cubicBezTo>
                    <a:pt x="5847314" y="1040649"/>
                    <a:pt x="5765982" y="997036"/>
                    <a:pt x="5682227" y="957939"/>
                  </a:cubicBezTo>
                  <a:cubicBezTo>
                    <a:pt x="5327823" y="793222"/>
                    <a:pt x="4927595" y="709658"/>
                    <a:pt x="4493032" y="709658"/>
                  </a:cubicBezTo>
                  <a:cubicBezTo>
                    <a:pt x="4031940" y="709658"/>
                    <a:pt x="3564888" y="799465"/>
                    <a:pt x="3104646" y="976666"/>
                  </a:cubicBezTo>
                  <a:cubicBezTo>
                    <a:pt x="2655243" y="1149867"/>
                    <a:pt x="2238358" y="1397822"/>
                    <a:pt x="1871612" y="1710017"/>
                  </a:cubicBezTo>
                  <a:cubicBezTo>
                    <a:pt x="1506427" y="2022852"/>
                    <a:pt x="1219414" y="2378815"/>
                    <a:pt x="1018661" y="2767694"/>
                  </a:cubicBezTo>
                  <a:cubicBezTo>
                    <a:pt x="813368" y="3165227"/>
                    <a:pt x="709374" y="3579358"/>
                    <a:pt x="709374" y="3998599"/>
                  </a:cubicBezTo>
                  <a:cubicBezTo>
                    <a:pt x="709374" y="4421103"/>
                    <a:pt x="875510" y="4667680"/>
                    <a:pt x="1221258" y="5141684"/>
                  </a:cubicBezTo>
                  <a:cubicBezTo>
                    <a:pt x="1304681" y="5256035"/>
                    <a:pt x="1390941" y="5374217"/>
                    <a:pt x="1479187" y="5504459"/>
                  </a:cubicBezTo>
                  <a:cubicBezTo>
                    <a:pt x="1942790" y="6187719"/>
                    <a:pt x="2430063" y="6601673"/>
                    <a:pt x="3021272" y="6793670"/>
                  </a:cubicBezTo>
                  <a:lnTo>
                    <a:pt x="3035805" y="6797829"/>
                  </a:lnTo>
                  <a:lnTo>
                    <a:pt x="1656512" y="6797829"/>
                  </a:lnTo>
                  <a:lnTo>
                    <a:pt x="1630254" y="6775222"/>
                  </a:lnTo>
                  <a:cubicBezTo>
                    <a:pt x="1360562" y="6528765"/>
                    <a:pt x="1117699" y="6235219"/>
                    <a:pt x="892250" y="5902700"/>
                  </a:cubicBezTo>
                  <a:cubicBezTo>
                    <a:pt x="459249" y="5264548"/>
                    <a:pt x="0" y="4826722"/>
                    <a:pt x="0" y="3998599"/>
                  </a:cubicBezTo>
                  <a:cubicBezTo>
                    <a:pt x="0" y="1790460"/>
                    <a:pt x="2262336" y="285"/>
                    <a:pt x="4493032" y="2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7343BDF3-1FFC-9A07-A133-082432E04F2F}"/>
              </a:ext>
            </a:extLst>
          </p:cNvPr>
          <p:cNvSpPr>
            <a:spLocks noGrp="1"/>
          </p:cNvSpPr>
          <p:nvPr>
            <p:ph type="title"/>
          </p:nvPr>
        </p:nvSpPr>
        <p:spPr>
          <a:xfrm>
            <a:off x="804672" y="1055098"/>
            <a:ext cx="5760719" cy="4747805"/>
          </a:xfrm>
        </p:spPr>
        <p:txBody>
          <a:bodyPr vert="horz" lIns="91440" tIns="45720" rIns="91440" bIns="45720" rtlCol="0" anchor="ctr">
            <a:normAutofit/>
          </a:bodyPr>
          <a:lstStyle/>
          <a:p>
            <a:r>
              <a:rPr lang="en-US" sz="6000" kern="1200" dirty="0">
                <a:solidFill>
                  <a:schemeClr val="tx2"/>
                </a:solidFill>
                <a:latin typeface="+mj-lt"/>
                <a:ea typeface="+mj-ea"/>
                <a:cs typeface="+mj-cs"/>
              </a:rPr>
              <a:t>Disclosures</a:t>
            </a:r>
          </a:p>
        </p:txBody>
      </p:sp>
      <p:sp>
        <p:nvSpPr>
          <p:cNvPr id="3" name="Content Placeholder 2">
            <a:extLst>
              <a:ext uri="{FF2B5EF4-FFF2-40B4-BE49-F238E27FC236}">
                <a16:creationId xmlns:a16="http://schemas.microsoft.com/office/drawing/2014/main" id="{B7ECC725-80DF-74BD-EE8B-DD3A97206EBD}"/>
              </a:ext>
            </a:extLst>
          </p:cNvPr>
          <p:cNvSpPr>
            <a:spLocks noGrp="1"/>
          </p:cNvSpPr>
          <p:nvPr>
            <p:ph idx="1"/>
          </p:nvPr>
        </p:nvSpPr>
        <p:spPr>
          <a:xfrm>
            <a:off x="8342357" y="1638300"/>
            <a:ext cx="3330531" cy="3581400"/>
          </a:xfrm>
        </p:spPr>
        <p:txBody>
          <a:bodyPr vert="horz" lIns="91440" tIns="45720" rIns="91440" bIns="45720" rtlCol="0" anchor="ctr">
            <a:noAutofit/>
          </a:bodyPr>
          <a:lstStyle/>
          <a:p>
            <a:pPr marL="0" indent="0">
              <a:buNone/>
            </a:pPr>
            <a:r>
              <a:rPr lang="en-US" sz="4000" kern="1200" dirty="0">
                <a:solidFill>
                  <a:schemeClr val="tx2"/>
                </a:solidFill>
                <a:latin typeface="+mn-lt"/>
                <a:ea typeface="+mn-ea"/>
                <a:cs typeface="+mn-cs"/>
              </a:rPr>
              <a:t>I have NO financial disclosures or conflicts of interest with the following presented material.</a:t>
            </a:r>
          </a:p>
        </p:txBody>
      </p:sp>
    </p:spTree>
    <p:extLst>
      <p:ext uri="{BB962C8B-B14F-4D97-AF65-F5344CB8AC3E}">
        <p14:creationId xmlns:p14="http://schemas.microsoft.com/office/powerpoint/2010/main" val="27099176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A5AF90-A234-42B0-C0AE-815136D08CFF}"/>
              </a:ext>
            </a:extLst>
          </p:cNvPr>
          <p:cNvSpPr>
            <a:spLocks noGrp="1"/>
          </p:cNvSpPr>
          <p:nvPr>
            <p:ph type="title"/>
          </p:nvPr>
        </p:nvSpPr>
        <p:spPr>
          <a:xfrm>
            <a:off x="635000" y="640823"/>
            <a:ext cx="3418659" cy="5583148"/>
          </a:xfrm>
        </p:spPr>
        <p:txBody>
          <a:bodyPr anchor="ctr">
            <a:normAutofit/>
          </a:bodyPr>
          <a:lstStyle/>
          <a:p>
            <a:r>
              <a:rPr lang="en-US" sz="4600" dirty="0"/>
              <a:t>Which of the following are correct counseling points for Doxycycline-PEP?</a:t>
            </a:r>
          </a:p>
        </p:txBody>
      </p:sp>
      <p:sp>
        <p:nvSpPr>
          <p:cNvPr id="14"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5A02CB1C-4B49-7F97-21E3-AF44B7269795}"/>
              </a:ext>
            </a:extLst>
          </p:cNvPr>
          <p:cNvGraphicFramePr>
            <a:graphicFrameLocks noGrp="1"/>
          </p:cNvGraphicFramePr>
          <p:nvPr>
            <p:ph idx="1"/>
            <p:extLst>
              <p:ext uri="{D42A27DB-BD31-4B8C-83A1-F6EECF244321}">
                <p14:modId xmlns:p14="http://schemas.microsoft.com/office/powerpoint/2010/main" val="2679400794"/>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4478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A1A5E-56BF-E975-B907-91C5BF3C43AB}"/>
              </a:ext>
            </a:extLst>
          </p:cNvPr>
          <p:cNvSpPr>
            <a:spLocks noGrp="1"/>
          </p:cNvSpPr>
          <p:nvPr>
            <p:ph type="title"/>
          </p:nvPr>
        </p:nvSpPr>
        <p:spPr/>
        <p:txBody>
          <a:bodyPr/>
          <a:lstStyle/>
          <a:p>
            <a:r>
              <a:rPr lang="en-US" sz="4400" dirty="0">
                <a:latin typeface="Corbel" panose="020B0503020204020204" pitchFamily="34" charset="0"/>
              </a:rPr>
              <a:t>Doxy-PEP Patient Counseling</a:t>
            </a:r>
            <a:endParaRPr lang="en-US" dirty="0"/>
          </a:p>
        </p:txBody>
      </p:sp>
      <p:graphicFrame>
        <p:nvGraphicFramePr>
          <p:cNvPr id="4" name="Content Placeholder 5">
            <a:extLst>
              <a:ext uri="{FF2B5EF4-FFF2-40B4-BE49-F238E27FC236}">
                <a16:creationId xmlns:a16="http://schemas.microsoft.com/office/drawing/2014/main" id="{2EED457F-7E46-A300-AB38-821306C90C30}"/>
              </a:ext>
            </a:extLst>
          </p:cNvPr>
          <p:cNvGraphicFramePr>
            <a:graphicFrameLocks noGrp="1"/>
          </p:cNvGraphicFramePr>
          <p:nvPr>
            <p:ph idx="1"/>
            <p:extLst>
              <p:ext uri="{D42A27DB-BD31-4B8C-83A1-F6EECF244321}">
                <p14:modId xmlns:p14="http://schemas.microsoft.com/office/powerpoint/2010/main" val="107221482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Footer Placeholder 4">
            <a:extLst>
              <a:ext uri="{FF2B5EF4-FFF2-40B4-BE49-F238E27FC236}">
                <a16:creationId xmlns:a16="http://schemas.microsoft.com/office/drawing/2014/main" id="{88564A7A-D18D-AFD1-A59C-D2108841D4C9}"/>
              </a:ext>
            </a:extLst>
          </p:cNvPr>
          <p:cNvSpPr txBox="1">
            <a:spLocks/>
          </p:cNvSpPr>
          <p:nvPr/>
        </p:nvSpPr>
        <p:spPr>
          <a:xfrm>
            <a:off x="-82996" y="6571790"/>
            <a:ext cx="886777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Corbel" panose="020B0503020204020204" pitchFamily="34" charset="0"/>
              </a:rPr>
              <a:t>Reference: Lexicomp, 2023</a:t>
            </a:r>
          </a:p>
          <a:p>
            <a:endParaRPr lang="en-US" dirty="0"/>
          </a:p>
        </p:txBody>
      </p:sp>
    </p:spTree>
    <p:extLst>
      <p:ext uri="{BB962C8B-B14F-4D97-AF65-F5344CB8AC3E}">
        <p14:creationId xmlns:p14="http://schemas.microsoft.com/office/powerpoint/2010/main" val="14994547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EFE673CB-36B1-2BE6-FBF7-B77BA67514D1}"/>
              </a:ext>
            </a:extLst>
          </p:cNvPr>
          <p:cNvSpPr>
            <a:spLocks noGrp="1"/>
          </p:cNvSpPr>
          <p:nvPr>
            <p:ph type="title"/>
          </p:nvPr>
        </p:nvSpPr>
        <p:spPr>
          <a:xfrm>
            <a:off x="804672" y="457200"/>
            <a:ext cx="10579608" cy="1188720"/>
          </a:xfrm>
        </p:spPr>
        <p:txBody>
          <a:bodyPr>
            <a:normAutofit/>
          </a:bodyPr>
          <a:lstStyle/>
          <a:p>
            <a:r>
              <a:rPr lang="en-US" sz="2500" dirty="0">
                <a:solidFill>
                  <a:schemeClr val="tx2"/>
                </a:solidFill>
              </a:rPr>
              <a:t>Doxycycline Postexposure Prophylaxis Could Induce Cross-Resistance to Other Classes of Antimicrobials in Neisseria gonorrhoeae: An In Silico Analysis</a:t>
            </a:r>
            <a:br>
              <a:rPr lang="en-US" sz="2500" dirty="0">
                <a:solidFill>
                  <a:schemeClr val="tx2"/>
                </a:solidFill>
              </a:rPr>
            </a:br>
            <a:endParaRPr lang="en-US" sz="2500" dirty="0">
              <a:solidFill>
                <a:schemeClr val="tx2"/>
              </a:solidFill>
            </a:endParaRP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Content Placeholder 2">
            <a:extLst>
              <a:ext uri="{FF2B5EF4-FFF2-40B4-BE49-F238E27FC236}">
                <a16:creationId xmlns:a16="http://schemas.microsoft.com/office/drawing/2014/main" id="{020823CC-A253-FBF0-ED7B-32AF35A377BD}"/>
              </a:ext>
            </a:extLst>
          </p:cNvPr>
          <p:cNvGraphicFramePr>
            <a:graphicFrameLocks noGrp="1"/>
          </p:cNvGraphicFramePr>
          <p:nvPr>
            <p:ph idx="1"/>
            <p:extLst>
              <p:ext uri="{D42A27DB-BD31-4B8C-83A1-F6EECF244321}">
                <p14:modId xmlns:p14="http://schemas.microsoft.com/office/powerpoint/2010/main" val="728427634"/>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Footer Placeholder 4">
            <a:extLst>
              <a:ext uri="{FF2B5EF4-FFF2-40B4-BE49-F238E27FC236}">
                <a16:creationId xmlns:a16="http://schemas.microsoft.com/office/drawing/2014/main" id="{0D249A75-76DD-C5B3-5CBB-F49B914EC466}"/>
              </a:ext>
            </a:extLst>
          </p:cNvPr>
          <p:cNvSpPr txBox="1">
            <a:spLocks/>
          </p:cNvSpPr>
          <p:nvPr/>
        </p:nvSpPr>
        <p:spPr>
          <a:xfrm>
            <a:off x="-83273" y="6570651"/>
            <a:ext cx="8867775"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Reference: Resistance, 2023</a:t>
            </a:r>
          </a:p>
          <a:p>
            <a:endParaRPr lang="en-US" dirty="0"/>
          </a:p>
        </p:txBody>
      </p:sp>
    </p:spTree>
    <p:extLst>
      <p:ext uri="{BB962C8B-B14F-4D97-AF65-F5344CB8AC3E}">
        <p14:creationId xmlns:p14="http://schemas.microsoft.com/office/powerpoint/2010/main" val="747026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7E7F-4381-120B-BBC0-2F9DCA34970D}"/>
              </a:ext>
            </a:extLst>
          </p:cNvPr>
          <p:cNvSpPr>
            <a:spLocks noGrp="1"/>
          </p:cNvSpPr>
          <p:nvPr>
            <p:ph type="title"/>
          </p:nvPr>
        </p:nvSpPr>
        <p:spPr>
          <a:xfrm>
            <a:off x="876693" y="741391"/>
            <a:ext cx="5219307" cy="1616203"/>
          </a:xfrm>
        </p:spPr>
        <p:txBody>
          <a:bodyPr anchor="b">
            <a:normAutofit/>
          </a:bodyPr>
          <a:lstStyle/>
          <a:p>
            <a:r>
              <a:rPr lang="en-US" sz="3200"/>
              <a:t>Considerations for Resistance</a:t>
            </a:r>
            <a:br>
              <a:rPr lang="en-US" sz="3200"/>
            </a:br>
            <a:endParaRPr lang="en-US" sz="3200"/>
          </a:p>
        </p:txBody>
      </p:sp>
      <p:sp>
        <p:nvSpPr>
          <p:cNvPr id="3" name="Content Placeholder 2">
            <a:extLst>
              <a:ext uri="{FF2B5EF4-FFF2-40B4-BE49-F238E27FC236}">
                <a16:creationId xmlns:a16="http://schemas.microsoft.com/office/drawing/2014/main" id="{67596370-FA3A-5B83-6345-FF852B904AE5}"/>
              </a:ext>
            </a:extLst>
          </p:cNvPr>
          <p:cNvSpPr>
            <a:spLocks noGrp="1"/>
          </p:cNvSpPr>
          <p:nvPr>
            <p:ph idx="1"/>
          </p:nvPr>
        </p:nvSpPr>
        <p:spPr>
          <a:xfrm>
            <a:off x="876692" y="2533475"/>
            <a:ext cx="5219307" cy="3941215"/>
          </a:xfrm>
        </p:spPr>
        <p:txBody>
          <a:bodyPr anchor="t">
            <a:normAutofit fontScale="85000" lnSpcReduction="20000"/>
          </a:bodyPr>
          <a:lstStyle/>
          <a:p>
            <a:pPr>
              <a:buClrTx/>
            </a:pPr>
            <a:r>
              <a:rPr lang="en-US" sz="1900" dirty="0"/>
              <a:t>Bacterial resistance to antimicrobials should always </a:t>
            </a:r>
            <a:r>
              <a:rPr lang="en-US" sz="1900"/>
              <a:t>be considered when </a:t>
            </a:r>
            <a:r>
              <a:rPr lang="en-US" sz="1900" dirty="0"/>
              <a:t>prescribing antibiotics.</a:t>
            </a:r>
          </a:p>
          <a:p>
            <a:pPr>
              <a:buClrTx/>
            </a:pPr>
            <a:r>
              <a:rPr lang="en-US" sz="1900" dirty="0"/>
              <a:t>Local resistance patterns should be examined when prescribing long-term antibiotics.</a:t>
            </a:r>
          </a:p>
          <a:p>
            <a:pPr>
              <a:buClrTx/>
            </a:pPr>
            <a:r>
              <a:rPr lang="en-US" sz="1900" dirty="0"/>
              <a:t>Doxy-PEP is still effective for GC infection prevention even with baseline resistance and high-level resistance to tetracyclines. </a:t>
            </a:r>
          </a:p>
          <a:p>
            <a:pPr>
              <a:buClrTx/>
            </a:pPr>
            <a:r>
              <a:rPr lang="en-US" sz="1900" dirty="0"/>
              <a:t>S. aureus showed some increased resistance in the Doxy-PEP arm, but there were no significant changes when studying MRSA. </a:t>
            </a:r>
          </a:p>
          <a:p>
            <a:pPr>
              <a:buClrTx/>
            </a:pPr>
            <a:r>
              <a:rPr lang="en-US" sz="1900" dirty="0"/>
              <a:t>There is a possibility that resistance to tetracyclines will confer resistance to other antimicrobials with similar mechanisms of action.</a:t>
            </a:r>
          </a:p>
          <a:p>
            <a:pPr>
              <a:buClrTx/>
            </a:pPr>
            <a:r>
              <a:rPr lang="en-US" sz="1900" dirty="0"/>
              <a:t>Resistance patterns for </a:t>
            </a:r>
            <a:r>
              <a:rPr lang="en-US" sz="1900" i="1" dirty="0"/>
              <a:t>Neisseria gonorrhea </a:t>
            </a:r>
            <a:r>
              <a:rPr lang="en-US" sz="1900" dirty="0"/>
              <a:t>vary by geographical region, the previous study was conducted in Europe, where resistant </a:t>
            </a:r>
            <a:r>
              <a:rPr lang="en-US" sz="1900" i="1" dirty="0"/>
              <a:t>N. gonorrhea </a:t>
            </a:r>
            <a:r>
              <a:rPr lang="en-US" sz="1900" dirty="0"/>
              <a:t>is more prevalent than in the United States. </a:t>
            </a:r>
          </a:p>
          <a:p>
            <a:endParaRPr lang="en-US" sz="1700" dirty="0"/>
          </a:p>
        </p:txBody>
      </p:sp>
      <p:pic>
        <p:nvPicPr>
          <p:cNvPr id="13" name="Picture 12" descr="Researcher examining growth in a petrie dish">
            <a:extLst>
              <a:ext uri="{FF2B5EF4-FFF2-40B4-BE49-F238E27FC236}">
                <a16:creationId xmlns:a16="http://schemas.microsoft.com/office/drawing/2014/main" id="{A203EFB6-5A4F-0D15-BF55-6D212E7BCD18}"/>
              </a:ext>
            </a:extLst>
          </p:cNvPr>
          <p:cNvPicPr>
            <a:picLocks noChangeAspect="1"/>
          </p:cNvPicPr>
          <p:nvPr/>
        </p:nvPicPr>
        <p:blipFill rotWithShape="1">
          <a:blip r:embed="rId2"/>
          <a:srcRect l="19530" r="21069" b="-2"/>
          <a:stretch/>
        </p:blipFill>
        <p:spPr>
          <a:xfrm>
            <a:off x="7008019" y="1027868"/>
            <a:ext cx="4273463" cy="4802263"/>
          </a:xfrm>
          <a:prstGeom prst="rect">
            <a:avLst/>
          </a:prstGeom>
        </p:spPr>
      </p:pic>
      <p:grpSp>
        <p:nvGrpSpPr>
          <p:cNvPr id="18" name="Group 17">
            <a:extLst>
              <a:ext uri="{FF2B5EF4-FFF2-40B4-BE49-F238E27FC236}">
                <a16:creationId xmlns:a16="http://schemas.microsoft.com/office/drawing/2014/main" id="{C54A2A4D-19EF-3552-F383-6AD9587C8A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9" name="Rectangle 18">
              <a:extLst>
                <a:ext uri="{FF2B5EF4-FFF2-40B4-BE49-F238E27FC236}">
                  <a16:creationId xmlns:a16="http://schemas.microsoft.com/office/drawing/2014/main" id="{A9208F0F-2734-3945-8FD0-EEB19CF41A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2CFF5D9-43B9-9D58-6F3F-25041716D9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91044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3" name="Picture 62">
            <a:extLst>
              <a:ext uri="{FF2B5EF4-FFF2-40B4-BE49-F238E27FC236}">
                <a16:creationId xmlns:a16="http://schemas.microsoft.com/office/drawing/2014/main" id="{C9B988A5-1592-C5C6-BA40-2D2336E6C5B0}"/>
              </a:ext>
            </a:extLst>
          </p:cNvPr>
          <p:cNvPicPr>
            <a:picLocks noChangeAspect="1"/>
          </p:cNvPicPr>
          <p:nvPr/>
        </p:nvPicPr>
        <p:blipFill rotWithShape="1">
          <a:blip r:embed="rId3"/>
          <a:srcRect r="2667"/>
          <a:stretch/>
        </p:blipFill>
        <p:spPr>
          <a:xfrm>
            <a:off x="20" y="10"/>
            <a:ext cx="12191980" cy="6857990"/>
          </a:xfrm>
          <a:prstGeom prst="rect">
            <a:avLst/>
          </a:prstGeom>
        </p:spPr>
      </p:pic>
      <p:sp>
        <p:nvSpPr>
          <p:cNvPr id="64" name="Rectangle 63">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B9545A-3018-E99C-4AD6-AA5D8F5CE48E}"/>
              </a:ext>
            </a:extLst>
          </p:cNvPr>
          <p:cNvSpPr>
            <a:spLocks noGrp="1"/>
          </p:cNvSpPr>
          <p:nvPr>
            <p:ph type="title"/>
          </p:nvPr>
        </p:nvSpPr>
        <p:spPr>
          <a:xfrm>
            <a:off x="838200" y="365125"/>
            <a:ext cx="10515600" cy="1325563"/>
          </a:xfrm>
        </p:spPr>
        <p:txBody>
          <a:bodyPr>
            <a:normAutofit/>
          </a:bodyPr>
          <a:lstStyle/>
          <a:p>
            <a:r>
              <a:rPr lang="en-US" sz="2800" dirty="0"/>
              <a:t>Doxycycline Prophylaxis for Bacterial Sexually Transmitted Infections (Doxy-PrEP) has not been studied to the same scale as Doxy-PEP</a:t>
            </a:r>
          </a:p>
        </p:txBody>
      </p:sp>
      <p:graphicFrame>
        <p:nvGraphicFramePr>
          <p:cNvPr id="37" name="Content Placeholder 2">
            <a:extLst>
              <a:ext uri="{FF2B5EF4-FFF2-40B4-BE49-F238E27FC236}">
                <a16:creationId xmlns:a16="http://schemas.microsoft.com/office/drawing/2014/main" id="{F8393A97-FC69-D5F5-1D35-99AC59488A71}"/>
              </a:ext>
            </a:extLst>
          </p:cNvPr>
          <p:cNvGraphicFramePr>
            <a:graphicFrameLocks noGrp="1"/>
          </p:cNvGraphicFramePr>
          <p:nvPr>
            <p:ph idx="1"/>
            <p:extLst>
              <p:ext uri="{D42A27DB-BD31-4B8C-83A1-F6EECF244321}">
                <p14:modId xmlns:p14="http://schemas.microsoft.com/office/powerpoint/2010/main" val="3233129830"/>
              </p:ext>
            </p:extLst>
          </p:nvPr>
        </p:nvGraphicFramePr>
        <p:xfrm>
          <a:off x="2016262" y="1690688"/>
          <a:ext cx="295656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a:extLst>
              <a:ext uri="{FF2B5EF4-FFF2-40B4-BE49-F238E27FC236}">
                <a16:creationId xmlns:a16="http://schemas.microsoft.com/office/drawing/2014/main" id="{9CCB2A35-0359-B608-BAEA-312786F7EF50}"/>
              </a:ext>
            </a:extLst>
          </p:cNvPr>
          <p:cNvSpPr txBox="1"/>
          <p:nvPr/>
        </p:nvSpPr>
        <p:spPr>
          <a:xfrm>
            <a:off x="-100584" y="6556137"/>
            <a:ext cx="2606040" cy="369332"/>
          </a:xfrm>
          <a:prstGeom prst="rect">
            <a:avLst/>
          </a:prstGeom>
          <a:noFill/>
        </p:spPr>
        <p:txBody>
          <a:bodyPr wrap="square" rtlCol="0">
            <a:spAutoFit/>
          </a:bodyPr>
          <a:lstStyle/>
          <a:p>
            <a:r>
              <a:rPr lang="en-US" dirty="0"/>
              <a:t>Reference: CDC, 2023</a:t>
            </a:r>
          </a:p>
        </p:txBody>
      </p:sp>
      <p:sp>
        <p:nvSpPr>
          <p:cNvPr id="6" name="TextBox 5">
            <a:extLst>
              <a:ext uri="{FF2B5EF4-FFF2-40B4-BE49-F238E27FC236}">
                <a16:creationId xmlns:a16="http://schemas.microsoft.com/office/drawing/2014/main" id="{18FE3DB3-C97D-AD3F-3183-7BC49A558E39}"/>
              </a:ext>
            </a:extLst>
          </p:cNvPr>
          <p:cNvSpPr txBox="1"/>
          <p:nvPr/>
        </p:nvSpPr>
        <p:spPr>
          <a:xfrm>
            <a:off x="5385816" y="3099816"/>
            <a:ext cx="420564" cy="369332"/>
          </a:xfrm>
          <a:prstGeom prst="rect">
            <a:avLst/>
          </a:prstGeom>
          <a:noFill/>
        </p:spPr>
        <p:txBody>
          <a:bodyPr wrap="none" rtlCol="0">
            <a:spAutoFit/>
          </a:bodyPr>
          <a:lstStyle/>
          <a:p>
            <a:r>
              <a:rPr lang="en-US" dirty="0"/>
              <a:t>VS</a:t>
            </a:r>
          </a:p>
        </p:txBody>
      </p:sp>
      <p:graphicFrame>
        <p:nvGraphicFramePr>
          <p:cNvPr id="7" name="Content Placeholder 2">
            <a:extLst>
              <a:ext uri="{FF2B5EF4-FFF2-40B4-BE49-F238E27FC236}">
                <a16:creationId xmlns:a16="http://schemas.microsoft.com/office/drawing/2014/main" id="{ED13E2ED-D272-F25D-CE1D-C9F789E369F4}"/>
              </a:ext>
            </a:extLst>
          </p:cNvPr>
          <p:cNvGraphicFramePr>
            <a:graphicFrameLocks/>
          </p:cNvGraphicFramePr>
          <p:nvPr>
            <p:extLst>
              <p:ext uri="{D42A27DB-BD31-4B8C-83A1-F6EECF244321}">
                <p14:modId xmlns:p14="http://schemas.microsoft.com/office/powerpoint/2010/main" val="2287213948"/>
              </p:ext>
            </p:extLst>
          </p:nvPr>
        </p:nvGraphicFramePr>
        <p:xfrm>
          <a:off x="6644560" y="1690688"/>
          <a:ext cx="2956560" cy="435133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034899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79C1FFE-314D-0C03-7060-22454D05D76A}"/>
              </a:ext>
            </a:extLst>
          </p:cNvPr>
          <p:cNvSpPr>
            <a:spLocks noGrp="1"/>
          </p:cNvSpPr>
          <p:nvPr>
            <p:ph type="title"/>
          </p:nvPr>
        </p:nvSpPr>
        <p:spPr>
          <a:xfrm>
            <a:off x="1383564" y="348865"/>
            <a:ext cx="9718111" cy="1576446"/>
          </a:xfrm>
        </p:spPr>
        <p:txBody>
          <a:bodyPr anchor="ctr">
            <a:normAutofit/>
          </a:bodyPr>
          <a:lstStyle/>
          <a:p>
            <a:r>
              <a:rPr lang="en-US" sz="4000">
                <a:solidFill>
                  <a:srgbClr val="FFFFFF"/>
                </a:solidFill>
              </a:rPr>
              <a:t>Resources for Pharmacies</a:t>
            </a:r>
          </a:p>
        </p:txBody>
      </p:sp>
      <p:graphicFrame>
        <p:nvGraphicFramePr>
          <p:cNvPr id="5" name="Content Placeholder 2">
            <a:extLst>
              <a:ext uri="{FF2B5EF4-FFF2-40B4-BE49-F238E27FC236}">
                <a16:creationId xmlns:a16="http://schemas.microsoft.com/office/drawing/2014/main" id="{11017474-31EF-AEB5-B1D7-64D70A037A5F}"/>
              </a:ext>
            </a:extLst>
          </p:cNvPr>
          <p:cNvGraphicFramePr>
            <a:graphicFrameLocks noGrp="1"/>
          </p:cNvGraphicFramePr>
          <p:nvPr>
            <p:ph idx="1"/>
            <p:extLst>
              <p:ext uri="{D42A27DB-BD31-4B8C-83A1-F6EECF244321}">
                <p14:modId xmlns:p14="http://schemas.microsoft.com/office/powerpoint/2010/main" val="1139068829"/>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22534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A5561-E405-2A63-A0C0-F444A70D4471}"/>
              </a:ext>
            </a:extLst>
          </p:cNvPr>
          <p:cNvSpPr>
            <a:spLocks noGrp="1"/>
          </p:cNvSpPr>
          <p:nvPr>
            <p:ph type="title"/>
          </p:nvPr>
        </p:nvSpPr>
        <p:spPr/>
        <p:txBody>
          <a:bodyPr>
            <a:normAutofit fontScale="90000"/>
          </a:bodyPr>
          <a:lstStyle/>
          <a:p>
            <a:pPr algn="ctr"/>
            <a:r>
              <a:rPr lang="en-US" dirty="0"/>
              <a:t>This is a great resource for clinics in New Mexico and allows you to easily search for testing sites.</a:t>
            </a:r>
          </a:p>
        </p:txBody>
      </p:sp>
      <p:pic>
        <p:nvPicPr>
          <p:cNvPr id="5" name="Content Placeholder 4">
            <a:extLst>
              <a:ext uri="{FF2B5EF4-FFF2-40B4-BE49-F238E27FC236}">
                <a16:creationId xmlns:a16="http://schemas.microsoft.com/office/drawing/2014/main" id="{07A28A67-7826-5CD9-7279-7AA2D026733A}"/>
              </a:ext>
            </a:extLst>
          </p:cNvPr>
          <p:cNvPicPr>
            <a:picLocks noGrp="1" noChangeAspect="1"/>
          </p:cNvPicPr>
          <p:nvPr>
            <p:ph idx="1"/>
          </p:nvPr>
        </p:nvPicPr>
        <p:blipFill>
          <a:blip r:embed="rId2"/>
          <a:stretch>
            <a:fillRect/>
          </a:stretch>
        </p:blipFill>
        <p:spPr>
          <a:xfrm>
            <a:off x="2001062" y="1825625"/>
            <a:ext cx="8189875" cy="4351338"/>
          </a:xfrm>
        </p:spPr>
      </p:pic>
      <p:sp>
        <p:nvSpPr>
          <p:cNvPr id="3" name="TextBox 2">
            <a:extLst>
              <a:ext uri="{FF2B5EF4-FFF2-40B4-BE49-F238E27FC236}">
                <a16:creationId xmlns:a16="http://schemas.microsoft.com/office/drawing/2014/main" id="{3EA07323-7051-D7FB-A83C-F9E8DB30AE6A}"/>
              </a:ext>
            </a:extLst>
          </p:cNvPr>
          <p:cNvSpPr txBox="1"/>
          <p:nvPr/>
        </p:nvSpPr>
        <p:spPr>
          <a:xfrm>
            <a:off x="-54256" y="6526314"/>
            <a:ext cx="2842445" cy="369332"/>
          </a:xfrm>
          <a:prstGeom prst="rect">
            <a:avLst/>
          </a:prstGeom>
          <a:noFill/>
        </p:spPr>
        <p:txBody>
          <a:bodyPr wrap="none" rtlCol="0">
            <a:spAutoFit/>
          </a:bodyPr>
          <a:lstStyle/>
          <a:p>
            <a:r>
              <a:rPr lang="en-US" dirty="0"/>
              <a:t>Reference: NMHIVGuide.org</a:t>
            </a:r>
          </a:p>
        </p:txBody>
      </p:sp>
    </p:spTree>
    <p:extLst>
      <p:ext uri="{BB962C8B-B14F-4D97-AF65-F5344CB8AC3E}">
        <p14:creationId xmlns:p14="http://schemas.microsoft.com/office/powerpoint/2010/main" val="1088201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383D4-4168-1FFD-C0F6-BC0BB399A917}"/>
              </a:ext>
            </a:extLst>
          </p:cNvPr>
          <p:cNvSpPr>
            <a:spLocks noGrp="1"/>
          </p:cNvSpPr>
          <p:nvPr>
            <p:ph type="title"/>
          </p:nvPr>
        </p:nvSpPr>
        <p:spPr>
          <a:xfrm>
            <a:off x="761800" y="762001"/>
            <a:ext cx="5334197" cy="1708242"/>
          </a:xfrm>
        </p:spPr>
        <p:txBody>
          <a:bodyPr anchor="ctr">
            <a:normAutofit/>
          </a:bodyPr>
          <a:lstStyle/>
          <a:p>
            <a:r>
              <a:rPr lang="en-US" sz="4000"/>
              <a:t>Conclusion</a:t>
            </a:r>
          </a:p>
        </p:txBody>
      </p:sp>
      <p:sp>
        <p:nvSpPr>
          <p:cNvPr id="3" name="Content Placeholder 2">
            <a:extLst>
              <a:ext uri="{FF2B5EF4-FFF2-40B4-BE49-F238E27FC236}">
                <a16:creationId xmlns:a16="http://schemas.microsoft.com/office/drawing/2014/main" id="{8E7EED91-BF1A-FA58-A74D-ED89CCCE689D}"/>
              </a:ext>
            </a:extLst>
          </p:cNvPr>
          <p:cNvSpPr>
            <a:spLocks noGrp="1"/>
          </p:cNvSpPr>
          <p:nvPr>
            <p:ph idx="1"/>
          </p:nvPr>
        </p:nvSpPr>
        <p:spPr>
          <a:xfrm>
            <a:off x="761800" y="2470244"/>
            <a:ext cx="5334197" cy="3769835"/>
          </a:xfrm>
        </p:spPr>
        <p:txBody>
          <a:bodyPr anchor="ctr">
            <a:normAutofit/>
          </a:bodyPr>
          <a:lstStyle/>
          <a:p>
            <a:r>
              <a:rPr lang="en-US" sz="2000" dirty="0"/>
              <a:t>Doxycycline for PEP is an effective way to help prevent STIs in the MSM and Transgender Women populations who are taking PrEP or who are living with HIV. </a:t>
            </a:r>
          </a:p>
          <a:p>
            <a:r>
              <a:rPr lang="en-US" sz="2000" dirty="0"/>
              <a:t>Risks of antimicrobial resistance should be weighed against the benefits of doxy-PEP when prescribing long-term use of doxycycline.</a:t>
            </a:r>
          </a:p>
          <a:p>
            <a:r>
              <a:rPr lang="en-US" sz="2000" dirty="0"/>
              <a:t>Doxy-PEP and doxy-PrEP are both used off-label in practice, but studies for doxy-PEP have more data and compelling evidence. </a:t>
            </a:r>
          </a:p>
          <a:p>
            <a:endParaRPr lang="en-US" sz="2000" dirty="0"/>
          </a:p>
        </p:txBody>
      </p:sp>
      <p:pic>
        <p:nvPicPr>
          <p:cNvPr id="5" name="Picture 4" descr="Close-up unopened pill packets">
            <a:extLst>
              <a:ext uri="{FF2B5EF4-FFF2-40B4-BE49-F238E27FC236}">
                <a16:creationId xmlns:a16="http://schemas.microsoft.com/office/drawing/2014/main" id="{2A12450F-C818-FDFF-8566-C8ED15E1A3FD}"/>
              </a:ext>
            </a:extLst>
          </p:cNvPr>
          <p:cNvPicPr>
            <a:picLocks noChangeAspect="1"/>
          </p:cNvPicPr>
          <p:nvPr/>
        </p:nvPicPr>
        <p:blipFill rotWithShape="1">
          <a:blip r:embed="rId2"/>
          <a:srcRect l="27496" r="21443" b="-2"/>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1450002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6C3E3-4259-C7FE-6A47-1A5B27BB75E9}"/>
              </a:ext>
            </a:extLst>
          </p:cNvPr>
          <p:cNvSpPr>
            <a:spLocks noGrp="1"/>
          </p:cNvSpPr>
          <p:nvPr>
            <p:ph type="title"/>
          </p:nvPr>
        </p:nvSpPr>
        <p:spPr/>
        <p:txBody>
          <a:bodyPr/>
          <a:lstStyle/>
          <a:p>
            <a:r>
              <a:rPr lang="en-US" dirty="0"/>
              <a:t>References</a:t>
            </a:r>
            <a:br>
              <a:rPr lang="en-US" dirty="0"/>
            </a:br>
            <a:endParaRPr lang="en-US" dirty="0"/>
          </a:p>
        </p:txBody>
      </p:sp>
      <p:sp>
        <p:nvSpPr>
          <p:cNvPr id="3" name="Content Placeholder 2">
            <a:extLst>
              <a:ext uri="{FF2B5EF4-FFF2-40B4-BE49-F238E27FC236}">
                <a16:creationId xmlns:a16="http://schemas.microsoft.com/office/drawing/2014/main" id="{7F90F5A8-F24B-64EF-B3F4-D982204CF0D0}"/>
              </a:ext>
            </a:extLst>
          </p:cNvPr>
          <p:cNvSpPr>
            <a:spLocks noGrp="1"/>
          </p:cNvSpPr>
          <p:nvPr>
            <p:ph idx="1"/>
          </p:nvPr>
        </p:nvSpPr>
        <p:spPr/>
        <p:txBody>
          <a:bodyPr>
            <a:normAutofit fontScale="55000" lnSpcReduction="20000"/>
          </a:bodyPr>
          <a:lstStyle/>
          <a:p>
            <a:pPr marL="285750" indent="-285750" defTabSz="914400">
              <a:lnSpc>
                <a:spcPct val="90000"/>
              </a:lnSpc>
              <a:spcAft>
                <a:spcPts val="600"/>
              </a:spcAft>
              <a:buClr>
                <a:schemeClr val="accent1"/>
              </a:buClr>
              <a:buFont typeface="Arial" panose="020B0604020202020204" pitchFamily="34" charset="0"/>
              <a:buChar char="•"/>
            </a:pPr>
            <a:r>
              <a:rPr lang="en-US" sz="2800" dirty="0">
                <a:latin typeface="Corbel" panose="020B0503020204020204" pitchFamily="34" charset="0"/>
              </a:rPr>
              <a:t>Chlamydia infections | chlamydia | chlamydia symptoms. MedlinePlus. Accessed August 22, 2023. https://medlineplus.gov/chlamydiainfections.html. </a:t>
            </a:r>
          </a:p>
          <a:p>
            <a:pPr marL="285750" indent="-285750" defTabSz="914400">
              <a:lnSpc>
                <a:spcPct val="90000"/>
              </a:lnSpc>
              <a:spcAft>
                <a:spcPts val="600"/>
              </a:spcAft>
              <a:buClr>
                <a:schemeClr val="accent1"/>
              </a:buClr>
              <a:buFont typeface="Arial" panose="020B0604020202020204" pitchFamily="34" charset="0"/>
              <a:buChar char="•"/>
            </a:pPr>
            <a:r>
              <a:rPr lang="en-US" sz="2800" dirty="0">
                <a:latin typeface="Corbel" panose="020B0503020204020204" pitchFamily="34" charset="0"/>
              </a:rPr>
              <a:t>Grant JS, </a:t>
            </a:r>
            <a:r>
              <a:rPr lang="en-US" sz="2800" dirty="0" err="1">
                <a:latin typeface="Corbel" panose="020B0503020204020204" pitchFamily="34" charset="0"/>
              </a:rPr>
              <a:t>Stafylis</a:t>
            </a:r>
            <a:r>
              <a:rPr lang="en-US" sz="2800" dirty="0">
                <a:latin typeface="Corbel" panose="020B0503020204020204" pitchFamily="34" charset="0"/>
              </a:rPr>
              <a:t> C, </a:t>
            </a:r>
            <a:r>
              <a:rPr lang="en-US" sz="2800" dirty="0" err="1">
                <a:latin typeface="Corbel" panose="020B0503020204020204" pitchFamily="34" charset="0"/>
              </a:rPr>
              <a:t>Celum</a:t>
            </a:r>
            <a:r>
              <a:rPr lang="en-US" sz="2800" dirty="0">
                <a:latin typeface="Corbel" panose="020B0503020204020204" pitchFamily="34" charset="0"/>
              </a:rPr>
              <a:t> C, et al. Doxycycline Prophylaxis for Bacterial Sexually Transmitted Infections. </a:t>
            </a:r>
            <a:r>
              <a:rPr lang="en-US" sz="2800" i="1" dirty="0">
                <a:latin typeface="Corbel" panose="020B0503020204020204" pitchFamily="34" charset="0"/>
              </a:rPr>
              <a:t>Clin Infect Dis</a:t>
            </a:r>
            <a:r>
              <a:rPr lang="en-US" sz="2800" dirty="0">
                <a:latin typeface="Corbel" panose="020B0503020204020204" pitchFamily="34" charset="0"/>
              </a:rPr>
              <a:t>. 2020;70(6):1247-1253. doi:10.1093/</a:t>
            </a:r>
            <a:r>
              <a:rPr lang="en-US" sz="2800" dirty="0" err="1">
                <a:latin typeface="Corbel" panose="020B0503020204020204" pitchFamily="34" charset="0"/>
              </a:rPr>
              <a:t>cid</a:t>
            </a:r>
            <a:r>
              <a:rPr lang="en-US" sz="2800" dirty="0">
                <a:latin typeface="Corbel" panose="020B0503020204020204" pitchFamily="34" charset="0"/>
              </a:rPr>
              <a:t>/ciz866</a:t>
            </a:r>
          </a:p>
          <a:p>
            <a:pPr marL="285750" indent="-285750" defTabSz="914400">
              <a:lnSpc>
                <a:spcPct val="90000"/>
              </a:lnSpc>
              <a:spcAft>
                <a:spcPts val="600"/>
              </a:spcAft>
              <a:buClr>
                <a:schemeClr val="accent1"/>
              </a:buClr>
              <a:buFont typeface="Arial" panose="020B0604020202020204" pitchFamily="34" charset="0"/>
              <a:buChar char="•"/>
            </a:pPr>
            <a:r>
              <a:rPr lang="en-US" sz="2800" dirty="0">
                <a:latin typeface="Corbel" panose="020B0503020204020204" pitchFamily="34" charset="0"/>
              </a:rPr>
              <a:t>Grossman TH. Tetracycline Antibiotics and Resistance. </a:t>
            </a:r>
            <a:r>
              <a:rPr lang="en-US" sz="2800" i="1" dirty="0">
                <a:latin typeface="Corbel" panose="020B0503020204020204" pitchFamily="34" charset="0"/>
              </a:rPr>
              <a:t>Cold Spring </a:t>
            </a:r>
            <a:r>
              <a:rPr lang="en-US" sz="2800" i="1" dirty="0" err="1">
                <a:latin typeface="Corbel" panose="020B0503020204020204" pitchFamily="34" charset="0"/>
              </a:rPr>
              <a:t>Harb</a:t>
            </a:r>
            <a:r>
              <a:rPr lang="en-US" sz="2800" i="1" dirty="0">
                <a:latin typeface="Corbel" panose="020B0503020204020204" pitchFamily="34" charset="0"/>
              </a:rPr>
              <a:t> </a:t>
            </a:r>
            <a:r>
              <a:rPr lang="en-US" sz="2800" i="1" dirty="0" err="1">
                <a:latin typeface="Corbel" panose="020B0503020204020204" pitchFamily="34" charset="0"/>
              </a:rPr>
              <a:t>Perspect</a:t>
            </a:r>
            <a:r>
              <a:rPr lang="en-US" sz="2800" i="1" dirty="0">
                <a:latin typeface="Corbel" panose="020B0503020204020204" pitchFamily="34" charset="0"/>
              </a:rPr>
              <a:t> Med</a:t>
            </a:r>
            <a:r>
              <a:rPr lang="en-US" sz="2800" dirty="0">
                <a:latin typeface="Corbel" panose="020B0503020204020204" pitchFamily="34" charset="0"/>
              </a:rPr>
              <a:t>. 2016;6(4):a025387. Published 2016 Apr 1. doi:10.1101/cshperspect.a025387</a:t>
            </a:r>
          </a:p>
          <a:p>
            <a:pPr marL="285750" indent="-285750" defTabSz="914400">
              <a:lnSpc>
                <a:spcPct val="90000"/>
              </a:lnSpc>
              <a:spcAft>
                <a:spcPts val="600"/>
              </a:spcAft>
              <a:buClr>
                <a:schemeClr val="accent1"/>
              </a:buClr>
              <a:buFont typeface="Arial" panose="020B0604020202020204" pitchFamily="34" charset="0"/>
              <a:buChar char="•"/>
            </a:pPr>
            <a:r>
              <a:rPr lang="en-US" sz="2800" dirty="0">
                <a:latin typeface="Corbel" panose="020B0503020204020204" pitchFamily="34" charset="0"/>
              </a:rPr>
              <a:t>Jacobson K. Doxycycline Post-Exposure Prophylaxis (doxy-PEP) for the Prevention of Bacterial Sexually Transmitted Infections. April 28, 2023. Accessed August 22, 2023. chrome-extension://</a:t>
            </a:r>
            <a:r>
              <a:rPr lang="en-US" sz="2800" dirty="0" err="1">
                <a:latin typeface="Corbel" panose="020B0503020204020204" pitchFamily="34" charset="0"/>
              </a:rPr>
              <a:t>efaidnbmnnnibpcajpcglclefindmkaj</a:t>
            </a:r>
            <a:r>
              <a:rPr lang="en-US" sz="2800" dirty="0">
                <a:latin typeface="Corbel" panose="020B0503020204020204" pitchFamily="34" charset="0"/>
              </a:rPr>
              <a:t>/https://www.cdph.ca.gov/Programs/CID/DCDC/CDPH%20Document%20Library/CDPH-Doxy-PEP-Recommendations-for-Prevention-of-STIs.pdf. </a:t>
            </a:r>
          </a:p>
          <a:p>
            <a:pPr marL="285750" indent="-285750" defTabSz="914400">
              <a:lnSpc>
                <a:spcPct val="90000"/>
              </a:lnSpc>
              <a:spcAft>
                <a:spcPts val="600"/>
              </a:spcAft>
              <a:buClr>
                <a:schemeClr val="accent1"/>
              </a:buClr>
              <a:buFont typeface="Arial" panose="020B0604020202020204" pitchFamily="34" charset="0"/>
              <a:buChar char="•"/>
            </a:pPr>
            <a:r>
              <a:rPr lang="en-US" sz="2800" b="0" i="0" dirty="0">
                <a:effectLst/>
                <a:latin typeface="Corbel" panose="020B0503020204020204" pitchFamily="34" charset="0"/>
              </a:rPr>
              <a:t>Luetkemeyer AF, Donnell D, Dombrowski JC, et al. Postexposure Doxycycline to Prevent Bacterial Sexually Transmitted Infections. </a:t>
            </a:r>
            <a:r>
              <a:rPr lang="en-US" sz="2800" b="0" i="1" dirty="0">
                <a:effectLst/>
                <a:latin typeface="Corbel" panose="020B0503020204020204" pitchFamily="34" charset="0"/>
              </a:rPr>
              <a:t>N Engl J Med</a:t>
            </a:r>
            <a:r>
              <a:rPr lang="en-US" sz="2800" b="0" i="0" dirty="0">
                <a:effectLst/>
                <a:latin typeface="Corbel" panose="020B0503020204020204" pitchFamily="34" charset="0"/>
              </a:rPr>
              <a:t>. 2023;388(14):1296-1306. doi:10.1056/NEJMoa2211934</a:t>
            </a:r>
          </a:p>
          <a:p>
            <a:pPr marL="285750" indent="-285750" defTabSz="914400">
              <a:lnSpc>
                <a:spcPct val="90000"/>
              </a:lnSpc>
              <a:spcAft>
                <a:spcPts val="600"/>
              </a:spcAft>
              <a:buClr>
                <a:schemeClr val="accent1"/>
              </a:buClr>
              <a:buFont typeface="Arial" panose="020B0604020202020204" pitchFamily="34" charset="0"/>
              <a:buChar char="•"/>
            </a:pPr>
            <a:r>
              <a:rPr lang="en-US" sz="2800" b="0" i="0" dirty="0">
                <a:effectLst/>
                <a:latin typeface="Corbel" panose="020B0503020204020204" pitchFamily="34" charset="0"/>
              </a:rPr>
              <a:t>Molina JM, </a:t>
            </a:r>
            <a:r>
              <a:rPr lang="en-US" sz="2800" b="0" i="0" dirty="0" err="1">
                <a:effectLst/>
                <a:latin typeface="Corbel" panose="020B0503020204020204" pitchFamily="34" charset="0"/>
              </a:rPr>
              <a:t>Capitant</a:t>
            </a:r>
            <a:r>
              <a:rPr lang="en-US" sz="2800" b="0" i="0" dirty="0">
                <a:effectLst/>
                <a:latin typeface="Corbel" panose="020B0503020204020204" pitchFamily="34" charset="0"/>
              </a:rPr>
              <a:t> C, Spire B, et al. On-Demand Preexposure Prophylaxis in Men at High Risk for HIV-1 Infection. </a:t>
            </a:r>
            <a:r>
              <a:rPr lang="en-US" sz="2800" b="0" i="1" dirty="0">
                <a:effectLst/>
                <a:latin typeface="Corbel" panose="020B0503020204020204" pitchFamily="34" charset="0"/>
              </a:rPr>
              <a:t>N Engl J Med</a:t>
            </a:r>
            <a:r>
              <a:rPr lang="en-US" sz="2800" b="0" i="0" dirty="0">
                <a:effectLst/>
                <a:latin typeface="Corbel" panose="020B0503020204020204" pitchFamily="34" charset="0"/>
              </a:rPr>
              <a:t>. 2015;373(23):2237-2246. doi:10.1056/NEJMoa1506273</a:t>
            </a:r>
          </a:p>
          <a:p>
            <a:pPr marL="285750" indent="-285750" defTabSz="914400">
              <a:lnSpc>
                <a:spcPct val="90000"/>
              </a:lnSpc>
              <a:spcAft>
                <a:spcPts val="600"/>
              </a:spcAft>
              <a:buClr>
                <a:schemeClr val="accent1"/>
              </a:buClr>
              <a:buFont typeface="Arial" panose="020B0604020202020204" pitchFamily="34" charset="0"/>
              <a:buChar char="•"/>
            </a:pPr>
            <a:r>
              <a:rPr lang="en-US" sz="2800" b="0" i="0" dirty="0">
                <a:effectLst/>
                <a:latin typeface="Corbel" panose="020B0503020204020204" pitchFamily="34" charset="0"/>
              </a:rPr>
              <a:t>Molina JM, </a:t>
            </a:r>
            <a:r>
              <a:rPr lang="en-US" sz="2800" b="0" i="0" dirty="0" err="1">
                <a:effectLst/>
                <a:latin typeface="Corbel" panose="020B0503020204020204" pitchFamily="34" charset="0"/>
              </a:rPr>
              <a:t>Charreau</a:t>
            </a:r>
            <a:r>
              <a:rPr lang="en-US" sz="2800" b="0" i="0" dirty="0">
                <a:effectLst/>
                <a:latin typeface="Corbel" panose="020B0503020204020204" pitchFamily="34" charset="0"/>
              </a:rPr>
              <a:t> I, </a:t>
            </a:r>
            <a:r>
              <a:rPr lang="en-US" sz="2800" b="0" i="0" dirty="0" err="1">
                <a:effectLst/>
                <a:latin typeface="Corbel" panose="020B0503020204020204" pitchFamily="34" charset="0"/>
              </a:rPr>
              <a:t>Chidiac</a:t>
            </a:r>
            <a:r>
              <a:rPr lang="en-US" sz="2800" b="0" i="0" dirty="0">
                <a:effectLst/>
                <a:latin typeface="Corbel" panose="020B0503020204020204" pitchFamily="34" charset="0"/>
              </a:rPr>
              <a:t> C, et al. Post-exposure prophylaxis with doxycycline to prevent sexually transmitted infections in men who have sex with men: an open-label </a:t>
            </a:r>
            <a:r>
              <a:rPr lang="en-US" sz="2800" b="0" i="0" dirty="0" err="1">
                <a:effectLst/>
                <a:latin typeface="Corbel" panose="020B0503020204020204" pitchFamily="34" charset="0"/>
              </a:rPr>
              <a:t>randomised</a:t>
            </a:r>
            <a:r>
              <a:rPr lang="en-US" sz="2800" b="0" i="0" dirty="0">
                <a:effectLst/>
                <a:latin typeface="Corbel" panose="020B0503020204020204" pitchFamily="34" charset="0"/>
              </a:rPr>
              <a:t> </a:t>
            </a:r>
            <a:r>
              <a:rPr lang="en-US" sz="2800" b="0" i="0" dirty="0" err="1">
                <a:effectLst/>
                <a:latin typeface="Corbel" panose="020B0503020204020204" pitchFamily="34" charset="0"/>
              </a:rPr>
              <a:t>substudy</a:t>
            </a:r>
            <a:r>
              <a:rPr lang="en-US" sz="2800" b="0" i="0" dirty="0">
                <a:effectLst/>
                <a:latin typeface="Corbel" panose="020B0503020204020204" pitchFamily="34" charset="0"/>
              </a:rPr>
              <a:t> of the ANRS IPERGAY trial. Lancet Infect Dis. 2018;18(3):308-317. doi:10.1016/S1473-3099(17)30725-9</a:t>
            </a:r>
          </a:p>
          <a:p>
            <a:endParaRPr lang="en-US" dirty="0"/>
          </a:p>
        </p:txBody>
      </p:sp>
    </p:spTree>
    <p:extLst>
      <p:ext uri="{BB962C8B-B14F-4D97-AF65-F5344CB8AC3E}">
        <p14:creationId xmlns:p14="http://schemas.microsoft.com/office/powerpoint/2010/main" val="10357762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412E0-968E-476E-4472-11480F45000B}"/>
              </a:ext>
            </a:extLst>
          </p:cNvPr>
          <p:cNvSpPr>
            <a:spLocks noGrp="1"/>
          </p:cNvSpPr>
          <p:nvPr>
            <p:ph type="title"/>
          </p:nvPr>
        </p:nvSpPr>
        <p:spPr/>
        <p:txBody>
          <a:bodyPr/>
          <a:lstStyle/>
          <a:p>
            <a:r>
              <a:rPr lang="en-US" dirty="0"/>
              <a:t>References</a:t>
            </a:r>
            <a:br>
              <a:rPr lang="en-US" dirty="0"/>
            </a:br>
            <a:endParaRPr lang="en-US" dirty="0"/>
          </a:p>
        </p:txBody>
      </p:sp>
      <p:sp>
        <p:nvSpPr>
          <p:cNvPr id="3" name="Content Placeholder 2">
            <a:extLst>
              <a:ext uri="{FF2B5EF4-FFF2-40B4-BE49-F238E27FC236}">
                <a16:creationId xmlns:a16="http://schemas.microsoft.com/office/drawing/2014/main" id="{C98D2993-3CAB-9CAA-A7BE-03B8ADDA6226}"/>
              </a:ext>
            </a:extLst>
          </p:cNvPr>
          <p:cNvSpPr>
            <a:spLocks noGrp="1"/>
          </p:cNvSpPr>
          <p:nvPr>
            <p:ph idx="1"/>
          </p:nvPr>
        </p:nvSpPr>
        <p:spPr/>
        <p:txBody>
          <a:bodyPr>
            <a:normAutofit fontScale="62500" lnSpcReduction="20000"/>
          </a:bodyPr>
          <a:lstStyle/>
          <a:p>
            <a:r>
              <a:rPr lang="en-US" dirty="0"/>
              <a:t>National Center for Biotechnology Information. PubChem Compound Summary for CID 54671203, Doxycycline. https://pubchem.ncbi.nlm.nih.gov/compound/Doxycycline. Accessed Aug. 22, 2023.</a:t>
            </a:r>
          </a:p>
          <a:p>
            <a:r>
              <a:rPr lang="en-US" dirty="0"/>
              <a:t>Neisseria gonorrhoeae: Symptoms: Transmission: </a:t>
            </a:r>
            <a:r>
              <a:rPr lang="en-US" dirty="0" err="1"/>
              <a:t>L&amp;amp;R</a:t>
            </a:r>
            <a:r>
              <a:rPr lang="en-US" dirty="0"/>
              <a:t> prevent and protect |. </a:t>
            </a:r>
            <a:r>
              <a:rPr lang="en-US" dirty="0" err="1"/>
              <a:t>L&amp;amp;R</a:t>
            </a:r>
            <a:r>
              <a:rPr lang="en-US" dirty="0"/>
              <a:t> Prevent and Protect. August 13, 2021. Accessed August 22, 2023. https://prevent-and-protect.com/pathogen/neisseria-gonorrhoeae/. </a:t>
            </a:r>
          </a:p>
          <a:p>
            <a:r>
              <a:rPr lang="en-US" dirty="0"/>
              <a:t>Patel RS, Parmar M. Doxycycline Hyclate. [Updated 2023 May 22]. In: </a:t>
            </a:r>
            <a:r>
              <a:rPr lang="en-US" dirty="0" err="1"/>
              <a:t>StatPearls</a:t>
            </a:r>
            <a:r>
              <a:rPr lang="en-US" dirty="0"/>
              <a:t> [Internet]. Treasure Island (FL): </a:t>
            </a:r>
            <a:r>
              <a:rPr lang="en-US" dirty="0" err="1"/>
              <a:t>StatPearls</a:t>
            </a:r>
            <a:r>
              <a:rPr lang="en-US" dirty="0"/>
              <a:t> Publishing; 2023 Jan-. Available from: https://www.ncbi.nlm.nih.gov/books/NBK555888/</a:t>
            </a:r>
          </a:p>
          <a:p>
            <a:r>
              <a:rPr lang="en-US" dirty="0"/>
              <a:t>Primary prevention methods. Centers for Disease Control and Prevention. April 3, 2023. Accessed August 22, 2023. https://www.cdc.gov/std/treatment-guidelines/clinical-primary.htm#CautionsForDoxyPEP. </a:t>
            </a:r>
          </a:p>
          <a:p>
            <a:r>
              <a:rPr lang="en-US" dirty="0"/>
              <a:t>Reducing STI risk with doxycycline: Is it a good idea? - </a:t>
            </a:r>
            <a:r>
              <a:rPr lang="en-US" dirty="0" err="1"/>
              <a:t>healthnews</a:t>
            </a:r>
            <a:r>
              <a:rPr lang="en-US" dirty="0"/>
              <a:t>. Accessed August 22, 2023. https://healthnews.com/health-conditions/immunity-infections/reducing-sti-risk-with-doxycycline-is-it-a-good-idea/. </a:t>
            </a:r>
          </a:p>
          <a:p>
            <a:r>
              <a:rPr lang="en-US" dirty="0"/>
              <a:t>Treponema pallidum (syphilis): Symptoms: Transferability: Treatment |. </a:t>
            </a:r>
            <a:r>
              <a:rPr lang="en-US" dirty="0" err="1"/>
              <a:t>L&amp;amp;R</a:t>
            </a:r>
            <a:r>
              <a:rPr lang="en-US" dirty="0"/>
              <a:t> Prevent and Protect. August 13, 2021. Accessed August 22, 2023. https://prevent-and-protect.com/pathogen/treponema-pallidum-syphilis/. </a:t>
            </a:r>
          </a:p>
          <a:p>
            <a:r>
              <a:rPr lang="en-US" dirty="0" err="1"/>
              <a:t>Vanbaelen</a:t>
            </a:r>
            <a:r>
              <a:rPr lang="en-US" dirty="0"/>
              <a:t> T, Manoharan-Basil SS, Kenyon C. Doxycycline Postexposure Prophylaxis Could Induce Cross-Resistance to Other Classes of Antimicrobials in Neisseria gonorrhoeae : An In Silico Analysis. Sex </a:t>
            </a:r>
            <a:r>
              <a:rPr lang="en-US" dirty="0" err="1"/>
              <a:t>Transm</a:t>
            </a:r>
            <a:r>
              <a:rPr lang="en-US" dirty="0"/>
              <a:t> Dis. 2023;50(8):490-493. doi:10.1097/OLQ.0000000000001810</a:t>
            </a:r>
          </a:p>
          <a:p>
            <a:endParaRPr lang="en-US" dirty="0"/>
          </a:p>
        </p:txBody>
      </p:sp>
    </p:spTree>
    <p:extLst>
      <p:ext uri="{BB962C8B-B14F-4D97-AF65-F5344CB8AC3E}">
        <p14:creationId xmlns:p14="http://schemas.microsoft.com/office/powerpoint/2010/main" val="1639927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6080C784-110D-4B06-88CC-598E9649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FA08C4E0-4DED-48FF-8CF1-AE38C67591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36378" y="361339"/>
            <a:ext cx="5420283" cy="609304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1420B1-6C50-2284-8AAC-B683A238F8D2}"/>
              </a:ext>
            </a:extLst>
          </p:cNvPr>
          <p:cNvSpPr>
            <a:spLocks noGrp="1"/>
          </p:cNvSpPr>
          <p:nvPr>
            <p:ph type="title"/>
          </p:nvPr>
        </p:nvSpPr>
        <p:spPr>
          <a:xfrm>
            <a:off x="430012" y="943156"/>
            <a:ext cx="5217894" cy="4919035"/>
          </a:xfrm>
        </p:spPr>
        <p:txBody>
          <a:bodyPr anchor="ctr">
            <a:normAutofit/>
          </a:bodyPr>
          <a:lstStyle/>
          <a:p>
            <a:r>
              <a:rPr lang="en-US" sz="4800">
                <a:solidFill>
                  <a:schemeClr val="tx1">
                    <a:lumMod val="85000"/>
                    <a:lumOff val="15000"/>
                  </a:schemeClr>
                </a:solidFill>
              </a:rPr>
              <a:t>Definitions</a:t>
            </a:r>
          </a:p>
        </p:txBody>
      </p:sp>
      <p:sp>
        <p:nvSpPr>
          <p:cNvPr id="3" name="Content Placeholder 2">
            <a:extLst>
              <a:ext uri="{FF2B5EF4-FFF2-40B4-BE49-F238E27FC236}">
                <a16:creationId xmlns:a16="http://schemas.microsoft.com/office/drawing/2014/main" id="{A3689657-82D6-792F-E9E1-2D08C00A5E39}"/>
              </a:ext>
            </a:extLst>
          </p:cNvPr>
          <p:cNvSpPr>
            <a:spLocks noGrp="1"/>
          </p:cNvSpPr>
          <p:nvPr>
            <p:ph idx="1"/>
          </p:nvPr>
        </p:nvSpPr>
        <p:spPr>
          <a:xfrm>
            <a:off x="3897745" y="1032387"/>
            <a:ext cx="7187143" cy="4999620"/>
          </a:xfrm>
        </p:spPr>
        <p:txBody>
          <a:bodyPr anchor="ctr">
            <a:normAutofit/>
          </a:bodyPr>
          <a:lstStyle/>
          <a:p>
            <a:pPr indent="-182880">
              <a:buClr>
                <a:schemeClr val="accent1"/>
              </a:buClr>
              <a:buFont typeface="Wingdings 2" pitchFamily="18" charset="2"/>
              <a:buChar char=""/>
            </a:pPr>
            <a:r>
              <a:rPr lang="en-US" sz="1500" dirty="0"/>
              <a:t>PEP – Post-Exposure Prophylaxis</a:t>
            </a:r>
          </a:p>
          <a:p>
            <a:pPr indent="-182880">
              <a:buClr>
                <a:schemeClr val="accent1"/>
              </a:buClr>
              <a:buFont typeface="Wingdings 2" pitchFamily="18" charset="2"/>
              <a:buChar char=""/>
            </a:pPr>
            <a:r>
              <a:rPr lang="en-US" sz="1500" dirty="0"/>
              <a:t>PrEP – Pre-Exposure Prophylaxis</a:t>
            </a:r>
          </a:p>
          <a:p>
            <a:pPr indent="-182880">
              <a:buClr>
                <a:schemeClr val="accent1"/>
              </a:buClr>
              <a:buFont typeface="Wingdings 2" pitchFamily="18" charset="2"/>
              <a:buChar char=""/>
            </a:pPr>
            <a:r>
              <a:rPr lang="en-US" sz="1500" dirty="0"/>
              <a:t>DOH – Department of Health</a:t>
            </a:r>
          </a:p>
          <a:p>
            <a:pPr indent="-182880">
              <a:buClr>
                <a:schemeClr val="accent1"/>
              </a:buClr>
              <a:buFont typeface="Wingdings 2" pitchFamily="18" charset="2"/>
              <a:buChar char=""/>
            </a:pPr>
            <a:r>
              <a:rPr lang="en-US" sz="1500" dirty="0"/>
              <a:t>Doxy – Doxycycline</a:t>
            </a:r>
          </a:p>
          <a:p>
            <a:pPr indent="-182880">
              <a:buClr>
                <a:schemeClr val="accent1"/>
              </a:buClr>
              <a:buFont typeface="Wingdings 2" pitchFamily="18" charset="2"/>
              <a:buChar char=""/>
            </a:pPr>
            <a:r>
              <a:rPr lang="en-US" sz="1500" dirty="0"/>
              <a:t>MRSA – Methicillin Resistant </a:t>
            </a:r>
            <a:r>
              <a:rPr lang="en-US" sz="1500" i="1" dirty="0"/>
              <a:t>Staphylococcus Aureus</a:t>
            </a:r>
          </a:p>
          <a:p>
            <a:pPr indent="-182880">
              <a:buClr>
                <a:schemeClr val="accent1"/>
              </a:buClr>
              <a:buFont typeface="Wingdings 2" pitchFamily="18" charset="2"/>
              <a:buChar char=""/>
            </a:pPr>
            <a:r>
              <a:rPr lang="en-US" sz="1500" dirty="0"/>
              <a:t>MSM – Men who have Sex with Men</a:t>
            </a:r>
          </a:p>
          <a:p>
            <a:pPr indent="-182880">
              <a:buClr>
                <a:schemeClr val="accent1"/>
              </a:buClr>
              <a:buFont typeface="Wingdings 2" pitchFamily="18" charset="2"/>
              <a:buChar char=""/>
            </a:pPr>
            <a:r>
              <a:rPr lang="en-US" sz="1500" dirty="0"/>
              <a:t>PLWH (PWH) – Persons Living with HIV (People with HIV)</a:t>
            </a:r>
          </a:p>
          <a:p>
            <a:pPr indent="-182880">
              <a:buClr>
                <a:schemeClr val="accent1"/>
              </a:buClr>
              <a:buFont typeface="Wingdings 2" pitchFamily="18" charset="2"/>
              <a:buChar char=""/>
            </a:pPr>
            <a:r>
              <a:rPr lang="en-US" sz="1500" dirty="0"/>
              <a:t>HIV – Human Immunodeficiency Virus</a:t>
            </a:r>
          </a:p>
          <a:p>
            <a:pPr indent="-182880">
              <a:buClr>
                <a:schemeClr val="accent1"/>
              </a:buClr>
              <a:buFont typeface="Wingdings 2" pitchFamily="18" charset="2"/>
              <a:buChar char=""/>
            </a:pPr>
            <a:r>
              <a:rPr lang="en-US" sz="1500" dirty="0"/>
              <a:t>STI – Sexually Transmitted Infection</a:t>
            </a:r>
          </a:p>
          <a:p>
            <a:pPr indent="-182880">
              <a:buClr>
                <a:schemeClr val="accent1"/>
              </a:buClr>
              <a:buFont typeface="Wingdings 2" pitchFamily="18" charset="2"/>
              <a:buChar char=""/>
            </a:pPr>
            <a:r>
              <a:rPr lang="en-US" sz="1500" dirty="0"/>
              <a:t>IPERGAY – Intervention </a:t>
            </a:r>
            <a:r>
              <a:rPr lang="en-US" sz="1500" dirty="0" err="1"/>
              <a:t>Préventive</a:t>
            </a:r>
            <a:r>
              <a:rPr lang="en-US" sz="1500" dirty="0"/>
              <a:t> de </a:t>
            </a:r>
            <a:r>
              <a:rPr lang="en-US" sz="1500" dirty="0" err="1"/>
              <a:t>l’Exposition</a:t>
            </a:r>
            <a:r>
              <a:rPr lang="en-US" sz="1500" dirty="0"/>
              <a:t> aux </a:t>
            </a:r>
            <a:r>
              <a:rPr lang="en-US" sz="1500" dirty="0" err="1"/>
              <a:t>Risques</a:t>
            </a:r>
            <a:r>
              <a:rPr lang="en-US" sz="1500" dirty="0"/>
              <a:t> avec et pour les Gays</a:t>
            </a:r>
          </a:p>
          <a:p>
            <a:pPr indent="-182880">
              <a:buClr>
                <a:schemeClr val="accent1"/>
              </a:buClr>
              <a:buFont typeface="Wingdings 2" pitchFamily="18" charset="2"/>
              <a:buChar char=""/>
            </a:pPr>
            <a:r>
              <a:rPr lang="en-US" sz="1500" dirty="0"/>
              <a:t>Gonorrhea, GC – Neisseria gonorrhea</a:t>
            </a:r>
          </a:p>
          <a:p>
            <a:pPr indent="-182880">
              <a:buClr>
                <a:schemeClr val="accent1"/>
              </a:buClr>
              <a:buFont typeface="Wingdings 2" pitchFamily="18" charset="2"/>
              <a:buChar char=""/>
            </a:pPr>
            <a:r>
              <a:rPr lang="en-US" sz="1500" dirty="0"/>
              <a:t>Chlamydia, CT – Chlamydia trachomatis</a:t>
            </a:r>
          </a:p>
          <a:p>
            <a:pPr indent="-182880">
              <a:buClr>
                <a:schemeClr val="accent1"/>
              </a:buClr>
              <a:buFont typeface="Wingdings 2" pitchFamily="18" charset="2"/>
              <a:buChar char=""/>
            </a:pPr>
            <a:r>
              <a:rPr lang="en-US" sz="1500" dirty="0"/>
              <a:t>FDA – Unites States Food and Drug Administration</a:t>
            </a:r>
          </a:p>
          <a:p>
            <a:pPr indent="-182880">
              <a:buClr>
                <a:schemeClr val="accent1"/>
              </a:buClr>
              <a:buFont typeface="Wingdings 2" pitchFamily="18" charset="2"/>
              <a:buChar char=""/>
            </a:pPr>
            <a:r>
              <a:rPr lang="en-US" sz="1500" dirty="0"/>
              <a:t>CDC –  United States Centers for Disease Control</a:t>
            </a:r>
          </a:p>
          <a:p>
            <a:pPr indent="-182880">
              <a:buClr>
                <a:schemeClr val="accent1"/>
              </a:buClr>
              <a:buFont typeface="Wingdings 2" pitchFamily="18" charset="2"/>
              <a:buChar char=""/>
            </a:pPr>
            <a:r>
              <a:rPr lang="en-US" sz="1500" dirty="0"/>
              <a:t>RCT – Randomized Clinical Trial</a:t>
            </a:r>
          </a:p>
          <a:p>
            <a:endParaRPr lang="en-US" sz="1500" dirty="0"/>
          </a:p>
        </p:txBody>
      </p:sp>
      <p:cxnSp>
        <p:nvCxnSpPr>
          <p:cNvPr id="36" name="Straight Connector 35">
            <a:extLst>
              <a:ext uri="{FF2B5EF4-FFF2-40B4-BE49-F238E27FC236}">
                <a16:creationId xmlns:a16="http://schemas.microsoft.com/office/drawing/2014/main" id="{AFE97524-2AF7-40D7-8909-4B15DF1FFA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9DF94E9-88AB-40DF-ABD9-A57240A327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89398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D7F64A8-D625-4F61-A290-B499BB62A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4C1C6BE9-E80E-2E91-EA92-15C50CF0A5E4}"/>
              </a:ext>
            </a:extLst>
          </p:cNvPr>
          <p:cNvSpPr txBox="1"/>
          <p:nvPr/>
        </p:nvSpPr>
        <p:spPr>
          <a:xfrm>
            <a:off x="2187363" y="1671569"/>
            <a:ext cx="5801917" cy="2228760"/>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4000" kern="1200">
                <a:solidFill>
                  <a:schemeClr val="tx1"/>
                </a:solidFill>
                <a:latin typeface="+mj-lt"/>
                <a:ea typeface="+mj-ea"/>
                <a:cs typeface="+mj-cs"/>
              </a:rPr>
              <a:t>Questions?</a:t>
            </a:r>
          </a:p>
        </p:txBody>
      </p:sp>
      <p:pic>
        <p:nvPicPr>
          <p:cNvPr id="15" name="Graphic 14" descr="Email">
            <a:extLst>
              <a:ext uri="{FF2B5EF4-FFF2-40B4-BE49-F238E27FC236}">
                <a16:creationId xmlns:a16="http://schemas.microsoft.com/office/drawing/2014/main" id="{62903133-A60B-ABDC-6019-73E7F4B96E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6948" y="2694018"/>
            <a:ext cx="1198532" cy="1198532"/>
          </a:xfrm>
          <a:prstGeom prst="rect">
            <a:avLst/>
          </a:prstGeom>
        </p:spPr>
      </p:pic>
      <p:sp>
        <p:nvSpPr>
          <p:cNvPr id="12" name="TextBox 11">
            <a:extLst>
              <a:ext uri="{FF2B5EF4-FFF2-40B4-BE49-F238E27FC236}">
                <a16:creationId xmlns:a16="http://schemas.microsoft.com/office/drawing/2014/main" id="{8F3DE0BA-50E9-EFBA-DCBC-F8A636C37592}"/>
              </a:ext>
            </a:extLst>
          </p:cNvPr>
          <p:cNvSpPr txBox="1"/>
          <p:nvPr/>
        </p:nvSpPr>
        <p:spPr>
          <a:xfrm>
            <a:off x="2187364" y="4072044"/>
            <a:ext cx="5801917" cy="2057045"/>
          </a:xfrm>
          <a:prstGeom prst="rect">
            <a:avLst/>
          </a:prstGeom>
        </p:spPr>
        <p:txBody>
          <a:bodyPr vert="horz" lIns="91440" tIns="45720" rIns="91440" bIns="45720" rtlCol="0">
            <a:normAutofit/>
          </a:bodyPr>
          <a:lstStyle/>
          <a:p>
            <a:pPr indent="-228600" defTabSz="914400">
              <a:lnSpc>
                <a:spcPct val="90000"/>
              </a:lnSpc>
              <a:spcAft>
                <a:spcPts val="600"/>
              </a:spcAft>
              <a:buFont typeface="Arial" panose="020B0604020202020204" pitchFamily="34" charset="0"/>
              <a:buChar char="•"/>
            </a:pPr>
            <a:r>
              <a:rPr lang="en-US" sz="2000"/>
              <a:t>dhorinek@southwestcare.org</a:t>
            </a:r>
          </a:p>
        </p:txBody>
      </p:sp>
      <p:pic>
        <p:nvPicPr>
          <p:cNvPr id="18" name="Graphic 17" descr="Email">
            <a:extLst>
              <a:ext uri="{FF2B5EF4-FFF2-40B4-BE49-F238E27FC236}">
                <a16:creationId xmlns:a16="http://schemas.microsoft.com/office/drawing/2014/main" id="{7695066D-00C9-45EB-85F2-E8176A16012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5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41431" y="816337"/>
            <a:ext cx="5225327" cy="5225327"/>
          </a:xfrm>
          <a:prstGeom prst="rect">
            <a:avLst/>
          </a:prstGeom>
        </p:spPr>
      </p:pic>
      <p:sp>
        <p:nvSpPr>
          <p:cNvPr id="4" name="Title 3">
            <a:extLst>
              <a:ext uri="{FF2B5EF4-FFF2-40B4-BE49-F238E27FC236}">
                <a16:creationId xmlns:a16="http://schemas.microsoft.com/office/drawing/2014/main" id="{8AE08829-160D-B1A9-1222-99F8D5EDC8CA}"/>
              </a:ext>
            </a:extLst>
          </p:cNvPr>
          <p:cNvSpPr txBox="1">
            <a:spLocks/>
          </p:cNvSpPr>
          <p:nvPr/>
        </p:nvSpPr>
        <p:spPr>
          <a:xfrm>
            <a:off x="4201287" y="1304925"/>
            <a:ext cx="7315200" cy="32552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13" name="TextBox 12">
            <a:extLst>
              <a:ext uri="{FF2B5EF4-FFF2-40B4-BE49-F238E27FC236}">
                <a16:creationId xmlns:a16="http://schemas.microsoft.com/office/drawing/2014/main" id="{E23188BB-EF19-A7B5-797F-BDE1BA4A1769}"/>
              </a:ext>
            </a:extLst>
          </p:cNvPr>
          <p:cNvSpPr txBox="1"/>
          <p:nvPr/>
        </p:nvSpPr>
        <p:spPr>
          <a:xfrm>
            <a:off x="10912641" y="3623357"/>
            <a:ext cx="1276311" cy="369332"/>
          </a:xfrm>
          <a:prstGeom prst="rect">
            <a:avLst/>
          </a:prstGeom>
          <a:noFill/>
        </p:spPr>
        <p:txBody>
          <a:bodyPr wrap="none" rtlCol="0">
            <a:spAutoFit/>
          </a:bodyPr>
          <a:lstStyle/>
          <a:p>
            <a:r>
              <a:rPr lang="en-US" dirty="0"/>
              <a:t>Tenor, 2023</a:t>
            </a:r>
          </a:p>
        </p:txBody>
      </p:sp>
      <p:pic>
        <p:nvPicPr>
          <p:cNvPr id="17" name="Picture 16" descr="A person with blue eyes and red lipstick&#10;&#10;Description automatically generated">
            <a:extLst>
              <a:ext uri="{FF2B5EF4-FFF2-40B4-BE49-F238E27FC236}">
                <a16:creationId xmlns:a16="http://schemas.microsoft.com/office/drawing/2014/main" id="{A5D50CA2-4CBC-7320-1985-AE67CD854C77}"/>
              </a:ext>
            </a:extLst>
          </p:cNvPr>
          <p:cNvPicPr>
            <a:picLocks noChangeAspect="1"/>
          </p:cNvPicPr>
          <p:nvPr/>
        </p:nvPicPr>
        <p:blipFill>
          <a:blip r:embed="rId4"/>
          <a:stretch>
            <a:fillRect/>
          </a:stretch>
        </p:blipFill>
        <p:spPr>
          <a:xfrm>
            <a:off x="8620717" y="97845"/>
            <a:ext cx="3445883" cy="3525512"/>
          </a:xfrm>
          <a:prstGeom prst="rect">
            <a:avLst/>
          </a:prstGeom>
        </p:spPr>
      </p:pic>
    </p:spTree>
    <p:extLst>
      <p:ext uri="{BB962C8B-B14F-4D97-AF65-F5344CB8AC3E}">
        <p14:creationId xmlns:p14="http://schemas.microsoft.com/office/powerpoint/2010/main" val="689267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15"/>
                                        </p:tgtEl>
                                        <p:attrNameLst>
                                          <p:attrName>style.visibility</p:attrName>
                                        </p:attrNameLst>
                                      </p:cBhvr>
                                      <p:to>
                                        <p:strVal val="visible"/>
                                      </p:to>
                                    </p:set>
                                    <p:animEffect transition="in" filter="fade">
                                      <p:cBhvr>
                                        <p:cTn id="7" dur="700"/>
                                        <p:tgtEl>
                                          <p:spTgt spid="15"/>
                                        </p:tgtEl>
                                      </p:cBhvr>
                                    </p:animEffect>
                                  </p:childTnLst>
                                </p:cTn>
                              </p:par>
                              <p:par>
                                <p:cTn id="8" presetID="10" presetClass="entr" presetSubtype="0" fill="hold" nodeType="withEffect">
                                  <p:stCondLst>
                                    <p:cond delay="500"/>
                                  </p:stCondLst>
                                  <p:iterate>
                                    <p:tmPct val="10000"/>
                                  </p:iterate>
                                  <p:childTnLst>
                                    <p:set>
                                      <p:cBhvr>
                                        <p:cTn id="9" dur="1" fill="hold">
                                          <p:stCondLst>
                                            <p:cond delay="0"/>
                                          </p:stCondLst>
                                        </p:cTn>
                                        <p:tgtEl>
                                          <p:spTgt spid="18"/>
                                        </p:tgtEl>
                                        <p:attrNameLst>
                                          <p:attrName>style.visibility</p:attrName>
                                        </p:attrNameLst>
                                      </p:cBhvr>
                                      <p:to>
                                        <p:strVal val="visible"/>
                                      </p:to>
                                    </p:set>
                                    <p:animEffect transition="in" filter="fade">
                                      <p:cBhvr>
                                        <p:cTn id="10" dur="7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F6C39-4DBE-3B7A-23B0-7A5B6836BB37}"/>
              </a:ext>
            </a:extLst>
          </p:cNvPr>
          <p:cNvSpPr>
            <a:spLocks noGrp="1"/>
          </p:cNvSpPr>
          <p:nvPr>
            <p:ph type="title"/>
          </p:nvPr>
        </p:nvSpPr>
        <p:spPr/>
        <p:txBody>
          <a:bodyPr/>
          <a:lstStyle/>
          <a:p>
            <a:r>
              <a:rPr lang="en-US"/>
              <a:t>Pharmacist Learning Objectives</a:t>
            </a:r>
          </a:p>
        </p:txBody>
      </p:sp>
      <p:graphicFrame>
        <p:nvGraphicFramePr>
          <p:cNvPr id="7" name="Content Placeholder 2">
            <a:extLst>
              <a:ext uri="{FF2B5EF4-FFF2-40B4-BE49-F238E27FC236}">
                <a16:creationId xmlns:a16="http://schemas.microsoft.com/office/drawing/2014/main" id="{E551BC8B-32A2-2531-1F9A-FE368E88926D}"/>
              </a:ext>
            </a:extLst>
          </p:cNvPr>
          <p:cNvGraphicFramePr>
            <a:graphicFrameLocks noGrp="1"/>
          </p:cNvGraphicFramePr>
          <p:nvPr>
            <p:ph idx="1"/>
            <p:extLst>
              <p:ext uri="{D42A27DB-BD31-4B8C-83A1-F6EECF244321}">
                <p14:modId xmlns:p14="http://schemas.microsoft.com/office/powerpoint/2010/main" val="319845956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72555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ECFAA-028E-F104-526A-036363895687}"/>
              </a:ext>
            </a:extLst>
          </p:cNvPr>
          <p:cNvSpPr>
            <a:spLocks noGrp="1"/>
          </p:cNvSpPr>
          <p:nvPr>
            <p:ph type="title"/>
          </p:nvPr>
        </p:nvSpPr>
        <p:spPr/>
        <p:txBody>
          <a:bodyPr/>
          <a:lstStyle/>
          <a:p>
            <a:r>
              <a:rPr lang="en-US"/>
              <a:t>Pharmacy Technician Learning Objectives</a:t>
            </a:r>
          </a:p>
        </p:txBody>
      </p:sp>
      <p:graphicFrame>
        <p:nvGraphicFramePr>
          <p:cNvPr id="5" name="Content Placeholder 2">
            <a:extLst>
              <a:ext uri="{FF2B5EF4-FFF2-40B4-BE49-F238E27FC236}">
                <a16:creationId xmlns:a16="http://schemas.microsoft.com/office/drawing/2014/main" id="{180D6700-F699-A217-00CA-AB1470AEFC0C}"/>
              </a:ext>
            </a:extLst>
          </p:cNvPr>
          <p:cNvGraphicFramePr>
            <a:graphicFrameLocks noGrp="1"/>
          </p:cNvGraphicFramePr>
          <p:nvPr>
            <p:ph idx="1"/>
            <p:extLst>
              <p:ext uri="{D42A27DB-BD31-4B8C-83A1-F6EECF244321}">
                <p14:modId xmlns:p14="http://schemas.microsoft.com/office/powerpoint/2010/main" val="18355835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387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E22861-E93D-FC4B-E027-6E01BBD706EF}"/>
              </a:ext>
            </a:extLst>
          </p:cNvPr>
          <p:cNvSpPr>
            <a:spLocks noGrp="1"/>
          </p:cNvSpPr>
          <p:nvPr>
            <p:ph type="title"/>
          </p:nvPr>
        </p:nvSpPr>
        <p:spPr>
          <a:xfrm>
            <a:off x="6803409" y="762001"/>
            <a:ext cx="4156512" cy="1708244"/>
          </a:xfrm>
        </p:spPr>
        <p:txBody>
          <a:bodyPr anchor="ctr">
            <a:normAutofit/>
          </a:bodyPr>
          <a:lstStyle/>
          <a:p>
            <a:r>
              <a:rPr lang="en-US" sz="2200"/>
              <a:t>Post-Exposure Prophylaxis (PEP) is a short course of medication taken after exposure to potential infection.</a:t>
            </a:r>
          </a:p>
        </p:txBody>
      </p:sp>
      <p:pic>
        <p:nvPicPr>
          <p:cNvPr id="5" name="Picture 4" descr="A white plastic bottles with caps&#10;&#10;Description automatically generated with medium confidence">
            <a:extLst>
              <a:ext uri="{FF2B5EF4-FFF2-40B4-BE49-F238E27FC236}">
                <a16:creationId xmlns:a16="http://schemas.microsoft.com/office/drawing/2014/main" id="{E65739B3-03D8-BE28-03D8-C31E3BDD5114}"/>
              </a:ext>
            </a:extLst>
          </p:cNvPr>
          <p:cNvPicPr>
            <a:picLocks noChangeAspect="1"/>
          </p:cNvPicPr>
          <p:nvPr/>
        </p:nvPicPr>
        <p:blipFill rotWithShape="1">
          <a:blip r:embed="rId3">
            <a:extLst>
              <a:ext uri="{28A0092B-C50C-407E-A947-70E740481C1C}">
                <a14:useLocalDpi xmlns:a14="http://schemas.microsoft.com/office/drawing/2010/main" val="0"/>
              </a:ext>
            </a:extLst>
          </a:blip>
          <a:srcRect t="23838" b="26162"/>
          <a:stretch/>
        </p:blipFill>
        <p:spPr>
          <a:xfrm rot="16200000">
            <a:off x="-250371" y="250368"/>
            <a:ext cx="6858002" cy="6357260"/>
          </a:xfrm>
          <a:prstGeom prst="rect">
            <a:avLst/>
          </a:prstGeom>
        </p:spPr>
      </p:pic>
      <p:sp>
        <p:nvSpPr>
          <p:cNvPr id="3" name="Content Placeholder 2">
            <a:extLst>
              <a:ext uri="{FF2B5EF4-FFF2-40B4-BE49-F238E27FC236}">
                <a16:creationId xmlns:a16="http://schemas.microsoft.com/office/drawing/2014/main" id="{E7C0E6E3-55FE-5A1A-255E-3AE8ECA55AA8}"/>
              </a:ext>
            </a:extLst>
          </p:cNvPr>
          <p:cNvSpPr>
            <a:spLocks noGrp="1"/>
          </p:cNvSpPr>
          <p:nvPr>
            <p:ph idx="1"/>
          </p:nvPr>
        </p:nvSpPr>
        <p:spPr>
          <a:xfrm>
            <a:off x="6803409" y="2470245"/>
            <a:ext cx="4156512" cy="3769835"/>
          </a:xfrm>
        </p:spPr>
        <p:txBody>
          <a:bodyPr anchor="ctr">
            <a:normAutofit/>
          </a:bodyPr>
          <a:lstStyle/>
          <a:p>
            <a:r>
              <a:rPr lang="en-US" sz="2000"/>
              <a:t>HIV PEP</a:t>
            </a:r>
          </a:p>
          <a:p>
            <a:pPr lvl="1"/>
            <a:r>
              <a:rPr lang="en-US" sz="2000"/>
              <a:t>Should be started within 72 hours of exposure and is a 28 day course</a:t>
            </a:r>
          </a:p>
          <a:p>
            <a:pPr lvl="1"/>
            <a:r>
              <a:rPr lang="en-US" sz="2000"/>
              <a:t>Three drug regimen consisting of Truvada (2 drugs) or its generic equivalent + Isentress (1 drug) or Tivicay (1 drug).</a:t>
            </a:r>
          </a:p>
          <a:p>
            <a:pPr lvl="1"/>
            <a:r>
              <a:rPr lang="en-US" sz="2000"/>
              <a:t>Pharmacists Can prescribe HIV PEP with proper certification in New Mexico</a:t>
            </a:r>
          </a:p>
          <a:p>
            <a:endParaRPr lang="en-US" sz="2000"/>
          </a:p>
        </p:txBody>
      </p:sp>
    </p:spTree>
    <p:extLst>
      <p:ext uri="{BB962C8B-B14F-4D97-AF65-F5344CB8AC3E}">
        <p14:creationId xmlns:p14="http://schemas.microsoft.com/office/powerpoint/2010/main" val="2855036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5" name="Slide Background">
            <a:extLst>
              <a:ext uri="{FF2B5EF4-FFF2-40B4-BE49-F238E27FC236}">
                <a16:creationId xmlns:a16="http://schemas.microsoft.com/office/drawing/2014/main" id="{4D327EF6-1201-4218-AA98-3DA5A0F489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57" name="Rectangle 56">
            <a:extLst>
              <a:ext uri="{FF2B5EF4-FFF2-40B4-BE49-F238E27FC236}">
                <a16:creationId xmlns:a16="http://schemas.microsoft.com/office/drawing/2014/main" id="{9864AAEA-8DC4-4D15-864C-B53C5B4CC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9" name="Rectangle 58">
            <a:extLst>
              <a:ext uri="{FF2B5EF4-FFF2-40B4-BE49-F238E27FC236}">
                <a16:creationId xmlns:a16="http://schemas.microsoft.com/office/drawing/2014/main" id="{E82F361B-984A-43B6-AFE8-1F1439428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420664"/>
          </a:xfrm>
          <a:prstGeom prst="rect">
            <a:avLst/>
          </a:prstGeom>
          <a:ln>
            <a:noFill/>
          </a:ln>
          <a:effectLst>
            <a:outerShdw blurRad="596900" dist="330200" dir="7140000" sx="87000" sy="87000" algn="t" rotWithShape="0">
              <a:srgbClr val="000000">
                <a:alpha val="26667"/>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89D70-4AEB-6888-A71B-732C975ABD12}"/>
              </a:ext>
            </a:extLst>
          </p:cNvPr>
          <p:cNvSpPr>
            <a:spLocks noGrp="1"/>
          </p:cNvSpPr>
          <p:nvPr>
            <p:ph type="title"/>
          </p:nvPr>
        </p:nvSpPr>
        <p:spPr>
          <a:xfrm>
            <a:off x="761801" y="575094"/>
            <a:ext cx="4697303" cy="2254370"/>
          </a:xfrm>
        </p:spPr>
        <p:txBody>
          <a:bodyPr vert="horz" lIns="91440" tIns="45720" rIns="91440" bIns="45720" rtlCol="0" anchor="ctr">
            <a:normAutofit/>
          </a:bodyPr>
          <a:lstStyle/>
          <a:p>
            <a:r>
              <a:rPr lang="en-US" sz="3700" kern="1200">
                <a:solidFill>
                  <a:schemeClr val="tx1"/>
                </a:solidFill>
                <a:latin typeface="+mj-lt"/>
                <a:ea typeface="+mj-ea"/>
                <a:cs typeface="+mj-cs"/>
              </a:rPr>
              <a:t>Doxycycline was chosen for several reasons, including its safety profile.</a:t>
            </a:r>
          </a:p>
        </p:txBody>
      </p:sp>
      <p:sp useBgFill="1">
        <p:nvSpPr>
          <p:cNvPr id="61" name="Rectangle 60">
            <a:extLst>
              <a:ext uri="{FF2B5EF4-FFF2-40B4-BE49-F238E27FC236}">
                <a16:creationId xmlns:a16="http://schemas.microsoft.com/office/drawing/2014/main" id="{4F2A6A32-9ADF-4DD4-AEA5-0D1FF0F8B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8" y="0"/>
            <a:ext cx="6096001" cy="6849700"/>
          </a:xfrm>
          <a:prstGeom prst="rect">
            <a:avLst/>
          </a:prstGeom>
          <a:ln>
            <a:noFill/>
          </a:ln>
          <a:effectLst>
            <a:outerShdw blurRad="596900" dist="317500" dir="8820000" sx="87000" sy="87000" algn="t" rotWithShape="0">
              <a:schemeClr val="tx1">
                <a:alpha val="2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descr="Capsules and pills inside a glass bowl">
            <a:extLst>
              <a:ext uri="{FF2B5EF4-FFF2-40B4-BE49-F238E27FC236}">
                <a16:creationId xmlns:a16="http://schemas.microsoft.com/office/drawing/2014/main" id="{69DECDA4-03CD-8E3A-7E5D-356684114351}"/>
              </a:ext>
            </a:extLst>
          </p:cNvPr>
          <p:cNvPicPr>
            <a:picLocks noChangeAspect="1"/>
          </p:cNvPicPr>
          <p:nvPr/>
        </p:nvPicPr>
        <p:blipFill rotWithShape="1">
          <a:blip r:embed="rId3"/>
          <a:srcRect t="19022" r="-2" b="6019"/>
          <a:stretch/>
        </p:blipFill>
        <p:spPr>
          <a:xfrm>
            <a:off x="6093082" y="10"/>
            <a:ext cx="6098917" cy="3428736"/>
          </a:xfrm>
          <a:prstGeom prst="rect">
            <a:avLst/>
          </a:prstGeom>
        </p:spPr>
      </p:pic>
      <p:sp>
        <p:nvSpPr>
          <p:cNvPr id="18" name="TextBox 17">
            <a:extLst>
              <a:ext uri="{FF2B5EF4-FFF2-40B4-BE49-F238E27FC236}">
                <a16:creationId xmlns:a16="http://schemas.microsoft.com/office/drawing/2014/main" id="{329016C1-526E-1DBD-32EE-56F0C14D653A}"/>
              </a:ext>
            </a:extLst>
          </p:cNvPr>
          <p:cNvSpPr txBox="1"/>
          <p:nvPr/>
        </p:nvSpPr>
        <p:spPr>
          <a:xfrm>
            <a:off x="6803409" y="3823854"/>
            <a:ext cx="4626790" cy="2628901"/>
          </a:xfrm>
          <a:prstGeom prst="rect">
            <a:avLst/>
          </a:prstGeom>
        </p:spPr>
        <p:txBody>
          <a:bodyPr vert="horz" lIns="91440" tIns="45720" rIns="91440" bIns="45720" rtlCol="0" anchor="ctr">
            <a:normAutofit/>
          </a:bodyPr>
          <a:lstStyle/>
          <a:p>
            <a:pPr marL="285750" indent="-228600" defTabSz="914400">
              <a:lnSpc>
                <a:spcPct val="90000"/>
              </a:lnSpc>
              <a:spcAft>
                <a:spcPts val="600"/>
              </a:spcAft>
              <a:buFont typeface="Arial" panose="020B0604020202020204" pitchFamily="34" charset="0"/>
              <a:buChar char="•"/>
            </a:pPr>
            <a:r>
              <a:rPr lang="en-US" sz="2000" dirty="0"/>
              <a:t>Effective treatment for chlamydia and syphilis</a:t>
            </a:r>
          </a:p>
          <a:p>
            <a:pPr marL="285750" indent="-228600" defTabSz="914400">
              <a:lnSpc>
                <a:spcPct val="90000"/>
              </a:lnSpc>
              <a:spcAft>
                <a:spcPts val="600"/>
              </a:spcAft>
              <a:buFont typeface="Arial" panose="020B0604020202020204" pitchFamily="34" charset="0"/>
              <a:buChar char="•"/>
            </a:pPr>
            <a:r>
              <a:rPr lang="en-US" sz="2000" dirty="0"/>
              <a:t>Safety profile</a:t>
            </a:r>
          </a:p>
          <a:p>
            <a:pPr marL="285750" indent="-228600" defTabSz="914400">
              <a:lnSpc>
                <a:spcPct val="90000"/>
              </a:lnSpc>
              <a:spcAft>
                <a:spcPts val="600"/>
              </a:spcAft>
              <a:buFont typeface="Arial" panose="020B0604020202020204" pitchFamily="34" charset="0"/>
              <a:buChar char="•"/>
            </a:pPr>
            <a:r>
              <a:rPr lang="en-US" sz="2000" dirty="0"/>
              <a:t>Low-cost formulations</a:t>
            </a:r>
          </a:p>
          <a:p>
            <a:pPr marL="285750" indent="-228600" defTabSz="914400">
              <a:lnSpc>
                <a:spcPct val="90000"/>
              </a:lnSpc>
              <a:spcAft>
                <a:spcPts val="600"/>
              </a:spcAft>
              <a:buFont typeface="Arial" panose="020B0604020202020204" pitchFamily="34" charset="0"/>
              <a:buChar char="•"/>
            </a:pPr>
            <a:r>
              <a:rPr lang="en-US" sz="2000" dirty="0"/>
              <a:t>Limited drug-drug interactions</a:t>
            </a:r>
          </a:p>
        </p:txBody>
      </p:sp>
      <p:sp>
        <p:nvSpPr>
          <p:cNvPr id="17" name="Footer Placeholder 4">
            <a:extLst>
              <a:ext uri="{FF2B5EF4-FFF2-40B4-BE49-F238E27FC236}">
                <a16:creationId xmlns:a16="http://schemas.microsoft.com/office/drawing/2014/main" id="{4E7F9F67-099D-D4E6-3F84-3D8F40776E76}"/>
              </a:ext>
            </a:extLst>
          </p:cNvPr>
          <p:cNvSpPr txBox="1">
            <a:spLocks/>
          </p:cNvSpPr>
          <p:nvPr/>
        </p:nvSpPr>
        <p:spPr>
          <a:xfrm>
            <a:off x="0" y="6517141"/>
            <a:ext cx="5633811" cy="681718"/>
          </a:xfrm>
          <a:prstGeom prst="rect">
            <a:avLst/>
          </a:prstGeom>
        </p:spPr>
        <p:txBody>
          <a:bodyPr vert="horz" wrap="square" lIns="91440" tIns="45720" rIns="91440" bIns="45720" rtlCol="0" anchor="t">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4400">
              <a:lnSpc>
                <a:spcPct val="90000"/>
              </a:lnSpc>
              <a:spcBef>
                <a:spcPct val="20000"/>
              </a:spcBef>
              <a:spcAft>
                <a:spcPts val="600"/>
              </a:spcAft>
              <a:buClr>
                <a:schemeClr val="accent1">
                  <a:lumMod val="75000"/>
                </a:schemeClr>
              </a:buClr>
              <a:buSzPct val="145000"/>
            </a:pPr>
            <a:r>
              <a:rPr lang="en-US" sz="2400"/>
              <a:t>Reference: </a:t>
            </a:r>
            <a:r>
              <a:rPr lang="en-US" sz="2400" err="1"/>
              <a:t>DoxyPEP</a:t>
            </a:r>
            <a:r>
              <a:rPr lang="en-US" sz="2400"/>
              <a:t> 2023, Lexicomp 2023</a:t>
            </a:r>
          </a:p>
          <a:p>
            <a:pPr indent="-228600" defTabSz="914400">
              <a:lnSpc>
                <a:spcPct val="90000"/>
              </a:lnSpc>
              <a:spcBef>
                <a:spcPct val="20000"/>
              </a:spcBef>
              <a:spcAft>
                <a:spcPts val="600"/>
              </a:spcAft>
              <a:buClr>
                <a:schemeClr val="accent1">
                  <a:lumMod val="75000"/>
                </a:schemeClr>
              </a:buClr>
              <a:buSzPct val="145000"/>
              <a:buFont typeface="Arial" panose="020B0604020202020204" pitchFamily="34" charset="0"/>
              <a:buChar char="•"/>
            </a:pPr>
            <a:endParaRPr lang="en-US" sz="2400"/>
          </a:p>
        </p:txBody>
      </p:sp>
    </p:spTree>
    <p:extLst>
      <p:ext uri="{BB962C8B-B14F-4D97-AF65-F5344CB8AC3E}">
        <p14:creationId xmlns:p14="http://schemas.microsoft.com/office/powerpoint/2010/main" val="1180574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Rectangle 28">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1" name="Rectangle 30">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09375"/>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543451" y="1248213"/>
            <a:ext cx="5413238" cy="432633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630BDAF-52F5-F89F-BDC8-CF8E61731A11}"/>
              </a:ext>
            </a:extLst>
          </p:cNvPr>
          <p:cNvSpPr>
            <a:spLocks noGrp="1"/>
          </p:cNvSpPr>
          <p:nvPr>
            <p:ph type="title"/>
          </p:nvPr>
        </p:nvSpPr>
        <p:spPr>
          <a:xfrm>
            <a:off x="504967" y="675564"/>
            <a:ext cx="3609833" cy="5204085"/>
          </a:xfrm>
        </p:spPr>
        <p:txBody>
          <a:bodyPr>
            <a:normAutofit/>
          </a:bodyPr>
          <a:lstStyle/>
          <a:p>
            <a:r>
              <a:rPr lang="en-US" sz="4100" kern="1200" cap="all" spc="90" baseline="0" dirty="0">
                <a:latin typeface="Corbel" panose="020B0503020204020204" pitchFamily="34" charset="0"/>
              </a:rPr>
              <a:t>Doxycycline</a:t>
            </a:r>
            <a:br>
              <a:rPr lang="en-US" sz="4100" dirty="0">
                <a:latin typeface="Corbel" panose="020B0503020204020204" pitchFamily="34" charset="0"/>
              </a:rPr>
            </a:br>
            <a:endParaRPr lang="en-US" sz="4100" dirty="0"/>
          </a:p>
        </p:txBody>
      </p:sp>
      <p:cxnSp>
        <p:nvCxnSpPr>
          <p:cNvPr id="35" name="Straight Connector 34">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15" name="AutoShape 6" descr="Reducing STI Risk With Doxycycline: Is It a Good Idea? | HealthNews">
            <a:extLst>
              <a:ext uri="{FF2B5EF4-FFF2-40B4-BE49-F238E27FC236}">
                <a16:creationId xmlns:a16="http://schemas.microsoft.com/office/drawing/2014/main" id="{41240C2D-C6BD-8998-A832-9E814445C52F}"/>
              </a:ext>
            </a:extLst>
          </p:cNvPr>
          <p:cNvSpPr>
            <a:spLocks noChangeAspect="1" noChangeArrowheads="1"/>
          </p:cNvSpPr>
          <p:nvPr/>
        </p:nvSpPr>
        <p:spPr bwMode="auto">
          <a:xfrm>
            <a:off x="5961540" y="3294540"/>
            <a:ext cx="286860" cy="28686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latin typeface="Corbel" panose="020B0503020204020204" pitchFamily="34" charset="0"/>
            </a:endParaRPr>
          </a:p>
        </p:txBody>
      </p:sp>
      <p:sp>
        <p:nvSpPr>
          <p:cNvPr id="16" name="Content Placeholder 6">
            <a:extLst>
              <a:ext uri="{FF2B5EF4-FFF2-40B4-BE49-F238E27FC236}">
                <a16:creationId xmlns:a16="http://schemas.microsoft.com/office/drawing/2014/main" id="{07855F85-5FD3-199D-7FEE-5D24C74F6B44}"/>
              </a:ext>
            </a:extLst>
          </p:cNvPr>
          <p:cNvSpPr txBox="1">
            <a:spLocks/>
          </p:cNvSpPr>
          <p:nvPr/>
        </p:nvSpPr>
        <p:spPr>
          <a:xfrm>
            <a:off x="4472511" y="675564"/>
            <a:ext cx="2998876" cy="2766588"/>
          </a:xfrm>
          <a:prstGeom prst="rect">
            <a:avLst/>
          </a:prstGeom>
          <a:solidFill>
            <a:schemeClr val="bg1"/>
          </a:solidFill>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36713" indent="-36713" defTabSz="330418">
              <a:spcBef>
                <a:spcPts val="434"/>
              </a:spcBef>
              <a:spcAft>
                <a:spcPts val="72"/>
              </a:spcAft>
              <a:buClrTx/>
              <a:buFont typeface="Arial" panose="020B0604020202020204" pitchFamily="34" charset="0"/>
              <a:buChar char="•"/>
            </a:pPr>
            <a:r>
              <a:rPr lang="en-US" sz="2000" kern="1200" dirty="0">
                <a:solidFill>
                  <a:schemeClr val="tx1"/>
                </a:solidFill>
                <a:latin typeface="Corbel" panose="020B0503020204020204" pitchFamily="34" charset="0"/>
                <a:ea typeface="+mn-ea"/>
                <a:cs typeface="+mn-cs"/>
              </a:rPr>
              <a:t> Tetracycline antibiotic</a:t>
            </a:r>
          </a:p>
          <a:p>
            <a:pPr marL="36713" indent="-36713" defTabSz="330418">
              <a:spcBef>
                <a:spcPts val="434"/>
              </a:spcBef>
              <a:spcAft>
                <a:spcPts val="72"/>
              </a:spcAft>
              <a:buClrTx/>
              <a:buFont typeface="Arial" panose="020B0604020202020204" pitchFamily="34" charset="0"/>
              <a:buChar char="•"/>
            </a:pPr>
            <a:r>
              <a:rPr lang="en-US" sz="2000" kern="1200" dirty="0">
                <a:solidFill>
                  <a:schemeClr val="tx1"/>
                </a:solidFill>
                <a:latin typeface="Corbel" panose="020B0503020204020204" pitchFamily="34" charset="0"/>
                <a:ea typeface="+mn-ea"/>
                <a:cs typeface="+mn-cs"/>
              </a:rPr>
              <a:t> Protein synthesis inhibitor</a:t>
            </a:r>
          </a:p>
          <a:p>
            <a:pPr marL="36713" indent="-36713" defTabSz="330418">
              <a:spcBef>
                <a:spcPts val="434"/>
              </a:spcBef>
              <a:spcAft>
                <a:spcPts val="72"/>
              </a:spcAft>
              <a:buClrTx/>
              <a:buFont typeface="Arial" panose="020B0604020202020204" pitchFamily="34" charset="0"/>
              <a:buChar char="•"/>
            </a:pPr>
            <a:r>
              <a:rPr lang="en-US" sz="2000" kern="1200" dirty="0">
                <a:solidFill>
                  <a:schemeClr val="tx1"/>
                </a:solidFill>
                <a:latin typeface="Corbel" panose="020B0503020204020204" pitchFamily="34" charset="0"/>
                <a:ea typeface="+mn-ea"/>
                <a:cs typeface="+mn-cs"/>
              </a:rPr>
              <a:t> Time-dependent</a:t>
            </a:r>
          </a:p>
          <a:p>
            <a:pPr marL="36713" indent="-36713" defTabSz="330418">
              <a:spcBef>
                <a:spcPts val="434"/>
              </a:spcBef>
              <a:spcAft>
                <a:spcPts val="72"/>
              </a:spcAft>
              <a:buClrTx/>
              <a:buFont typeface="Arial" panose="020B0604020202020204" pitchFamily="34" charset="0"/>
              <a:buChar char="•"/>
            </a:pPr>
            <a:r>
              <a:rPr lang="en-US" sz="2000" kern="1200" dirty="0">
                <a:solidFill>
                  <a:schemeClr val="tx1"/>
                </a:solidFill>
                <a:latin typeface="Corbel" panose="020B0503020204020204" pitchFamily="34" charset="0"/>
                <a:ea typeface="+mn-ea"/>
                <a:cs typeface="+mn-cs"/>
              </a:rPr>
              <a:t> Bacteriostatic</a:t>
            </a:r>
          </a:p>
          <a:p>
            <a:pPr marL="36713" indent="-36713" defTabSz="330418">
              <a:spcBef>
                <a:spcPts val="434"/>
              </a:spcBef>
              <a:spcAft>
                <a:spcPts val="72"/>
              </a:spcAft>
              <a:buClrTx/>
              <a:buFont typeface="Arial" panose="020B0604020202020204" pitchFamily="34" charset="0"/>
              <a:buChar char="•"/>
            </a:pPr>
            <a:r>
              <a:rPr lang="en-US" sz="2000" kern="1200" dirty="0">
                <a:solidFill>
                  <a:schemeClr val="tx1"/>
                </a:solidFill>
                <a:latin typeface="Corbel" panose="020B0503020204020204" pitchFamily="34" charset="0"/>
                <a:ea typeface="+mn-ea"/>
                <a:cs typeface="+mn-cs"/>
              </a:rPr>
              <a:t> Almost completely    absorbed from the GI tract</a:t>
            </a:r>
            <a:endParaRPr lang="en-US" sz="2000" dirty="0">
              <a:latin typeface="Corbel" panose="020B0503020204020204" pitchFamily="34" charset="0"/>
            </a:endParaRPr>
          </a:p>
        </p:txBody>
      </p:sp>
      <p:sp>
        <p:nvSpPr>
          <p:cNvPr id="17" name="Footer Placeholder 4">
            <a:extLst>
              <a:ext uri="{FF2B5EF4-FFF2-40B4-BE49-F238E27FC236}">
                <a16:creationId xmlns:a16="http://schemas.microsoft.com/office/drawing/2014/main" id="{A350B749-DD42-6A37-DD9D-95A3AA063690}"/>
              </a:ext>
            </a:extLst>
          </p:cNvPr>
          <p:cNvSpPr txBox="1">
            <a:spLocks/>
          </p:cNvSpPr>
          <p:nvPr/>
        </p:nvSpPr>
        <p:spPr>
          <a:xfrm>
            <a:off x="0" y="6611017"/>
            <a:ext cx="3073753" cy="100241"/>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165209">
              <a:spcAft>
                <a:spcPts val="241"/>
              </a:spcAft>
            </a:pPr>
            <a:r>
              <a:rPr lang="en-US" sz="1200" kern="1200" dirty="0">
                <a:solidFill>
                  <a:schemeClr val="tx1"/>
                </a:solidFill>
                <a:latin typeface="Corbel" panose="020B0503020204020204" pitchFamily="34" charset="0"/>
                <a:ea typeface="+mn-ea"/>
                <a:cs typeface="+mn-cs"/>
              </a:rPr>
              <a:t>Reference: Lexicomp, 2023</a:t>
            </a:r>
          </a:p>
          <a:p>
            <a:pPr>
              <a:spcAft>
                <a:spcPts val="600"/>
              </a:spcAft>
            </a:pPr>
            <a:endParaRPr lang="en-US" dirty="0">
              <a:latin typeface="Corbel" panose="020B0503020204020204" pitchFamily="34" charset="0"/>
            </a:endParaRPr>
          </a:p>
        </p:txBody>
      </p:sp>
      <p:pic>
        <p:nvPicPr>
          <p:cNvPr id="18" name="Picture 17">
            <a:extLst>
              <a:ext uri="{FF2B5EF4-FFF2-40B4-BE49-F238E27FC236}">
                <a16:creationId xmlns:a16="http://schemas.microsoft.com/office/drawing/2014/main" id="{DC605595-D196-FF91-C2AF-20C31B746FDE}"/>
              </a:ext>
            </a:extLst>
          </p:cNvPr>
          <p:cNvPicPr>
            <a:picLocks noChangeAspect="1"/>
          </p:cNvPicPr>
          <p:nvPr/>
        </p:nvPicPr>
        <p:blipFill>
          <a:blip r:embed="rId2"/>
          <a:stretch>
            <a:fillRect/>
          </a:stretch>
        </p:blipFill>
        <p:spPr>
          <a:xfrm>
            <a:off x="154622" y="3899818"/>
            <a:ext cx="4017092" cy="2242875"/>
          </a:xfrm>
          <a:prstGeom prst="rect">
            <a:avLst/>
          </a:prstGeom>
        </p:spPr>
      </p:pic>
      <p:pic>
        <p:nvPicPr>
          <p:cNvPr id="19" name="Picture 18">
            <a:extLst>
              <a:ext uri="{FF2B5EF4-FFF2-40B4-BE49-F238E27FC236}">
                <a16:creationId xmlns:a16="http://schemas.microsoft.com/office/drawing/2014/main" id="{DA6441D6-1222-AC2C-9A0F-DDF8454E7C80}"/>
              </a:ext>
            </a:extLst>
          </p:cNvPr>
          <p:cNvPicPr>
            <a:picLocks noChangeAspect="1"/>
          </p:cNvPicPr>
          <p:nvPr/>
        </p:nvPicPr>
        <p:blipFill>
          <a:blip r:embed="rId3"/>
          <a:stretch>
            <a:fillRect/>
          </a:stretch>
        </p:blipFill>
        <p:spPr>
          <a:xfrm>
            <a:off x="7471387" y="703764"/>
            <a:ext cx="3483384" cy="1741693"/>
          </a:xfrm>
          <a:prstGeom prst="rect">
            <a:avLst/>
          </a:prstGeom>
        </p:spPr>
      </p:pic>
      <p:graphicFrame>
        <p:nvGraphicFramePr>
          <p:cNvPr id="20" name="Table 18">
            <a:extLst>
              <a:ext uri="{FF2B5EF4-FFF2-40B4-BE49-F238E27FC236}">
                <a16:creationId xmlns:a16="http://schemas.microsoft.com/office/drawing/2014/main" id="{19B8A644-63E6-FC49-F036-E14F3BEBA207}"/>
              </a:ext>
            </a:extLst>
          </p:cNvPr>
          <p:cNvGraphicFramePr>
            <a:graphicFrameLocks noGrp="1"/>
          </p:cNvGraphicFramePr>
          <p:nvPr>
            <p:extLst>
              <p:ext uri="{D42A27DB-BD31-4B8C-83A1-F6EECF244321}">
                <p14:modId xmlns:p14="http://schemas.microsoft.com/office/powerpoint/2010/main" val="2943488977"/>
              </p:ext>
            </p:extLst>
          </p:nvPr>
        </p:nvGraphicFramePr>
        <p:xfrm>
          <a:off x="4802497" y="4092145"/>
          <a:ext cx="6484096" cy="1935850"/>
        </p:xfrm>
        <a:graphic>
          <a:graphicData uri="http://schemas.openxmlformats.org/drawingml/2006/table">
            <a:tbl>
              <a:tblPr firstRow="1" bandRow="1">
                <a:tableStyleId>{5C22544A-7EE6-4342-B048-85BDC9FD1C3A}</a:tableStyleId>
              </a:tblPr>
              <a:tblGrid>
                <a:gridCol w="3242048">
                  <a:extLst>
                    <a:ext uri="{9D8B030D-6E8A-4147-A177-3AD203B41FA5}">
                      <a16:colId xmlns:a16="http://schemas.microsoft.com/office/drawing/2014/main" val="1774913098"/>
                    </a:ext>
                  </a:extLst>
                </a:gridCol>
                <a:gridCol w="3242048">
                  <a:extLst>
                    <a:ext uri="{9D8B030D-6E8A-4147-A177-3AD203B41FA5}">
                      <a16:colId xmlns:a16="http://schemas.microsoft.com/office/drawing/2014/main" val="3508432403"/>
                    </a:ext>
                  </a:extLst>
                </a:gridCol>
              </a:tblGrid>
              <a:tr h="608856">
                <a:tc gridSpan="2">
                  <a:txBody>
                    <a:bodyPr/>
                    <a:lstStyle/>
                    <a:p>
                      <a:pPr algn="ctr"/>
                      <a:r>
                        <a:rPr lang="en-US" dirty="0"/>
                        <a:t>Common Dosage Forms</a:t>
                      </a:r>
                    </a:p>
                  </a:txBody>
                  <a:tcPr/>
                </a:tc>
                <a:tc hMerge="1">
                  <a:txBody>
                    <a:bodyPr/>
                    <a:lstStyle/>
                    <a:p>
                      <a:endParaRPr lang="en-US"/>
                    </a:p>
                  </a:txBody>
                  <a:tcPr/>
                </a:tc>
                <a:extLst>
                  <a:ext uri="{0D108BD9-81ED-4DB2-BD59-A6C34878D82A}">
                    <a16:rowId xmlns:a16="http://schemas.microsoft.com/office/drawing/2014/main" val="741297478"/>
                  </a:ext>
                </a:extLst>
              </a:tr>
              <a:tr h="718138">
                <a:tc>
                  <a:txBody>
                    <a:bodyPr/>
                    <a:lstStyle/>
                    <a:p>
                      <a:r>
                        <a:rPr lang="en-US"/>
                        <a:t>Doxycycline </a:t>
                      </a:r>
                      <a:r>
                        <a:rPr lang="en-US" err="1"/>
                        <a:t>Hyclate</a:t>
                      </a:r>
                      <a:r>
                        <a:rPr lang="en-US"/>
                        <a:t> 50mg, 100mg</a:t>
                      </a:r>
                    </a:p>
                  </a:txBody>
                  <a:tcPr/>
                </a:tc>
                <a:tc>
                  <a:txBody>
                    <a:bodyPr/>
                    <a:lstStyle/>
                    <a:p>
                      <a:r>
                        <a:rPr lang="en-US"/>
                        <a:t>Doxycycline Monohydrate 50mg, 100mg</a:t>
                      </a:r>
                    </a:p>
                  </a:txBody>
                  <a:tcPr/>
                </a:tc>
                <a:extLst>
                  <a:ext uri="{0D108BD9-81ED-4DB2-BD59-A6C34878D82A}">
                    <a16:rowId xmlns:a16="http://schemas.microsoft.com/office/drawing/2014/main" val="538725759"/>
                  </a:ext>
                </a:extLst>
              </a:tr>
              <a:tr h="608856">
                <a:tc>
                  <a:txBody>
                    <a:bodyPr/>
                    <a:lstStyle/>
                    <a:p>
                      <a:r>
                        <a:rPr lang="en-US"/>
                        <a:t>Tablets and Capsules</a:t>
                      </a:r>
                    </a:p>
                  </a:txBody>
                  <a:tcPr/>
                </a:tc>
                <a:tc>
                  <a:txBody>
                    <a:bodyPr/>
                    <a:lstStyle/>
                    <a:p>
                      <a:r>
                        <a:rPr lang="en-US" dirty="0"/>
                        <a:t>Tablets and Capsules</a:t>
                      </a:r>
                    </a:p>
                  </a:txBody>
                  <a:tcPr/>
                </a:tc>
                <a:extLst>
                  <a:ext uri="{0D108BD9-81ED-4DB2-BD59-A6C34878D82A}">
                    <a16:rowId xmlns:a16="http://schemas.microsoft.com/office/drawing/2014/main" val="2150651906"/>
                  </a:ext>
                </a:extLst>
              </a:tr>
            </a:tbl>
          </a:graphicData>
        </a:graphic>
      </p:graphicFrame>
      <p:sp>
        <p:nvSpPr>
          <p:cNvPr id="21" name="TextBox 20">
            <a:extLst>
              <a:ext uri="{FF2B5EF4-FFF2-40B4-BE49-F238E27FC236}">
                <a16:creationId xmlns:a16="http://schemas.microsoft.com/office/drawing/2014/main" id="{50C405AA-8A44-D183-3F1B-A6AFBB32393B}"/>
              </a:ext>
            </a:extLst>
          </p:cNvPr>
          <p:cNvSpPr txBox="1"/>
          <p:nvPr/>
        </p:nvSpPr>
        <p:spPr>
          <a:xfrm>
            <a:off x="-1524" y="5372678"/>
            <a:ext cx="2415553" cy="276999"/>
          </a:xfrm>
          <a:prstGeom prst="rect">
            <a:avLst/>
          </a:prstGeom>
          <a:noFill/>
        </p:spPr>
        <p:txBody>
          <a:bodyPr wrap="square" rtlCol="0">
            <a:spAutoFit/>
          </a:bodyPr>
          <a:lstStyle/>
          <a:p>
            <a:pPr defTabSz="165209">
              <a:spcAft>
                <a:spcPts val="241"/>
              </a:spcAft>
            </a:pPr>
            <a:r>
              <a:rPr lang="en-US" sz="1200" kern="1200" dirty="0">
                <a:solidFill>
                  <a:schemeClr val="tx1"/>
                </a:solidFill>
                <a:latin typeface="Corbel" panose="020B0503020204020204" pitchFamily="34" charset="0"/>
                <a:ea typeface="+mn-ea"/>
                <a:cs typeface="+mn-cs"/>
              </a:rPr>
              <a:t>Adobe, 2017</a:t>
            </a:r>
            <a:endParaRPr lang="en-US" sz="1200" dirty="0">
              <a:latin typeface="Corbel" panose="020B0503020204020204" pitchFamily="34" charset="0"/>
            </a:endParaRPr>
          </a:p>
        </p:txBody>
      </p:sp>
      <p:sp>
        <p:nvSpPr>
          <p:cNvPr id="22" name="TextBox 21">
            <a:extLst>
              <a:ext uri="{FF2B5EF4-FFF2-40B4-BE49-F238E27FC236}">
                <a16:creationId xmlns:a16="http://schemas.microsoft.com/office/drawing/2014/main" id="{166E7B66-0704-F23C-46D3-1B0E20C98DBB}"/>
              </a:ext>
            </a:extLst>
          </p:cNvPr>
          <p:cNvSpPr txBox="1"/>
          <p:nvPr/>
        </p:nvSpPr>
        <p:spPr>
          <a:xfrm>
            <a:off x="9084325" y="2423541"/>
            <a:ext cx="1870446" cy="276999"/>
          </a:xfrm>
          <a:prstGeom prst="rect">
            <a:avLst/>
          </a:prstGeom>
          <a:noFill/>
        </p:spPr>
        <p:txBody>
          <a:bodyPr wrap="square" rtlCol="0">
            <a:spAutoFit/>
          </a:bodyPr>
          <a:lstStyle/>
          <a:p>
            <a:pPr defTabSz="165209">
              <a:spcAft>
                <a:spcPts val="241"/>
              </a:spcAft>
            </a:pPr>
            <a:r>
              <a:rPr lang="en-US" sz="1200" kern="1200" dirty="0">
                <a:solidFill>
                  <a:schemeClr val="tx1"/>
                </a:solidFill>
                <a:latin typeface="Corbel" panose="020B0503020204020204" pitchFamily="34" charset="0"/>
                <a:ea typeface="+mn-ea"/>
                <a:cs typeface="+mn-cs"/>
              </a:rPr>
              <a:t>Shutterstock, 2023</a:t>
            </a:r>
            <a:endParaRPr lang="en-US" sz="1200" dirty="0">
              <a:latin typeface="Corbel" panose="020B0503020204020204" pitchFamily="34" charset="0"/>
            </a:endParaRPr>
          </a:p>
        </p:txBody>
      </p:sp>
    </p:spTree>
    <p:extLst>
      <p:ext uri="{BB962C8B-B14F-4D97-AF65-F5344CB8AC3E}">
        <p14:creationId xmlns:p14="http://schemas.microsoft.com/office/powerpoint/2010/main" val="3063200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CBDFC-E512-6ED4-3834-F0BFCE62F73E}"/>
              </a:ext>
            </a:extLst>
          </p:cNvPr>
          <p:cNvSpPr>
            <a:spLocks noGrp="1"/>
          </p:cNvSpPr>
          <p:nvPr>
            <p:ph type="title"/>
          </p:nvPr>
        </p:nvSpPr>
        <p:spPr>
          <a:xfrm>
            <a:off x="309972" y="355862"/>
            <a:ext cx="7648573" cy="1752599"/>
          </a:xfrm>
        </p:spPr>
        <p:txBody>
          <a:bodyPr>
            <a:normAutofit/>
          </a:bodyPr>
          <a:lstStyle/>
          <a:p>
            <a:r>
              <a:rPr lang="en-US" dirty="0"/>
              <a:t>Which of the following is </a:t>
            </a:r>
            <a:r>
              <a:rPr lang="en-US" b="1" u="sng" dirty="0"/>
              <a:t>NOT</a:t>
            </a:r>
            <a:r>
              <a:rPr lang="en-US" dirty="0"/>
              <a:t> a use for doxycycline?</a:t>
            </a:r>
          </a:p>
        </p:txBody>
      </p:sp>
      <p:graphicFrame>
        <p:nvGraphicFramePr>
          <p:cNvPr id="13" name="Content Placeholder 2">
            <a:extLst>
              <a:ext uri="{FF2B5EF4-FFF2-40B4-BE49-F238E27FC236}">
                <a16:creationId xmlns:a16="http://schemas.microsoft.com/office/drawing/2014/main" id="{2ACFB299-340E-4AE5-00C5-9F2D3DE62602}"/>
              </a:ext>
            </a:extLst>
          </p:cNvPr>
          <p:cNvGraphicFramePr>
            <a:graphicFrameLocks noGrp="1"/>
          </p:cNvGraphicFramePr>
          <p:nvPr>
            <p:ph idx="1"/>
            <p:extLst>
              <p:ext uri="{D42A27DB-BD31-4B8C-83A1-F6EECF244321}">
                <p14:modId xmlns:p14="http://schemas.microsoft.com/office/powerpoint/2010/main" val="3548788052"/>
              </p:ext>
            </p:extLst>
          </p:nvPr>
        </p:nvGraphicFramePr>
        <p:xfrm>
          <a:off x="754144" y="2356701"/>
          <a:ext cx="10748879" cy="34344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9828580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2481</TotalTime>
  <Words>2587</Words>
  <Application>Microsoft Office PowerPoint</Application>
  <PresentationFormat>Widescreen</PresentationFormat>
  <Paragraphs>243</Paragraphs>
  <Slides>30</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Corbel</vt:lpstr>
      <vt:lpstr>Wingdings 2</vt:lpstr>
      <vt:lpstr>Office Theme</vt:lpstr>
      <vt:lpstr>Doxycycline for Post-Exposure Prophylaxis  (Doxy-PEP)</vt:lpstr>
      <vt:lpstr>Disclosures</vt:lpstr>
      <vt:lpstr>Definitions</vt:lpstr>
      <vt:lpstr>Pharmacist Learning Objectives</vt:lpstr>
      <vt:lpstr>Pharmacy Technician Learning Objectives</vt:lpstr>
      <vt:lpstr>Post-Exposure Prophylaxis (PEP) is a short course of medication taken after exposure to potential infection.</vt:lpstr>
      <vt:lpstr>Doxycycline was chosen for several reasons, including its safety profile.</vt:lpstr>
      <vt:lpstr>Doxycycline </vt:lpstr>
      <vt:lpstr>Which of the following is NOT a use for doxycycline?</vt:lpstr>
      <vt:lpstr>Many organisms are susceptible to doxycycline, including common STI pathogens.</vt:lpstr>
      <vt:lpstr>IPERGAY and Sub-study showed Doxy-PEP was effective in reducing both chlamydia and syphilis infections</vt:lpstr>
      <vt:lpstr>The Doxy-PEP study showed reduced risk of chlamydia, gonorrhea, and syphilis infections per study quarter. </vt:lpstr>
      <vt:lpstr>Figure 2: Primary, Secondary, and Subgroup Analyses of Effectiveness against Incident Sexually Transmitted  Infections (STIs). </vt:lpstr>
      <vt:lpstr>Figure 2: Primary, Secondary, and Subgroup Analyses of Effectiveness against Incident Sexually Transmitted  Infections (STIs). </vt:lpstr>
      <vt:lpstr>A Doxy-PEP study among cisgender women in Kenya showed no statistically significant differences in incidences of chlamydia, gonorrhea, or syphilis infections. </vt:lpstr>
      <vt:lpstr>Waiting for guidelines from the CDC after opening the document for public comment, but current recommendations are given the Grade A1.</vt:lpstr>
      <vt:lpstr>New Mexico DOH has current recommendations for clinicians</vt:lpstr>
      <vt:lpstr>New Mexico DOH endorses use of the California Department of Public Health’s guidelines to providers</vt:lpstr>
      <vt:lpstr>NM DOH Prescription</vt:lpstr>
      <vt:lpstr>Which of the following are correct counseling points for Doxycycline-PEP?</vt:lpstr>
      <vt:lpstr>Doxy-PEP Patient Counseling</vt:lpstr>
      <vt:lpstr>Doxycycline Postexposure Prophylaxis Could Induce Cross-Resistance to Other Classes of Antimicrobials in Neisseria gonorrhoeae: An In Silico Analysis </vt:lpstr>
      <vt:lpstr>Considerations for Resistance </vt:lpstr>
      <vt:lpstr>Doxycycline Prophylaxis for Bacterial Sexually Transmitted Infections (Doxy-PrEP) has not been studied to the same scale as Doxy-PEP</vt:lpstr>
      <vt:lpstr>Resources for Pharmacies</vt:lpstr>
      <vt:lpstr>This is a great resource for clinics in New Mexico and allows you to easily search for testing sites.</vt:lpstr>
      <vt:lpstr>Conclusion</vt:lpstr>
      <vt:lpstr>References </vt:lpstr>
      <vt:lpstr>References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Doxycycline for Post-Exposure Prophylaxis (Doxy-PEP)</dc:title>
  <dc:creator>Devin Horinek (he/him)</dc:creator>
  <cp:lastModifiedBy>Julie Weston</cp:lastModifiedBy>
  <cp:revision>3</cp:revision>
  <cp:lastPrinted>2024-01-10T17:25:11Z</cp:lastPrinted>
  <dcterms:created xsi:type="dcterms:W3CDTF">2023-12-11T15:31:06Z</dcterms:created>
  <dcterms:modified xsi:type="dcterms:W3CDTF">2024-01-10T17:26:15Z</dcterms:modified>
</cp:coreProperties>
</file>