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42" r:id="rId1"/>
    <p:sldMasterId id="2147483780" r:id="rId2"/>
  </p:sldMasterIdLst>
  <p:notesMasterIdLst>
    <p:notesMasterId r:id="rId84"/>
  </p:notesMasterIdLst>
  <p:sldIdLst>
    <p:sldId id="256" r:id="rId3"/>
    <p:sldId id="257" r:id="rId4"/>
    <p:sldId id="306" r:id="rId5"/>
    <p:sldId id="258" r:id="rId6"/>
    <p:sldId id="307" r:id="rId7"/>
    <p:sldId id="308" r:id="rId8"/>
    <p:sldId id="311" r:id="rId9"/>
    <p:sldId id="312" r:id="rId10"/>
    <p:sldId id="317" r:id="rId11"/>
    <p:sldId id="314" r:id="rId12"/>
    <p:sldId id="315" r:id="rId13"/>
    <p:sldId id="316" r:id="rId14"/>
    <p:sldId id="313" r:id="rId15"/>
    <p:sldId id="318" r:id="rId16"/>
    <p:sldId id="320" r:id="rId17"/>
    <p:sldId id="319" r:id="rId18"/>
    <p:sldId id="323" r:id="rId19"/>
    <p:sldId id="322" r:id="rId20"/>
    <p:sldId id="379" r:id="rId21"/>
    <p:sldId id="321" r:id="rId22"/>
    <p:sldId id="324" r:id="rId23"/>
    <p:sldId id="326" r:id="rId24"/>
    <p:sldId id="325" r:id="rId25"/>
    <p:sldId id="327" r:id="rId26"/>
    <p:sldId id="328" r:id="rId27"/>
    <p:sldId id="329" r:id="rId28"/>
    <p:sldId id="331" r:id="rId29"/>
    <p:sldId id="330" r:id="rId30"/>
    <p:sldId id="354" r:id="rId31"/>
    <p:sldId id="332" r:id="rId32"/>
    <p:sldId id="334" r:id="rId33"/>
    <p:sldId id="338" r:id="rId34"/>
    <p:sldId id="345" r:id="rId35"/>
    <p:sldId id="339" r:id="rId36"/>
    <p:sldId id="348" r:id="rId37"/>
    <p:sldId id="350" r:id="rId38"/>
    <p:sldId id="337" r:id="rId39"/>
    <p:sldId id="380" r:id="rId40"/>
    <p:sldId id="340" r:id="rId41"/>
    <p:sldId id="349" r:id="rId42"/>
    <p:sldId id="341" r:id="rId43"/>
    <p:sldId id="381" r:id="rId44"/>
    <p:sldId id="366" r:id="rId45"/>
    <p:sldId id="333" r:id="rId46"/>
    <p:sldId id="335" r:id="rId47"/>
    <p:sldId id="351" r:id="rId48"/>
    <p:sldId id="347" r:id="rId49"/>
    <p:sldId id="342" r:id="rId50"/>
    <p:sldId id="336" r:id="rId51"/>
    <p:sldId id="358" r:id="rId52"/>
    <p:sldId id="343" r:id="rId53"/>
    <p:sldId id="262" r:id="rId54"/>
    <p:sldId id="356" r:id="rId55"/>
    <p:sldId id="357" r:id="rId56"/>
    <p:sldId id="364" r:id="rId57"/>
    <p:sldId id="346" r:id="rId58"/>
    <p:sldId id="266" r:id="rId59"/>
    <p:sldId id="267" r:id="rId60"/>
    <p:sldId id="268" r:id="rId61"/>
    <p:sldId id="383" r:id="rId62"/>
    <p:sldId id="361" r:id="rId63"/>
    <p:sldId id="362" r:id="rId64"/>
    <p:sldId id="367" r:id="rId65"/>
    <p:sldId id="363" r:id="rId66"/>
    <p:sldId id="288" r:id="rId67"/>
    <p:sldId id="374" r:id="rId68"/>
    <p:sldId id="359" r:id="rId69"/>
    <p:sldId id="289" r:id="rId70"/>
    <p:sldId id="365" r:id="rId71"/>
    <p:sldId id="290" r:id="rId72"/>
    <p:sldId id="370" r:id="rId73"/>
    <p:sldId id="372" r:id="rId74"/>
    <p:sldId id="375" r:id="rId75"/>
    <p:sldId id="376" r:id="rId76"/>
    <p:sldId id="369" r:id="rId77"/>
    <p:sldId id="300" r:id="rId78"/>
    <p:sldId id="382" r:id="rId79"/>
    <p:sldId id="301" r:id="rId80"/>
    <p:sldId id="368" r:id="rId81"/>
    <p:sldId id="377" r:id="rId82"/>
    <p:sldId id="378" r:id="rId8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5C73DA-AC9A-4B3E-A0BB-4542D5EC929D}">
  <a:tblStyle styleId="{C75C73DA-AC9A-4B3E-A0BB-4542D5EC929D}" styleName="Table_0">
    <a:wholeTbl>
      <a:tcTxStyle b="off" i="off">
        <a:font>
          <a:latin typeface="Garamond"/>
          <a:ea typeface="Garamond"/>
          <a:cs typeface="Garamond"/>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EFE7"/>
          </a:solidFill>
        </a:fill>
      </a:tcStyle>
    </a:wholeTbl>
    <a:band1H>
      <a:tcTxStyle b="off" i="off"/>
      <a:tcStyle>
        <a:tcBdr/>
        <a:fill>
          <a:solidFill>
            <a:srgbClr val="D8DDCB"/>
          </a:solidFill>
        </a:fill>
      </a:tcStyle>
    </a:band1H>
    <a:band2H>
      <a:tcTxStyle b="off" i="off"/>
      <a:tcStyle>
        <a:tcBdr/>
      </a:tcStyle>
    </a:band2H>
    <a:band1V>
      <a:tcTxStyle b="off" i="off"/>
      <a:tcStyle>
        <a:tcBdr/>
        <a:fill>
          <a:solidFill>
            <a:srgbClr val="D8DDCB"/>
          </a:solidFill>
        </a:fill>
      </a:tcStyle>
    </a:band1V>
    <a:band2V>
      <a:tcTxStyle b="off" i="off"/>
      <a:tcStyle>
        <a:tcBdr/>
      </a:tcStyle>
    </a:band2V>
    <a:lastCol>
      <a:tcTxStyle b="on" i="off">
        <a:font>
          <a:latin typeface="Garamond"/>
          <a:ea typeface="Garamond"/>
          <a:cs typeface="Garamond"/>
        </a:font>
        <a:schemeClr val="lt1"/>
      </a:tcTxStyle>
      <a:tcStyle>
        <a:tcBdr/>
        <a:fill>
          <a:solidFill>
            <a:schemeClr val="accent1"/>
          </a:solidFill>
        </a:fill>
      </a:tcStyle>
    </a:lastCol>
    <a:firstCol>
      <a:tcTxStyle b="on" i="off">
        <a:font>
          <a:latin typeface="Garamond"/>
          <a:ea typeface="Garamond"/>
          <a:cs typeface="Garamond"/>
        </a:font>
        <a:schemeClr val="lt1"/>
      </a:tcTxStyle>
      <a:tcStyle>
        <a:tcBdr/>
        <a:fill>
          <a:solidFill>
            <a:schemeClr val="accent1"/>
          </a:solidFill>
        </a:fill>
      </a:tcStyle>
    </a:firstCol>
    <a:lastRow>
      <a:tcTxStyle b="on" i="off">
        <a:font>
          <a:latin typeface="Garamond"/>
          <a:ea typeface="Garamond"/>
          <a:cs typeface="Garamond"/>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Garamond"/>
          <a:ea typeface="Garamond"/>
          <a:cs typeface="Garamond"/>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5fbdbf9126_1_0:notes"/>
          <p:cNvSpPr>
            <a:spLocks noGrp="1" noRot="1" noChangeAspect="1"/>
          </p:cNvSpPr>
          <p:nvPr>
            <p:ph type="sldImg" idx="2"/>
          </p:nvPr>
        </p:nvSpPr>
        <p:spPr>
          <a:xfrm>
            <a:off x="381000" y="7620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g5fbdbf912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 name="Google Shape;78;g5fbdbf9126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fbdbf9126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5fbdbf9126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Most of you know this already but just to be sure we are all on the same page…patients and clinics are counting you to show up to the clinics you have signed up for, be on time, treat every one with respect, use the good technique we will teach you, and work to prevent problems.</a:t>
            </a:r>
            <a:endParaRPr dirty="0"/>
          </a:p>
        </p:txBody>
      </p:sp>
      <p:sp>
        <p:nvSpPr>
          <p:cNvPr id="151" name="Google Shape;151;g5fbdbf9126_1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57</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fbdbf9126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5fbdbf9126_1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This dress code comes from the UNM Hospital.  It  gives you some idea of standards of appearance. If your house or school is going to work together at a Flu Shot Clinic as a team, you can all wear the some tee shirt that identifies you as part of the that group. Otherwise avoid tee shirts and wear more formal clothing. We do ask that you are dressed according to these guidelines, but comfortable, closed toe-shoes, are required. </a:t>
            </a:r>
            <a:endParaRPr dirty="0"/>
          </a:p>
        </p:txBody>
      </p:sp>
      <p:sp>
        <p:nvSpPr>
          <p:cNvPr id="159" name="Google Shape;159;g5fbdbf9126_1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58</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fbdbf9126_1_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5" name="Google Shape;165;g5fbdbf9126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fbdbf9126_1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5fbdbf9126_1_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After completing the injection you must fill out the parts marked in yellow.  Make sure you write your name legibly. You can add MSI for first year medical Students and PAS for PA students. </a:t>
            </a:r>
            <a:endParaRPr dirty="0"/>
          </a:p>
        </p:txBody>
      </p:sp>
      <p:sp>
        <p:nvSpPr>
          <p:cNvPr id="312" name="Google Shape;312;g5fbdbf9126_1_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61</a:t>
            </a:fld>
            <a:endParaRPr dirty="0"/>
          </a:p>
        </p:txBody>
      </p:sp>
    </p:spTree>
    <p:extLst>
      <p:ext uri="{BB962C8B-B14F-4D97-AF65-F5344CB8AC3E}">
        <p14:creationId xmlns:p14="http://schemas.microsoft.com/office/powerpoint/2010/main" val="1241886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fbdbf9126_1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5fbdbf9126_1_2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We do not want to scare you but we need to make you aware of potential problems.  With awareness we may be able to avoid problems.</a:t>
            </a:r>
            <a:endParaRPr dirty="0"/>
          </a:p>
        </p:txBody>
      </p:sp>
      <p:sp>
        <p:nvSpPr>
          <p:cNvPr id="334" name="Google Shape;334;g5fbdbf9126_1_2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65</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fbdbf9126_1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5fbdbf9126_1_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We take precautions to avoid accidental needle sticks but we know that they can happen to anyone.  If a needle stick occurs, do not panic. You will not get in trouble.  Wash the area with soap and water and get help. Ask the patient to stay and speak to your supervisor. We will have the patient whose needle poked you fill out a consent form so we can test them for HIV. We will send you for testing and other assistance as needed. </a:t>
            </a:r>
            <a:endParaRPr dirty="0"/>
          </a:p>
        </p:txBody>
      </p:sp>
      <p:sp>
        <p:nvSpPr>
          <p:cNvPr id="341" name="Google Shape;341;g5fbdbf9126_1_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68</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fbdbf9126_1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5fbdbf9126_1_2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t>Some people are very afraid of needles and they may faint. </a:t>
            </a:r>
            <a:endParaRPr dirty="0"/>
          </a:p>
          <a:p>
            <a:pPr marL="0" lvl="0" indent="0" algn="l" rtl="0">
              <a:lnSpc>
                <a:spcPct val="100000"/>
              </a:lnSpc>
              <a:spcBef>
                <a:spcPts val="0"/>
              </a:spcBef>
              <a:spcAft>
                <a:spcPts val="0"/>
              </a:spcAft>
              <a:buSzPts val="1400"/>
              <a:buNone/>
            </a:pPr>
            <a:r>
              <a:rPr lang="en" dirty="0"/>
              <a:t>Always give injection to patients in a seated position</a:t>
            </a:r>
            <a:endParaRPr dirty="0"/>
          </a:p>
          <a:p>
            <a:pPr marL="0" lvl="0" indent="0" algn="l" rtl="0">
              <a:lnSpc>
                <a:spcPct val="100000"/>
              </a:lnSpc>
              <a:spcBef>
                <a:spcPts val="0"/>
              </a:spcBef>
              <a:spcAft>
                <a:spcPts val="0"/>
              </a:spcAft>
              <a:buSzPts val="1400"/>
              <a:buNone/>
            </a:pPr>
            <a:r>
              <a:rPr lang="en" dirty="0"/>
              <a:t>If they seem light headed after the injection, let them sit for a few minutes or if you can, let them lay down.</a:t>
            </a:r>
            <a:endParaRPr dirty="0"/>
          </a:p>
          <a:p>
            <a:pPr marL="0" lvl="0" indent="0" algn="l" rtl="0">
              <a:lnSpc>
                <a:spcPct val="100000"/>
              </a:lnSpc>
              <a:spcBef>
                <a:spcPts val="0"/>
              </a:spcBef>
              <a:spcAft>
                <a:spcPts val="0"/>
              </a:spcAft>
              <a:buSzPts val="1400"/>
              <a:buNone/>
            </a:pPr>
            <a:r>
              <a:rPr lang="en" dirty="0"/>
              <a:t>You will work in groups of two students, so one student can get help while the other students stays with the patient.</a:t>
            </a:r>
            <a:endParaRPr dirty="0"/>
          </a:p>
        </p:txBody>
      </p:sp>
      <p:sp>
        <p:nvSpPr>
          <p:cNvPr id="348" name="Google Shape;348;g5fbdbf9126_1_2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70</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5fbdbf9126_1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5fbdbf9126_1_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What can we say…it is a mild poking, pinching sensation</a:t>
            </a:r>
            <a:endParaRPr dirty="0"/>
          </a:p>
        </p:txBody>
      </p:sp>
      <p:sp>
        <p:nvSpPr>
          <p:cNvPr id="427" name="Google Shape;427;g5fbdbf9126_1_3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76</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fbdbf9126_1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5" name="Google Shape;115;g5fbdbf9126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8213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5fbdbf9126_1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5fbdbf9126_1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Sometimes patient will ask if they can get other vaccines at the flu shot clinic.</a:t>
            </a:r>
            <a:endParaRPr dirty="0"/>
          </a:p>
          <a:p>
            <a:pPr marL="0" lvl="0" indent="0" algn="l" rtl="0">
              <a:lnSpc>
                <a:spcPct val="100000"/>
              </a:lnSpc>
              <a:spcBef>
                <a:spcPts val="0"/>
              </a:spcBef>
              <a:spcAft>
                <a:spcPts val="0"/>
              </a:spcAft>
              <a:buSzPts val="1400"/>
              <a:buNone/>
            </a:pPr>
            <a:r>
              <a:rPr lang="en"/>
              <a:t>They will not be able to do this at the free flu shot clinics but can make appointments for other shots.</a:t>
            </a:r>
            <a:endParaRPr dirty="0"/>
          </a:p>
        </p:txBody>
      </p:sp>
      <p:sp>
        <p:nvSpPr>
          <p:cNvPr id="435" name="Google Shape;435;g5fbdbf9126_1_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78</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fbdbf9126_1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4" name="Google Shape;94;g5fbdbf9126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0376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fbdbf9126_1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4" name="Google Shape;94;g5fbdbf9126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fbdbf9126_1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4" name="Google Shape;94;g5fbdbf9126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8943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fbdbf9126_1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5fbdbf9126_1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Okay now you have the patients consent form which looks good.  You have drawn up the vaccine into the syringe with a 1 inch needle for most adults and a 1 and ½ inch needle for adults with larger arms. You are now ready to inject. </a:t>
            </a:r>
            <a:endParaRPr dirty="0"/>
          </a:p>
        </p:txBody>
      </p:sp>
      <p:sp>
        <p:nvSpPr>
          <p:cNvPr id="246" name="Google Shape;246;g5fbdbf9126_1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50</a:t>
            </a:fld>
            <a:endParaRPr dirty="0"/>
          </a:p>
        </p:txBody>
      </p:sp>
    </p:spTree>
    <p:extLst>
      <p:ext uri="{BB962C8B-B14F-4D97-AF65-F5344CB8AC3E}">
        <p14:creationId xmlns:p14="http://schemas.microsoft.com/office/powerpoint/2010/main" val="2494470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fbdbf9126_1_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2" name="Google Shape;122;g5fbdbf9126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5fbdbf9126_1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5fbdbf9126_1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One of the most important parts of any medical procedure is to make sure that there is good documentation.  The consent form is the document we use for flu shots. The patient, or if the patient is a child the parent/legal guardian, completes and gives consent but this form also gives us information that we need to review. The person giving the shots documents information that needs to be kept on record. The patient competes the top portion and you will complete the bottom portion after the injection.</a:t>
            </a:r>
            <a:endParaRPr dirty="0"/>
          </a:p>
          <a:p>
            <a:pPr marL="0" lvl="0" indent="0" algn="l" rtl="0">
              <a:lnSpc>
                <a:spcPct val="100000"/>
              </a:lnSpc>
              <a:spcBef>
                <a:spcPts val="0"/>
              </a:spcBef>
              <a:spcAft>
                <a:spcPts val="0"/>
              </a:spcAft>
              <a:buSzPts val="1400"/>
              <a:buNone/>
            </a:pPr>
            <a:r>
              <a:rPr lang="en"/>
              <a:t>Additionally, there will be two identical copies of this document when the patient/you fill it out. The top copy belongs to us, and the bottom copy is given to the patient. </a:t>
            </a:r>
            <a:endParaRPr dirty="0"/>
          </a:p>
        </p:txBody>
      </p:sp>
      <p:sp>
        <p:nvSpPr>
          <p:cNvPr id="220" name="Google Shape;220;g5fbdbf9126_1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53</a:t>
            </a:fld>
            <a:endParaRPr dirty="0"/>
          </a:p>
        </p:txBody>
      </p:sp>
    </p:spTree>
    <p:extLst>
      <p:ext uri="{BB962C8B-B14F-4D97-AF65-F5344CB8AC3E}">
        <p14:creationId xmlns:p14="http://schemas.microsoft.com/office/powerpoint/2010/main" val="1672423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fbdbf9126_1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5fbdbf9126_1_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Every patient should have an opportunity to read the Vaccine Information Sheet before the vaccine is given. Clinics may hand out a copy or offer patients an opportunity to read the information on a laminated copy.  This form is available in several languages on the CDC web site. </a:t>
            </a:r>
            <a:endParaRPr dirty="0"/>
          </a:p>
        </p:txBody>
      </p:sp>
      <p:sp>
        <p:nvSpPr>
          <p:cNvPr id="238" name="Google Shape;238;g5fbdbf9126_1_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54</a:t>
            </a:fld>
            <a:endParaRPr dirty="0"/>
          </a:p>
        </p:txBody>
      </p:sp>
    </p:spTree>
    <p:extLst>
      <p:ext uri="{BB962C8B-B14F-4D97-AF65-F5344CB8AC3E}">
        <p14:creationId xmlns:p14="http://schemas.microsoft.com/office/powerpoint/2010/main" val="2960662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12" name="Freeform 11"/>
          <p:cNvSpPr/>
          <p:nvPr/>
        </p:nvSpPr>
        <p:spPr>
          <a:xfrm>
            <a:off x="-11907" y="0"/>
            <a:ext cx="8762858" cy="4941094"/>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3211693"/>
            <a:ext cx="8496943" cy="1521634"/>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1" y="0"/>
            <a:ext cx="6539684" cy="342658"/>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21350" y="219988"/>
            <a:ext cx="8525337" cy="431385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668401" y="496992"/>
            <a:ext cx="7316390" cy="2074896"/>
          </a:xfrm>
        </p:spPr>
        <p:txBody>
          <a:bodyPr anchor="b">
            <a:normAutofit/>
          </a:bodyPr>
          <a:lstStyle>
            <a:lvl1pPr algn="r">
              <a:defRPr sz="6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737297" y="2628907"/>
            <a:ext cx="7316390" cy="412750"/>
          </a:xfrm>
        </p:spPr>
        <p:txBody>
          <a:bodyPr anchor="t">
            <a:noAutofit/>
          </a:bodyPr>
          <a:lstStyle>
            <a:lvl1pPr marL="0" indent="0" algn="r">
              <a:buNone/>
              <a:defRPr sz="210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3711406" y="3433847"/>
            <a:ext cx="4607740" cy="872334"/>
          </a:xfrm>
        </p:spPr>
        <p:txBody>
          <a:bodyPr/>
          <a:lstStyle>
            <a:lvl1pPr algn="ctr">
              <a:defRPr sz="4050">
                <a:solidFill>
                  <a:schemeClr val="accent1">
                    <a:lumMod val="40000"/>
                    <a:lumOff val="60000"/>
                  </a:schemeClr>
                </a:solidFill>
              </a:defRPr>
            </a:lvl1pPr>
          </a:lstStyle>
          <a:p>
            <a:fld id="{F7AFFB9B-9FB8-469E-96F9-4D32314110B6}" type="datetimeFigureOut">
              <a:rPr lang="en-US" smtClean="0"/>
              <a:t>12/5/2020</a:t>
            </a:fld>
            <a:endParaRPr lang="en-US" dirty="0"/>
          </a:p>
        </p:txBody>
      </p:sp>
      <p:sp>
        <p:nvSpPr>
          <p:cNvPr id="5" name="Footer Placeholder 4"/>
          <p:cNvSpPr>
            <a:spLocks noGrp="1"/>
          </p:cNvSpPr>
          <p:nvPr>
            <p:ph type="ftr" sz="quarter" idx="11"/>
          </p:nvPr>
        </p:nvSpPr>
        <p:spPr>
          <a:xfrm rot="21420000">
            <a:off x="-6858" y="3662172"/>
            <a:ext cx="3038094" cy="898398"/>
          </a:xfrm>
        </p:spPr>
        <p:txBody>
          <a:bodyPr vert="horz" lIns="91440" tIns="45720" rIns="91440" bIns="45720" rtlCol="0" anchor="ctr"/>
          <a:lstStyle>
            <a:lvl1pPr algn="r">
              <a:defRPr lang="en-US" sz="4050" dirty="0"/>
            </a:lvl1pPr>
          </a:lstStyle>
          <a:p>
            <a:endParaRPr lang="en-US" dirty="0"/>
          </a:p>
        </p:txBody>
      </p:sp>
      <p:sp>
        <p:nvSpPr>
          <p:cNvPr id="6" name="Slide Number Placeholder 5"/>
          <p:cNvSpPr>
            <a:spLocks noGrp="1"/>
          </p:cNvSpPr>
          <p:nvPr>
            <p:ph type="sldNum" sz="quarter" idx="12"/>
          </p:nvPr>
        </p:nvSpPr>
        <p:spPr>
          <a:xfrm rot="21420000">
            <a:off x="7388818" y="2874486"/>
            <a:ext cx="680390" cy="373853"/>
          </a:xfrm>
        </p:spPr>
        <p:txBody>
          <a:bodyPr/>
          <a:lstStyle>
            <a:lvl1pPr>
              <a:defRPr sz="1800">
                <a:solidFill>
                  <a:schemeClr val="tx1">
                    <a:lumMod val="75000"/>
                    <a:lumOff val="2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
        <p:nvSpPr>
          <p:cNvPr id="25" name="5-Point Star 24"/>
          <p:cNvSpPr/>
          <p:nvPr/>
        </p:nvSpPr>
        <p:spPr>
          <a:xfrm rot="21420000">
            <a:off x="3166039" y="3833517"/>
            <a:ext cx="386540" cy="386540"/>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9551654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3079749"/>
            <a:ext cx="7796031" cy="441635"/>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351" y="514350"/>
            <a:ext cx="7794385" cy="2396177"/>
          </a:xfrm>
          <a:ln w="57150" cmpd="thinThick">
            <a:solidFill>
              <a:schemeClr val="bg1">
                <a:lumMod val="50000"/>
              </a:schemeClr>
            </a:solidFill>
            <a:miter lim="800000"/>
          </a:ln>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514335" y="3527192"/>
            <a:ext cx="7796046" cy="511854"/>
          </a:xfrm>
        </p:spPr>
        <p:txBody>
          <a:bodyPr anchor="t"/>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smtClean="0"/>
              <a:t>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2385645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514351"/>
            <a:ext cx="7797677" cy="2396177"/>
          </a:xfrm>
        </p:spPr>
        <p:txBody>
          <a:bodyPr anchor="ctr">
            <a:normAutofit/>
          </a:bodyPr>
          <a:lstStyle>
            <a:lvl1pPr algn="ct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35" y="3079750"/>
            <a:ext cx="7796047" cy="955205"/>
          </a:xfrm>
        </p:spPr>
        <p:txBody>
          <a:bodyPr anchor="ct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smtClean="0"/>
              <a:t>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7546699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514350"/>
            <a:ext cx="7143765" cy="2187528"/>
          </a:xfrm>
        </p:spPr>
        <p:txBody>
          <a:bodyPr anchor="ctr">
            <a:normAutofit/>
          </a:bodyPr>
          <a:lstStyle>
            <a:lvl1pPr algn="ct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162698" y="2707524"/>
            <a:ext cx="6500967" cy="283326"/>
          </a:xfrm>
        </p:spPr>
        <p:txBody>
          <a:bodyPr anchor="t">
            <a:normAutofit/>
          </a:bodyPr>
          <a:lstStyle>
            <a:lvl1pPr marL="0" indent="0" algn="r">
              <a:buNone/>
              <a:defRPr sz="1050">
                <a:solidFill>
                  <a:schemeClr val="tx1">
                    <a:lumMod val="50000"/>
                    <a:lumOff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4" name="Text Placeholder 3"/>
          <p:cNvSpPr>
            <a:spLocks noGrp="1"/>
          </p:cNvSpPr>
          <p:nvPr>
            <p:ph type="body" sz="half" idx="2"/>
          </p:nvPr>
        </p:nvSpPr>
        <p:spPr>
          <a:xfrm>
            <a:off x="514351" y="3079751"/>
            <a:ext cx="7797662" cy="951189"/>
          </a:xfrm>
        </p:spPr>
        <p:txBody>
          <a:bodyPr anchor="ct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smtClean="0"/>
              <a:t>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3" name="TextBox 12"/>
          <p:cNvSpPr txBox="1"/>
          <p:nvPr/>
        </p:nvSpPr>
        <p:spPr>
          <a:xfrm>
            <a:off x="514351" y="669471"/>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854812" y="219212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1803864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292891"/>
            <a:ext cx="7796030" cy="1883876"/>
          </a:xfrm>
        </p:spPr>
        <p:txBody>
          <a:bodyPr anchor="b">
            <a:normAutofit/>
          </a:bodyPr>
          <a:lstStyle>
            <a:lvl1pPr algn="l">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51" y="3185601"/>
            <a:ext cx="7796030" cy="855483"/>
          </a:xfrm>
        </p:spPr>
        <p:txBody>
          <a:bodyPr anchor="t">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smtClean="0"/>
              <a:t>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1989267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514350"/>
            <a:ext cx="7796030" cy="863974"/>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514352" y="1547546"/>
            <a:ext cx="2482596" cy="432197"/>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8" name="Text Placeholder 3"/>
          <p:cNvSpPr>
            <a:spLocks noGrp="1"/>
          </p:cNvSpPr>
          <p:nvPr>
            <p:ph type="body" sz="half" idx="15"/>
          </p:nvPr>
        </p:nvSpPr>
        <p:spPr>
          <a:xfrm>
            <a:off x="514352" y="1979744"/>
            <a:ext cx="2482596" cy="205119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9" name="Text Placeholder 4"/>
          <p:cNvSpPr>
            <a:spLocks noGrp="1"/>
          </p:cNvSpPr>
          <p:nvPr>
            <p:ph type="body" sz="quarter" idx="3"/>
          </p:nvPr>
        </p:nvSpPr>
        <p:spPr>
          <a:xfrm>
            <a:off x="3175967" y="1547546"/>
            <a:ext cx="2482596" cy="432197"/>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0" name="Text Placeholder 3"/>
          <p:cNvSpPr>
            <a:spLocks noGrp="1"/>
          </p:cNvSpPr>
          <p:nvPr>
            <p:ph type="body" sz="half" idx="16"/>
          </p:nvPr>
        </p:nvSpPr>
        <p:spPr>
          <a:xfrm>
            <a:off x="3175966" y="1979744"/>
            <a:ext cx="2482596" cy="205119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1" name="Text Placeholder 4"/>
          <p:cNvSpPr>
            <a:spLocks noGrp="1"/>
          </p:cNvSpPr>
          <p:nvPr>
            <p:ph type="body" sz="quarter" idx="13"/>
          </p:nvPr>
        </p:nvSpPr>
        <p:spPr>
          <a:xfrm>
            <a:off x="5827785" y="1547546"/>
            <a:ext cx="2482596" cy="432197"/>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2" name="Text Placeholder 3"/>
          <p:cNvSpPr>
            <a:spLocks noGrp="1"/>
          </p:cNvSpPr>
          <p:nvPr>
            <p:ph type="body" sz="half" idx="17"/>
          </p:nvPr>
        </p:nvSpPr>
        <p:spPr>
          <a:xfrm>
            <a:off x="5827785" y="1979744"/>
            <a:ext cx="2482596" cy="205119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smtClean="0"/>
              <a:t>12/5/2020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9883933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514350"/>
            <a:ext cx="7797662" cy="863974"/>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518880" y="2859769"/>
            <a:ext cx="2482596" cy="432197"/>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0" name="Picture Placeholder 2"/>
          <p:cNvSpPr>
            <a:spLocks noGrp="1" noChangeAspect="1"/>
          </p:cNvSpPr>
          <p:nvPr>
            <p:ph type="pic" idx="15"/>
          </p:nvPr>
        </p:nvSpPr>
        <p:spPr>
          <a:xfrm>
            <a:off x="514335" y="1547547"/>
            <a:ext cx="2482596" cy="1152544"/>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518880" y="3291966"/>
            <a:ext cx="2482596" cy="73897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22" name="Text Placeholder 4"/>
          <p:cNvSpPr>
            <a:spLocks noGrp="1"/>
          </p:cNvSpPr>
          <p:nvPr>
            <p:ph type="body" sz="quarter" idx="3"/>
          </p:nvPr>
        </p:nvSpPr>
        <p:spPr>
          <a:xfrm>
            <a:off x="3178058" y="2859769"/>
            <a:ext cx="2482596" cy="432197"/>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3" name="Picture Placeholder 2"/>
          <p:cNvSpPr>
            <a:spLocks noGrp="1" noChangeAspect="1"/>
          </p:cNvSpPr>
          <p:nvPr>
            <p:ph type="pic" idx="21"/>
          </p:nvPr>
        </p:nvSpPr>
        <p:spPr>
          <a:xfrm>
            <a:off x="3176999" y="1547547"/>
            <a:ext cx="2482596" cy="1151428"/>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3176999" y="3291965"/>
            <a:ext cx="2482596" cy="73897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25" name="Text Placeholder 4"/>
          <p:cNvSpPr>
            <a:spLocks noGrp="1"/>
          </p:cNvSpPr>
          <p:nvPr>
            <p:ph type="body" sz="quarter" idx="13"/>
          </p:nvPr>
        </p:nvSpPr>
        <p:spPr>
          <a:xfrm>
            <a:off x="5826708" y="2859769"/>
            <a:ext cx="2482596" cy="432197"/>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6" name="Picture Placeholder 2"/>
          <p:cNvSpPr>
            <a:spLocks noGrp="1" noChangeAspect="1"/>
          </p:cNvSpPr>
          <p:nvPr>
            <p:ph type="pic" idx="22"/>
          </p:nvPr>
        </p:nvSpPr>
        <p:spPr>
          <a:xfrm>
            <a:off x="5826614" y="1547546"/>
            <a:ext cx="2482596" cy="115289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5826614" y="3291963"/>
            <a:ext cx="2482596" cy="738977"/>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smtClean="0"/>
              <a:t>12/5/2020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3424699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514351" y="1547547"/>
            <a:ext cx="7796030" cy="248339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smtClean="0"/>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2594216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514350"/>
            <a:ext cx="1698485" cy="351658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514351" y="514350"/>
            <a:ext cx="5928323" cy="3516589"/>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smtClean="0"/>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4593648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60"/>
        <p:cNvGrpSpPr/>
        <p:nvPr/>
      </p:nvGrpSpPr>
      <p:grpSpPr>
        <a:xfrm>
          <a:off x="0" y="0"/>
          <a:ext cx="0" cy="0"/>
          <a:chOff x="0" y="0"/>
          <a:chExt cx="0" cy="0"/>
        </a:xfrm>
      </p:grpSpPr>
      <p:sp>
        <p:nvSpPr>
          <p:cNvPr id="62" name="Google Shape;62;p13"/>
          <p:cNvSpPr txBox="1">
            <a:spLocks noGrp="1"/>
          </p:cNvSpPr>
          <p:nvPr>
            <p:ph type="title"/>
          </p:nvPr>
        </p:nvSpPr>
        <p:spPr>
          <a:xfrm>
            <a:off x="1176866" y="686503"/>
            <a:ext cx="6798600" cy="9780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262626"/>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p13"/>
          <p:cNvSpPr txBox="1">
            <a:spLocks noGrp="1"/>
          </p:cNvSpPr>
          <p:nvPr>
            <p:ph type="body" idx="1"/>
          </p:nvPr>
        </p:nvSpPr>
        <p:spPr>
          <a:xfrm>
            <a:off x="1176866" y="1865376"/>
            <a:ext cx="3337500" cy="2585400"/>
          </a:xfrm>
          <a:prstGeom prst="rect">
            <a:avLst/>
          </a:prstGeom>
          <a:noFill/>
          <a:ln>
            <a:noFill/>
          </a:ln>
        </p:spPr>
        <p:txBody>
          <a:bodyPr spcFirstLastPara="1" wrap="square" lIns="91425" tIns="45700" rIns="91425" bIns="45700" anchor="t" anchorCtr="0">
            <a:noAutofit/>
          </a:bodyPr>
          <a:lstStyle>
            <a:lvl1pPr marL="457200" lvl="0" indent="-360045" algn="l" rtl="0">
              <a:lnSpc>
                <a:spcPct val="100000"/>
              </a:lnSpc>
              <a:spcBef>
                <a:spcPts val="360"/>
              </a:spcBef>
              <a:spcAft>
                <a:spcPts val="0"/>
              </a:spcAft>
              <a:buSzPts val="2070"/>
              <a:buChar char="•"/>
              <a:defRPr/>
            </a:lvl1pPr>
            <a:lvl2pPr marL="914400" lvl="1" indent="-360044" algn="l" rtl="0">
              <a:lnSpc>
                <a:spcPct val="100000"/>
              </a:lnSpc>
              <a:spcBef>
                <a:spcPts val="600"/>
              </a:spcBef>
              <a:spcAft>
                <a:spcPts val="0"/>
              </a:spcAft>
              <a:buSzPts val="2070"/>
              <a:buChar char="•"/>
              <a:defRPr/>
            </a:lvl2pPr>
            <a:lvl3pPr marL="1371600" lvl="2" indent="-360044" algn="l" rtl="0">
              <a:lnSpc>
                <a:spcPct val="100000"/>
              </a:lnSpc>
              <a:spcBef>
                <a:spcPts val="600"/>
              </a:spcBef>
              <a:spcAft>
                <a:spcPts val="0"/>
              </a:spcAft>
              <a:buSzPts val="2070"/>
              <a:buChar char="•"/>
              <a:defRPr/>
            </a:lvl3pPr>
            <a:lvl4pPr marL="1828800" lvl="3" indent="-360044" algn="l" rtl="0">
              <a:lnSpc>
                <a:spcPct val="100000"/>
              </a:lnSpc>
              <a:spcBef>
                <a:spcPts val="600"/>
              </a:spcBef>
              <a:spcAft>
                <a:spcPts val="0"/>
              </a:spcAft>
              <a:buSzPts val="2070"/>
              <a:buChar char="•"/>
              <a:defRPr/>
            </a:lvl4pPr>
            <a:lvl5pPr marL="2286000" lvl="4" indent="-360045" algn="l" rtl="0">
              <a:lnSpc>
                <a:spcPct val="100000"/>
              </a:lnSpc>
              <a:spcBef>
                <a:spcPts val="600"/>
              </a:spcBef>
              <a:spcAft>
                <a:spcPts val="0"/>
              </a:spcAft>
              <a:buSzPts val="2070"/>
              <a:buChar char="•"/>
              <a:defRPr/>
            </a:lvl5pPr>
            <a:lvl6pPr marL="2743200" lvl="5" indent="-360045" algn="l" rtl="0">
              <a:lnSpc>
                <a:spcPct val="100000"/>
              </a:lnSpc>
              <a:spcBef>
                <a:spcPts val="600"/>
              </a:spcBef>
              <a:spcAft>
                <a:spcPts val="0"/>
              </a:spcAft>
              <a:buSzPts val="2070"/>
              <a:buChar char="•"/>
              <a:defRPr/>
            </a:lvl6pPr>
            <a:lvl7pPr marL="3200400" lvl="6" indent="-360045" algn="l" rtl="0">
              <a:lnSpc>
                <a:spcPct val="100000"/>
              </a:lnSpc>
              <a:spcBef>
                <a:spcPts val="600"/>
              </a:spcBef>
              <a:spcAft>
                <a:spcPts val="0"/>
              </a:spcAft>
              <a:buSzPts val="2070"/>
              <a:buChar char="•"/>
              <a:defRPr/>
            </a:lvl7pPr>
            <a:lvl8pPr marL="3657600" lvl="7" indent="-360045" algn="l" rtl="0">
              <a:lnSpc>
                <a:spcPct val="100000"/>
              </a:lnSpc>
              <a:spcBef>
                <a:spcPts val="600"/>
              </a:spcBef>
              <a:spcAft>
                <a:spcPts val="0"/>
              </a:spcAft>
              <a:buSzPts val="2070"/>
              <a:buChar char="•"/>
              <a:defRPr/>
            </a:lvl8pPr>
            <a:lvl9pPr marL="4114800" lvl="8" indent="-360045" algn="l" rtl="0">
              <a:lnSpc>
                <a:spcPct val="100000"/>
              </a:lnSpc>
              <a:spcBef>
                <a:spcPts val="600"/>
              </a:spcBef>
              <a:spcAft>
                <a:spcPts val="600"/>
              </a:spcAft>
              <a:buSzPts val="2070"/>
              <a:buChar char="•"/>
              <a:defRPr/>
            </a:lvl9pPr>
          </a:lstStyle>
          <a:p>
            <a:endParaRPr/>
          </a:p>
        </p:txBody>
      </p:sp>
      <p:sp>
        <p:nvSpPr>
          <p:cNvPr id="64" name="Google Shape;64;p13"/>
          <p:cNvSpPr txBox="1">
            <a:spLocks noGrp="1"/>
          </p:cNvSpPr>
          <p:nvPr>
            <p:ph type="body" idx="2"/>
          </p:nvPr>
        </p:nvSpPr>
        <p:spPr>
          <a:xfrm>
            <a:off x="4645152" y="1865376"/>
            <a:ext cx="3337500" cy="2585400"/>
          </a:xfrm>
          <a:prstGeom prst="rect">
            <a:avLst/>
          </a:prstGeom>
          <a:noFill/>
          <a:ln>
            <a:noFill/>
          </a:ln>
        </p:spPr>
        <p:txBody>
          <a:bodyPr spcFirstLastPara="1" wrap="square" lIns="91425" tIns="45700" rIns="91425" bIns="45700" anchor="t" anchorCtr="0">
            <a:noAutofit/>
          </a:bodyPr>
          <a:lstStyle>
            <a:lvl1pPr marL="457200" lvl="0" indent="-360045" algn="l" rtl="0">
              <a:lnSpc>
                <a:spcPct val="100000"/>
              </a:lnSpc>
              <a:spcBef>
                <a:spcPts val="360"/>
              </a:spcBef>
              <a:spcAft>
                <a:spcPts val="0"/>
              </a:spcAft>
              <a:buSzPts val="2070"/>
              <a:buChar char="•"/>
              <a:defRPr/>
            </a:lvl1pPr>
            <a:lvl2pPr marL="914400" lvl="1" indent="-360044" algn="l" rtl="0">
              <a:lnSpc>
                <a:spcPct val="100000"/>
              </a:lnSpc>
              <a:spcBef>
                <a:spcPts val="600"/>
              </a:spcBef>
              <a:spcAft>
                <a:spcPts val="0"/>
              </a:spcAft>
              <a:buSzPts val="2070"/>
              <a:buChar char="•"/>
              <a:defRPr/>
            </a:lvl2pPr>
            <a:lvl3pPr marL="1371600" lvl="2" indent="-360044" algn="l" rtl="0">
              <a:lnSpc>
                <a:spcPct val="100000"/>
              </a:lnSpc>
              <a:spcBef>
                <a:spcPts val="600"/>
              </a:spcBef>
              <a:spcAft>
                <a:spcPts val="0"/>
              </a:spcAft>
              <a:buSzPts val="2070"/>
              <a:buChar char="•"/>
              <a:defRPr/>
            </a:lvl3pPr>
            <a:lvl4pPr marL="1828800" lvl="3" indent="-360044" algn="l" rtl="0">
              <a:lnSpc>
                <a:spcPct val="100000"/>
              </a:lnSpc>
              <a:spcBef>
                <a:spcPts val="600"/>
              </a:spcBef>
              <a:spcAft>
                <a:spcPts val="0"/>
              </a:spcAft>
              <a:buSzPts val="2070"/>
              <a:buChar char="•"/>
              <a:defRPr/>
            </a:lvl4pPr>
            <a:lvl5pPr marL="2286000" lvl="4" indent="-360045" algn="l" rtl="0">
              <a:lnSpc>
                <a:spcPct val="100000"/>
              </a:lnSpc>
              <a:spcBef>
                <a:spcPts val="600"/>
              </a:spcBef>
              <a:spcAft>
                <a:spcPts val="0"/>
              </a:spcAft>
              <a:buSzPts val="2070"/>
              <a:buChar char="•"/>
              <a:defRPr/>
            </a:lvl5pPr>
            <a:lvl6pPr marL="2743200" lvl="5" indent="-360045" algn="l" rtl="0">
              <a:lnSpc>
                <a:spcPct val="100000"/>
              </a:lnSpc>
              <a:spcBef>
                <a:spcPts val="600"/>
              </a:spcBef>
              <a:spcAft>
                <a:spcPts val="0"/>
              </a:spcAft>
              <a:buSzPts val="2070"/>
              <a:buChar char="•"/>
              <a:defRPr/>
            </a:lvl6pPr>
            <a:lvl7pPr marL="3200400" lvl="6" indent="-360045" algn="l" rtl="0">
              <a:lnSpc>
                <a:spcPct val="100000"/>
              </a:lnSpc>
              <a:spcBef>
                <a:spcPts val="600"/>
              </a:spcBef>
              <a:spcAft>
                <a:spcPts val="0"/>
              </a:spcAft>
              <a:buSzPts val="2070"/>
              <a:buChar char="•"/>
              <a:defRPr/>
            </a:lvl7pPr>
            <a:lvl8pPr marL="3657600" lvl="7" indent="-360045" algn="l" rtl="0">
              <a:lnSpc>
                <a:spcPct val="100000"/>
              </a:lnSpc>
              <a:spcBef>
                <a:spcPts val="600"/>
              </a:spcBef>
              <a:spcAft>
                <a:spcPts val="0"/>
              </a:spcAft>
              <a:buSzPts val="2070"/>
              <a:buChar char="•"/>
              <a:defRPr/>
            </a:lvl8pPr>
            <a:lvl9pPr marL="4114800" lvl="8" indent="-360045" algn="l" rtl="0">
              <a:lnSpc>
                <a:spcPct val="100000"/>
              </a:lnSpc>
              <a:spcBef>
                <a:spcPts val="600"/>
              </a:spcBef>
              <a:spcAft>
                <a:spcPts val="600"/>
              </a:spcAft>
              <a:buSzPts val="2070"/>
              <a:buChar char="•"/>
              <a:defRPr/>
            </a:lvl9pPr>
          </a:lstStyle>
          <a:p>
            <a:endParaRPr/>
          </a:p>
        </p:txBody>
      </p:sp>
      <p:sp>
        <p:nvSpPr>
          <p:cNvPr id="65" name="Google Shape;65;p13"/>
          <p:cNvSpPr txBox="1">
            <a:spLocks noGrp="1"/>
          </p:cNvSpPr>
          <p:nvPr>
            <p:ph type="dt" idx="10"/>
          </p:nvPr>
        </p:nvSpPr>
        <p:spPr>
          <a:xfrm>
            <a:off x="6356670" y="4470400"/>
            <a:ext cx="1148400" cy="2094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6" name="Google Shape;66;p13"/>
          <p:cNvSpPr txBox="1">
            <a:spLocks noGrp="1"/>
          </p:cNvSpPr>
          <p:nvPr>
            <p:ph type="ftr" idx="11"/>
          </p:nvPr>
        </p:nvSpPr>
        <p:spPr>
          <a:xfrm>
            <a:off x="1176865" y="4470400"/>
            <a:ext cx="5104800" cy="20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ldNum" idx="12"/>
          </p:nvPr>
        </p:nvSpPr>
        <p:spPr>
          <a:xfrm>
            <a:off x="7580091" y="4470400"/>
            <a:ext cx="395400" cy="20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400053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68"/>
        <p:cNvGrpSpPr/>
        <p:nvPr/>
      </p:nvGrpSpPr>
      <p:grpSpPr>
        <a:xfrm>
          <a:off x="0" y="0"/>
          <a:ext cx="0" cy="0"/>
          <a:chOff x="0" y="0"/>
          <a:chExt cx="0" cy="0"/>
        </a:xfrm>
      </p:grpSpPr>
      <p:sp>
        <p:nvSpPr>
          <p:cNvPr id="70" name="Google Shape;70;p14"/>
          <p:cNvSpPr txBox="1">
            <a:spLocks noGrp="1"/>
          </p:cNvSpPr>
          <p:nvPr>
            <p:ph type="title"/>
          </p:nvPr>
        </p:nvSpPr>
        <p:spPr>
          <a:xfrm>
            <a:off x="1176866" y="686503"/>
            <a:ext cx="6798600" cy="9780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262626"/>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4"/>
          <p:cNvSpPr txBox="1">
            <a:spLocks noGrp="1"/>
          </p:cNvSpPr>
          <p:nvPr>
            <p:ph type="body" idx="1"/>
          </p:nvPr>
        </p:nvSpPr>
        <p:spPr>
          <a:xfrm>
            <a:off x="1176865" y="1867601"/>
            <a:ext cx="6798600" cy="2583600"/>
          </a:xfrm>
          <a:prstGeom prst="rect">
            <a:avLst/>
          </a:prstGeom>
          <a:noFill/>
          <a:ln>
            <a:noFill/>
          </a:ln>
        </p:spPr>
        <p:txBody>
          <a:bodyPr spcFirstLastPara="1" wrap="square" lIns="91425" tIns="45700" rIns="91425" bIns="45700" anchor="t" anchorCtr="0">
            <a:noAutofit/>
          </a:bodyPr>
          <a:lstStyle>
            <a:lvl1pPr marL="457200" lvl="0" indent="-360045" algn="l" rtl="0">
              <a:lnSpc>
                <a:spcPct val="100000"/>
              </a:lnSpc>
              <a:spcBef>
                <a:spcPts val="360"/>
              </a:spcBef>
              <a:spcAft>
                <a:spcPts val="0"/>
              </a:spcAft>
              <a:buSzPts val="2070"/>
              <a:buChar char="•"/>
              <a:defRPr/>
            </a:lvl1pPr>
            <a:lvl2pPr marL="914400" lvl="1" indent="-360044" algn="l" rtl="0">
              <a:lnSpc>
                <a:spcPct val="100000"/>
              </a:lnSpc>
              <a:spcBef>
                <a:spcPts val="600"/>
              </a:spcBef>
              <a:spcAft>
                <a:spcPts val="0"/>
              </a:spcAft>
              <a:buSzPts val="2070"/>
              <a:buChar char="•"/>
              <a:defRPr/>
            </a:lvl2pPr>
            <a:lvl3pPr marL="1371600" lvl="2" indent="-360044" algn="l" rtl="0">
              <a:lnSpc>
                <a:spcPct val="100000"/>
              </a:lnSpc>
              <a:spcBef>
                <a:spcPts val="600"/>
              </a:spcBef>
              <a:spcAft>
                <a:spcPts val="0"/>
              </a:spcAft>
              <a:buSzPts val="2070"/>
              <a:buChar char="•"/>
              <a:defRPr/>
            </a:lvl3pPr>
            <a:lvl4pPr marL="1828800" lvl="3" indent="-360044" algn="l" rtl="0">
              <a:lnSpc>
                <a:spcPct val="100000"/>
              </a:lnSpc>
              <a:spcBef>
                <a:spcPts val="600"/>
              </a:spcBef>
              <a:spcAft>
                <a:spcPts val="0"/>
              </a:spcAft>
              <a:buSzPts val="2070"/>
              <a:buChar char="•"/>
              <a:defRPr/>
            </a:lvl4pPr>
            <a:lvl5pPr marL="2286000" lvl="4" indent="-360045" algn="l" rtl="0">
              <a:lnSpc>
                <a:spcPct val="100000"/>
              </a:lnSpc>
              <a:spcBef>
                <a:spcPts val="600"/>
              </a:spcBef>
              <a:spcAft>
                <a:spcPts val="0"/>
              </a:spcAft>
              <a:buSzPts val="2070"/>
              <a:buChar char="•"/>
              <a:defRPr/>
            </a:lvl5pPr>
            <a:lvl6pPr marL="2743200" lvl="5" indent="-360045" algn="l" rtl="0">
              <a:lnSpc>
                <a:spcPct val="100000"/>
              </a:lnSpc>
              <a:spcBef>
                <a:spcPts val="600"/>
              </a:spcBef>
              <a:spcAft>
                <a:spcPts val="0"/>
              </a:spcAft>
              <a:buSzPts val="2070"/>
              <a:buChar char="•"/>
              <a:defRPr/>
            </a:lvl6pPr>
            <a:lvl7pPr marL="3200400" lvl="6" indent="-360045" algn="l" rtl="0">
              <a:lnSpc>
                <a:spcPct val="100000"/>
              </a:lnSpc>
              <a:spcBef>
                <a:spcPts val="600"/>
              </a:spcBef>
              <a:spcAft>
                <a:spcPts val="0"/>
              </a:spcAft>
              <a:buSzPts val="2070"/>
              <a:buChar char="•"/>
              <a:defRPr/>
            </a:lvl7pPr>
            <a:lvl8pPr marL="3657600" lvl="7" indent="-360045" algn="l" rtl="0">
              <a:lnSpc>
                <a:spcPct val="100000"/>
              </a:lnSpc>
              <a:spcBef>
                <a:spcPts val="600"/>
              </a:spcBef>
              <a:spcAft>
                <a:spcPts val="0"/>
              </a:spcAft>
              <a:buSzPts val="2070"/>
              <a:buChar char="•"/>
              <a:defRPr/>
            </a:lvl8pPr>
            <a:lvl9pPr marL="4114800" lvl="8" indent="-360045" algn="l" rtl="0">
              <a:lnSpc>
                <a:spcPct val="100000"/>
              </a:lnSpc>
              <a:spcBef>
                <a:spcPts val="600"/>
              </a:spcBef>
              <a:spcAft>
                <a:spcPts val="600"/>
              </a:spcAft>
              <a:buSzPts val="2070"/>
              <a:buChar char="•"/>
              <a:defRPr/>
            </a:lvl9pPr>
          </a:lstStyle>
          <a:p>
            <a:endParaRPr/>
          </a:p>
        </p:txBody>
      </p:sp>
      <p:sp>
        <p:nvSpPr>
          <p:cNvPr id="72" name="Google Shape;72;p14"/>
          <p:cNvSpPr txBox="1">
            <a:spLocks noGrp="1"/>
          </p:cNvSpPr>
          <p:nvPr>
            <p:ph type="dt" idx="10"/>
          </p:nvPr>
        </p:nvSpPr>
        <p:spPr>
          <a:xfrm>
            <a:off x="6356670" y="4470400"/>
            <a:ext cx="1148400" cy="2094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3" name="Google Shape;73;p14"/>
          <p:cNvSpPr txBox="1">
            <a:spLocks noGrp="1"/>
          </p:cNvSpPr>
          <p:nvPr>
            <p:ph type="ftr" idx="11"/>
          </p:nvPr>
        </p:nvSpPr>
        <p:spPr>
          <a:xfrm>
            <a:off x="1176865" y="4470400"/>
            <a:ext cx="5104800" cy="20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74" name="Google Shape;74;p14"/>
          <p:cNvSpPr txBox="1">
            <a:spLocks noGrp="1"/>
          </p:cNvSpPr>
          <p:nvPr>
            <p:ph type="sldNum" idx="12"/>
          </p:nvPr>
        </p:nvSpPr>
        <p:spPr>
          <a:xfrm>
            <a:off x="7580091" y="4470400"/>
            <a:ext cx="395400" cy="20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28429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1" y="1547547"/>
            <a:ext cx="7796030" cy="248339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5371567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7AFFB9B-9FB8-469E-96F9-4D32314110B6}" type="datetimeFigureOut">
              <a:rPr lang="en-US" smtClean="0"/>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31437679"/>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54487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smtClean="0"/>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28926382"/>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84095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5BB1C6-BF8F-4481-8AB2-603A1C8A906A}" type="datetimeFigureOut">
              <a:rPr lang="en-US" smtClean="0"/>
              <a:t>12/5/2020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98757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097649AC-CB8F-4FF1-9A34-5861C74DD0A7}" type="datetimeFigureOut">
              <a:rPr lang="en-US" smtClean="0"/>
              <a:t>12/5/2020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2902077"/>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EC5CECA-2D3A-4680-9B49-752200DE467C}" type="datetimeFigureOut">
              <a:rPr lang="en-US" smtClean="0"/>
              <a:t>12/5/2020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39183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085850"/>
            <a:ext cx="2550798" cy="108585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215"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7" name="Date Placeholder 4"/>
          <p:cNvSpPr>
            <a:spLocks noGrp="1"/>
          </p:cNvSpPr>
          <p:nvPr>
            <p:ph type="dt" sz="half" idx="10"/>
          </p:nvPr>
        </p:nvSpPr>
        <p:spPr/>
        <p:txBody>
          <a:bodyPr/>
          <a:lstStyle/>
          <a:p>
            <a:fld id="{C35BB1C6-BF8F-4481-8AB2-603A1C8A906A}" type="datetimeFigureOut">
              <a:rPr lang="en-US" smtClean="0"/>
              <a:t>12/5/2020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44892486"/>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smtClean="0"/>
              <a:t>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2924901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smtClean="0"/>
              <a:t>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0782551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514351"/>
            <a:ext cx="7796030" cy="2395115"/>
          </a:xfrm>
        </p:spPr>
        <p:txBody>
          <a:bodyPr anchor="b">
            <a:normAutofit/>
          </a:bodyPr>
          <a:lstStyle>
            <a:lvl1pPr algn="l">
              <a:defRPr sz="4050"/>
            </a:lvl1pPr>
          </a:lstStyle>
          <a:p>
            <a:r>
              <a:rPr lang="en-US" smtClean="0"/>
              <a:t>Click to edit Master title style</a:t>
            </a:r>
            <a:endParaRPr lang="en-US" dirty="0"/>
          </a:p>
        </p:txBody>
      </p:sp>
      <p:sp>
        <p:nvSpPr>
          <p:cNvPr id="3" name="Text Placeholder 2"/>
          <p:cNvSpPr>
            <a:spLocks noGrp="1"/>
          </p:cNvSpPr>
          <p:nvPr>
            <p:ph type="body" idx="1"/>
          </p:nvPr>
        </p:nvSpPr>
        <p:spPr>
          <a:xfrm>
            <a:off x="514351" y="2806700"/>
            <a:ext cx="7796030" cy="1229711"/>
          </a:xfrm>
        </p:spPr>
        <p:txBody>
          <a:bodyPr anchor="t">
            <a:normAutofit/>
          </a:bodyPr>
          <a:lstStyle>
            <a:lvl1pPr marL="0" indent="0" algn="l">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smtClean="0"/>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67408314"/>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4" name="Date Placeholder 3"/>
          <p:cNvSpPr>
            <a:spLocks noGrp="1"/>
          </p:cNvSpPr>
          <p:nvPr>
            <p:ph type="dt" sz="half" idx="10"/>
          </p:nvPr>
        </p:nvSpPr>
        <p:spPr/>
        <p:txBody>
          <a:bodyPr/>
          <a:lstStyle/>
          <a:p>
            <a:fld id="{DD4B9363-8B87-41B7-9F8E-64519CBB8F34}" type="datetimeFigureOut">
              <a:rPr lang="en-US" smtClean="0"/>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9712837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7800" y="2828380"/>
            <a:ext cx="5459737" cy="256631"/>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smtClean="0"/>
              <a:t>Edit Master text styles</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4" name="Date Placeholder 3"/>
          <p:cNvSpPr>
            <a:spLocks noGrp="1"/>
          </p:cNvSpPr>
          <p:nvPr>
            <p:ph type="dt" sz="half" idx="10"/>
          </p:nvPr>
        </p:nvSpPr>
        <p:spPr/>
        <p:txBody>
          <a:bodyPr/>
          <a:lstStyle/>
          <a:p>
            <a:fld id="{C35BB1C6-BF8F-4481-8AB2-603A1C8A906A}" type="datetimeFigureOut">
              <a:rPr lang="en-US" smtClean="0"/>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2" name="TextBox 11"/>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191474426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5" cy="1239885"/>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5BB1C6-BF8F-4481-8AB2-603A1C8A906A}" type="datetimeFigureOut">
              <a:rPr lang="en-US" smtClean="0"/>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9060573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cxnSp>
        <p:nvCxnSpPr>
          <p:cNvPr id="17" name="Straight Connector 16"/>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8FBA082-94DF-4C4B-A041-6624924AB0A8}" type="datetimeFigureOut">
              <a:rPr lang="en-US" smtClean="0"/>
              <a:t>12/5/2020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4208546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cxnSp>
        <p:nvCxnSpPr>
          <p:cNvPr id="19" name="Straight Connector 18"/>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7686C4-3AB5-4E0C-86CA-FB108C350AA9}" type="datetimeFigureOut">
              <a:rPr lang="en-US" smtClean="0"/>
              <a:t>12/5/2020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10477634"/>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92795951"/>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2005598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514350"/>
            <a:ext cx="7797662" cy="868605"/>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0" y="1547547"/>
            <a:ext cx="3816536" cy="248339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495478" y="1547547"/>
            <a:ext cx="3814904" cy="248339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smtClean="0"/>
              <a:t>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0592112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514350"/>
            <a:ext cx="7796030" cy="86860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8767" y="1547547"/>
            <a:ext cx="3642119" cy="509996"/>
          </a:xfrm>
        </p:spPr>
        <p:txBody>
          <a:bodyPr anchor="b">
            <a:noAutofit/>
          </a:bodyPr>
          <a:lstStyle>
            <a:lvl1pPr marL="0" indent="0">
              <a:lnSpc>
                <a:spcPct val="90000"/>
              </a:lnSpc>
              <a:buNone/>
              <a:defRPr sz="19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2" name="Content Placeholder 3"/>
          <p:cNvSpPr>
            <a:spLocks noGrp="1"/>
          </p:cNvSpPr>
          <p:nvPr>
            <p:ph sz="quarter" idx="13"/>
          </p:nvPr>
        </p:nvSpPr>
        <p:spPr>
          <a:xfrm>
            <a:off x="514352" y="2146300"/>
            <a:ext cx="3816534" cy="188463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644" y="1547547"/>
            <a:ext cx="3648368" cy="509996"/>
          </a:xfrm>
        </p:spPr>
        <p:txBody>
          <a:bodyPr anchor="b">
            <a:noAutofit/>
          </a:bodyPr>
          <a:lstStyle>
            <a:lvl1pPr marL="0" indent="0">
              <a:lnSpc>
                <a:spcPct val="90000"/>
              </a:lnSpc>
              <a:buNone/>
              <a:defRPr sz="19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3" name="Content Placeholder 5"/>
          <p:cNvSpPr>
            <a:spLocks noGrp="1"/>
          </p:cNvSpPr>
          <p:nvPr>
            <p:ph sz="quarter" idx="14"/>
          </p:nvPr>
        </p:nvSpPr>
        <p:spPr>
          <a:xfrm>
            <a:off x="4495477" y="2146300"/>
            <a:ext cx="3816535" cy="188463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smtClean="0"/>
              <a:t>12/5/2020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868503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12/5/2020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9562162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12/5/2020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75984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514350"/>
            <a:ext cx="3095145" cy="1517439"/>
          </a:xfrm>
        </p:spPr>
        <p:txBody>
          <a:bodyPr anchor="b">
            <a:normAutofit/>
          </a:bodyPr>
          <a:lstStyle>
            <a:lvl1pPr algn="ctr">
              <a:defRPr sz="2700"/>
            </a:lvl1pPr>
          </a:lstStyle>
          <a:p>
            <a:r>
              <a:rPr lang="en-US" smtClean="0"/>
              <a:t>Click to edit Master title style</a:t>
            </a:r>
            <a:endParaRPr lang="en-US" dirty="0"/>
          </a:p>
        </p:txBody>
      </p:sp>
      <p:sp>
        <p:nvSpPr>
          <p:cNvPr id="10" name="Content Placeholder 2"/>
          <p:cNvSpPr>
            <a:spLocks noGrp="1"/>
          </p:cNvSpPr>
          <p:nvPr>
            <p:ph sz="quarter" idx="13"/>
          </p:nvPr>
        </p:nvSpPr>
        <p:spPr>
          <a:xfrm>
            <a:off x="3784600" y="514350"/>
            <a:ext cx="4525781" cy="35165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20232" y="2031789"/>
            <a:ext cx="3095146" cy="1999150"/>
          </a:xfrm>
        </p:spPr>
        <p:txBody>
          <a:bodyPr anchor="t">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smtClean="0"/>
              <a:t>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3959885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514350"/>
            <a:ext cx="4758977" cy="1517439"/>
          </a:xfrm>
        </p:spPr>
        <p:txBody>
          <a:bodyPr anchor="b">
            <a:normAutofit/>
          </a:bodyPr>
          <a:lstStyle>
            <a:lvl1pPr algn="ctr">
              <a:defRPr sz="27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611771" y="0"/>
            <a:ext cx="2698610" cy="3803650"/>
          </a:xfrm>
          <a:ln w="57150" cmpd="thinThick">
            <a:solidFill>
              <a:schemeClr val="bg1">
                <a:lumMod val="50000"/>
              </a:schemeClr>
            </a:solidFill>
            <a:miter lim="800000"/>
          </a:ln>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514351" y="2031789"/>
            <a:ext cx="4758976" cy="1771861"/>
          </a:xfrm>
        </p:spPr>
        <p:txBody>
          <a:bodyPr anchor="t">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smtClean="0"/>
              <a:t>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2539623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21" Type="http://schemas.openxmlformats.org/officeDocument/2006/relationships/image" Target="../media/image7.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5.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0" name="Group 9"/>
          <p:cNvGrpSpPr/>
          <p:nvPr/>
        </p:nvGrpSpPr>
        <p:grpSpPr>
          <a:xfrm>
            <a:off x="-19048" y="0"/>
            <a:ext cx="9004013" cy="498306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14351" y="514350"/>
            <a:ext cx="7797662" cy="86397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1547547"/>
            <a:ext cx="7797662" cy="2483392"/>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73562" y="4318000"/>
            <a:ext cx="2838450" cy="373853"/>
          </a:xfrm>
          <a:prstGeom prst="rect">
            <a:avLst/>
          </a:prstGeom>
        </p:spPr>
        <p:txBody>
          <a:bodyPr vert="horz" lIns="91440" tIns="45720" rIns="91440" bIns="45720" rtlCol="0" anchor="ctr"/>
          <a:lstStyle>
            <a:lvl1pPr algn="r">
              <a:defRPr sz="2400" cap="all" baseline="0">
                <a:solidFill>
                  <a:schemeClr val="accent1">
                    <a:lumMod val="40000"/>
                    <a:lumOff val="60000"/>
                  </a:schemeClr>
                </a:solidFill>
              </a:defRPr>
            </a:lvl1pPr>
          </a:lstStyle>
          <a:p>
            <a:fld id="{C35BB1C6-BF8F-4481-8AB2-603A1C8A906A}" type="datetimeFigureOut">
              <a:rPr lang="en-US" smtClean="0"/>
              <a:t>12/5/2020</a:t>
            </a:fld>
            <a:endParaRPr lang="en-US" dirty="0"/>
          </a:p>
        </p:txBody>
      </p:sp>
      <p:sp>
        <p:nvSpPr>
          <p:cNvPr id="5" name="Footer Placeholder 4"/>
          <p:cNvSpPr>
            <a:spLocks noGrp="1"/>
          </p:cNvSpPr>
          <p:nvPr>
            <p:ph type="ftr" sz="quarter" idx="3"/>
          </p:nvPr>
        </p:nvSpPr>
        <p:spPr>
          <a:xfrm>
            <a:off x="514351" y="4318000"/>
            <a:ext cx="4124789" cy="373853"/>
          </a:xfrm>
          <a:prstGeom prst="rect">
            <a:avLst/>
          </a:prstGeom>
        </p:spPr>
        <p:txBody>
          <a:bodyPr vert="horz" lIns="91440" tIns="45720" rIns="91440" bIns="45720" rtlCol="0" anchor="ctr"/>
          <a:lstStyle>
            <a:lvl1pPr algn="l">
              <a:defRPr sz="2400" cap="all" baseline="0">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4715341" y="4318000"/>
            <a:ext cx="680390" cy="373853"/>
          </a:xfrm>
          <a:prstGeom prst="rect">
            <a:avLst/>
          </a:prstGeom>
        </p:spPr>
        <p:txBody>
          <a:bodyPr vert="horz" lIns="91440" tIns="45720" rIns="91440" bIns="45720" rtlCol="0" anchor="ctr"/>
          <a:lstStyle>
            <a:lvl1pPr algn="ctr">
              <a:defRPr sz="2400" cap="all" baseline="0">
                <a:solidFill>
                  <a:schemeClr val="accent1">
                    <a:lumMod val="40000"/>
                    <a:lumOff val="60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7243732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Lst>
  <p:hf sldNum="0" hdr="0" ftr="0" dt="0"/>
  <p:txStyles>
    <p:titleStyle>
      <a:lvl1pPr algn="l" defTabSz="685800" rtl="0" eaLnBrk="1" latinLnBrk="0" hangingPunct="1">
        <a:lnSpc>
          <a:spcPct val="90000"/>
        </a:lnSpc>
        <a:spcBef>
          <a:spcPct val="0"/>
        </a:spcBef>
        <a:buNone/>
        <a:defRPr sz="4050" kern="1200" cap="all" baseline="0">
          <a:solidFill>
            <a:schemeClr val="accent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60000"/>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6" name="Oval 15"/>
          <p:cNvSpPr/>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616730" y="1343026"/>
            <a:ext cx="74294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C35BB1C6-BF8F-4481-8AB2-603A1C8A906A}" type="datetimeFigureOut">
              <a:rPr lang="en-US" smtClean="0"/>
              <a:t>12/5/2020</a:t>
            </a:fld>
            <a:endParaRPr lang="en-US" dirty="0"/>
          </a:p>
        </p:txBody>
      </p:sp>
      <p:sp>
        <p:nvSpPr>
          <p:cNvPr id="5" name="Footer Placeholder 4"/>
          <p:cNvSpPr>
            <a:spLocks noGrp="1"/>
          </p:cNvSpPr>
          <p:nvPr>
            <p:ph type="ftr" sz="quarter" idx="3"/>
          </p:nvPr>
        </p:nvSpPr>
        <p:spPr>
          <a:xfrm rot="5400000">
            <a:off x="6713680" y="2418973"/>
            <a:ext cx="289484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77077748"/>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japha.org/article/S1544-3191(18)30004-9/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pharmacist.com/article/pharmacy-interns-and-techs-who-meet-hhs-requirements-can-administer-childhood-covid-19" TargetMode="External"/><Relationship Id="rId2" Type="http://schemas.openxmlformats.org/officeDocument/2006/relationships/hyperlink" Target="https://www.hhs.gov/sites/default/files/prep-act-guidance.pdf"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rld.state.nm.us/uploads/FileLinks/ad6770c244f74bdaaeaa53842023b4c7/technician_vaccine_administration_and_covid_testing_ii.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rld.state.nm.us/uploads/files/16_19_26%20Immunization.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dc.gov/vaccines/hcp/conversations/downloads/vacsafe-understand-color-office.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immunology.org/celebrate-vaccines/public-engagement/guide-childhood-vaccinations/how-vaccines-work"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vaccines/hcp/conversations/downloads/vacsafe-understand-color-office.pdf" TargetMode="Externa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dc.gov/coronavirus/2019-ncov/vaccines/different-vaccines/how-they-work.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dc.gov/vaccines/vac-gen/immunity-types.ht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kob.com/new-mexico-news/fact-vs-fiction-what-you-need-to-know-about-the-covid-19-vaccine/5941661/" TargetMode="External"/><Relationship Id="rId2" Type="http://schemas.openxmlformats.org/officeDocument/2006/relationships/hyperlink" Target="https://hsc.unm.edu/about/administrative-departments/community-health/programs/nmic/"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publichealth.org/public-awareness/understanding-vaccines/vaccines-wor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dc.gov/media/releases/2019/s0424-highest-measles-cases-since-elimination.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c.gov/vaccines/hcp/acip-recs/general-recs/administration.html"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vaccines/hcp/admin/prepare-vaccines.html"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TDcFievcUVs" TargetMode="External"/><Relationship Id="rId2" Type="http://schemas.openxmlformats.org/officeDocument/2006/relationships/hyperlink" Target="https://www.youtube.com/watch?v=aYpKmjFMZcg"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www.youtube.com/watch?v=oZAOqlk3TBA" TargetMode="External"/><Relationship Id="rId4" Type="http://schemas.openxmlformats.org/officeDocument/2006/relationships/hyperlink" Target="https://www.youtube.com/watch?v=b22fcpRtMiE&amp;feature=youtu.b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verywellhealth.com/choosing-an-intramuscular-injection-site-2616508" TargetMode="External"/><Relationship Id="rId2" Type="http://schemas.openxmlformats.org/officeDocument/2006/relationships/hyperlink" Target="https://www.verywellhealth.com/how-to-give-a-subcutaneous-injection-2616456"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ww.immunize.org/catg.d/p3085.pdf" TargetMode="Externa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immunize.org/technically-speaking/20200721.asp"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hyperlink" Target="https://www.immunize.org/technically-speaking/20200721.asp"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hyperlink" Target="https://www.immunize.org/technically-speaking/20200721.asp"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flumistquadrivalenthcp.com/dosing-and-administration/administration.html"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qQRgqK_ONKk" TargetMode="External"/><Relationship Id="rId2" Type="http://schemas.openxmlformats.org/officeDocument/2006/relationships/hyperlink" Target="https://cardiomed.com/catalog/safety-devices/easypoint/"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7.png"/><Relationship Id="rId4" Type="http://schemas.openxmlformats.org/officeDocument/2006/relationships/hyperlink" Target="https://www.youtube.com/watch?v=yKpQkuTR968"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immunize.org/catg.d/p3046.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immunize.org/technically-speaking/20141101.asp"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1H7LnK0CpOY" TargetMode="External"/><Relationship Id="rId2" Type="http://schemas.openxmlformats.org/officeDocument/2006/relationships/hyperlink" Target="https://www.youtube.com/watch?v=WsZ6NEijlfI"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youtube.com/watch?v=-STH2nfCIk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ncbi.nlm.nih.gov/pmc/articles/PMC6347325/"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immunize.org/catg.d/p4065.pdf"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hyperlink" Target="https://www.immunize.org/catg.d/p4060.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hyperlink" Target="https://www.cdc.gov/vaccines/hcp/vis/vis-statements/flu.pdf"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57.png"/><Relationship Id="rId4" Type="http://schemas.openxmlformats.org/officeDocument/2006/relationships/hyperlink" Target="https://www.pharmacytimes.com/publications/supplementals/2017/ImmunizationSupplementNovember2017/vaccine-vial-disposal-guideline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immunize.org/fda/"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hyperlink" Target="https://www.immunize.org/catg.d/p2029.pdf" TargetMode="External"/><Relationship Id="rId2" Type="http://schemas.openxmlformats.org/officeDocument/2006/relationships/hyperlink" Target="https://www.aafp.org/fpm/2007/0300/p48.html" TargetMode="Externa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hyperlink" Target="https://www.nmhealth.org/about/phd/idb/imp/siis/" TargetMode="External"/><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hyperlink" Target="https://www.aafp.org/fpm/2007/0300/p48.html" TargetMode="External"/><Relationship Id="rId2" Type="http://schemas.openxmlformats.org/officeDocument/2006/relationships/hyperlink" Target="http://www.immunize.org/catg.d/p3039.pdf" TargetMode="Externa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hyperlink" Target="https://www.pharmacytimes.com/publications/supplementals/2017/immunizationsupplementaugust2017/sharps-disposal-assuring-regulatory-compliance-during-offsite-vaccination-clinics" TargetMode="External"/><Relationship Id="rId2" Type="http://schemas.openxmlformats.org/officeDocument/2006/relationships/hyperlink" Target="https://www.osha.gov/bloodborne-pathogens" TargetMode="Externa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hyperlink" Target="https://www.nmpharmacy.org/resources/Documents/IZprot2015%20-%20June%20BOP-Aug%20MB-Aug%20BON%201.pdf"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cdc.gov/vaccines/hcp/acip-recs/general-recs/adverse-reactions.html" TargetMode="Externa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vaers.hhs.gov/" TargetMode="Externa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hrsa.gov/vaccine-compensation/index.html" TargetMode="Externa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7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hyperlink" Target="https://vaccine-safety-training.org/vaccine-components.html" TargetMode="External"/><Relationship Id="rId4" Type="http://schemas.openxmlformats.org/officeDocument/2006/relationships/image" Target="../media/image25.png"/></Relationships>
</file>

<file path=ppt/slides/_rels/slide78.xml.rels><?xml version="1.0" encoding="UTF-8" standalone="yes"?>
<Relationships xmlns="http://schemas.openxmlformats.org/package/2006/relationships"><Relationship Id="rId3" Type="http://schemas.openxmlformats.org/officeDocument/2006/relationships/hyperlink" Target="https://www.cdc.gov/vaccines/schedules/hcp/index.html"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71.jpg"/><Relationship Id="rId4" Type="http://schemas.openxmlformats.org/officeDocument/2006/relationships/image" Target="../media/image70.jpg"/></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cdc.gov/vaccines/schedules/hcp/imz/catchup.html" TargetMode="Externa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http://www.rld.state.nm.us/uploads/FileLinks/ad6770c244f74bdaaeaa53842023b4c7/technician_vaccine_administration_and_covid_testing_ii.pdf"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2129366" y="686503"/>
            <a:ext cx="6798734" cy="977900"/>
          </a:xfrm>
          <a:prstGeom prst="rect">
            <a:avLst/>
          </a:prstGeom>
          <a:solidFill>
            <a:srgbClr val="00B0F0"/>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2790"/>
              <a:buFont typeface="Garamond"/>
              <a:buNone/>
            </a:pPr>
            <a:r>
              <a:rPr lang="en-US" sz="3600" dirty="0" smtClean="0"/>
              <a:t>Pharmacist Technician Immunization Training Course</a:t>
            </a:r>
            <a:endParaRPr sz="3600" dirty="0"/>
          </a:p>
        </p:txBody>
      </p:sp>
      <p:sp>
        <p:nvSpPr>
          <p:cNvPr id="81" name="Google Shape;81;p15"/>
          <p:cNvSpPr txBox="1">
            <a:spLocks noGrp="1"/>
          </p:cNvSpPr>
          <p:nvPr>
            <p:ph sz="half" idx="1"/>
          </p:nvPr>
        </p:nvSpPr>
        <p:spPr>
          <a:xfrm>
            <a:off x="1176875" y="1740800"/>
            <a:ext cx="3395100" cy="884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70"/>
              <a:buNone/>
            </a:pPr>
            <a:r>
              <a:rPr lang="en"/>
              <a:t>  </a:t>
            </a:r>
            <a:endParaRPr dirty="0"/>
          </a:p>
        </p:txBody>
      </p:sp>
      <p:pic>
        <p:nvPicPr>
          <p:cNvPr id="3" name="Picture 2"/>
          <p:cNvPicPr>
            <a:picLocks noChangeAspect="1"/>
          </p:cNvPicPr>
          <p:nvPr/>
        </p:nvPicPr>
        <p:blipFill>
          <a:blip r:embed="rId3"/>
          <a:stretch>
            <a:fillRect/>
          </a:stretch>
        </p:blipFill>
        <p:spPr>
          <a:xfrm>
            <a:off x="174598" y="247230"/>
            <a:ext cx="1905000" cy="1905000"/>
          </a:xfrm>
          <a:prstGeom prst="rect">
            <a:avLst/>
          </a:prstGeom>
        </p:spPr>
      </p:pic>
      <p:pic>
        <p:nvPicPr>
          <p:cNvPr id="5" name="Picture 4"/>
          <p:cNvPicPr>
            <a:picLocks noChangeAspect="1"/>
          </p:cNvPicPr>
          <p:nvPr/>
        </p:nvPicPr>
        <p:blipFill>
          <a:blip r:embed="rId4"/>
          <a:stretch>
            <a:fillRect/>
          </a:stretch>
        </p:blipFill>
        <p:spPr>
          <a:xfrm>
            <a:off x="174598" y="3941481"/>
            <a:ext cx="4305300" cy="10572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5561" y="1740800"/>
            <a:ext cx="2143125" cy="2143125"/>
          </a:xfrm>
          <a:prstGeom prst="rect">
            <a:avLst/>
          </a:prstGeom>
        </p:spPr>
      </p:pic>
      <p:pic>
        <p:nvPicPr>
          <p:cNvPr id="7" name="Picture 6"/>
          <p:cNvPicPr>
            <a:picLocks noChangeAspect="1"/>
          </p:cNvPicPr>
          <p:nvPr/>
        </p:nvPicPr>
        <p:blipFill>
          <a:blip r:embed="rId6"/>
          <a:stretch>
            <a:fillRect/>
          </a:stretch>
        </p:blipFill>
        <p:spPr>
          <a:xfrm>
            <a:off x="3262287" y="1811294"/>
            <a:ext cx="2619375" cy="1743075"/>
          </a:xfrm>
          <a:prstGeom prst="rect">
            <a:avLst/>
          </a:prstGeom>
        </p:spPr>
      </p:pic>
      <p:sp>
        <p:nvSpPr>
          <p:cNvPr id="8" name="AutoShape 2" descr="New Mexico Pharmacists Association - Home"/>
          <p:cNvSpPr>
            <a:spLocks noChangeAspect="1" noChangeArrowheads="1"/>
          </p:cNvSpPr>
          <p:nvPr/>
        </p:nvSpPr>
        <p:spPr bwMode="auto">
          <a:xfrm>
            <a:off x="63500" y="-136525"/>
            <a:ext cx="1838325" cy="167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9"/>
          <p:cNvPicPr>
            <a:picLocks noChangeAspect="1"/>
          </p:cNvPicPr>
          <p:nvPr/>
        </p:nvPicPr>
        <p:blipFill>
          <a:blip r:embed="rId7"/>
          <a:stretch>
            <a:fillRect/>
          </a:stretch>
        </p:blipFill>
        <p:spPr>
          <a:xfrm>
            <a:off x="8420124" y="4470119"/>
            <a:ext cx="567031" cy="518773"/>
          </a:xfrm>
          <a:prstGeom prst="rect">
            <a:avLst/>
          </a:prstGeom>
        </p:spPr>
      </p:pic>
      <p:sp>
        <p:nvSpPr>
          <p:cNvPr id="11" name="AutoShape 6" descr="New Mexico Pharmacists Association - Reducing Morbidity, Mortality and  Healthcare Costs Through Adult Immunization Webinar"/>
          <p:cNvSpPr>
            <a:spLocks noChangeAspect="1" noChangeArrowheads="1"/>
          </p:cNvSpPr>
          <p:nvPr/>
        </p:nvSpPr>
        <p:spPr bwMode="auto">
          <a:xfrm>
            <a:off x="63500" y="-136525"/>
            <a:ext cx="3667125" cy="1247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TextBox 12"/>
          <p:cNvSpPr txBox="1"/>
          <p:nvPr/>
        </p:nvSpPr>
        <p:spPr>
          <a:xfrm flipH="1">
            <a:off x="3730625" y="3185037"/>
            <a:ext cx="2281168" cy="369332"/>
          </a:xfrm>
          <a:prstGeom prst="rect">
            <a:avLst/>
          </a:prstGeom>
          <a:noFill/>
        </p:spPr>
        <p:txBody>
          <a:bodyPr wrap="square" rtlCol="0">
            <a:spAutoFit/>
          </a:bodyPr>
          <a:lstStyle/>
          <a:p>
            <a:r>
              <a:rPr lang="en-US" dirty="0" smtClean="0">
                <a:solidFill>
                  <a:schemeClr val="bg1"/>
                </a:solidFill>
              </a:rPr>
              <a:t>Home Study  </a:t>
            </a:r>
            <a:endParaRPr lang="en-US" dirty="0">
              <a:solidFill>
                <a:schemeClr val="bg1"/>
              </a:solidFill>
            </a:endParaRPr>
          </a:p>
        </p:txBody>
      </p:sp>
      <p:sp>
        <p:nvSpPr>
          <p:cNvPr id="2" name="AutoShape 2" descr="https://hsclink.health.unm.edu/owa/service.svc/s/GetFileAttachment?id=AAMkADQ0ZTIzYzY5LTk1ZTgtNDM5Ny05ZmViLTRkMTM5NjMzOGYxZABGAAAAAAD8DHgv5JUMTKuVnhoyTfVPBwCKVgiORzT8SrnjBnPa09AfAAAAAAENAACKVgiORzT8SrnjBnPa09AfAAYFDllWAAABEgAQAGuqu9WURZ5Ln6HS2I8jhfc%3D&amp;isImagePreview=True&amp;X-OWA-CANARY=zFiTirdyqEuAoNH4QuaKSE4RDA2BmNgIt5UGeJ7gEgF3glKd21rXRx1JKgO6Jc57BMxFXDxPyCw."/>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a:blip r:embed="rId8"/>
          <a:stretch>
            <a:fillRect/>
          </a:stretch>
        </p:blipFill>
        <p:spPr>
          <a:xfrm>
            <a:off x="5433318" y="2862025"/>
            <a:ext cx="1310768" cy="21589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46"/>
    </mc:Choice>
    <mc:Fallback xmlns="">
      <p:transition spd="slow" advTm="694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Pharmacy technicians success with immunizations thus far &amp; yet To come…</a:t>
            </a:r>
            <a:endParaRPr lang="en-US" dirty="0"/>
          </a:p>
        </p:txBody>
      </p:sp>
      <p:sp>
        <p:nvSpPr>
          <p:cNvPr id="3" name="Content Placeholder 2"/>
          <p:cNvSpPr>
            <a:spLocks noGrp="1"/>
          </p:cNvSpPr>
          <p:nvPr>
            <p:ph sz="quarter" idx="13"/>
          </p:nvPr>
        </p:nvSpPr>
        <p:spPr>
          <a:xfrm>
            <a:off x="514351" y="1688729"/>
            <a:ext cx="7796030" cy="2483392"/>
          </a:xfrm>
        </p:spPr>
        <p:txBody>
          <a:bodyPr>
            <a:noAutofit/>
          </a:bodyPr>
          <a:lstStyle/>
          <a:p>
            <a:r>
              <a:rPr lang="en-US" sz="1400" cap="none" dirty="0" smtClean="0">
                <a:latin typeface="Arial" panose="020B0604020202020204" pitchFamily="34" charset="0"/>
                <a:cs typeface="Arial" panose="020B0604020202020204" pitchFamily="34" charset="0"/>
              </a:rPr>
              <a:t>In Idaho on March 2017, a new law allowed a pharmacist to “delegate the technical task of administering an immunization to a student pharmacist or a certified technician…” (Idaho Rule 330.03)</a:t>
            </a:r>
          </a:p>
          <a:p>
            <a:r>
              <a:rPr lang="en-US" sz="1400" cap="none" dirty="0" smtClean="0">
                <a:latin typeface="Arial" panose="020B0604020202020204" pitchFamily="34" charset="0"/>
                <a:cs typeface="Arial" panose="020B0604020202020204" pitchFamily="34" charset="0"/>
              </a:rPr>
              <a:t>A study completed in Idaho, looked at dates between December </a:t>
            </a:r>
            <a:r>
              <a:rPr lang="en-US" sz="1400" cap="none" dirty="0">
                <a:latin typeface="Arial" panose="020B0604020202020204" pitchFamily="34" charset="0"/>
                <a:cs typeface="Arial" panose="020B0604020202020204" pitchFamily="34" charset="0"/>
              </a:rPr>
              <a:t>2016 to May 2017, </a:t>
            </a:r>
            <a:r>
              <a:rPr lang="en-US" sz="1400" cap="none" dirty="0" smtClean="0">
                <a:latin typeface="Arial" panose="020B0604020202020204" pitchFamily="34" charset="0"/>
                <a:cs typeface="Arial" panose="020B0604020202020204" pitchFamily="34" charset="0"/>
              </a:rPr>
              <a:t>where immunized trained certified pharmacy technicians </a:t>
            </a:r>
            <a:r>
              <a:rPr lang="en-US" sz="1400" cap="none" dirty="0">
                <a:latin typeface="Arial" panose="020B0604020202020204" pitchFamily="34" charset="0"/>
                <a:cs typeface="Arial" panose="020B0604020202020204" pitchFamily="34" charset="0"/>
              </a:rPr>
              <a:t>administered 953 vaccinations to patients with no adverse </a:t>
            </a:r>
            <a:r>
              <a:rPr lang="en-US" sz="1400" cap="none" dirty="0" smtClean="0">
                <a:latin typeface="Arial" panose="020B0604020202020204" pitchFamily="34" charset="0"/>
                <a:cs typeface="Arial" panose="020B0604020202020204" pitchFamily="34" charset="0"/>
              </a:rPr>
              <a:t>events.</a:t>
            </a:r>
          </a:p>
          <a:p>
            <a:r>
              <a:rPr lang="en-US" sz="1400" cap="none" dirty="0">
                <a:latin typeface="Arial" panose="020B0604020202020204" pitchFamily="34" charset="0"/>
                <a:cs typeface="Arial" panose="020B0604020202020204" pitchFamily="34" charset="0"/>
              </a:rPr>
              <a:t>The U.S. Department of Health and Human Services (HHS) </a:t>
            </a:r>
            <a:r>
              <a:rPr lang="en-US" sz="1400" cap="none" dirty="0" smtClean="0">
                <a:latin typeface="Arial" panose="020B0604020202020204" pitchFamily="34" charset="0"/>
                <a:cs typeface="Arial" panose="020B0604020202020204" pitchFamily="34" charset="0"/>
              </a:rPr>
              <a:t>has released federal guidance that now expands </a:t>
            </a:r>
            <a:r>
              <a:rPr lang="en-US" sz="1400" cap="none" dirty="0">
                <a:latin typeface="Arial" panose="020B0604020202020204" pitchFamily="34" charset="0"/>
                <a:cs typeface="Arial" panose="020B0604020202020204" pitchFamily="34" charset="0"/>
              </a:rPr>
              <a:t>the immunization authorities of </a:t>
            </a:r>
            <a:r>
              <a:rPr lang="en-US" sz="1400" cap="none" dirty="0" smtClean="0">
                <a:latin typeface="Arial" panose="020B0604020202020204" pitchFamily="34" charset="0"/>
                <a:cs typeface="Arial" panose="020B0604020202020204" pitchFamily="34" charset="0"/>
              </a:rPr>
              <a:t>“qualified</a:t>
            </a:r>
            <a:r>
              <a:rPr lang="en-US" sz="1400" cap="none" dirty="0">
                <a:latin typeface="Arial" panose="020B0604020202020204" pitchFamily="34" charset="0"/>
                <a:cs typeface="Arial" panose="020B0604020202020204" pitchFamily="34" charset="0"/>
              </a:rPr>
              <a:t>” pharmacy technicians during the public health </a:t>
            </a:r>
            <a:r>
              <a:rPr lang="en-US" sz="1400" cap="none" dirty="0" smtClean="0">
                <a:latin typeface="Arial" panose="020B0604020202020204" pitchFamily="34" charset="0"/>
                <a:cs typeface="Arial" panose="020B0604020202020204" pitchFamily="34" charset="0"/>
              </a:rPr>
              <a:t>emergency. </a:t>
            </a:r>
          </a:p>
          <a:p>
            <a:pPr marL="0" indent="0">
              <a:buNone/>
            </a:pPr>
            <a:r>
              <a:rPr lang="en-US" sz="1400" cap="none" dirty="0">
                <a:latin typeface="Arial" panose="020B0604020202020204" pitchFamily="34" charset="0"/>
                <a:cs typeface="Arial" panose="020B0604020202020204" pitchFamily="34" charset="0"/>
              </a:rPr>
              <a:t> </a:t>
            </a:r>
          </a:p>
        </p:txBody>
      </p:sp>
      <p:sp>
        <p:nvSpPr>
          <p:cNvPr id="4" name="TextBox 3"/>
          <p:cNvSpPr txBox="1"/>
          <p:nvPr/>
        </p:nvSpPr>
        <p:spPr>
          <a:xfrm flipH="1">
            <a:off x="138288" y="4267200"/>
            <a:ext cx="8548156" cy="523220"/>
          </a:xfrm>
          <a:prstGeom prst="rect">
            <a:avLst/>
          </a:prstGeom>
          <a:noFill/>
        </p:spPr>
        <p:txBody>
          <a:bodyPr wrap="square" rtlCol="0">
            <a:spAutoFit/>
          </a:bodyPr>
          <a:lstStyle/>
          <a:p>
            <a:r>
              <a:rPr lang="en-US" sz="1400" dirty="0" smtClean="0">
                <a:latin typeface="Arial Narrow" panose="020B0606020202030204" pitchFamily="34" charset="0"/>
              </a:rPr>
              <a:t>McKeirnan </a:t>
            </a:r>
            <a:r>
              <a:rPr lang="en-US" sz="1400" dirty="0">
                <a:latin typeface="Arial Narrow" panose="020B0606020202030204" pitchFamily="34" charset="0"/>
              </a:rPr>
              <a:t>KC, Frazier KR, Nguyen M, et al.  Training pharmacy technicians to administer immunizations. </a:t>
            </a:r>
            <a:r>
              <a:rPr lang="en-US" sz="1400" i="1" dirty="0">
                <a:latin typeface="Arial Narrow" panose="020B0606020202030204" pitchFamily="34" charset="0"/>
              </a:rPr>
              <a:t>JAPHA</a:t>
            </a:r>
            <a:r>
              <a:rPr lang="en-US" sz="1400" dirty="0">
                <a:latin typeface="Arial Narrow" panose="020B0606020202030204" pitchFamily="34" charset="0"/>
              </a:rPr>
              <a:t>. 2018; 58(2):174-178.  </a:t>
            </a:r>
            <a:r>
              <a:rPr lang="en-US" sz="1400" dirty="0">
                <a:latin typeface="Arial Narrow" panose="020B0606020202030204" pitchFamily="34" charset="0"/>
                <a:hlinkClick r:id="rId2"/>
              </a:rPr>
              <a:t>http://www.japha.org/article/S1544-3191(18)30004-9/pdf</a:t>
            </a:r>
            <a:r>
              <a:rPr lang="en-US" sz="1400" dirty="0">
                <a:latin typeface="Arial Narrow" panose="020B0606020202030204" pitchFamily="34" charset="0"/>
              </a:rPr>
              <a:t>. </a:t>
            </a:r>
          </a:p>
        </p:txBody>
      </p:sp>
      <p:pic>
        <p:nvPicPr>
          <p:cNvPr id="5" name="Picture 4"/>
          <p:cNvPicPr>
            <a:picLocks noChangeAspect="1"/>
          </p:cNvPicPr>
          <p:nvPr/>
        </p:nvPicPr>
        <p:blipFill>
          <a:blip r:embed="rId3"/>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3296530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HHS Federal guidance</a:t>
            </a:r>
            <a:endParaRPr lang="en-US" dirty="0"/>
          </a:p>
        </p:txBody>
      </p:sp>
      <p:sp>
        <p:nvSpPr>
          <p:cNvPr id="3" name="Content Placeholder 2"/>
          <p:cNvSpPr>
            <a:spLocks noGrp="1"/>
          </p:cNvSpPr>
          <p:nvPr>
            <p:ph sz="quarter" idx="13"/>
          </p:nvPr>
        </p:nvSpPr>
        <p:spPr/>
        <p:txBody>
          <a:bodyPr>
            <a:normAutofit fontScale="77500" lnSpcReduction="20000"/>
          </a:bodyPr>
          <a:lstStyle/>
          <a:p>
            <a:r>
              <a:rPr lang="en-US" cap="none" dirty="0" smtClean="0">
                <a:latin typeface="Arial" panose="020B0604020202020204" pitchFamily="34" charset="0"/>
                <a:cs typeface="Arial" panose="020B0604020202020204" pitchFamily="34" charset="0"/>
              </a:rPr>
              <a:t>Please reference the following HHS document </a:t>
            </a:r>
            <a:r>
              <a:rPr lang="en-US" cap="none" dirty="0">
                <a:latin typeface="Arial" panose="020B0604020202020204" pitchFamily="34" charset="0"/>
                <a:cs typeface="Arial" panose="020B0604020202020204" pitchFamily="34" charset="0"/>
              </a:rPr>
              <a:t>at </a:t>
            </a:r>
            <a:r>
              <a:rPr lang="en-US" cap="none" dirty="0">
                <a:latin typeface="Arial" panose="020B0604020202020204" pitchFamily="34" charset="0"/>
                <a:cs typeface="Arial" panose="020B0604020202020204" pitchFamily="34" charset="0"/>
                <a:hlinkClick r:id="rId2"/>
              </a:rPr>
              <a:t>https://</a:t>
            </a:r>
            <a:r>
              <a:rPr lang="en-US" cap="none" dirty="0" smtClean="0">
                <a:latin typeface="Arial" panose="020B0604020202020204" pitchFamily="34" charset="0"/>
                <a:cs typeface="Arial" panose="020B0604020202020204" pitchFamily="34" charset="0"/>
                <a:hlinkClick r:id="rId2"/>
              </a:rPr>
              <a:t>www.hhs.gov/sites/default/files/prep-act-guidance.pdf</a:t>
            </a:r>
            <a:r>
              <a:rPr lang="en-US" cap="none" dirty="0" smtClean="0">
                <a:latin typeface="Arial" panose="020B0604020202020204" pitchFamily="34" charset="0"/>
                <a:cs typeface="Arial" panose="020B0604020202020204" pitchFamily="34" charset="0"/>
              </a:rPr>
              <a:t> </a:t>
            </a:r>
          </a:p>
          <a:p>
            <a:r>
              <a:rPr lang="en-US" cap="none" dirty="0" smtClean="0">
                <a:latin typeface="Arial" panose="020B0604020202020204" pitchFamily="34" charset="0"/>
                <a:cs typeface="Arial" panose="020B0604020202020204" pitchFamily="34" charset="0"/>
              </a:rPr>
              <a:t>Interns </a:t>
            </a:r>
            <a:r>
              <a:rPr lang="en-US" cap="none" dirty="0">
                <a:latin typeface="Arial" panose="020B0604020202020204" pitchFamily="34" charset="0"/>
                <a:cs typeface="Arial" panose="020B0604020202020204" pitchFamily="34" charset="0"/>
              </a:rPr>
              <a:t>and </a:t>
            </a:r>
            <a:r>
              <a:rPr lang="en-US" cap="none" dirty="0" smtClean="0">
                <a:latin typeface="Arial" panose="020B0604020202020204" pitchFamily="34" charset="0"/>
                <a:cs typeface="Arial" panose="020B0604020202020204" pitchFamily="34" charset="0"/>
              </a:rPr>
              <a:t>technicians </a:t>
            </a:r>
            <a:r>
              <a:rPr lang="en-US" cap="none" dirty="0">
                <a:latin typeface="Arial" panose="020B0604020202020204" pitchFamily="34" charset="0"/>
                <a:cs typeface="Arial" panose="020B0604020202020204" pitchFamily="34" charset="0"/>
              </a:rPr>
              <a:t>who meet conditions set forth by HHS will not only be allowed to administer ACIP-recommended childhood vaccines (ages 3 to 18) and FDA-authorized or licensed COVID-19 vaccines and tests (ages 3 and older)—including serology tests—but they will also be </a:t>
            </a:r>
            <a:r>
              <a:rPr lang="en-US" u="sng" cap="none" dirty="0">
                <a:latin typeface="Arial" panose="020B0604020202020204" pitchFamily="34" charset="0"/>
                <a:cs typeface="Arial" panose="020B0604020202020204" pitchFamily="34" charset="0"/>
              </a:rPr>
              <a:t>granted liability coverage</a:t>
            </a:r>
            <a:r>
              <a:rPr lang="en-US" cap="none" dirty="0">
                <a:latin typeface="Arial" panose="020B0604020202020204" pitchFamily="34" charset="0"/>
                <a:cs typeface="Arial" panose="020B0604020202020204" pitchFamily="34" charset="0"/>
              </a:rPr>
              <a:t> for these duties during the public health emergency. </a:t>
            </a:r>
            <a:endParaRPr lang="en-US" cap="none" dirty="0" smtClean="0">
              <a:latin typeface="Arial" panose="020B0604020202020204" pitchFamily="34" charset="0"/>
              <a:cs typeface="Arial" panose="020B0604020202020204" pitchFamily="34" charset="0"/>
            </a:endParaRPr>
          </a:p>
          <a:p>
            <a:r>
              <a:rPr lang="en-US" cap="none" dirty="0">
                <a:latin typeface="Arial" panose="020B0604020202020204" pitchFamily="34" charset="0"/>
                <a:cs typeface="Arial" panose="020B0604020202020204" pitchFamily="34" charset="0"/>
              </a:rPr>
              <a:t>According to the </a:t>
            </a:r>
            <a:r>
              <a:rPr lang="en-US" cap="none" dirty="0" smtClean="0">
                <a:latin typeface="Arial" panose="020B0604020202020204" pitchFamily="34" charset="0"/>
                <a:cs typeface="Arial" panose="020B0604020202020204" pitchFamily="34" charset="0"/>
              </a:rPr>
              <a:t>guidance</a:t>
            </a:r>
            <a:r>
              <a:rPr lang="en-US" cap="none" dirty="0">
                <a:latin typeface="Arial" panose="020B0604020202020204" pitchFamily="34" charset="0"/>
                <a:cs typeface="Arial" panose="020B0604020202020204" pitchFamily="34" charset="0"/>
              </a:rPr>
              <a:t>, to be deemed a “qualified person” under federal law—that is, authorized and granted liability coverage to administer FDA-authorized or FDA-licensed COVID-19 vaccines to patients ages 3 or older or ACIP-recommended childhood vaccinations to patients ages 3 through 18—qualified pharmacy technicians and state-authorized pharmacy interns must satisfy and practice under </a:t>
            </a:r>
            <a:r>
              <a:rPr lang="en-US" cap="none" dirty="0" smtClean="0">
                <a:latin typeface="Arial" panose="020B0604020202020204" pitchFamily="34" charset="0"/>
                <a:cs typeface="Arial" panose="020B0604020202020204" pitchFamily="34" charset="0"/>
              </a:rPr>
              <a:t>certain requirements.</a:t>
            </a:r>
          </a:p>
          <a:p>
            <a:pPr lvl="1"/>
            <a:r>
              <a:rPr lang="en-US" cap="none" dirty="0">
                <a:latin typeface="Arial" panose="020B0604020202020204" pitchFamily="34" charset="0"/>
                <a:cs typeface="Arial" panose="020B0604020202020204" pitchFamily="34" charset="0"/>
              </a:rPr>
              <a:t>Requirement summary: </a:t>
            </a:r>
            <a:r>
              <a:rPr lang="en-US" cap="none" dirty="0">
                <a:latin typeface="Arial" panose="020B0604020202020204" pitchFamily="34" charset="0"/>
                <a:cs typeface="Arial" panose="020B0604020202020204" pitchFamily="34" charset="0"/>
                <a:hlinkClick r:id="rId3"/>
              </a:rPr>
              <a:t>https://</a:t>
            </a:r>
            <a:r>
              <a:rPr lang="en-US" cap="none" dirty="0" smtClean="0">
                <a:latin typeface="Arial" panose="020B0604020202020204" pitchFamily="34" charset="0"/>
                <a:cs typeface="Arial" panose="020B0604020202020204" pitchFamily="34" charset="0"/>
                <a:hlinkClick r:id="rId3"/>
              </a:rPr>
              <a:t>www.pharmacist.com/article/pharmacy-interns-and-techs-who-meet-hhs-requirements-can-administer-childhood-covid-19</a:t>
            </a:r>
            <a:r>
              <a:rPr lang="en-US" cap="none" dirty="0" smtClean="0">
                <a:latin typeface="Arial" panose="020B0604020202020204" pitchFamily="34" charset="0"/>
                <a:cs typeface="Arial" panose="020B0604020202020204" pitchFamily="34" charset="0"/>
              </a:rPr>
              <a:t> </a:t>
            </a:r>
            <a:endParaRPr lang="en-US" cap="none"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2328808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78" y="273450"/>
            <a:ext cx="7797662" cy="863974"/>
          </a:xfrm>
        </p:spPr>
        <p:txBody>
          <a:bodyPr>
            <a:normAutofit fontScale="90000"/>
          </a:bodyPr>
          <a:lstStyle/>
          <a:p>
            <a:pPr algn="ctr"/>
            <a:r>
              <a:rPr lang="en-US" dirty="0" smtClean="0"/>
              <a:t>New Mexico Board of Pharmacy state Guidance</a:t>
            </a:r>
            <a:endParaRPr lang="en-US" dirty="0"/>
          </a:p>
        </p:txBody>
      </p:sp>
      <p:sp>
        <p:nvSpPr>
          <p:cNvPr id="3" name="Content Placeholder 2"/>
          <p:cNvSpPr>
            <a:spLocks noGrp="1"/>
          </p:cNvSpPr>
          <p:nvPr>
            <p:ph sz="quarter" idx="13"/>
          </p:nvPr>
        </p:nvSpPr>
        <p:spPr>
          <a:xfrm>
            <a:off x="514351" y="1137424"/>
            <a:ext cx="7796030" cy="3308195"/>
          </a:xfrm>
        </p:spPr>
        <p:txBody>
          <a:bodyPr>
            <a:normAutofit fontScale="70000" lnSpcReduction="20000"/>
          </a:bodyPr>
          <a:lstStyle/>
          <a:p>
            <a:r>
              <a:rPr lang="en-US" cap="none" dirty="0" smtClean="0">
                <a:latin typeface="Arial" panose="020B0604020202020204" pitchFamily="34" charset="0"/>
                <a:cs typeface="Arial" panose="020B0604020202020204" pitchFamily="34" charset="0"/>
              </a:rPr>
              <a:t>Please reference the following New Mexico Board of Pharmacy (NM BOP) document at </a:t>
            </a:r>
            <a:r>
              <a:rPr lang="en-US" sz="1600" cap="none" dirty="0">
                <a:latin typeface="Arial" panose="020B0604020202020204" pitchFamily="34" charset="0"/>
                <a:cs typeface="Arial" panose="020B0604020202020204" pitchFamily="34" charset="0"/>
                <a:hlinkClick r:id="rId2"/>
              </a:rPr>
              <a:t>http://www.rld.state.nm.us/uploads/FileLinks/ad6770c244f74bdaaeaa53842023b4c7/technician_vaccine_administration_and_covid_testing_ii.pdf</a:t>
            </a:r>
            <a:r>
              <a:rPr lang="en-US" sz="1600" cap="none" dirty="0">
                <a:latin typeface="Arial" panose="020B0604020202020204" pitchFamily="34" charset="0"/>
                <a:cs typeface="Arial" panose="020B0604020202020204" pitchFamily="34" charset="0"/>
              </a:rPr>
              <a:t> </a:t>
            </a:r>
            <a:endParaRPr lang="en-US" sz="1600" cap="none" dirty="0" smtClean="0">
              <a:latin typeface="Arial" panose="020B0604020202020204" pitchFamily="34" charset="0"/>
              <a:cs typeface="Arial" panose="020B0604020202020204" pitchFamily="34" charset="0"/>
            </a:endParaRPr>
          </a:p>
          <a:p>
            <a:r>
              <a:rPr lang="en-US" cap="none" dirty="0" smtClean="0">
                <a:latin typeface="Arial" panose="020B0604020202020204" pitchFamily="34" charset="0"/>
                <a:cs typeface="Arial" panose="020B0604020202020204" pitchFamily="34" charset="0"/>
              </a:rPr>
              <a:t>Interns and technicians who meet conditions set forth by the NM BOP will not only be allowed to administer ACIP-recommended childhood vaccines (ages 3 to 18) and FDA-authorized or licensed COVID-19 vaccines and tests (ages 3 and older)—including serology tests—but they will also be </a:t>
            </a:r>
            <a:r>
              <a:rPr lang="en-US" u="sng" cap="none" dirty="0" smtClean="0">
                <a:latin typeface="Arial" panose="020B0604020202020204" pitchFamily="34" charset="0"/>
                <a:cs typeface="Arial" panose="020B0604020202020204" pitchFamily="34" charset="0"/>
              </a:rPr>
              <a:t>granted liability coverage</a:t>
            </a:r>
            <a:r>
              <a:rPr lang="en-US" cap="none" dirty="0" smtClean="0">
                <a:latin typeface="Arial" panose="020B0604020202020204" pitchFamily="34" charset="0"/>
                <a:cs typeface="Arial" panose="020B0604020202020204" pitchFamily="34" charset="0"/>
              </a:rPr>
              <a:t> for these duties during the public health emergency.</a:t>
            </a:r>
          </a:p>
          <a:p>
            <a:r>
              <a:rPr lang="en-US" b="1" cap="none" dirty="0" smtClean="0">
                <a:latin typeface="Arial" panose="020B0604020202020204" pitchFamily="34" charset="0"/>
                <a:cs typeface="Arial" panose="020B0604020202020204" pitchFamily="34" charset="0"/>
              </a:rPr>
              <a:t> NM BOP Additional Allowances </a:t>
            </a:r>
            <a:r>
              <a:rPr lang="en-US" b="1" cap="none" dirty="0">
                <a:latin typeface="Arial" panose="020B0604020202020204" pitchFamily="34" charset="0"/>
                <a:cs typeface="Arial" panose="020B0604020202020204" pitchFamily="34" charset="0"/>
              </a:rPr>
              <a:t>and </a:t>
            </a:r>
            <a:r>
              <a:rPr lang="en-US" b="1" cap="none" dirty="0" smtClean="0">
                <a:latin typeface="Arial" panose="020B0604020202020204" pitchFamily="34" charset="0"/>
                <a:cs typeface="Arial" panose="020B0604020202020204" pitchFamily="34" charset="0"/>
              </a:rPr>
              <a:t>Requirements</a:t>
            </a:r>
            <a:r>
              <a:rPr lang="en-US" b="1" cap="none" dirty="0">
                <a:latin typeface="Arial" panose="020B0604020202020204" pitchFamily="34" charset="0"/>
                <a:cs typeface="Arial" panose="020B0604020202020204" pitchFamily="34" charset="0"/>
              </a:rPr>
              <a:t>: </a:t>
            </a:r>
            <a:endParaRPr lang="en-US" b="1" cap="none" dirty="0" smtClean="0">
              <a:latin typeface="Arial" panose="020B0604020202020204" pitchFamily="34" charset="0"/>
              <a:cs typeface="Arial" panose="020B0604020202020204" pitchFamily="34" charset="0"/>
            </a:endParaRPr>
          </a:p>
          <a:p>
            <a:pPr lvl="1"/>
            <a:r>
              <a:rPr lang="en-US" b="1" cap="none" dirty="0" smtClean="0">
                <a:latin typeface="Arial" panose="020B0604020202020204" pitchFamily="34" charset="0"/>
                <a:cs typeface="Arial" panose="020B0604020202020204" pitchFamily="34" charset="0"/>
              </a:rPr>
              <a:t>A </a:t>
            </a:r>
            <a:r>
              <a:rPr lang="en-US" b="1" cap="none" dirty="0">
                <a:latin typeface="Arial" panose="020B0604020202020204" pitchFamily="34" charset="0"/>
                <a:cs typeface="Arial" panose="020B0604020202020204" pitchFamily="34" charset="0"/>
              </a:rPr>
              <a:t>qualified pharmacy technician may administer influenza vaccine to persons ages three or </a:t>
            </a:r>
            <a:r>
              <a:rPr lang="en-US" b="1" cap="none" dirty="0" smtClean="0">
                <a:latin typeface="Arial" panose="020B0604020202020204" pitchFamily="34" charset="0"/>
                <a:cs typeface="Arial" panose="020B0604020202020204" pitchFamily="34" charset="0"/>
              </a:rPr>
              <a:t>older.</a:t>
            </a:r>
          </a:p>
          <a:p>
            <a:r>
              <a:rPr lang="en-US" cap="none" dirty="0" smtClean="0">
                <a:latin typeface="Arial" panose="020B0604020202020204" pitchFamily="34" charset="0"/>
                <a:cs typeface="Arial" panose="020B0604020202020204" pitchFamily="34" charset="0"/>
              </a:rPr>
              <a:t>According to the guidance, to be deemed a “qualified person” under federal law—that is, authorized and granted liability coverage to administer FDA-authorized or FDA-licensed COVID-19 vaccines to patients ages 3 or older or ACIP-recommended childhood vaccinations to patients ages 3 through 18—qualified pharmacy technicians and state-authorized pharmacy interns must satisfy and practice under certain requirements.</a:t>
            </a:r>
          </a:p>
          <a:p>
            <a:pPr lvl="1"/>
            <a:r>
              <a:rPr lang="en-US" cap="none" dirty="0" smtClean="0">
                <a:latin typeface="Arial" panose="020B0604020202020204" pitchFamily="34" charset="0"/>
                <a:cs typeface="Arial" panose="020B0604020202020204" pitchFamily="34" charset="0"/>
              </a:rPr>
              <a:t>Requirement summary: </a:t>
            </a:r>
            <a:r>
              <a:rPr lang="en-US" sz="1250" cap="none" dirty="0" smtClean="0">
                <a:latin typeface="Arial" panose="020B0604020202020204" pitchFamily="34" charset="0"/>
                <a:cs typeface="Arial" panose="020B0604020202020204" pitchFamily="34" charset="0"/>
                <a:hlinkClick r:id="rId2"/>
              </a:rPr>
              <a:t>http</a:t>
            </a:r>
            <a:r>
              <a:rPr lang="en-US" sz="1250" cap="none" dirty="0">
                <a:latin typeface="Arial" panose="020B0604020202020204" pitchFamily="34" charset="0"/>
                <a:cs typeface="Arial" panose="020B0604020202020204" pitchFamily="34" charset="0"/>
                <a:hlinkClick r:id="rId2"/>
              </a:rPr>
              <a:t>://www.rld.state.nm.us/uploads/FileLinks/ad6770c244f74bdaaeaa53842023b4c7/technician_vaccine_administration_and_covid_testing_ii.pdf</a:t>
            </a:r>
            <a:r>
              <a:rPr lang="en-US" sz="1250" cap="none" dirty="0">
                <a:latin typeface="Arial" panose="020B0604020202020204" pitchFamily="34" charset="0"/>
                <a:cs typeface="Arial" panose="020B0604020202020204" pitchFamily="34" charset="0"/>
              </a:rPr>
              <a:t> </a:t>
            </a:r>
          </a:p>
          <a:p>
            <a:pPr lvl="1"/>
            <a:endParaRPr lang="en-US" dirty="0"/>
          </a:p>
        </p:txBody>
      </p:sp>
      <p:pic>
        <p:nvPicPr>
          <p:cNvPr id="4" name="Picture 3"/>
          <p:cNvPicPr>
            <a:picLocks noChangeAspect="1"/>
          </p:cNvPicPr>
          <p:nvPr/>
        </p:nvPicPr>
        <p:blipFill>
          <a:blip r:embed="rId3"/>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277197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So who can you, Pharmacy Technician, immunize/vaccinate in new Mexico?</a:t>
            </a:r>
            <a:endParaRPr lang="en-US" dirty="0"/>
          </a:p>
        </p:txBody>
      </p:sp>
      <p:sp>
        <p:nvSpPr>
          <p:cNvPr id="3" name="Content Placeholder 2"/>
          <p:cNvSpPr>
            <a:spLocks noGrp="1"/>
          </p:cNvSpPr>
          <p:nvPr>
            <p:ph sz="quarter" idx="13"/>
          </p:nvPr>
        </p:nvSpPr>
        <p:spPr/>
        <p:txBody>
          <a:bodyPr/>
          <a:lstStyle/>
          <a:p>
            <a:r>
              <a:rPr lang="en-US" dirty="0" smtClean="0"/>
              <a:t>Ages 3 to 18, All Advisory Committee on Immunization practices (ACIP) routine vaccines</a:t>
            </a:r>
          </a:p>
          <a:p>
            <a:r>
              <a:rPr lang="en-US" dirty="0" smtClean="0"/>
              <a:t>Ages 3 and above, all FDA-Approved influenza vaccines</a:t>
            </a:r>
          </a:p>
          <a:p>
            <a:r>
              <a:rPr lang="en-US" dirty="0" smtClean="0"/>
              <a:t>Ages 3 and above, all FDA-Authorized or FDA-licensed covid-19 vaccines</a:t>
            </a:r>
          </a:p>
          <a:p>
            <a:endParaRPr lang="en-US" dirty="0"/>
          </a:p>
        </p:txBody>
      </p:sp>
      <p:pic>
        <p:nvPicPr>
          <p:cNvPr id="4" name="Picture 3"/>
          <p:cNvPicPr>
            <a:picLocks noChangeAspect="1"/>
          </p:cNvPicPr>
          <p:nvPr/>
        </p:nvPicPr>
        <p:blipFill>
          <a:blip r:embed="rId2"/>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2213927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Requirements &amp; suggestions</a:t>
            </a:r>
            <a:endParaRPr lang="en-US" dirty="0"/>
          </a:p>
        </p:txBody>
      </p:sp>
      <p:sp>
        <p:nvSpPr>
          <p:cNvPr id="4" name="Content Placeholder 3"/>
          <p:cNvSpPr>
            <a:spLocks noGrp="1"/>
          </p:cNvSpPr>
          <p:nvPr>
            <p:ph sz="quarter" idx="13"/>
          </p:nvPr>
        </p:nvSpPr>
        <p:spPr/>
        <p:txBody>
          <a:bodyPr/>
          <a:lstStyle/>
          <a:p>
            <a:r>
              <a:rPr lang="en-US" cap="none" dirty="0" smtClean="0">
                <a:latin typeface="Arial" panose="020B0604020202020204" pitchFamily="34" charset="0"/>
                <a:cs typeface="Arial" panose="020B0604020202020204" pitchFamily="34" charset="0"/>
              </a:rPr>
              <a:t>Required:</a:t>
            </a:r>
          </a:p>
          <a:p>
            <a:pPr lvl="1"/>
            <a:r>
              <a:rPr lang="en-US" cap="none" dirty="0" smtClean="0">
                <a:latin typeface="Arial" panose="020B0604020202020204" pitchFamily="34" charset="0"/>
                <a:cs typeface="Arial" panose="020B0604020202020204" pitchFamily="34" charset="0"/>
              </a:rPr>
              <a:t>NM BOP Guidance </a:t>
            </a:r>
            <a:r>
              <a:rPr lang="en-US" cap="none" dirty="0">
                <a:latin typeface="Arial" panose="020B0604020202020204" pitchFamily="34" charset="0"/>
                <a:cs typeface="Arial" panose="020B0604020202020204" pitchFamily="34" charset="0"/>
              </a:rPr>
              <a:t>L</a:t>
            </a:r>
            <a:r>
              <a:rPr lang="en-US" cap="none" dirty="0" smtClean="0">
                <a:latin typeface="Arial" panose="020B0604020202020204" pitchFamily="34" charset="0"/>
                <a:cs typeface="Arial" panose="020B0604020202020204" pitchFamily="34" charset="0"/>
              </a:rPr>
              <a:t>etter</a:t>
            </a:r>
          </a:p>
          <a:p>
            <a:pPr lvl="1"/>
            <a:r>
              <a:rPr lang="en-US" cap="none" dirty="0" smtClean="0">
                <a:latin typeface="Arial" panose="020B0604020202020204" pitchFamily="34" charset="0"/>
                <a:cs typeface="Arial" panose="020B0604020202020204" pitchFamily="34" charset="0"/>
              </a:rPr>
              <a:t>NM BOP Pharmacy Technician </a:t>
            </a:r>
            <a:r>
              <a:rPr lang="en-US" cap="none" dirty="0">
                <a:latin typeface="Arial" panose="020B0604020202020204" pitchFamily="34" charset="0"/>
                <a:cs typeface="Arial" panose="020B0604020202020204" pitchFamily="34" charset="0"/>
              </a:rPr>
              <a:t>L</a:t>
            </a:r>
            <a:r>
              <a:rPr lang="en-US" cap="none" dirty="0" smtClean="0">
                <a:latin typeface="Arial" panose="020B0604020202020204" pitchFamily="34" charset="0"/>
                <a:cs typeface="Arial" panose="020B0604020202020204" pitchFamily="34" charset="0"/>
              </a:rPr>
              <a:t>icense</a:t>
            </a:r>
          </a:p>
          <a:p>
            <a:pPr lvl="1"/>
            <a:r>
              <a:rPr lang="en-US" cap="none" dirty="0" smtClean="0">
                <a:latin typeface="Arial" panose="020B0604020202020204" pitchFamily="34" charset="0"/>
                <a:cs typeface="Arial" panose="020B0604020202020204" pitchFamily="34" charset="0"/>
              </a:rPr>
              <a:t>Pharmacy Technician </a:t>
            </a:r>
            <a:r>
              <a:rPr lang="en-US" cap="none" dirty="0">
                <a:latin typeface="Arial" panose="020B0604020202020204" pitchFamily="34" charset="0"/>
                <a:cs typeface="Arial" panose="020B0604020202020204" pitchFamily="34" charset="0"/>
              </a:rPr>
              <a:t>C</a:t>
            </a:r>
            <a:r>
              <a:rPr lang="en-US" cap="none" dirty="0" smtClean="0">
                <a:latin typeface="Arial" panose="020B0604020202020204" pitchFamily="34" charset="0"/>
                <a:cs typeface="Arial" panose="020B0604020202020204" pitchFamily="34" charset="0"/>
              </a:rPr>
              <a:t>ertification </a:t>
            </a:r>
          </a:p>
          <a:p>
            <a:pPr lvl="1"/>
            <a:r>
              <a:rPr lang="en-US" cap="none" dirty="0" smtClean="0">
                <a:latin typeface="Arial" panose="020B0604020202020204" pitchFamily="34" charset="0"/>
                <a:cs typeface="Arial" panose="020B0604020202020204" pitchFamily="34" charset="0"/>
              </a:rPr>
              <a:t>Immunization Certification</a:t>
            </a:r>
          </a:p>
          <a:p>
            <a:pPr lvl="1"/>
            <a:r>
              <a:rPr lang="en-US" cap="none" dirty="0" smtClean="0">
                <a:latin typeface="Arial" panose="020B0604020202020204" pitchFamily="34" charset="0"/>
                <a:cs typeface="Arial" panose="020B0604020202020204" pitchFamily="34" charset="0"/>
              </a:rPr>
              <a:t>CPR </a:t>
            </a:r>
            <a:r>
              <a:rPr lang="en-US" cap="none" dirty="0">
                <a:latin typeface="Arial" panose="020B0604020202020204" pitchFamily="34" charset="0"/>
                <a:cs typeface="Arial" panose="020B0604020202020204" pitchFamily="34" charset="0"/>
              </a:rPr>
              <a:t>C</a:t>
            </a:r>
            <a:r>
              <a:rPr lang="en-US" cap="none" dirty="0" smtClean="0">
                <a:latin typeface="Arial" panose="020B0604020202020204" pitchFamily="34" charset="0"/>
                <a:cs typeface="Arial" panose="020B0604020202020204" pitchFamily="34" charset="0"/>
              </a:rPr>
              <a:t>ertification</a:t>
            </a:r>
          </a:p>
          <a:p>
            <a:pPr lvl="1"/>
            <a:endParaRPr lang="en-US" dirty="0" smtClean="0"/>
          </a:p>
        </p:txBody>
      </p:sp>
      <p:sp>
        <p:nvSpPr>
          <p:cNvPr id="5" name="Content Placeholder 4"/>
          <p:cNvSpPr>
            <a:spLocks noGrp="1"/>
          </p:cNvSpPr>
          <p:nvPr>
            <p:ph sz="quarter" idx="14"/>
          </p:nvPr>
        </p:nvSpPr>
        <p:spPr/>
        <p:txBody>
          <a:bodyPr>
            <a:normAutofit/>
          </a:bodyPr>
          <a:lstStyle/>
          <a:p>
            <a:r>
              <a:rPr lang="en-US" cap="none" dirty="0" smtClean="0">
                <a:latin typeface="Arial" panose="020B0604020202020204" pitchFamily="34" charset="0"/>
                <a:cs typeface="Arial" panose="020B0604020202020204" pitchFamily="34" charset="0"/>
              </a:rPr>
              <a:t>Optional, but strongly encouraged:</a:t>
            </a:r>
            <a:r>
              <a:rPr lang="en-US" cap="none" dirty="0">
                <a:latin typeface="Arial" panose="020B0604020202020204" pitchFamily="34" charset="0"/>
                <a:cs typeface="Arial" panose="020B0604020202020204" pitchFamily="34" charset="0"/>
              </a:rPr>
              <a:t>	</a:t>
            </a:r>
            <a:endParaRPr lang="en-US" cap="none" dirty="0" smtClean="0">
              <a:latin typeface="Arial" panose="020B0604020202020204" pitchFamily="34" charset="0"/>
              <a:cs typeface="Arial" panose="020B0604020202020204" pitchFamily="34" charset="0"/>
            </a:endParaRPr>
          </a:p>
          <a:p>
            <a:pPr lvl="1"/>
            <a:r>
              <a:rPr lang="en-US" cap="none" dirty="0" smtClean="0">
                <a:latin typeface="Arial" panose="020B0604020202020204" pitchFamily="34" charset="0"/>
                <a:cs typeface="Arial" panose="020B0604020202020204" pitchFamily="34" charset="0"/>
              </a:rPr>
              <a:t>Blood Bourne Pathogen OSHA Training</a:t>
            </a:r>
          </a:p>
          <a:p>
            <a:pPr lvl="1"/>
            <a:r>
              <a:rPr lang="en-US" cap="none" dirty="0" smtClean="0">
                <a:latin typeface="Arial" panose="020B0604020202020204" pitchFamily="34" charset="0"/>
                <a:cs typeface="Arial" panose="020B0604020202020204" pitchFamily="34" charset="0"/>
              </a:rPr>
              <a:t>Hepatitis B Vaccination </a:t>
            </a:r>
            <a:r>
              <a:rPr lang="en-US" cap="none" dirty="0">
                <a:latin typeface="Arial" panose="020B0604020202020204" pitchFamily="34" charset="0"/>
                <a:cs typeface="Arial" panose="020B0604020202020204" pitchFamily="34" charset="0"/>
              </a:rPr>
              <a:t>S</a:t>
            </a:r>
            <a:r>
              <a:rPr lang="en-US" cap="none" dirty="0" smtClean="0">
                <a:latin typeface="Arial" panose="020B0604020202020204" pitchFamily="34" charset="0"/>
                <a:cs typeface="Arial" panose="020B0604020202020204" pitchFamily="34" charset="0"/>
              </a:rPr>
              <a:t>eries</a:t>
            </a:r>
          </a:p>
          <a:p>
            <a:pPr lvl="1"/>
            <a:r>
              <a:rPr lang="en-US" cap="none" dirty="0" smtClean="0">
                <a:latin typeface="Arial" panose="020B0604020202020204" pitchFamily="34" charset="0"/>
                <a:cs typeface="Arial" panose="020B0604020202020204" pitchFamily="34" charset="0"/>
              </a:rPr>
              <a:t>Professional Liability </a:t>
            </a:r>
            <a:r>
              <a:rPr lang="en-US" cap="none" dirty="0">
                <a:latin typeface="Arial" panose="020B0604020202020204" pitchFamily="34" charset="0"/>
                <a:cs typeface="Arial" panose="020B0604020202020204" pitchFamily="34" charset="0"/>
              </a:rPr>
              <a:t>I</a:t>
            </a:r>
            <a:r>
              <a:rPr lang="en-US" cap="none" dirty="0" smtClean="0">
                <a:latin typeface="Arial" panose="020B0604020202020204" pitchFamily="34" charset="0"/>
                <a:cs typeface="Arial" panose="020B0604020202020204" pitchFamily="34" charset="0"/>
              </a:rPr>
              <a:t>nsurance</a:t>
            </a:r>
          </a:p>
          <a:p>
            <a:pPr lvl="1"/>
            <a:r>
              <a:rPr lang="en-US" cap="none" dirty="0" smtClean="0">
                <a:latin typeface="Arial" panose="020B0604020202020204" pitchFamily="34" charset="0"/>
                <a:cs typeface="Arial" panose="020B0604020202020204" pitchFamily="34" charset="0"/>
              </a:rPr>
              <a:t>Needle Stick Policies and Procedures</a:t>
            </a:r>
            <a:endParaRPr lang="en-US" cap="none"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20213664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2575" y="216984"/>
            <a:ext cx="7797662" cy="863974"/>
          </a:xfrm>
        </p:spPr>
        <p:txBody>
          <a:bodyPr/>
          <a:lstStyle/>
          <a:p>
            <a:pPr algn="ctr"/>
            <a:r>
              <a:rPr lang="en-US" dirty="0" smtClean="0"/>
              <a:t>Immunization definitions</a:t>
            </a:r>
            <a:endParaRPr lang="en-US" dirty="0"/>
          </a:p>
        </p:txBody>
      </p:sp>
      <p:sp>
        <p:nvSpPr>
          <p:cNvPr id="6" name="Content Placeholder 5"/>
          <p:cNvSpPr>
            <a:spLocks noGrp="1"/>
          </p:cNvSpPr>
          <p:nvPr>
            <p:ph sz="quarter" idx="13"/>
          </p:nvPr>
        </p:nvSpPr>
        <p:spPr>
          <a:xfrm>
            <a:off x="157133" y="856700"/>
            <a:ext cx="8348545" cy="3571372"/>
          </a:xfrm>
        </p:spPr>
        <p:txBody>
          <a:bodyPr>
            <a:normAutofit fontScale="25000" lnSpcReduction="20000"/>
          </a:bodyPr>
          <a:lstStyle/>
          <a:p>
            <a:r>
              <a:rPr lang="en-US" sz="4800" cap="none" dirty="0">
                <a:latin typeface="Arial" panose="020B0604020202020204" pitchFamily="34" charset="0"/>
                <a:cs typeface="Arial" panose="020B0604020202020204" pitchFamily="34" charset="0"/>
              </a:rPr>
              <a:t>I</a:t>
            </a:r>
            <a:r>
              <a:rPr lang="en-US" sz="4800" cap="none" dirty="0" smtClean="0">
                <a:latin typeface="Arial" panose="020B0604020202020204" pitchFamily="34" charset="0"/>
                <a:cs typeface="Arial" panose="020B0604020202020204" pitchFamily="34" charset="0"/>
              </a:rPr>
              <a:t>n accordance </a:t>
            </a:r>
            <a:r>
              <a:rPr lang="en-US" sz="4800" cap="none" dirty="0">
                <a:latin typeface="Arial" panose="020B0604020202020204" pitchFamily="34" charset="0"/>
                <a:cs typeface="Arial" panose="020B0604020202020204" pitchFamily="34" charset="0"/>
              </a:rPr>
              <a:t>with </a:t>
            </a:r>
            <a:r>
              <a:rPr lang="en-US" sz="4800" cap="none" dirty="0" smtClean="0">
                <a:latin typeface="Arial" panose="020B0604020202020204" pitchFamily="34" charset="0"/>
                <a:cs typeface="Arial" panose="020B0604020202020204" pitchFamily="34" charset="0"/>
              </a:rPr>
              <a:t>the NM BOP Pharmacist Prescribing Immunization Regulations (16.19.26 NMAC) </a:t>
            </a:r>
            <a:r>
              <a:rPr lang="en-US" sz="4800" cap="none" dirty="0">
                <a:latin typeface="Arial" panose="020B0604020202020204" pitchFamily="34" charset="0"/>
                <a:cs typeface="Arial" panose="020B0604020202020204" pitchFamily="34" charset="0"/>
                <a:hlinkClick r:id="rId2"/>
              </a:rPr>
              <a:t>http://</a:t>
            </a:r>
            <a:r>
              <a:rPr lang="en-US" sz="4800" cap="none" dirty="0" smtClean="0">
                <a:latin typeface="Arial" panose="020B0604020202020204" pitchFamily="34" charset="0"/>
                <a:cs typeface="Arial" panose="020B0604020202020204" pitchFamily="34" charset="0"/>
                <a:hlinkClick r:id="rId2"/>
              </a:rPr>
              <a:t>www.rld.state.nm.us/uploads/files/16_19_26%20Immunization.pdf</a:t>
            </a:r>
            <a:r>
              <a:rPr lang="en-US" sz="4800" cap="none" dirty="0" smtClean="0">
                <a:latin typeface="Arial" panose="020B0604020202020204" pitchFamily="34" charset="0"/>
                <a:cs typeface="Arial" panose="020B0604020202020204" pitchFamily="34" charset="0"/>
              </a:rPr>
              <a:t>: </a:t>
            </a:r>
            <a:endParaRPr lang="en-US" sz="4800" cap="none" dirty="0">
              <a:latin typeface="Arial" panose="020B0604020202020204" pitchFamily="34" charset="0"/>
              <a:cs typeface="Arial" panose="020B0604020202020204" pitchFamily="34" charset="0"/>
            </a:endParaRPr>
          </a:p>
          <a:p>
            <a:pPr marL="0" indent="0">
              <a:buNone/>
            </a:pPr>
            <a:r>
              <a:rPr lang="en-US" sz="4400" cap="none" dirty="0" smtClean="0">
                <a:latin typeface="Arial" panose="020B0604020202020204" pitchFamily="34" charset="0"/>
                <a:cs typeface="Arial" panose="020B0604020202020204" pitchFamily="34" charset="0"/>
              </a:rPr>
              <a:t>A</a:t>
            </a:r>
            <a:r>
              <a:rPr lang="en-US" sz="4400" cap="none" dirty="0">
                <a:latin typeface="Arial" panose="020B0604020202020204" pitchFamily="34" charset="0"/>
                <a:cs typeface="Arial" panose="020B0604020202020204" pitchFamily="34" charset="0"/>
              </a:rPr>
              <a:t>. "Antigen" means a substance recognized by the body as being foreign; it results in the production of specific antibodies directed against it. </a:t>
            </a:r>
          </a:p>
          <a:p>
            <a:pPr marL="0" indent="0">
              <a:buNone/>
            </a:pPr>
            <a:r>
              <a:rPr lang="en-US" sz="4400" cap="none" dirty="0">
                <a:latin typeface="Arial" panose="020B0604020202020204" pitchFamily="34" charset="0"/>
                <a:cs typeface="Arial" panose="020B0604020202020204" pitchFamily="34" charset="0"/>
              </a:rPr>
              <a:t>B. "Antibody" means a protein in the blood that is produced in response to stimulation by a specific antigen. </a:t>
            </a:r>
          </a:p>
          <a:p>
            <a:pPr marL="0" indent="0">
              <a:buNone/>
            </a:pPr>
            <a:r>
              <a:rPr lang="en-US" sz="4400" cap="none" dirty="0">
                <a:latin typeface="Arial" panose="020B0604020202020204" pitchFamily="34" charset="0"/>
                <a:cs typeface="Arial" panose="020B0604020202020204" pitchFamily="34" charset="0"/>
              </a:rPr>
              <a:t>C. "Immunization" means the act of inducing antibody formation, thus leading to immunity. </a:t>
            </a:r>
          </a:p>
          <a:p>
            <a:pPr marL="0" indent="0">
              <a:buNone/>
            </a:pPr>
            <a:r>
              <a:rPr lang="en-US" sz="4400" cap="none" dirty="0">
                <a:latin typeface="Arial" panose="020B0604020202020204" pitchFamily="34" charset="0"/>
                <a:cs typeface="Arial" panose="020B0604020202020204" pitchFamily="34" charset="0"/>
              </a:rPr>
              <a:t>D. "Vaccine" means a specially prepared antigen, which upon administration to a person, will result in immunity. </a:t>
            </a:r>
          </a:p>
          <a:p>
            <a:pPr marL="0" indent="0">
              <a:buNone/>
            </a:pPr>
            <a:r>
              <a:rPr lang="en-US" sz="4400" cap="none" dirty="0">
                <a:latin typeface="Arial" panose="020B0604020202020204" pitchFamily="34" charset="0"/>
                <a:cs typeface="Arial" panose="020B0604020202020204" pitchFamily="34" charset="0"/>
              </a:rPr>
              <a:t>E. </a:t>
            </a:r>
            <a:r>
              <a:rPr lang="en-US" sz="4400" cap="none" dirty="0">
                <a:solidFill>
                  <a:srgbClr val="FF0000"/>
                </a:solidFill>
                <a:latin typeface="Arial" panose="020B0604020202020204" pitchFamily="34" charset="0"/>
                <a:cs typeface="Arial" panose="020B0604020202020204" pitchFamily="34" charset="0"/>
              </a:rPr>
              <a:t>"Vaccination" means the administration of any antigen in order to induce immunity; is not synonymous with immunization since vaccination does not imply success</a:t>
            </a:r>
            <a:r>
              <a:rPr lang="en-US" sz="4400" cap="none" dirty="0">
                <a:latin typeface="Arial" panose="020B0604020202020204" pitchFamily="34" charset="0"/>
                <a:cs typeface="Arial" panose="020B0604020202020204" pitchFamily="34" charset="0"/>
              </a:rPr>
              <a:t>. </a:t>
            </a:r>
          </a:p>
          <a:p>
            <a:pPr marL="0" indent="0">
              <a:buNone/>
            </a:pPr>
            <a:r>
              <a:rPr lang="en-US" sz="4400" cap="none" dirty="0" smtClean="0">
                <a:latin typeface="Arial" panose="020B0604020202020204" pitchFamily="34" charset="0"/>
                <a:cs typeface="Arial" panose="020B0604020202020204" pitchFamily="34" charset="0"/>
              </a:rPr>
              <a:t>F. “Macrophages” </a:t>
            </a:r>
            <a:r>
              <a:rPr lang="en-US" sz="4400" cap="none" dirty="0">
                <a:latin typeface="Arial" panose="020B0604020202020204" pitchFamily="34" charset="0"/>
                <a:cs typeface="Arial" panose="020B0604020202020204" pitchFamily="34" charset="0"/>
              </a:rPr>
              <a:t>are white blood cells that swallow up and digest germs, plus dead or dying cells. The macrophages leave behind parts of the invading germs called antigens. The body identifies antigens as dangerous and stimulates antibodies to attack them. </a:t>
            </a:r>
          </a:p>
          <a:p>
            <a:pPr marL="0" indent="0">
              <a:buNone/>
            </a:pPr>
            <a:r>
              <a:rPr lang="en-US" sz="4400" cap="none" dirty="0" smtClean="0">
                <a:latin typeface="Arial" panose="020B0604020202020204" pitchFamily="34" charset="0"/>
                <a:cs typeface="Arial" panose="020B0604020202020204" pitchFamily="34" charset="0"/>
              </a:rPr>
              <a:t>G. “B-lymphocytes” </a:t>
            </a:r>
            <a:r>
              <a:rPr lang="en-US" sz="4400" cap="none" dirty="0">
                <a:latin typeface="Arial" panose="020B0604020202020204" pitchFamily="34" charset="0"/>
                <a:cs typeface="Arial" panose="020B0604020202020204" pitchFamily="34" charset="0"/>
              </a:rPr>
              <a:t>are defensive white blood cells. They produce antibodies that attack the antigens left behind by the macrophages. </a:t>
            </a:r>
          </a:p>
          <a:p>
            <a:pPr marL="0" indent="0">
              <a:buNone/>
            </a:pPr>
            <a:r>
              <a:rPr lang="en-US" sz="4400" cap="none" dirty="0" smtClean="0">
                <a:latin typeface="Arial" panose="020B0604020202020204" pitchFamily="34" charset="0"/>
                <a:cs typeface="Arial" panose="020B0604020202020204" pitchFamily="34" charset="0"/>
              </a:rPr>
              <a:t>H. “T-lymphocytes” </a:t>
            </a:r>
            <a:r>
              <a:rPr lang="en-US" sz="4400" cap="none" dirty="0">
                <a:latin typeface="Arial" panose="020B0604020202020204" pitchFamily="34" charset="0"/>
                <a:cs typeface="Arial" panose="020B0604020202020204" pitchFamily="34" charset="0"/>
              </a:rPr>
              <a:t>are another type of defensive white blood cell. They attack cells in the body that have already been infected. </a:t>
            </a:r>
          </a:p>
          <a:p>
            <a:pPr marL="0" indent="0">
              <a:buNone/>
            </a:pPr>
            <a:endParaRPr lang="en-US" cap="none"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1210002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7443" y="112906"/>
            <a:ext cx="7797662" cy="863974"/>
          </a:xfrm>
        </p:spPr>
        <p:txBody>
          <a:bodyPr/>
          <a:lstStyle/>
          <a:p>
            <a:pPr algn="ctr"/>
            <a:r>
              <a:rPr lang="en-US" dirty="0" smtClean="0"/>
              <a:t>How vaccinations work</a:t>
            </a:r>
            <a:endParaRPr lang="en-US" dirty="0"/>
          </a:p>
        </p:txBody>
      </p:sp>
      <p:sp>
        <p:nvSpPr>
          <p:cNvPr id="6" name="Content Placeholder 5"/>
          <p:cNvSpPr>
            <a:spLocks noGrp="1"/>
          </p:cNvSpPr>
          <p:nvPr>
            <p:ph sz="quarter" idx="13"/>
          </p:nvPr>
        </p:nvSpPr>
        <p:spPr>
          <a:xfrm>
            <a:off x="506917" y="1183274"/>
            <a:ext cx="7796030" cy="2483392"/>
          </a:xfrm>
        </p:spPr>
        <p:txBody>
          <a:bodyPr>
            <a:noAutofit/>
          </a:bodyPr>
          <a:lstStyle/>
          <a:p>
            <a:r>
              <a:rPr lang="en-US" sz="1200" cap="none" dirty="0" smtClean="0">
                <a:latin typeface="Arial" panose="020B0604020202020204" pitchFamily="34" charset="0"/>
                <a:cs typeface="Arial" panose="020B0604020202020204" pitchFamily="34" charset="0"/>
              </a:rPr>
              <a:t>To fully understand how vaccinations work</a:t>
            </a:r>
            <a:r>
              <a:rPr lang="en-US" sz="1200" cap="none" dirty="0">
                <a:latin typeface="Arial" panose="020B0604020202020204" pitchFamily="34" charset="0"/>
                <a:cs typeface="Arial" panose="020B0604020202020204" pitchFamily="34" charset="0"/>
              </a:rPr>
              <a:t>, </a:t>
            </a:r>
            <a:r>
              <a:rPr lang="en-US" sz="1200" cap="none" dirty="0" smtClean="0">
                <a:latin typeface="Arial" panose="020B0604020202020204" pitchFamily="34" charset="0"/>
                <a:cs typeface="Arial" panose="020B0604020202020204" pitchFamily="34" charset="0"/>
              </a:rPr>
              <a:t>please review </a:t>
            </a:r>
            <a:r>
              <a:rPr lang="en-US" sz="1200" cap="none" dirty="0">
                <a:latin typeface="Arial" panose="020B0604020202020204" pitchFamily="34" charset="0"/>
                <a:cs typeface="Arial" panose="020B0604020202020204" pitchFamily="34" charset="0"/>
                <a:hlinkClick r:id="rId2"/>
              </a:rPr>
              <a:t>https://</a:t>
            </a:r>
            <a:r>
              <a:rPr lang="en-US" sz="1200" cap="none" dirty="0" smtClean="0">
                <a:latin typeface="Arial" panose="020B0604020202020204" pitchFamily="34" charset="0"/>
                <a:cs typeface="Arial" panose="020B0604020202020204" pitchFamily="34" charset="0"/>
                <a:hlinkClick r:id="rId2"/>
              </a:rPr>
              <a:t>www.cdc.gov/vaccines/hcp/conversations/downloads/vacsafe-understand-color-office.pdf</a:t>
            </a:r>
            <a:r>
              <a:rPr lang="en-US" sz="1200" cap="none" dirty="0" smtClean="0">
                <a:latin typeface="Arial" panose="020B0604020202020204" pitchFamily="34" charset="0"/>
                <a:cs typeface="Arial" panose="020B0604020202020204" pitchFamily="34" charset="0"/>
              </a:rPr>
              <a:t> </a:t>
            </a:r>
            <a:endParaRPr lang="en-US" sz="1200" cap="none" dirty="0">
              <a:latin typeface="Arial" panose="020B0604020202020204" pitchFamily="34" charset="0"/>
              <a:cs typeface="Arial" panose="020B0604020202020204" pitchFamily="34" charset="0"/>
            </a:endParaRPr>
          </a:p>
          <a:p>
            <a:r>
              <a:rPr lang="en-US" sz="1200" cap="none" dirty="0">
                <a:latin typeface="Arial" panose="020B0604020202020204" pitchFamily="34" charset="0"/>
                <a:cs typeface="Arial" panose="020B0604020202020204" pitchFamily="34" charset="0"/>
              </a:rPr>
              <a:t> Vaccines help develop immunity by imitating an infection. This type of infection, however, almost never causes illness, but it does cause the immune system to produce T-lymphocytes and </a:t>
            </a:r>
            <a:r>
              <a:rPr lang="en-US" sz="1200" cap="none" dirty="0" smtClean="0">
                <a:latin typeface="Arial" panose="020B0604020202020204" pitchFamily="34" charset="0"/>
                <a:cs typeface="Arial" panose="020B0604020202020204" pitchFamily="34" charset="0"/>
              </a:rPr>
              <a:t>antibodies to fight against the illness. </a:t>
            </a:r>
          </a:p>
          <a:p>
            <a:r>
              <a:rPr lang="en-US" sz="1200" cap="none" dirty="0" smtClean="0">
                <a:latin typeface="Arial" panose="020B0604020202020204" pitchFamily="34" charset="0"/>
                <a:cs typeface="Arial" panose="020B0604020202020204" pitchFamily="34" charset="0"/>
              </a:rPr>
              <a:t>Sometimes</a:t>
            </a:r>
            <a:r>
              <a:rPr lang="en-US" sz="1200" cap="none" dirty="0">
                <a:latin typeface="Arial" panose="020B0604020202020204" pitchFamily="34" charset="0"/>
                <a:cs typeface="Arial" panose="020B0604020202020204" pitchFamily="34" charset="0"/>
              </a:rPr>
              <a:t>, after getting a vaccine, the imitation infection can cause minor symptoms, such as </a:t>
            </a:r>
            <a:r>
              <a:rPr lang="en-US" sz="1200" cap="none" dirty="0" smtClean="0">
                <a:latin typeface="Arial" panose="020B0604020202020204" pitchFamily="34" charset="0"/>
                <a:cs typeface="Arial" panose="020B0604020202020204" pitchFamily="34" charset="0"/>
              </a:rPr>
              <a:t>fever (systemic reaction) or red arm (local reaction), which are normal and should be expected but do not always occur. </a:t>
            </a:r>
          </a:p>
          <a:p>
            <a:r>
              <a:rPr lang="en-US" sz="1200" cap="none" dirty="0" smtClean="0">
                <a:latin typeface="Arial" panose="020B0604020202020204" pitchFamily="34" charset="0"/>
                <a:cs typeface="Arial" panose="020B0604020202020204" pitchFamily="34" charset="0"/>
              </a:rPr>
              <a:t>Once </a:t>
            </a:r>
            <a:r>
              <a:rPr lang="en-US" sz="1200" cap="none" dirty="0">
                <a:latin typeface="Arial" panose="020B0604020202020204" pitchFamily="34" charset="0"/>
                <a:cs typeface="Arial" panose="020B0604020202020204" pitchFamily="34" charset="0"/>
              </a:rPr>
              <a:t>the imitation infection goes away, the body is left with a supply </a:t>
            </a:r>
            <a:r>
              <a:rPr lang="en-US" sz="1200" cap="none" dirty="0" smtClean="0">
                <a:latin typeface="Arial" panose="020B0604020202020204" pitchFamily="34" charset="0"/>
                <a:cs typeface="Arial" panose="020B0604020202020204" pitchFamily="34" charset="0"/>
              </a:rPr>
              <a:t>of </a:t>
            </a:r>
            <a:r>
              <a:rPr lang="en-US" sz="1200" cap="none" dirty="0">
                <a:latin typeface="Arial" panose="020B0604020202020204" pitchFamily="34" charset="0"/>
                <a:cs typeface="Arial" panose="020B0604020202020204" pitchFamily="34" charset="0"/>
              </a:rPr>
              <a:t>T-lymphocytes, as well as B-lymphocytes that will remember how to fight that disease in the future. However, it typically takes a few weeks for the body to produce T-lymphocytes and B-lymphocytes </a:t>
            </a:r>
            <a:r>
              <a:rPr lang="en-US" sz="1200" cap="none" dirty="0" smtClean="0">
                <a:latin typeface="Arial" panose="020B0604020202020204" pitchFamily="34" charset="0"/>
                <a:cs typeface="Arial" panose="020B0604020202020204" pitchFamily="34" charset="0"/>
              </a:rPr>
              <a:t>after vaccination. </a:t>
            </a:r>
          </a:p>
          <a:p>
            <a:r>
              <a:rPr lang="en-US" sz="1200" cap="none" dirty="0" smtClean="0">
                <a:latin typeface="Arial" panose="020B0604020202020204" pitchFamily="34" charset="0"/>
                <a:cs typeface="Arial" panose="020B0604020202020204" pitchFamily="34" charset="0"/>
              </a:rPr>
              <a:t>Therefore</a:t>
            </a:r>
            <a:r>
              <a:rPr lang="en-US" sz="1200" cap="none" dirty="0">
                <a:latin typeface="Arial" panose="020B0604020202020204" pitchFamily="34" charset="0"/>
                <a:cs typeface="Arial" panose="020B0604020202020204" pitchFamily="34" charset="0"/>
              </a:rPr>
              <a:t>, it is possible that a person infected with a disease just before or just after vaccination </a:t>
            </a:r>
            <a:r>
              <a:rPr lang="en-US" sz="1200" cap="none" dirty="0" smtClean="0">
                <a:latin typeface="Arial" panose="020B0604020202020204" pitchFamily="34" charset="0"/>
                <a:cs typeface="Arial" panose="020B0604020202020204" pitchFamily="34" charset="0"/>
              </a:rPr>
              <a:t>still get the </a:t>
            </a:r>
            <a:r>
              <a:rPr lang="en-US" sz="1200" cap="none" dirty="0">
                <a:latin typeface="Arial" panose="020B0604020202020204" pitchFamily="34" charset="0"/>
                <a:cs typeface="Arial" panose="020B0604020202020204" pitchFamily="34" charset="0"/>
              </a:rPr>
              <a:t>disease, because the vaccine has not had enough time to provide protection.</a:t>
            </a:r>
          </a:p>
        </p:txBody>
      </p:sp>
      <p:pic>
        <p:nvPicPr>
          <p:cNvPr id="7" name="Picture 6"/>
          <p:cNvPicPr>
            <a:picLocks noChangeAspect="1"/>
          </p:cNvPicPr>
          <p:nvPr/>
        </p:nvPicPr>
        <p:blipFill>
          <a:blip r:embed="rId3"/>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30628658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vaccines work</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040307" y="1547813"/>
            <a:ext cx="4744299" cy="2482850"/>
          </a:xfrm>
        </p:spPr>
      </p:pic>
      <p:sp>
        <p:nvSpPr>
          <p:cNvPr id="5" name="TextBox 4"/>
          <p:cNvSpPr txBox="1"/>
          <p:nvPr/>
        </p:nvSpPr>
        <p:spPr>
          <a:xfrm>
            <a:off x="206581" y="4200152"/>
            <a:ext cx="7666558" cy="523220"/>
          </a:xfrm>
          <a:prstGeom prst="rect">
            <a:avLst/>
          </a:prstGeom>
          <a:noFill/>
        </p:spPr>
        <p:txBody>
          <a:bodyPr wrap="square" rtlCol="0">
            <a:spAutoFit/>
          </a:bodyPr>
          <a:lstStyle/>
          <a:p>
            <a:r>
              <a:rPr lang="en-US" sz="1400" dirty="0" smtClean="0">
                <a:latin typeface="Arial Narrow" panose="020B0606020202030204" pitchFamily="34" charset="0"/>
              </a:rPr>
              <a:t>The British Society for Immunology: </a:t>
            </a:r>
            <a:r>
              <a:rPr lang="en-US" sz="1400" dirty="0" smtClean="0">
                <a:latin typeface="Arial Narrow" panose="020B0606020202030204" pitchFamily="34" charset="0"/>
                <a:hlinkClick r:id="rId3"/>
              </a:rPr>
              <a:t>https</a:t>
            </a:r>
            <a:r>
              <a:rPr lang="en-US" sz="1400" dirty="0">
                <a:latin typeface="Arial Narrow" panose="020B0606020202030204" pitchFamily="34" charset="0"/>
                <a:hlinkClick r:id="rId3"/>
              </a:rPr>
              <a:t>://</a:t>
            </a:r>
            <a:r>
              <a:rPr lang="en-US" sz="1400" dirty="0" smtClean="0">
                <a:latin typeface="Arial Narrow" panose="020B0606020202030204" pitchFamily="34" charset="0"/>
                <a:hlinkClick r:id="rId3"/>
              </a:rPr>
              <a:t>www.immunology.org/celebrate-vaccines/public-engagement/guide-childhood-vaccinations/how-vaccines-work</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pic>
        <p:nvPicPr>
          <p:cNvPr id="6" name="Picture 5"/>
          <p:cNvPicPr>
            <a:picLocks noChangeAspect="1"/>
          </p:cNvPicPr>
          <p:nvPr/>
        </p:nvPicPr>
        <p:blipFill>
          <a:blip r:embed="rId4"/>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682263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Common types of vaccines</a:t>
            </a:r>
            <a:endParaRPr lang="en-US" dirty="0"/>
          </a:p>
        </p:txBody>
      </p:sp>
      <p:sp>
        <p:nvSpPr>
          <p:cNvPr id="4" name="Content Placeholder 3"/>
          <p:cNvSpPr>
            <a:spLocks noGrp="1"/>
          </p:cNvSpPr>
          <p:nvPr>
            <p:ph sz="quarter" idx="13"/>
          </p:nvPr>
        </p:nvSpPr>
        <p:spPr>
          <a:xfrm>
            <a:off x="514350" y="1271239"/>
            <a:ext cx="3981127" cy="3055434"/>
          </a:xfrm>
        </p:spPr>
        <p:txBody>
          <a:bodyPr>
            <a:normAutofit fontScale="25000" lnSpcReduction="20000"/>
          </a:bodyPr>
          <a:lstStyle/>
          <a:p>
            <a:pPr marL="0" indent="0">
              <a:buNone/>
            </a:pPr>
            <a:endParaRPr lang="en-US" sz="2900" cap="none" dirty="0">
              <a:latin typeface="Arial" panose="020B0604020202020204" pitchFamily="34" charset="0"/>
              <a:cs typeface="Arial" panose="020B0604020202020204" pitchFamily="34" charset="0"/>
            </a:endParaRPr>
          </a:p>
          <a:p>
            <a:r>
              <a:rPr lang="en-US" sz="4300" b="1" cap="none" dirty="0" smtClean="0">
                <a:latin typeface="Arial" panose="020B0604020202020204" pitchFamily="34" charset="0"/>
                <a:cs typeface="Arial" panose="020B0604020202020204" pitchFamily="34" charset="0"/>
              </a:rPr>
              <a:t>Live, attenuated vaccines </a:t>
            </a:r>
            <a:r>
              <a:rPr lang="en-US" sz="4300" cap="none" dirty="0" smtClean="0">
                <a:latin typeface="Arial" panose="020B0604020202020204" pitchFamily="34" charset="0"/>
                <a:cs typeface="Arial" panose="020B0604020202020204" pitchFamily="34" charset="0"/>
              </a:rPr>
              <a:t>fight viruses and bacteria. </a:t>
            </a:r>
          </a:p>
          <a:p>
            <a:r>
              <a:rPr lang="en-US" sz="4300" cap="none" dirty="0" smtClean="0">
                <a:latin typeface="Arial" panose="020B0604020202020204" pitchFamily="34" charset="0"/>
                <a:cs typeface="Arial" panose="020B0604020202020204" pitchFamily="34" charset="0"/>
              </a:rPr>
              <a:t>These vaccines contain a version of the living virus or bacteria that has been weakened so that it does not cause serious disease in people with healthy immune systems.</a:t>
            </a:r>
          </a:p>
          <a:p>
            <a:r>
              <a:rPr lang="en-US" sz="4300" cap="none" dirty="0" smtClean="0">
                <a:latin typeface="Arial" panose="020B0604020202020204" pitchFamily="34" charset="0"/>
                <a:cs typeface="Arial" panose="020B0604020202020204" pitchFamily="34" charset="0"/>
              </a:rPr>
              <a:t>Because live, attenuated vaccines are the closest thing to a natural infection, they are considered teachers for the immune system. </a:t>
            </a:r>
          </a:p>
          <a:p>
            <a:r>
              <a:rPr lang="en-US" sz="4300" cap="none" dirty="0" smtClean="0">
                <a:latin typeface="Arial" panose="020B0604020202020204" pitchFamily="34" charset="0"/>
                <a:cs typeface="Arial" panose="020B0604020202020204" pitchFamily="34" charset="0"/>
              </a:rPr>
              <a:t>Even though these vaccines are very effective, not everyone can receive these vaccines. People with a weakened immune systems (i.e. those undergoing chemotherapy) or people who are pregnant, cannot get live, attenuated vaccines. </a:t>
            </a:r>
            <a:endParaRPr lang="en-US" sz="4300" cap="none"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p:txBody>
      </p:sp>
      <p:sp>
        <p:nvSpPr>
          <p:cNvPr id="5" name="Content Placeholder 4"/>
          <p:cNvSpPr>
            <a:spLocks noGrp="1"/>
          </p:cNvSpPr>
          <p:nvPr>
            <p:ph sz="quarter" idx="14"/>
          </p:nvPr>
        </p:nvSpPr>
        <p:spPr>
          <a:xfrm>
            <a:off x="4413182" y="1278673"/>
            <a:ext cx="3814904" cy="2483392"/>
          </a:xfrm>
        </p:spPr>
        <p:txBody>
          <a:bodyPr>
            <a:normAutofit fontScale="25000" lnSpcReduction="20000"/>
          </a:bodyPr>
          <a:lstStyle/>
          <a:p>
            <a:endParaRPr lang="en-US" sz="2500" cap="none" dirty="0" smtClean="0">
              <a:latin typeface="Arial" panose="020B0604020202020204" pitchFamily="34" charset="0"/>
              <a:cs typeface="Arial" panose="020B0604020202020204" pitchFamily="34" charset="0"/>
            </a:endParaRPr>
          </a:p>
          <a:p>
            <a:r>
              <a:rPr lang="en-US" sz="4300" b="1" cap="none" dirty="0" smtClean="0">
                <a:latin typeface="Arial" panose="020B0604020202020204" pitchFamily="34" charset="0"/>
                <a:cs typeface="Arial" panose="020B0604020202020204" pitchFamily="34" charset="0"/>
              </a:rPr>
              <a:t>Inactivated vaccines </a:t>
            </a:r>
            <a:r>
              <a:rPr lang="en-US" sz="4300" cap="none" dirty="0" smtClean="0">
                <a:latin typeface="Arial" panose="020B0604020202020204" pitchFamily="34" charset="0"/>
                <a:cs typeface="Arial" panose="020B0604020202020204" pitchFamily="34" charset="0"/>
              </a:rPr>
              <a:t>also fight viruses and bacteria. </a:t>
            </a:r>
          </a:p>
          <a:p>
            <a:r>
              <a:rPr lang="en-US" sz="4300" cap="none" dirty="0" smtClean="0">
                <a:latin typeface="Arial" panose="020B0604020202020204" pitchFamily="34" charset="0"/>
                <a:cs typeface="Arial" panose="020B0604020202020204" pitchFamily="34" charset="0"/>
              </a:rPr>
              <a:t>These vaccines are activated by killing the virus or bacteria during the process of developing and making the vaccine. </a:t>
            </a:r>
          </a:p>
          <a:p>
            <a:r>
              <a:rPr lang="en-US" sz="4300" cap="none" dirty="0" smtClean="0">
                <a:latin typeface="Arial" panose="020B0604020202020204" pitchFamily="34" charset="0"/>
                <a:cs typeface="Arial" panose="020B0604020202020204" pitchFamily="34" charset="0"/>
              </a:rPr>
              <a:t>Inactivated vaccines produce immune responses in different ways than live attenuated vaccines. </a:t>
            </a:r>
          </a:p>
          <a:p>
            <a:r>
              <a:rPr lang="en-US" sz="4300" cap="none" dirty="0" smtClean="0">
                <a:latin typeface="Arial" panose="020B0604020202020204" pitchFamily="34" charset="0"/>
                <a:cs typeface="Arial" panose="020B0604020202020204" pitchFamily="34" charset="0"/>
              </a:rPr>
              <a:t>Often times multiple doses may be necessary to build up or maintain immunity against the virus or bacteria.</a:t>
            </a:r>
          </a:p>
          <a:p>
            <a:r>
              <a:rPr lang="en-US" sz="4300" cap="none" dirty="0" smtClean="0">
                <a:latin typeface="Arial" panose="020B0604020202020204" pitchFamily="34" charset="0"/>
                <a:cs typeface="Arial" panose="020B0604020202020204" pitchFamily="34" charset="0"/>
              </a:rPr>
              <a:t>Inactivated vaccines can be received by people even if they have a weakened immune system or are pregnant.  </a:t>
            </a:r>
          </a:p>
          <a:p>
            <a:endParaRPr lang="en-US" dirty="0"/>
          </a:p>
          <a:p>
            <a:r>
              <a:rPr lang="en-US" dirty="0"/>
              <a:t> </a:t>
            </a:r>
          </a:p>
          <a:p>
            <a:endParaRPr lang="en-US" dirty="0"/>
          </a:p>
          <a:p>
            <a:endParaRPr lang="en-US" dirty="0"/>
          </a:p>
          <a:p>
            <a:endParaRPr lang="en-US" dirty="0"/>
          </a:p>
          <a:p>
            <a:r>
              <a:rPr lang="en-US" dirty="0"/>
              <a:t> </a:t>
            </a:r>
          </a:p>
          <a:p>
            <a:endParaRPr lang="en-US" dirty="0"/>
          </a:p>
          <a:p>
            <a:endParaRPr lang="en-US" dirty="0"/>
          </a:p>
        </p:txBody>
      </p:sp>
      <p:pic>
        <p:nvPicPr>
          <p:cNvPr id="6" name="Picture 5"/>
          <p:cNvPicPr>
            <a:picLocks noChangeAspect="1"/>
          </p:cNvPicPr>
          <p:nvPr/>
        </p:nvPicPr>
        <p:blipFill>
          <a:blip r:embed="rId2"/>
          <a:stretch>
            <a:fillRect/>
          </a:stretch>
        </p:blipFill>
        <p:spPr>
          <a:xfrm>
            <a:off x="8113429" y="4203814"/>
            <a:ext cx="646232" cy="646232"/>
          </a:xfrm>
          <a:prstGeom prst="rect">
            <a:avLst/>
          </a:prstGeom>
        </p:spPr>
      </p:pic>
      <p:sp>
        <p:nvSpPr>
          <p:cNvPr id="3" name="Rectangle 2"/>
          <p:cNvSpPr/>
          <p:nvPr/>
        </p:nvSpPr>
        <p:spPr>
          <a:xfrm>
            <a:off x="115229" y="4147312"/>
            <a:ext cx="7998200" cy="307777"/>
          </a:xfrm>
          <a:prstGeom prst="rect">
            <a:avLst/>
          </a:prstGeom>
        </p:spPr>
        <p:txBody>
          <a:bodyPr wrap="square">
            <a:spAutoFit/>
          </a:bodyPr>
          <a:lstStyle/>
          <a:p>
            <a:r>
              <a:rPr lang="en-US" sz="1400" dirty="0" smtClean="0">
                <a:latin typeface="Arial Narrow" panose="020B0606020202030204" pitchFamily="34" charset="0"/>
                <a:cs typeface="Arial" panose="020B0604020202020204" pitchFamily="34" charset="0"/>
                <a:hlinkClick r:id="rId3"/>
              </a:rPr>
              <a:t>https</a:t>
            </a:r>
            <a:r>
              <a:rPr lang="en-US" sz="1400" dirty="0">
                <a:latin typeface="Arial Narrow" panose="020B0606020202030204" pitchFamily="34" charset="0"/>
                <a:cs typeface="Arial" panose="020B0604020202020204" pitchFamily="34" charset="0"/>
                <a:hlinkClick r:id="rId3"/>
              </a:rPr>
              <a:t>://www.cdc.gov/vaccines/hcp/conversations/downloads/vacsafe-understand-color-office.pdf</a:t>
            </a:r>
            <a:r>
              <a:rPr lang="en-US" sz="1400" dirty="0">
                <a:latin typeface="Arial Narrow" panose="020B0606020202030204" pitchFamily="34" charset="0"/>
                <a:cs typeface="Arial" panose="020B0604020202020204" pitchFamily="34" charset="0"/>
              </a:rPr>
              <a:t> </a:t>
            </a:r>
          </a:p>
        </p:txBody>
      </p:sp>
    </p:spTree>
    <p:extLst>
      <p:ext uri="{BB962C8B-B14F-4D97-AF65-F5344CB8AC3E}">
        <p14:creationId xmlns:p14="http://schemas.microsoft.com/office/powerpoint/2010/main" val="2015141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recognizing vaccines</a:t>
            </a:r>
            <a:endParaRPr lang="en-US" dirty="0"/>
          </a:p>
        </p:txBody>
      </p:sp>
      <p:sp>
        <p:nvSpPr>
          <p:cNvPr id="3" name="Content Placeholder 2"/>
          <p:cNvSpPr>
            <a:spLocks noGrp="1"/>
          </p:cNvSpPr>
          <p:nvPr>
            <p:ph sz="quarter" idx="13"/>
          </p:nvPr>
        </p:nvSpPr>
        <p:spPr>
          <a:xfrm>
            <a:off x="141248" y="1257615"/>
            <a:ext cx="4167335" cy="2483392"/>
          </a:xfrm>
        </p:spPr>
        <p:txBody>
          <a:bodyPr>
            <a:noAutofit/>
          </a:bodyPr>
          <a:lstStyle/>
          <a:p>
            <a:r>
              <a:rPr lang="en-US" sz="1200" cap="none" dirty="0" smtClean="0">
                <a:latin typeface="Arial" panose="020B0604020202020204" pitchFamily="34" charset="0"/>
              </a:rPr>
              <a:t>Influenza vaccine</a:t>
            </a:r>
          </a:p>
          <a:p>
            <a:pPr lvl="1"/>
            <a:r>
              <a:rPr lang="en-US" sz="1200" cap="none" dirty="0" smtClean="0">
                <a:latin typeface="Arial" panose="020B0604020202020204" pitchFamily="34" charset="0"/>
              </a:rPr>
              <a:t>Approved for 6 months and above.</a:t>
            </a:r>
          </a:p>
          <a:p>
            <a:pPr lvl="1"/>
            <a:r>
              <a:rPr lang="en-US" sz="1200" cap="none" dirty="0" smtClean="0">
                <a:latin typeface="Arial" panose="020B0604020202020204" pitchFamily="34" charset="0"/>
              </a:rPr>
              <a:t>Not every manufacturer has this age approval.</a:t>
            </a:r>
          </a:p>
          <a:p>
            <a:pPr lvl="1"/>
            <a:r>
              <a:rPr lang="en-US" sz="1200" cap="none" dirty="0" smtClean="0">
                <a:latin typeface="Arial" panose="020B0604020202020204" pitchFamily="34" charset="0"/>
              </a:rPr>
              <a:t>All need one vaccine every season.</a:t>
            </a:r>
          </a:p>
          <a:p>
            <a:r>
              <a:rPr lang="en-US" sz="1200" cap="none" dirty="0">
                <a:latin typeface="Arial" panose="020B0604020202020204" pitchFamily="34" charset="0"/>
              </a:rPr>
              <a:t>Pneumococcal vaccine</a:t>
            </a:r>
          </a:p>
          <a:p>
            <a:pPr lvl="1"/>
            <a:r>
              <a:rPr lang="en-US" sz="1200" cap="none" dirty="0">
                <a:latin typeface="Arial" panose="020B0604020202020204" pitchFamily="34" charset="0"/>
              </a:rPr>
              <a:t>Two different types of vaccines </a:t>
            </a:r>
            <a:r>
              <a:rPr lang="en-US" sz="1200" cap="none" dirty="0" smtClean="0">
                <a:latin typeface="Arial" panose="020B0604020202020204" pitchFamily="34" charset="0"/>
              </a:rPr>
              <a:t>exist.</a:t>
            </a:r>
            <a:endParaRPr lang="en-US" sz="1200" cap="none" dirty="0">
              <a:latin typeface="Arial" panose="020B0604020202020204" pitchFamily="34" charset="0"/>
            </a:endParaRPr>
          </a:p>
          <a:p>
            <a:pPr lvl="1"/>
            <a:r>
              <a:rPr lang="en-US" sz="1200" cap="none" dirty="0">
                <a:latin typeface="Arial" panose="020B0604020202020204" pitchFamily="34" charset="0"/>
              </a:rPr>
              <a:t>There are other strains </a:t>
            </a:r>
            <a:r>
              <a:rPr lang="en-US" sz="1200" cap="none" dirty="0" smtClean="0">
                <a:latin typeface="Arial" panose="020B0604020202020204" pitchFamily="34" charset="0"/>
              </a:rPr>
              <a:t>of pneumococcal </a:t>
            </a:r>
            <a:r>
              <a:rPr lang="en-US" sz="1200" cap="none" dirty="0">
                <a:latin typeface="Arial" panose="020B0604020202020204" pitchFamily="34" charset="0"/>
              </a:rPr>
              <a:t>disease that the </a:t>
            </a:r>
            <a:r>
              <a:rPr lang="en-US" sz="1200" cap="none" dirty="0" smtClean="0">
                <a:latin typeface="Arial" panose="020B0604020202020204" pitchFamily="34" charset="0"/>
              </a:rPr>
              <a:t>vaccines do not protect against.</a:t>
            </a:r>
            <a:endParaRPr lang="en-US" sz="1200" cap="none" dirty="0">
              <a:latin typeface="Arial" panose="020B0604020202020204" pitchFamily="34" charset="0"/>
            </a:endParaRPr>
          </a:p>
          <a:p>
            <a:pPr lvl="1"/>
            <a:r>
              <a:rPr lang="en-US" sz="1200" cap="none" dirty="0">
                <a:latin typeface="Arial" panose="020B0604020202020204" pitchFamily="34" charset="0"/>
              </a:rPr>
              <a:t>Medical condition &amp; age predict which vaccine is needed and </a:t>
            </a:r>
            <a:r>
              <a:rPr lang="en-US" sz="1200" cap="none" dirty="0" smtClean="0">
                <a:latin typeface="Arial" panose="020B0604020202020204" pitchFamily="34" charset="0"/>
              </a:rPr>
              <a:t>when.</a:t>
            </a:r>
            <a:endParaRPr lang="en-US" sz="1200" cap="none" dirty="0">
              <a:latin typeface="Arial" panose="020B0604020202020204" pitchFamily="34" charset="0"/>
            </a:endParaRPr>
          </a:p>
          <a:p>
            <a:pPr lvl="1"/>
            <a:endParaRPr lang="en-US" sz="1200" cap="none" dirty="0" smtClean="0">
              <a:latin typeface="Arial" panose="020B0604020202020204" pitchFamily="34" charset="0"/>
            </a:endParaRPr>
          </a:p>
        </p:txBody>
      </p:sp>
      <p:sp>
        <p:nvSpPr>
          <p:cNvPr id="4" name="Content Placeholder 3"/>
          <p:cNvSpPr>
            <a:spLocks noGrp="1"/>
          </p:cNvSpPr>
          <p:nvPr>
            <p:ph sz="quarter" idx="14"/>
          </p:nvPr>
        </p:nvSpPr>
        <p:spPr>
          <a:xfrm>
            <a:off x="4192859" y="1257615"/>
            <a:ext cx="4474835" cy="3358990"/>
          </a:xfrm>
        </p:spPr>
        <p:txBody>
          <a:bodyPr>
            <a:normAutofit/>
          </a:bodyPr>
          <a:lstStyle/>
          <a:p>
            <a:r>
              <a:rPr lang="en-US" sz="1200" cap="none" dirty="0" smtClean="0">
                <a:latin typeface="Arial" panose="020B0604020202020204" pitchFamily="34" charset="0"/>
              </a:rPr>
              <a:t>Tetanus</a:t>
            </a:r>
            <a:r>
              <a:rPr lang="en-US" sz="1200" cap="none" dirty="0">
                <a:latin typeface="Arial" panose="020B0604020202020204" pitchFamily="34" charset="0"/>
              </a:rPr>
              <a:t>, Diphtheria, Pertussis vaccine</a:t>
            </a:r>
          </a:p>
          <a:p>
            <a:pPr lvl="1"/>
            <a:r>
              <a:rPr lang="en-US" sz="1200" cap="none" dirty="0">
                <a:latin typeface="Arial" panose="020B0604020202020204" pitchFamily="34" charset="0"/>
              </a:rPr>
              <a:t>Whooping cough is caused by the pertussis </a:t>
            </a:r>
            <a:r>
              <a:rPr lang="en-US" sz="1200" cap="none" dirty="0" smtClean="0">
                <a:latin typeface="Arial" panose="020B0604020202020204" pitchFamily="34" charset="0"/>
              </a:rPr>
              <a:t>virus.</a:t>
            </a:r>
            <a:endParaRPr lang="en-US" sz="1200" cap="none" dirty="0">
              <a:latin typeface="Arial" panose="020B0604020202020204" pitchFamily="34" charset="0"/>
            </a:endParaRPr>
          </a:p>
          <a:p>
            <a:pPr lvl="1"/>
            <a:r>
              <a:rPr lang="en-US" sz="1200" cap="none" dirty="0">
                <a:latin typeface="Arial" panose="020B0604020202020204" pitchFamily="34" charset="0"/>
              </a:rPr>
              <a:t>Pregnant women need a vaccine with every </a:t>
            </a:r>
            <a:r>
              <a:rPr lang="en-US" sz="1200" cap="none" dirty="0" smtClean="0">
                <a:latin typeface="Arial" panose="020B0604020202020204" pitchFamily="34" charset="0"/>
              </a:rPr>
              <a:t>pregnancy.</a:t>
            </a:r>
            <a:endParaRPr lang="en-US" sz="1200" cap="none" dirty="0">
              <a:latin typeface="Arial" panose="020B0604020202020204" pitchFamily="34" charset="0"/>
            </a:endParaRPr>
          </a:p>
          <a:p>
            <a:pPr lvl="1"/>
            <a:r>
              <a:rPr lang="en-US" sz="1200" cap="none" dirty="0" smtClean="0">
                <a:latin typeface="Arial" panose="020B0604020202020204" pitchFamily="34" charset="0"/>
              </a:rPr>
              <a:t>Others need </a:t>
            </a:r>
            <a:r>
              <a:rPr lang="en-US" sz="1200" cap="none" dirty="0">
                <a:latin typeface="Arial" panose="020B0604020202020204" pitchFamily="34" charset="0"/>
              </a:rPr>
              <a:t>one vaccine every ten </a:t>
            </a:r>
            <a:r>
              <a:rPr lang="en-US" sz="1200" cap="none" dirty="0" smtClean="0">
                <a:latin typeface="Arial" panose="020B0604020202020204" pitchFamily="34" charset="0"/>
              </a:rPr>
              <a:t>years.</a:t>
            </a:r>
          </a:p>
          <a:p>
            <a:r>
              <a:rPr lang="en-US" sz="1200" cap="none" dirty="0" smtClean="0">
                <a:latin typeface="Arial" panose="020B0604020202020204" pitchFamily="34" charset="0"/>
              </a:rPr>
              <a:t>Shingles vaccine</a:t>
            </a:r>
          </a:p>
          <a:p>
            <a:pPr lvl="1"/>
            <a:r>
              <a:rPr lang="en-US" sz="1200" cap="none" dirty="0" smtClean="0">
                <a:latin typeface="Arial" panose="020B0604020202020204" pitchFamily="34" charset="0"/>
              </a:rPr>
              <a:t>When adults get chickenpox, it’s called herpes zoster or shingles.</a:t>
            </a:r>
          </a:p>
          <a:p>
            <a:pPr lvl="1"/>
            <a:r>
              <a:rPr lang="en-US" sz="1200" cap="none" dirty="0" smtClean="0">
                <a:latin typeface="Arial" panose="020B0604020202020204" pitchFamily="34" charset="0"/>
              </a:rPr>
              <a:t>Healthy lifestyle can also help to prevent shingles.</a:t>
            </a:r>
          </a:p>
          <a:p>
            <a:pPr lvl="1"/>
            <a:r>
              <a:rPr lang="en-US" sz="1200" cap="none" dirty="0">
                <a:latin typeface="Arial" panose="020B0604020202020204" pitchFamily="34" charset="0"/>
              </a:rPr>
              <a:t>Medical condition &amp;</a:t>
            </a:r>
            <a:r>
              <a:rPr lang="en-US" sz="1200" cap="none" dirty="0" smtClean="0">
                <a:latin typeface="Arial" panose="020B0604020202020204" pitchFamily="34" charset="0"/>
              </a:rPr>
              <a:t> </a:t>
            </a:r>
            <a:r>
              <a:rPr lang="en-US" sz="1200" cap="none" dirty="0">
                <a:latin typeface="Arial" panose="020B0604020202020204" pitchFamily="34" charset="0"/>
              </a:rPr>
              <a:t>age predict </a:t>
            </a:r>
            <a:r>
              <a:rPr lang="en-US" sz="1200" cap="none" dirty="0" smtClean="0">
                <a:latin typeface="Arial" panose="020B0604020202020204" pitchFamily="34" charset="0"/>
              </a:rPr>
              <a:t>if this </a:t>
            </a:r>
            <a:r>
              <a:rPr lang="en-US" sz="1200" cap="none" dirty="0">
                <a:latin typeface="Arial" panose="020B0604020202020204" pitchFamily="34" charset="0"/>
              </a:rPr>
              <a:t>vaccine  is </a:t>
            </a:r>
            <a:r>
              <a:rPr lang="en-US" sz="1200" cap="none" dirty="0" smtClean="0">
                <a:latin typeface="Arial" panose="020B0604020202020204" pitchFamily="34" charset="0"/>
              </a:rPr>
              <a:t>appropriate.</a:t>
            </a:r>
            <a:endParaRPr lang="en-US" sz="1200" cap="none" dirty="0">
              <a:latin typeface="Arial" panose="020B0604020202020204" pitchFamily="34" charset="0"/>
            </a:endParaRPr>
          </a:p>
          <a:p>
            <a:endParaRPr lang="en-US" dirty="0"/>
          </a:p>
        </p:txBody>
      </p:sp>
    </p:spTree>
    <p:extLst>
      <p:ext uri="{BB962C8B-B14F-4D97-AF65-F5344CB8AC3E}">
        <p14:creationId xmlns:p14="http://schemas.microsoft.com/office/powerpoint/2010/main" val="20162541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ctrTitle"/>
          </p:nvPr>
        </p:nvSpPr>
        <p:spPr>
          <a:xfrm>
            <a:off x="311700" y="82525"/>
            <a:ext cx="8520600" cy="1282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Who’s Excited?</a:t>
            </a:r>
            <a:endParaRPr dirty="0"/>
          </a:p>
        </p:txBody>
      </p:sp>
      <p:sp>
        <p:nvSpPr>
          <p:cNvPr id="90" name="Google Shape;90;p16"/>
          <p:cNvSpPr txBox="1">
            <a:spLocks noGrp="1"/>
          </p:cNvSpPr>
          <p:nvPr>
            <p:ph type="subTitle" idx="1"/>
          </p:nvPr>
        </p:nvSpPr>
        <p:spPr>
          <a:xfrm>
            <a:off x="311700" y="964151"/>
            <a:ext cx="5598446" cy="69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solidFill>
                  <a:schemeClr val="tx1"/>
                </a:solidFill>
              </a:rPr>
              <a:t>After you get your certification, you will be able to administer Immunizations (IZ)…</a:t>
            </a:r>
          </a:p>
          <a:p>
            <a:pPr marL="0" lvl="0" indent="0" algn="l" rtl="0">
              <a:spcBef>
                <a:spcPts val="0"/>
              </a:spcBef>
              <a:spcAft>
                <a:spcPts val="0"/>
              </a:spcAft>
              <a:buNone/>
            </a:pPr>
            <a:endParaRPr lang="en-US" dirty="0">
              <a:solidFill>
                <a:schemeClr val="tx1"/>
              </a:solidFill>
            </a:endParaRPr>
          </a:p>
          <a:p>
            <a:pPr marL="0" lvl="0" indent="0" algn="l" rtl="0">
              <a:spcBef>
                <a:spcPts val="0"/>
              </a:spcBef>
              <a:spcAft>
                <a:spcPts val="0"/>
              </a:spcAft>
              <a:buNone/>
            </a:pPr>
            <a:r>
              <a:rPr lang="en-US" sz="2000" dirty="0" smtClean="0">
                <a:solidFill>
                  <a:schemeClr val="tx1"/>
                </a:solidFill>
              </a:rPr>
              <a:t>Please Ensure you </a:t>
            </a:r>
            <a:r>
              <a:rPr lang="en-US" sz="2000" u="sng" dirty="0" smtClean="0">
                <a:solidFill>
                  <a:schemeClr val="tx1"/>
                </a:solidFill>
              </a:rPr>
              <a:t>submit</a:t>
            </a:r>
            <a:r>
              <a:rPr lang="en-US" sz="2000" dirty="0" smtClean="0">
                <a:solidFill>
                  <a:schemeClr val="tx1"/>
                </a:solidFill>
              </a:rPr>
              <a:t> all of the following…</a:t>
            </a:r>
          </a:p>
          <a:p>
            <a:pPr marL="457200" lvl="0" indent="-457200" algn="l" rtl="0">
              <a:spcBef>
                <a:spcPts val="0"/>
              </a:spcBef>
              <a:spcAft>
                <a:spcPts val="0"/>
              </a:spcAft>
              <a:buFont typeface="Wingdings" panose="05000000000000000000" pitchFamily="2" charset="2"/>
              <a:buChar char="q"/>
            </a:pPr>
            <a:r>
              <a:rPr lang="en-US" sz="2000" dirty="0" smtClean="0">
                <a:solidFill>
                  <a:schemeClr val="tx1"/>
                </a:solidFill>
              </a:rPr>
              <a:t>technician  certification</a:t>
            </a:r>
          </a:p>
          <a:p>
            <a:pPr marL="457200" lvl="0" indent="-457200" algn="l" rtl="0">
              <a:spcBef>
                <a:spcPts val="0"/>
              </a:spcBef>
              <a:spcAft>
                <a:spcPts val="0"/>
              </a:spcAft>
              <a:buFont typeface="Wingdings" panose="05000000000000000000" pitchFamily="2" charset="2"/>
              <a:buChar char="q"/>
            </a:pPr>
            <a:r>
              <a:rPr lang="en-US" sz="2000" dirty="0" smtClean="0">
                <a:solidFill>
                  <a:schemeClr val="tx1"/>
                </a:solidFill>
              </a:rPr>
              <a:t>Supervising Pharmacist letter of reference</a:t>
            </a:r>
          </a:p>
          <a:p>
            <a:pPr marL="457200" lvl="0" indent="-457200" algn="l" rtl="0">
              <a:spcBef>
                <a:spcPts val="0"/>
              </a:spcBef>
              <a:spcAft>
                <a:spcPts val="0"/>
              </a:spcAft>
              <a:buFont typeface="Wingdings" panose="05000000000000000000" pitchFamily="2" charset="2"/>
              <a:buChar char="q"/>
            </a:pPr>
            <a:r>
              <a:rPr lang="en-US" sz="2000" dirty="0" smtClean="0">
                <a:solidFill>
                  <a:schemeClr val="tx1"/>
                </a:solidFill>
              </a:rPr>
              <a:t>CPR certification</a:t>
            </a:r>
          </a:p>
          <a:p>
            <a:pPr marL="457200" lvl="0" indent="-457200" algn="l" rtl="0">
              <a:spcBef>
                <a:spcPts val="0"/>
              </a:spcBef>
              <a:spcAft>
                <a:spcPts val="0"/>
              </a:spcAft>
              <a:buFont typeface="Wingdings" panose="05000000000000000000" pitchFamily="2" charset="2"/>
              <a:buChar char="q"/>
            </a:pPr>
            <a:r>
              <a:rPr lang="en-US" sz="2000" dirty="0" smtClean="0">
                <a:solidFill>
                  <a:schemeClr val="tx1"/>
                </a:solidFill>
              </a:rPr>
              <a:t>Home study assessment exam (70% required)</a:t>
            </a:r>
          </a:p>
          <a:p>
            <a:pPr marL="457200" lvl="0" indent="-457200" algn="l" rtl="0">
              <a:spcBef>
                <a:spcPts val="0"/>
              </a:spcBef>
              <a:spcAft>
                <a:spcPts val="0"/>
              </a:spcAft>
              <a:buFont typeface="Wingdings" panose="05000000000000000000" pitchFamily="2" charset="2"/>
              <a:buChar char="q"/>
            </a:pPr>
            <a:r>
              <a:rPr lang="en-US" sz="2000" dirty="0" smtClean="0">
                <a:solidFill>
                  <a:schemeClr val="tx1"/>
                </a:solidFill>
              </a:rPr>
              <a:t>Home study NMPHA evaluation form</a:t>
            </a:r>
          </a:p>
          <a:p>
            <a:pPr marL="457200" lvl="0" indent="-457200" algn="l" rtl="0">
              <a:spcBef>
                <a:spcPts val="0"/>
              </a:spcBef>
              <a:spcAft>
                <a:spcPts val="0"/>
              </a:spcAft>
              <a:buFont typeface="Wingdings" panose="05000000000000000000" pitchFamily="2" charset="2"/>
              <a:buChar char="q"/>
            </a:pPr>
            <a:endParaRPr lang="en-US" dirty="0" smtClean="0">
              <a:solidFill>
                <a:schemeClr val="tx1"/>
              </a:solidFill>
            </a:endParaRPr>
          </a:p>
          <a:p>
            <a:pPr marL="0" lvl="0" indent="0" algn="l" rtl="0">
              <a:spcBef>
                <a:spcPts val="0"/>
              </a:spcBef>
              <a:spcAft>
                <a:spcPts val="0"/>
              </a:spcAft>
              <a:buNone/>
            </a:pPr>
            <a:endParaRPr dirty="0">
              <a:solidFill>
                <a:schemeClr val="tx1"/>
              </a:solidFill>
            </a:endParaRPr>
          </a:p>
        </p:txBody>
      </p:sp>
      <p:pic>
        <p:nvPicPr>
          <p:cNvPr id="91" name="Google Shape;91;p16" descr="Image result for people standing"/>
          <p:cNvPicPr preferRelativeResize="0"/>
          <p:nvPr/>
        </p:nvPicPr>
        <p:blipFill>
          <a:blip r:embed="rId3">
            <a:alphaModFix/>
          </a:blip>
          <a:stretch>
            <a:fillRect/>
          </a:stretch>
        </p:blipFill>
        <p:spPr>
          <a:xfrm>
            <a:off x="5843075" y="1018860"/>
            <a:ext cx="2552700" cy="1657350"/>
          </a:xfrm>
          <a:prstGeom prst="rect">
            <a:avLst/>
          </a:prstGeom>
          <a:noFill/>
          <a:ln>
            <a:noFill/>
          </a:ln>
        </p:spPr>
      </p:pic>
      <p:pic>
        <p:nvPicPr>
          <p:cNvPr id="3" name="Picture 2"/>
          <p:cNvPicPr>
            <a:picLocks noChangeAspect="1"/>
          </p:cNvPicPr>
          <p:nvPr/>
        </p:nvPicPr>
        <p:blipFill>
          <a:blip r:embed="rId4"/>
          <a:stretch>
            <a:fillRect/>
          </a:stretch>
        </p:blipFill>
        <p:spPr>
          <a:xfrm>
            <a:off x="8319274" y="4363843"/>
            <a:ext cx="647235" cy="6472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445"/>
    </mc:Choice>
    <mc:Fallback xmlns="">
      <p:transition spd="slow" advTm="40445"/>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Types of covid-19 vaccines</a:t>
            </a:r>
            <a:endParaRPr lang="en-US" dirty="0"/>
          </a:p>
        </p:txBody>
      </p:sp>
      <p:sp>
        <p:nvSpPr>
          <p:cNvPr id="3" name="Content Placeholder 2"/>
          <p:cNvSpPr>
            <a:spLocks noGrp="1"/>
          </p:cNvSpPr>
          <p:nvPr>
            <p:ph sz="quarter" idx="13"/>
          </p:nvPr>
        </p:nvSpPr>
        <p:spPr>
          <a:xfrm>
            <a:off x="260195" y="1264219"/>
            <a:ext cx="8199864" cy="3115159"/>
          </a:xfrm>
        </p:spPr>
        <p:txBody>
          <a:bodyPr>
            <a:normAutofit fontScale="70000" lnSpcReduction="20000"/>
          </a:bodyPr>
          <a:lstStyle/>
          <a:p>
            <a:r>
              <a:rPr lang="en-US" cap="none" dirty="0">
                <a:latin typeface="Arial" panose="020B0604020202020204" pitchFamily="34" charset="0"/>
                <a:cs typeface="Arial" panose="020B0604020202020204" pitchFamily="34" charset="0"/>
              </a:rPr>
              <a:t>Currently, there are three main types of COVID-19 vaccines that </a:t>
            </a:r>
            <a:r>
              <a:rPr lang="en-US" cap="none" dirty="0" smtClean="0">
                <a:latin typeface="Arial" panose="020B0604020202020204" pitchFamily="34" charset="0"/>
                <a:cs typeface="Arial" panose="020B0604020202020204" pitchFamily="34" charset="0"/>
              </a:rPr>
              <a:t>have, are, or </a:t>
            </a:r>
            <a:r>
              <a:rPr lang="en-US" cap="none" dirty="0">
                <a:latin typeface="Arial" panose="020B0604020202020204" pitchFamily="34" charset="0"/>
                <a:cs typeface="Arial" panose="020B0604020202020204" pitchFamily="34" charset="0"/>
              </a:rPr>
              <a:t>soon will be undergoing large-scale </a:t>
            </a:r>
            <a:r>
              <a:rPr lang="en-US" cap="none" dirty="0" smtClean="0">
                <a:latin typeface="Arial" panose="020B0604020202020204" pitchFamily="34" charset="0"/>
                <a:cs typeface="Arial" panose="020B0604020202020204" pitchFamily="34" charset="0"/>
              </a:rPr>
              <a:t>clinical trials. </a:t>
            </a:r>
          </a:p>
          <a:p>
            <a:r>
              <a:rPr lang="en-US" b="1" cap="none" dirty="0" smtClean="0">
                <a:latin typeface="Arial" panose="020B0604020202020204" pitchFamily="34" charset="0"/>
                <a:cs typeface="Arial" panose="020B0604020202020204" pitchFamily="34" charset="0"/>
              </a:rPr>
              <a:t>mRNA </a:t>
            </a:r>
            <a:r>
              <a:rPr lang="en-US" b="1" cap="none" dirty="0">
                <a:latin typeface="Arial" panose="020B0604020202020204" pitchFamily="34" charset="0"/>
                <a:cs typeface="Arial" panose="020B0604020202020204" pitchFamily="34" charset="0"/>
              </a:rPr>
              <a:t>vaccines </a:t>
            </a:r>
            <a:r>
              <a:rPr lang="en-US" cap="none" dirty="0">
                <a:latin typeface="Arial" panose="020B0604020202020204" pitchFamily="34" charset="0"/>
                <a:cs typeface="Arial" panose="020B0604020202020204" pitchFamily="34" charset="0"/>
              </a:rPr>
              <a:t>contain material from the virus that causes COVID-19 that gives our cells instructions for how to make a harmless protein that is unique to the virus. After our cells make copies of the protein, they destroy the genetic material from the vaccine. Our bodies recognize that the protein should not be there and build T-lymphocytes and B-lymphocytes that will remember how to fight the virus that causes COVID-19 if we </a:t>
            </a:r>
            <a:r>
              <a:rPr lang="en-US" cap="none" dirty="0" smtClean="0">
                <a:latin typeface="Arial" panose="020B0604020202020204" pitchFamily="34" charset="0"/>
                <a:cs typeface="Arial" panose="020B0604020202020204" pitchFamily="34" charset="0"/>
              </a:rPr>
              <a:t>are infected in </a:t>
            </a:r>
            <a:r>
              <a:rPr lang="en-US" cap="none" dirty="0">
                <a:latin typeface="Arial" panose="020B0604020202020204" pitchFamily="34" charset="0"/>
                <a:cs typeface="Arial" panose="020B0604020202020204" pitchFamily="34" charset="0"/>
              </a:rPr>
              <a:t>the future.</a:t>
            </a:r>
          </a:p>
          <a:p>
            <a:r>
              <a:rPr lang="en-US" b="1" cap="none" dirty="0">
                <a:latin typeface="Arial" panose="020B0604020202020204" pitchFamily="34" charset="0"/>
                <a:cs typeface="Arial" panose="020B0604020202020204" pitchFamily="34" charset="0"/>
              </a:rPr>
              <a:t>Protein subunit vaccines </a:t>
            </a:r>
            <a:r>
              <a:rPr lang="en-US" cap="none" dirty="0">
                <a:latin typeface="Arial" panose="020B0604020202020204" pitchFamily="34" charset="0"/>
                <a:cs typeface="Arial" panose="020B0604020202020204" pitchFamily="34" charset="0"/>
              </a:rPr>
              <a:t>include harmless pieces (proteins) of the virus that cause COVID-19 instead of the entire germ. Once vaccinated, our immune system recognizes that the proteins don’t belong in the body and begins making T-lymphocytes and antibodies. If we are ever infected in the future, memory cells will recognize and fight the virus.</a:t>
            </a:r>
          </a:p>
          <a:p>
            <a:r>
              <a:rPr lang="en-US" b="1" cap="none" dirty="0">
                <a:latin typeface="Arial" panose="020B0604020202020204" pitchFamily="34" charset="0"/>
                <a:cs typeface="Arial" panose="020B0604020202020204" pitchFamily="34" charset="0"/>
              </a:rPr>
              <a:t>Vector vaccines</a:t>
            </a:r>
            <a:r>
              <a:rPr lang="en-US" cap="none" dirty="0">
                <a:latin typeface="Arial" panose="020B0604020202020204" pitchFamily="34" charset="0"/>
                <a:cs typeface="Arial" panose="020B0604020202020204" pitchFamily="34" charset="0"/>
              </a:rPr>
              <a:t> contain a weakened version of a live </a:t>
            </a:r>
            <a:r>
              <a:rPr lang="en-US" cap="none" dirty="0" smtClean="0">
                <a:latin typeface="Arial" panose="020B0604020202020204" pitchFamily="34" charset="0"/>
                <a:cs typeface="Arial" panose="020B0604020202020204" pitchFamily="34" charset="0"/>
              </a:rPr>
              <a:t>virus, a </a:t>
            </a:r>
            <a:r>
              <a:rPr lang="en-US" cap="none" dirty="0">
                <a:latin typeface="Arial" panose="020B0604020202020204" pitchFamily="34" charset="0"/>
                <a:cs typeface="Arial" panose="020B0604020202020204" pitchFamily="34" charset="0"/>
              </a:rPr>
              <a:t>different virus than the one that causes </a:t>
            </a:r>
            <a:r>
              <a:rPr lang="en-US" cap="none" dirty="0" smtClean="0">
                <a:latin typeface="Arial" panose="020B0604020202020204" pitchFamily="34" charset="0"/>
                <a:cs typeface="Arial" panose="020B0604020202020204" pitchFamily="34" charset="0"/>
              </a:rPr>
              <a:t>COVID-19, that </a:t>
            </a:r>
            <a:r>
              <a:rPr lang="en-US" cap="none" dirty="0">
                <a:latin typeface="Arial" panose="020B0604020202020204" pitchFamily="34" charset="0"/>
                <a:cs typeface="Arial" panose="020B0604020202020204" pitchFamily="34" charset="0"/>
              </a:rPr>
              <a:t>has genetic material from the virus that causes COVID-19 inserted in it (this is called a viral vector). Once the viral vector is inside our cells, the genetic material gives cells instructions to make a protein that is unique to the virus that causes COVID-19. Using these instructions, our cells make copies of the protein. This prompts our bodies to build T-lymphocytes and B-lymphocytes that will remember how to fight that virus if we are infected in the future.</a:t>
            </a:r>
          </a:p>
          <a:p>
            <a:endParaRPr lang="en-US" dirty="0"/>
          </a:p>
        </p:txBody>
      </p:sp>
      <p:sp>
        <p:nvSpPr>
          <p:cNvPr id="5" name="TextBox 4"/>
          <p:cNvSpPr txBox="1"/>
          <p:nvPr/>
        </p:nvSpPr>
        <p:spPr>
          <a:xfrm>
            <a:off x="8102" y="4225489"/>
            <a:ext cx="8541834" cy="307777"/>
          </a:xfrm>
          <a:prstGeom prst="rect">
            <a:avLst/>
          </a:prstGeom>
          <a:noFill/>
        </p:spPr>
        <p:txBody>
          <a:bodyPr wrap="square" rtlCol="0">
            <a:spAutoFit/>
          </a:bodyPr>
          <a:lstStyle/>
          <a:p>
            <a:r>
              <a:rPr lang="en-US" sz="1400" dirty="0" smtClean="0">
                <a:latin typeface="Arial Narrow" panose="020B0606020202030204" pitchFamily="34" charset="0"/>
              </a:rPr>
              <a:t>CDC COVID-19 Vaccine Resource:  </a:t>
            </a:r>
            <a:endParaRPr lang="en-US" sz="1400" dirty="0">
              <a:latin typeface="Arial Narrow" panose="020B0606020202030204" pitchFamily="34" charset="0"/>
            </a:endParaRPr>
          </a:p>
        </p:txBody>
      </p:sp>
      <p:sp>
        <p:nvSpPr>
          <p:cNvPr id="6" name="TextBox 5"/>
          <p:cNvSpPr txBox="1"/>
          <p:nvPr/>
        </p:nvSpPr>
        <p:spPr>
          <a:xfrm>
            <a:off x="2351046" y="4225489"/>
            <a:ext cx="5925280" cy="523220"/>
          </a:xfrm>
          <a:prstGeom prst="rect">
            <a:avLst/>
          </a:prstGeom>
          <a:noFill/>
        </p:spPr>
        <p:txBody>
          <a:bodyPr wrap="square" rtlCol="0">
            <a:spAutoFit/>
          </a:bodyPr>
          <a:lstStyle/>
          <a:p>
            <a:r>
              <a:rPr lang="en-US" sz="1400" dirty="0" smtClean="0">
                <a:latin typeface="Arial Narrow" panose="020B0606020202030204" pitchFamily="34" charset="0"/>
                <a:cs typeface="Arial" panose="020B0604020202020204" pitchFamily="34" charset="0"/>
                <a:hlinkClick r:id="rId2"/>
              </a:rPr>
              <a:t>https</a:t>
            </a:r>
            <a:r>
              <a:rPr lang="en-US" sz="1400" dirty="0">
                <a:latin typeface="Arial Narrow" panose="020B0606020202030204" pitchFamily="34" charset="0"/>
                <a:cs typeface="Arial" panose="020B0604020202020204" pitchFamily="34" charset="0"/>
                <a:hlinkClick r:id="rId2"/>
              </a:rPr>
              <a:t>://</a:t>
            </a:r>
            <a:r>
              <a:rPr lang="en-US" sz="1400" dirty="0" smtClean="0">
                <a:latin typeface="Arial Narrow" panose="020B0606020202030204" pitchFamily="34" charset="0"/>
                <a:cs typeface="Arial" panose="020B0604020202020204" pitchFamily="34" charset="0"/>
                <a:hlinkClick r:id="rId2"/>
              </a:rPr>
              <a:t>www.cdc.gov/coronavirus/2019-ncov/vaccines/different-vaccines/how-they-work.html</a:t>
            </a:r>
            <a:r>
              <a:rPr lang="en-US" sz="1400" dirty="0" smtClean="0">
                <a:latin typeface="Arial Narrow" panose="020B0606020202030204" pitchFamily="34" charset="0"/>
                <a:cs typeface="Arial" panose="020B0604020202020204" pitchFamily="34" charset="0"/>
              </a:rPr>
              <a:t> </a:t>
            </a:r>
            <a:endParaRPr lang="en-US" sz="1400" dirty="0">
              <a:latin typeface="Arial Narrow" panose="020B060602020203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40708161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799" y="312234"/>
            <a:ext cx="7797662" cy="863974"/>
          </a:xfrm>
        </p:spPr>
        <p:txBody>
          <a:bodyPr/>
          <a:lstStyle/>
          <a:p>
            <a:pPr algn="ctr"/>
            <a:r>
              <a:rPr lang="en-US" dirty="0" smtClean="0"/>
              <a:t>Immunity types</a:t>
            </a:r>
            <a:endParaRPr lang="en-US" dirty="0"/>
          </a:p>
        </p:txBody>
      </p:sp>
      <p:sp>
        <p:nvSpPr>
          <p:cNvPr id="3" name="Content Placeholder 2"/>
          <p:cNvSpPr>
            <a:spLocks noGrp="1"/>
          </p:cNvSpPr>
          <p:nvPr>
            <p:ph sz="quarter" idx="13"/>
          </p:nvPr>
        </p:nvSpPr>
        <p:spPr>
          <a:xfrm>
            <a:off x="441641" y="1822610"/>
            <a:ext cx="7796030" cy="2483392"/>
          </a:xfrm>
        </p:spPr>
        <p:txBody>
          <a:bodyPr>
            <a:normAutofit fontScale="25000" lnSpcReduction="20000"/>
          </a:bodyPr>
          <a:lstStyle/>
          <a:p>
            <a:r>
              <a:rPr lang="en-US" sz="4800" cap="none" dirty="0" smtClean="0">
                <a:latin typeface="Arial" panose="020B0604020202020204" pitchFamily="34" charset="0"/>
                <a:cs typeface="Arial" panose="020B0604020202020204" pitchFamily="34" charset="0"/>
              </a:rPr>
              <a:t>To fully understand how immunity works </a:t>
            </a:r>
            <a:r>
              <a:rPr lang="en-US" sz="4800" cap="none" dirty="0">
                <a:latin typeface="Arial" panose="020B0604020202020204" pitchFamily="34" charset="0"/>
                <a:cs typeface="Arial" panose="020B0604020202020204" pitchFamily="34" charset="0"/>
              </a:rPr>
              <a:t>please review </a:t>
            </a:r>
            <a:r>
              <a:rPr lang="en-US" sz="4800" cap="none" dirty="0">
                <a:latin typeface="Arial" panose="020B0604020202020204" pitchFamily="34" charset="0"/>
                <a:cs typeface="Arial" panose="020B0604020202020204" pitchFamily="34" charset="0"/>
                <a:hlinkClick r:id="rId2"/>
              </a:rPr>
              <a:t>https://</a:t>
            </a:r>
            <a:r>
              <a:rPr lang="en-US" sz="4800" cap="none" dirty="0" smtClean="0">
                <a:latin typeface="Arial" panose="020B0604020202020204" pitchFamily="34" charset="0"/>
                <a:cs typeface="Arial" panose="020B0604020202020204" pitchFamily="34" charset="0"/>
                <a:hlinkClick r:id="rId2"/>
              </a:rPr>
              <a:t>www.cdc.gov/vaccines/vac-gen/immunity-types.htm</a:t>
            </a:r>
            <a:r>
              <a:rPr lang="en-US" sz="4800" cap="none" dirty="0" smtClean="0">
                <a:latin typeface="Arial" panose="020B0604020202020204" pitchFamily="34" charset="0"/>
                <a:cs typeface="Arial" panose="020B0604020202020204" pitchFamily="34" charset="0"/>
              </a:rPr>
              <a:t> </a:t>
            </a:r>
            <a:endParaRPr lang="en-US" sz="4800" cap="none" dirty="0">
              <a:latin typeface="Arial" panose="020B0604020202020204" pitchFamily="34" charset="0"/>
              <a:cs typeface="Arial" panose="020B0604020202020204" pitchFamily="34" charset="0"/>
            </a:endParaRPr>
          </a:p>
          <a:p>
            <a:r>
              <a:rPr lang="en-US" sz="4800" cap="none" dirty="0" smtClean="0">
                <a:latin typeface="Arial" panose="020B0604020202020204" pitchFamily="34" charset="0"/>
                <a:cs typeface="Arial" panose="020B0604020202020204" pitchFamily="34" charset="0"/>
              </a:rPr>
              <a:t>Immunity </a:t>
            </a:r>
            <a:r>
              <a:rPr lang="en-US" sz="4800" cap="none" dirty="0">
                <a:latin typeface="Arial" panose="020B0604020202020204" pitchFamily="34" charset="0"/>
                <a:cs typeface="Arial" panose="020B0604020202020204" pitchFamily="34" charset="0"/>
              </a:rPr>
              <a:t>to a disease is achieved through the presence of antibodies to that disease in a person’s system. Antibodies are proteins produced by the body to neutralize or destroy toxins or disease-carrying organisms. Antibodies are disease-specific. For example, measles antibody will protect a person who is exposed to measles disease, but will have no effect if he or she is exposed to mumps</a:t>
            </a:r>
            <a:r>
              <a:rPr lang="en-US" sz="4800" cap="none" dirty="0" smtClean="0">
                <a:latin typeface="Arial" panose="020B0604020202020204" pitchFamily="34" charset="0"/>
                <a:cs typeface="Arial" panose="020B0604020202020204" pitchFamily="34" charset="0"/>
              </a:rPr>
              <a:t>.</a:t>
            </a:r>
          </a:p>
          <a:p>
            <a:r>
              <a:rPr lang="en-US" sz="4000" b="1" cap="none" dirty="0" smtClean="0">
                <a:latin typeface="Arial" panose="020B0604020202020204" pitchFamily="34" charset="0"/>
                <a:cs typeface="Arial" panose="020B0604020202020204" pitchFamily="34" charset="0"/>
              </a:rPr>
              <a:t>There are two types of immunity:</a:t>
            </a:r>
          </a:p>
          <a:p>
            <a:pPr marL="914400" indent="-914400">
              <a:buAutoNum type="arabicPeriod"/>
            </a:pPr>
            <a:r>
              <a:rPr lang="en-US" sz="4000" b="1" cap="none" dirty="0" smtClean="0">
                <a:latin typeface="Arial" panose="020B0604020202020204" pitchFamily="34" charset="0"/>
                <a:cs typeface="Arial" panose="020B0604020202020204" pitchFamily="34" charset="0"/>
              </a:rPr>
              <a:t>Active </a:t>
            </a:r>
            <a:r>
              <a:rPr lang="en-US" sz="4000" b="1" cap="none" dirty="0">
                <a:latin typeface="Arial" panose="020B0604020202020204" pitchFamily="34" charset="0"/>
                <a:cs typeface="Arial" panose="020B0604020202020204" pitchFamily="34" charset="0"/>
              </a:rPr>
              <a:t>immunity </a:t>
            </a:r>
            <a:r>
              <a:rPr lang="en-US" sz="4000" cap="none" dirty="0">
                <a:latin typeface="Arial" panose="020B0604020202020204" pitchFamily="34" charset="0"/>
                <a:cs typeface="Arial" panose="020B0604020202020204" pitchFamily="34" charset="0"/>
              </a:rPr>
              <a:t>results when exposure to a disease organism triggers the immune system to produce antibodies to that </a:t>
            </a:r>
            <a:r>
              <a:rPr lang="en-US" sz="4000" cap="none" dirty="0" smtClean="0">
                <a:latin typeface="Arial" panose="020B0604020202020204" pitchFamily="34" charset="0"/>
                <a:cs typeface="Arial" panose="020B0604020202020204" pitchFamily="34" charset="0"/>
              </a:rPr>
              <a:t>disease </a:t>
            </a:r>
            <a:r>
              <a:rPr lang="en-US" sz="4000" b="1" cap="none" dirty="0" smtClean="0">
                <a:latin typeface="Arial" panose="020B0604020202020204" pitchFamily="34" charset="0"/>
                <a:cs typeface="Arial" panose="020B0604020202020204" pitchFamily="34" charset="0"/>
              </a:rPr>
              <a:t>(like vaccines)</a:t>
            </a:r>
            <a:r>
              <a:rPr lang="en-US" sz="4000" cap="none" dirty="0" smtClean="0">
                <a:latin typeface="Arial" panose="020B0604020202020204" pitchFamily="34" charset="0"/>
                <a:cs typeface="Arial" panose="020B0604020202020204" pitchFamily="34" charset="0"/>
              </a:rPr>
              <a:t>.</a:t>
            </a:r>
            <a:r>
              <a:rPr lang="en-US" sz="4000" b="1" cap="none" dirty="0" smtClean="0">
                <a:latin typeface="Arial" panose="020B0604020202020204" pitchFamily="34" charset="0"/>
                <a:cs typeface="Arial" panose="020B0604020202020204" pitchFamily="34" charset="0"/>
              </a:rPr>
              <a:t> </a:t>
            </a:r>
            <a:r>
              <a:rPr lang="en-US" sz="4000" cap="none" dirty="0">
                <a:latin typeface="Arial" panose="020B0604020202020204" pitchFamily="34" charset="0"/>
                <a:cs typeface="Arial" panose="020B0604020202020204" pitchFamily="34" charset="0"/>
              </a:rPr>
              <a:t>Exposure to the disease </a:t>
            </a:r>
            <a:r>
              <a:rPr lang="en-US" sz="4000" cap="none" dirty="0" smtClean="0">
                <a:latin typeface="Arial" panose="020B0604020202020204" pitchFamily="34" charset="0"/>
                <a:cs typeface="Arial" panose="020B0604020202020204" pitchFamily="34" charset="0"/>
              </a:rPr>
              <a:t>or organism </a:t>
            </a:r>
            <a:r>
              <a:rPr lang="en-US" sz="4000" cap="none" dirty="0">
                <a:latin typeface="Arial" panose="020B0604020202020204" pitchFamily="34" charset="0"/>
                <a:cs typeface="Arial" panose="020B0604020202020204" pitchFamily="34" charset="0"/>
              </a:rPr>
              <a:t>can occur through infection with the actual disease (resulting in natural immunity), or introduction of a killed or weakened form of the disease organism through vaccination (vaccine-induced immunity). Either way, if an immune person comes into contact with that disease in the future, their immune system will recognize it and immediately produce the antibodies needed to fight </a:t>
            </a:r>
            <a:r>
              <a:rPr lang="en-US" sz="4000" cap="none" dirty="0" smtClean="0">
                <a:latin typeface="Arial" panose="020B0604020202020204" pitchFamily="34" charset="0"/>
                <a:cs typeface="Arial" panose="020B0604020202020204" pitchFamily="34" charset="0"/>
              </a:rPr>
              <a:t>it. Active </a:t>
            </a:r>
            <a:r>
              <a:rPr lang="en-US" sz="4000" cap="none" dirty="0">
                <a:latin typeface="Arial" panose="020B0604020202020204" pitchFamily="34" charset="0"/>
                <a:cs typeface="Arial" panose="020B0604020202020204" pitchFamily="34" charset="0"/>
              </a:rPr>
              <a:t>immunity is long-lasting, and sometimes </a:t>
            </a:r>
            <a:r>
              <a:rPr lang="en-US" sz="4000" cap="none" dirty="0" smtClean="0">
                <a:latin typeface="Arial" panose="020B0604020202020204" pitchFamily="34" charset="0"/>
                <a:cs typeface="Arial" panose="020B0604020202020204" pitchFamily="34" charset="0"/>
              </a:rPr>
              <a:t>life-long.</a:t>
            </a:r>
          </a:p>
          <a:p>
            <a:pPr marL="914400" indent="-914400">
              <a:buAutoNum type="arabicPeriod"/>
            </a:pPr>
            <a:r>
              <a:rPr lang="en-US" sz="4000" b="1" cap="none" dirty="0" smtClean="0">
                <a:latin typeface="Arial" panose="020B0604020202020204" pitchFamily="34" charset="0"/>
                <a:cs typeface="Arial" panose="020B0604020202020204" pitchFamily="34" charset="0"/>
              </a:rPr>
              <a:t>Passive </a:t>
            </a:r>
            <a:r>
              <a:rPr lang="en-US" sz="4000" b="1" cap="none" dirty="0">
                <a:latin typeface="Arial" panose="020B0604020202020204" pitchFamily="34" charset="0"/>
                <a:cs typeface="Arial" panose="020B0604020202020204" pitchFamily="34" charset="0"/>
              </a:rPr>
              <a:t>immunity </a:t>
            </a:r>
            <a:r>
              <a:rPr lang="en-US" sz="4000" cap="none" dirty="0">
                <a:latin typeface="Arial" panose="020B0604020202020204" pitchFamily="34" charset="0"/>
                <a:cs typeface="Arial" panose="020B0604020202020204" pitchFamily="34" charset="0"/>
              </a:rPr>
              <a:t>is provided when a person is given antibodies to a disease rather than producing them through his or her own immune </a:t>
            </a:r>
            <a:r>
              <a:rPr lang="en-US" sz="4000" cap="none" dirty="0" smtClean="0">
                <a:latin typeface="Arial" panose="020B0604020202020204" pitchFamily="34" charset="0"/>
                <a:cs typeface="Arial" panose="020B0604020202020204" pitchFamily="34" charset="0"/>
              </a:rPr>
              <a:t>system. A </a:t>
            </a:r>
            <a:r>
              <a:rPr lang="en-US" sz="4000" cap="none" dirty="0">
                <a:latin typeface="Arial" panose="020B0604020202020204" pitchFamily="34" charset="0"/>
                <a:cs typeface="Arial" panose="020B0604020202020204" pitchFamily="34" charset="0"/>
              </a:rPr>
              <a:t>newborn baby acquires passive immunity from its mother through the placenta. A person can also get passive immunity through antibody-containing blood products such as immune globulin, which may be given when immediate protection from a specific disease is </a:t>
            </a:r>
            <a:r>
              <a:rPr lang="en-US" sz="4000" cap="none" dirty="0" smtClean="0">
                <a:latin typeface="Arial" panose="020B0604020202020204" pitchFamily="34" charset="0"/>
                <a:cs typeface="Arial" panose="020B0604020202020204" pitchFamily="34" charset="0"/>
              </a:rPr>
              <a:t>needed. </a:t>
            </a:r>
            <a:r>
              <a:rPr lang="en-US" sz="4000" cap="none" dirty="0">
                <a:latin typeface="Arial" panose="020B0604020202020204" pitchFamily="34" charset="0"/>
                <a:cs typeface="Arial" panose="020B0604020202020204" pitchFamily="34" charset="0"/>
              </a:rPr>
              <a:t>P</a:t>
            </a:r>
            <a:r>
              <a:rPr lang="en-US" sz="4000" cap="none" dirty="0" smtClean="0">
                <a:latin typeface="Arial" panose="020B0604020202020204" pitchFamily="34" charset="0"/>
                <a:cs typeface="Arial" panose="020B0604020202020204" pitchFamily="34" charset="0"/>
              </a:rPr>
              <a:t>assive </a:t>
            </a:r>
            <a:r>
              <a:rPr lang="en-US" sz="4000" cap="none" dirty="0">
                <a:latin typeface="Arial" panose="020B0604020202020204" pitchFamily="34" charset="0"/>
                <a:cs typeface="Arial" panose="020B0604020202020204" pitchFamily="34" charset="0"/>
              </a:rPr>
              <a:t>immunity; protection is immediate, whereas active immunity takes time </a:t>
            </a:r>
            <a:r>
              <a:rPr lang="en-US" sz="4000" cap="none" dirty="0" smtClean="0">
                <a:latin typeface="Arial" panose="020B0604020202020204" pitchFamily="34" charset="0"/>
                <a:cs typeface="Arial" panose="020B0604020202020204" pitchFamily="34" charset="0"/>
              </a:rPr>
              <a:t>(several </a:t>
            </a:r>
            <a:r>
              <a:rPr lang="en-US" sz="4000" cap="none" dirty="0">
                <a:latin typeface="Arial" panose="020B0604020202020204" pitchFamily="34" charset="0"/>
                <a:cs typeface="Arial" panose="020B0604020202020204" pitchFamily="34" charset="0"/>
              </a:rPr>
              <a:t>weeks) to develop.</a:t>
            </a:r>
          </a:p>
          <a:p>
            <a:endParaRPr lang="en-US" sz="2200" cap="none" dirty="0">
              <a:latin typeface="Arial" panose="020B0604020202020204" pitchFamily="34" charset="0"/>
              <a:cs typeface="Arial" panose="020B0604020202020204" pitchFamily="34" charset="0"/>
            </a:endParaRPr>
          </a:p>
          <a:p>
            <a:endParaRPr lang="en-US" dirty="0"/>
          </a:p>
        </p:txBody>
      </p:sp>
      <p:pic>
        <p:nvPicPr>
          <p:cNvPr id="4" name="Picture 3"/>
          <p:cNvPicPr>
            <a:picLocks noChangeAspect="1"/>
          </p:cNvPicPr>
          <p:nvPr/>
        </p:nvPicPr>
        <p:blipFill>
          <a:blip r:embed="rId3"/>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114659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Resources for understanding how immunizations work</a:t>
            </a:r>
            <a:endParaRPr lang="en-US" dirty="0"/>
          </a:p>
        </p:txBody>
      </p:sp>
      <p:sp>
        <p:nvSpPr>
          <p:cNvPr id="3" name="Content Placeholder 2"/>
          <p:cNvSpPr>
            <a:spLocks noGrp="1"/>
          </p:cNvSpPr>
          <p:nvPr>
            <p:ph sz="quarter" idx="13"/>
          </p:nvPr>
        </p:nvSpPr>
        <p:spPr/>
        <p:txBody>
          <a:bodyPr>
            <a:normAutofit lnSpcReduction="10000"/>
          </a:bodyPr>
          <a:lstStyle/>
          <a:p>
            <a:r>
              <a:rPr lang="en-US" cap="none" dirty="0" smtClean="0">
                <a:latin typeface="Arial" panose="020B0604020202020204" pitchFamily="34" charset="0"/>
              </a:rPr>
              <a:t>New Mexico Immunization Coalition </a:t>
            </a:r>
            <a:r>
              <a:rPr lang="en-US" cap="none" dirty="0">
                <a:latin typeface="Arial" panose="020B0604020202020204" pitchFamily="34" charset="0"/>
                <a:hlinkClick r:id="rId2"/>
              </a:rPr>
              <a:t>https://hsc.unm.edu/about/administrative-departments/community-health/programs/nmic</a:t>
            </a:r>
            <a:r>
              <a:rPr lang="en-US" cap="none" dirty="0" smtClean="0">
                <a:latin typeface="Arial" panose="020B0604020202020204" pitchFamily="34" charset="0"/>
                <a:hlinkClick r:id="rId2"/>
              </a:rPr>
              <a:t>/</a:t>
            </a:r>
            <a:r>
              <a:rPr lang="en-US" cap="none" dirty="0" smtClean="0">
                <a:latin typeface="Arial" panose="020B0604020202020204" pitchFamily="34" charset="0"/>
              </a:rPr>
              <a:t> </a:t>
            </a:r>
          </a:p>
          <a:p>
            <a:r>
              <a:rPr lang="en-US" cap="none" dirty="0" smtClean="0">
                <a:latin typeface="Arial" panose="020B0604020202020204" pitchFamily="34" charset="0"/>
              </a:rPr>
              <a:t>New Mexico Department of Health </a:t>
            </a:r>
            <a:r>
              <a:rPr lang="en-US" cap="none" dirty="0">
                <a:latin typeface="Arial" panose="020B0604020202020204" pitchFamily="34" charset="0"/>
                <a:hlinkClick r:id="rId3"/>
              </a:rPr>
              <a:t>https://www.kob.com/new-mexico-news/fact-vs-fiction-what-you-need-to-know-about-the-covid-19-vaccine/5941661</a:t>
            </a:r>
            <a:r>
              <a:rPr lang="en-US" cap="none" dirty="0" smtClean="0">
                <a:latin typeface="Arial" panose="020B0604020202020204" pitchFamily="34" charset="0"/>
                <a:hlinkClick r:id="rId3"/>
              </a:rPr>
              <a:t>/</a:t>
            </a:r>
            <a:r>
              <a:rPr lang="en-US" cap="none" dirty="0" smtClean="0">
                <a:latin typeface="Arial" panose="020B0604020202020204" pitchFamily="34" charset="0"/>
              </a:rPr>
              <a:t> </a:t>
            </a:r>
          </a:p>
          <a:p>
            <a:r>
              <a:rPr lang="en-US" cap="none" dirty="0" smtClean="0">
                <a:latin typeface="Arial" panose="020B0604020202020204" pitchFamily="34" charset="0"/>
              </a:rPr>
              <a:t>KOB 4: fact </a:t>
            </a:r>
            <a:r>
              <a:rPr lang="en-US" cap="none" dirty="0">
                <a:latin typeface="Arial" panose="020B0604020202020204" pitchFamily="34" charset="0"/>
              </a:rPr>
              <a:t>or fiction </a:t>
            </a:r>
            <a:r>
              <a:rPr lang="en-US" cap="none" dirty="0">
                <a:latin typeface="Arial" panose="020B0604020202020204" pitchFamily="34" charset="0"/>
                <a:hlinkClick r:id="rId3"/>
              </a:rPr>
              <a:t>https://www.kob.com/new-mexico-news/fact-vs-fiction-what-you-need-to-know-about-the-covid-19-vaccine/5941661</a:t>
            </a:r>
            <a:r>
              <a:rPr lang="en-US" cap="none" dirty="0" smtClean="0">
                <a:latin typeface="Arial" panose="020B0604020202020204" pitchFamily="34" charset="0"/>
                <a:hlinkClick r:id="rId3"/>
              </a:rPr>
              <a:t>/</a:t>
            </a:r>
            <a:r>
              <a:rPr lang="en-US" cap="none" dirty="0" smtClean="0">
                <a:latin typeface="Arial" panose="020B0604020202020204" pitchFamily="34" charset="0"/>
              </a:rPr>
              <a:t> </a:t>
            </a:r>
          </a:p>
          <a:p>
            <a:r>
              <a:rPr lang="en-US" cap="none" dirty="0" smtClean="0">
                <a:latin typeface="Arial" panose="020B0604020202020204" pitchFamily="34" charset="0"/>
              </a:rPr>
              <a:t>PublicHealth.org </a:t>
            </a:r>
            <a:r>
              <a:rPr lang="en-US" cap="none" dirty="0">
                <a:latin typeface="Arial" panose="020B0604020202020204" pitchFamily="34" charset="0"/>
                <a:hlinkClick r:id="rId4"/>
              </a:rPr>
              <a:t>https://www.publichealth.org/public-awareness/understanding-vaccines/vaccines-work</a:t>
            </a:r>
            <a:r>
              <a:rPr lang="en-US" cap="none" dirty="0" smtClean="0">
                <a:latin typeface="Arial" panose="020B0604020202020204" pitchFamily="34" charset="0"/>
                <a:hlinkClick r:id="rId4"/>
              </a:rPr>
              <a:t>/</a:t>
            </a:r>
            <a:r>
              <a:rPr lang="en-US" cap="none" dirty="0" smtClean="0">
                <a:latin typeface="Arial" panose="020B0604020202020204" pitchFamily="34" charset="0"/>
              </a:rPr>
              <a:t> </a:t>
            </a:r>
            <a:endParaRPr lang="en-US" cap="none" dirty="0">
              <a:latin typeface="Arial" panose="020B0604020202020204" pitchFamily="34" charset="0"/>
            </a:endParaRPr>
          </a:p>
        </p:txBody>
      </p:sp>
      <p:pic>
        <p:nvPicPr>
          <p:cNvPr id="4" name="Picture 3"/>
          <p:cNvPicPr>
            <a:picLocks noChangeAspect="1"/>
          </p:cNvPicPr>
          <p:nvPr/>
        </p:nvPicPr>
        <p:blipFill>
          <a:blip r:embed="rId5"/>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27402243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1" y="384963"/>
            <a:ext cx="7797662" cy="863974"/>
          </a:xfrm>
        </p:spPr>
        <p:txBody>
          <a:bodyPr/>
          <a:lstStyle/>
          <a:p>
            <a:pPr algn="ctr"/>
            <a:r>
              <a:rPr lang="en-US" dirty="0" smtClean="0"/>
              <a:t>The Why to immunize</a:t>
            </a:r>
            <a:endParaRPr lang="en-US" dirty="0"/>
          </a:p>
        </p:txBody>
      </p:sp>
      <p:sp>
        <p:nvSpPr>
          <p:cNvPr id="3" name="Content Placeholder 2"/>
          <p:cNvSpPr>
            <a:spLocks noGrp="1"/>
          </p:cNvSpPr>
          <p:nvPr>
            <p:ph sz="quarter" idx="13"/>
          </p:nvPr>
        </p:nvSpPr>
        <p:spPr>
          <a:xfrm>
            <a:off x="514351" y="1100255"/>
            <a:ext cx="7975444" cy="2973658"/>
          </a:xfrm>
        </p:spPr>
        <p:txBody>
          <a:bodyPr>
            <a:normAutofit fontScale="92500" lnSpcReduction="20000"/>
          </a:bodyPr>
          <a:lstStyle/>
          <a:p>
            <a:r>
              <a:rPr lang="en-US" u="sng" cap="none" dirty="0" smtClean="0">
                <a:latin typeface="Arial" panose="020B0604020202020204" pitchFamily="34" charset="0"/>
              </a:rPr>
              <a:t>U.S. Preventable </a:t>
            </a:r>
            <a:r>
              <a:rPr lang="en-US" u="sng" cap="none" dirty="0">
                <a:latin typeface="Arial" panose="020B0604020202020204" pitchFamily="34" charset="0"/>
              </a:rPr>
              <a:t>D</a:t>
            </a:r>
            <a:r>
              <a:rPr lang="en-US" u="sng" cap="none" dirty="0" smtClean="0">
                <a:latin typeface="Arial" panose="020B0604020202020204" pitchFamily="34" charset="0"/>
              </a:rPr>
              <a:t>isease </a:t>
            </a:r>
            <a:r>
              <a:rPr lang="en-US" u="sng" cap="none" dirty="0">
                <a:latin typeface="Arial" panose="020B0604020202020204" pitchFamily="34" charset="0"/>
              </a:rPr>
              <a:t>O</a:t>
            </a:r>
            <a:r>
              <a:rPr lang="en-US" u="sng" cap="none" dirty="0" smtClean="0">
                <a:latin typeface="Arial" panose="020B0604020202020204" pitchFamily="34" charset="0"/>
              </a:rPr>
              <a:t>utbreaks</a:t>
            </a:r>
          </a:p>
          <a:p>
            <a:r>
              <a:rPr lang="en-US" cap="none" dirty="0">
                <a:latin typeface="Arial" panose="020B0604020202020204" pitchFamily="34" charset="0"/>
              </a:rPr>
              <a:t>A</a:t>
            </a:r>
            <a:r>
              <a:rPr lang="en-US" cap="none" dirty="0" smtClean="0">
                <a:latin typeface="Arial" panose="020B0604020202020204" pitchFamily="34" charset="0"/>
              </a:rPr>
              <a:t>s </a:t>
            </a:r>
            <a:r>
              <a:rPr lang="en-US" cap="none" dirty="0">
                <a:latin typeface="Arial" panose="020B0604020202020204" pitchFamily="34" charset="0"/>
              </a:rPr>
              <a:t>of November 27, </a:t>
            </a:r>
            <a:r>
              <a:rPr lang="en-US" cap="none" dirty="0" smtClean="0">
                <a:latin typeface="Arial" panose="020B0604020202020204" pitchFamily="34" charset="0"/>
              </a:rPr>
              <a:t>2020, 35 states have reported </a:t>
            </a:r>
            <a:r>
              <a:rPr lang="en-US" i="1" cap="none" dirty="0">
                <a:latin typeface="Arial" panose="020B0604020202020204" pitchFamily="34" charset="0"/>
              </a:rPr>
              <a:t>H</a:t>
            </a:r>
            <a:r>
              <a:rPr lang="en-US" i="1" cap="none" dirty="0" smtClean="0">
                <a:latin typeface="Arial" panose="020B0604020202020204" pitchFamily="34" charset="0"/>
              </a:rPr>
              <a:t>epatitis A </a:t>
            </a:r>
            <a:r>
              <a:rPr lang="en-US" cap="none" dirty="0" smtClean="0">
                <a:latin typeface="Arial" panose="020B0604020202020204" pitchFamily="34" charset="0"/>
              </a:rPr>
              <a:t>outbreaks for a total of 36,697 cases, with 22,450 </a:t>
            </a:r>
            <a:r>
              <a:rPr lang="en-US" cap="none" dirty="0">
                <a:latin typeface="Arial" panose="020B0604020202020204" pitchFamily="34" charset="0"/>
              </a:rPr>
              <a:t>(61</a:t>
            </a:r>
            <a:r>
              <a:rPr lang="en-US" cap="none" dirty="0" smtClean="0">
                <a:latin typeface="Arial" panose="020B0604020202020204" pitchFamily="34" charset="0"/>
              </a:rPr>
              <a:t>%) hospitalizations, and 345 deaths.</a:t>
            </a:r>
          </a:p>
          <a:p>
            <a:r>
              <a:rPr lang="en-US" cap="none" dirty="0" smtClean="0">
                <a:latin typeface="Arial" panose="020B0604020202020204" pitchFamily="34" charset="0"/>
              </a:rPr>
              <a:t>As of April </a:t>
            </a:r>
            <a:r>
              <a:rPr lang="en-US" cap="none" dirty="0">
                <a:latin typeface="Arial" panose="020B0604020202020204" pitchFamily="34" charset="0"/>
              </a:rPr>
              <a:t>24, 2019, </a:t>
            </a:r>
            <a:r>
              <a:rPr lang="en-US" cap="none" dirty="0" smtClean="0">
                <a:latin typeface="Arial" panose="020B0604020202020204" pitchFamily="34" charset="0"/>
              </a:rPr>
              <a:t>the CDC was </a:t>
            </a:r>
            <a:r>
              <a:rPr lang="en-US" cap="none" dirty="0">
                <a:latin typeface="Arial" panose="020B0604020202020204" pitchFamily="34" charset="0"/>
              </a:rPr>
              <a:t>reporting 695 cases of </a:t>
            </a:r>
            <a:r>
              <a:rPr lang="en-US" i="1" cap="none" dirty="0" smtClean="0">
                <a:latin typeface="Arial" panose="020B0604020202020204" pitchFamily="34" charset="0"/>
              </a:rPr>
              <a:t>Measles </a:t>
            </a:r>
            <a:r>
              <a:rPr lang="en-US" cap="none" dirty="0" smtClean="0">
                <a:latin typeface="Arial" panose="020B0604020202020204" pitchFamily="34" charset="0"/>
              </a:rPr>
              <a:t>from </a:t>
            </a:r>
            <a:r>
              <a:rPr lang="en-US" cap="none" dirty="0">
                <a:latin typeface="Arial" panose="020B0604020202020204" pitchFamily="34" charset="0"/>
              </a:rPr>
              <a:t>22 states. This is the greatest number of cases reported in the </a:t>
            </a:r>
            <a:r>
              <a:rPr lang="en-US" cap="none" dirty="0" smtClean="0">
                <a:latin typeface="Arial" panose="020B0604020202020204" pitchFamily="34" charset="0"/>
              </a:rPr>
              <a:t>U.S. since Measles </a:t>
            </a:r>
            <a:r>
              <a:rPr lang="en-US" cap="none" dirty="0">
                <a:latin typeface="Arial" panose="020B0604020202020204" pitchFamily="34" charset="0"/>
              </a:rPr>
              <a:t>was eliminated from this country in 2000.</a:t>
            </a:r>
          </a:p>
          <a:p>
            <a:r>
              <a:rPr lang="en-US" u="sng" cap="none" dirty="0" smtClean="0">
                <a:latin typeface="Arial" panose="020B0604020202020204" pitchFamily="34" charset="0"/>
              </a:rPr>
              <a:t>New Mexico Preventable </a:t>
            </a:r>
            <a:r>
              <a:rPr lang="en-US" u="sng" cap="none" dirty="0">
                <a:latin typeface="Arial" panose="020B0604020202020204" pitchFamily="34" charset="0"/>
              </a:rPr>
              <a:t>D</a:t>
            </a:r>
            <a:r>
              <a:rPr lang="en-US" u="sng" cap="none" dirty="0" smtClean="0">
                <a:latin typeface="Arial" panose="020B0604020202020204" pitchFamily="34" charset="0"/>
              </a:rPr>
              <a:t>isease </a:t>
            </a:r>
            <a:r>
              <a:rPr lang="en-US" u="sng" cap="none" dirty="0">
                <a:latin typeface="Arial" panose="020B0604020202020204" pitchFamily="34" charset="0"/>
              </a:rPr>
              <a:t>O</a:t>
            </a:r>
            <a:r>
              <a:rPr lang="en-US" u="sng" cap="none" dirty="0" smtClean="0">
                <a:latin typeface="Arial" panose="020B0604020202020204" pitchFamily="34" charset="0"/>
              </a:rPr>
              <a:t>utbreaks</a:t>
            </a:r>
          </a:p>
          <a:p>
            <a:r>
              <a:rPr lang="en-US" cap="none" dirty="0" smtClean="0">
                <a:latin typeface="Arial" panose="020B0604020202020204" pitchFamily="34" charset="0"/>
              </a:rPr>
              <a:t>As of September 5, 2019, </a:t>
            </a:r>
            <a:r>
              <a:rPr lang="en-US" cap="none" dirty="0">
                <a:latin typeface="Arial" panose="020B0604020202020204" pitchFamily="34" charset="0"/>
              </a:rPr>
              <a:t>The New Mexico Department of Health said it </a:t>
            </a:r>
            <a:r>
              <a:rPr lang="en-US" cap="none" dirty="0" smtClean="0">
                <a:latin typeface="Arial" panose="020B0604020202020204" pitchFamily="34" charset="0"/>
              </a:rPr>
              <a:t>was </a:t>
            </a:r>
            <a:r>
              <a:rPr lang="en-US" cap="none" dirty="0">
                <a:latin typeface="Arial" panose="020B0604020202020204" pitchFamily="34" charset="0"/>
              </a:rPr>
              <a:t>investigating six </a:t>
            </a:r>
            <a:r>
              <a:rPr lang="en-US" i="1" cap="none" dirty="0" smtClean="0">
                <a:latin typeface="Arial" panose="020B0604020202020204" pitchFamily="34" charset="0"/>
              </a:rPr>
              <a:t>Mumps</a:t>
            </a:r>
            <a:r>
              <a:rPr lang="en-US" cap="none" dirty="0" smtClean="0">
                <a:latin typeface="Arial" panose="020B0604020202020204" pitchFamily="34" charset="0"/>
              </a:rPr>
              <a:t> </a:t>
            </a:r>
            <a:r>
              <a:rPr lang="en-US" cap="none" dirty="0">
                <a:latin typeface="Arial" panose="020B0604020202020204" pitchFamily="34" charset="0"/>
              </a:rPr>
              <a:t>cases in Bernalillo County with patients ranging in age from 7 to </a:t>
            </a:r>
            <a:r>
              <a:rPr lang="en-US" cap="none" dirty="0" smtClean="0">
                <a:latin typeface="Arial" panose="020B0604020202020204" pitchFamily="34" charset="0"/>
              </a:rPr>
              <a:t>41.</a:t>
            </a:r>
          </a:p>
          <a:p>
            <a:r>
              <a:rPr lang="en-US" cap="none" dirty="0" smtClean="0">
                <a:latin typeface="Arial" panose="020B0604020202020204" pitchFamily="34" charset="0"/>
              </a:rPr>
              <a:t>As of October 31, 2018, New Mexico State </a:t>
            </a:r>
            <a:r>
              <a:rPr lang="en-US" cap="none" dirty="0">
                <a:latin typeface="Arial" panose="020B0604020202020204" pitchFamily="34" charset="0"/>
              </a:rPr>
              <a:t>H</a:t>
            </a:r>
            <a:r>
              <a:rPr lang="en-US" cap="none" dirty="0" smtClean="0">
                <a:latin typeface="Arial" panose="020B0604020202020204" pitchFamily="34" charset="0"/>
              </a:rPr>
              <a:t>ealth </a:t>
            </a:r>
            <a:r>
              <a:rPr lang="en-US" cap="none" dirty="0">
                <a:latin typeface="Arial" panose="020B0604020202020204" pitchFamily="34" charset="0"/>
              </a:rPr>
              <a:t>O</a:t>
            </a:r>
            <a:r>
              <a:rPr lang="en-US" cap="none" dirty="0" smtClean="0">
                <a:latin typeface="Arial" panose="020B0604020202020204" pitchFamily="34" charset="0"/>
              </a:rPr>
              <a:t>fficials reported 103 confirmed </a:t>
            </a:r>
            <a:r>
              <a:rPr lang="en-US" i="1" cap="none" dirty="0" smtClean="0">
                <a:latin typeface="Arial" panose="020B0604020202020204" pitchFamily="34" charset="0"/>
              </a:rPr>
              <a:t>Hepatitis A </a:t>
            </a:r>
            <a:r>
              <a:rPr lang="en-US" cap="none" dirty="0" smtClean="0">
                <a:latin typeface="Arial" panose="020B0604020202020204" pitchFamily="34" charset="0"/>
              </a:rPr>
              <a:t>infections in Bernalillo County with 2 associated deaths, in adults ranging in age from 19-64.</a:t>
            </a:r>
            <a:endParaRPr lang="en-US" cap="none" dirty="0">
              <a:latin typeface="Arial" panose="020B0604020202020204" pitchFamily="34" charset="0"/>
            </a:endParaRPr>
          </a:p>
        </p:txBody>
      </p:sp>
      <p:sp>
        <p:nvSpPr>
          <p:cNvPr id="4" name="TextBox 3"/>
          <p:cNvSpPr txBox="1"/>
          <p:nvPr/>
        </p:nvSpPr>
        <p:spPr>
          <a:xfrm flipH="1">
            <a:off x="246441" y="4265320"/>
            <a:ext cx="7611452" cy="307777"/>
          </a:xfrm>
          <a:prstGeom prst="rect">
            <a:avLst/>
          </a:prstGeom>
          <a:noFill/>
        </p:spPr>
        <p:txBody>
          <a:bodyPr wrap="square" rtlCol="0">
            <a:spAutoFit/>
          </a:bodyPr>
          <a:lstStyle/>
          <a:p>
            <a:r>
              <a:rPr lang="en-US" sz="1400" dirty="0" smtClean="0">
                <a:latin typeface="Arial Narrow" panose="020B0606020202030204" pitchFamily="34" charset="0"/>
              </a:rPr>
              <a:t>CDC: </a:t>
            </a:r>
            <a:r>
              <a:rPr lang="en-US" sz="1400" dirty="0" smtClean="0">
                <a:latin typeface="Arial Narrow" panose="020B0606020202030204" pitchFamily="34" charset="0"/>
                <a:hlinkClick r:id="rId2"/>
              </a:rPr>
              <a:t>https</a:t>
            </a:r>
            <a:r>
              <a:rPr lang="en-US" sz="1400" dirty="0">
                <a:latin typeface="Arial Narrow" panose="020B0606020202030204" pitchFamily="34" charset="0"/>
                <a:hlinkClick r:id="rId2"/>
              </a:rPr>
              <a:t>://</a:t>
            </a:r>
            <a:r>
              <a:rPr lang="en-US" sz="1400" dirty="0" smtClean="0">
                <a:latin typeface="Arial Narrow" panose="020B0606020202030204" pitchFamily="34" charset="0"/>
                <a:hlinkClick r:id="rId2"/>
              </a:rPr>
              <a:t>www.cdc.gov/media/releases/2019/s0424-highest-measles-cases-since-elimination.html</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pic>
        <p:nvPicPr>
          <p:cNvPr id="7" name="Picture 6"/>
          <p:cNvPicPr>
            <a:picLocks noChangeAspect="1"/>
          </p:cNvPicPr>
          <p:nvPr/>
        </p:nvPicPr>
        <p:blipFill>
          <a:blip r:embed="rId3"/>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3136650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So let’s do it new Mexico pharmacy technicians!</a:t>
            </a:r>
            <a:endParaRPr lang="en-US" dirty="0"/>
          </a:p>
        </p:txBody>
      </p:sp>
      <p:sp>
        <p:nvSpPr>
          <p:cNvPr id="3" name="Content Placeholder 2"/>
          <p:cNvSpPr>
            <a:spLocks noGrp="1"/>
          </p:cNvSpPr>
          <p:nvPr>
            <p:ph sz="quarter" idx="13"/>
          </p:nvPr>
        </p:nvSpPr>
        <p:spPr/>
        <p:txBody>
          <a:bodyPr>
            <a:normAutofit fontScale="92500" lnSpcReduction="10000"/>
          </a:bodyPr>
          <a:lstStyle/>
          <a:p>
            <a:r>
              <a:rPr lang="en-US" cap="none" dirty="0" smtClean="0">
                <a:latin typeface="Arial" panose="020B0604020202020204" pitchFamily="34" charset="0"/>
              </a:rPr>
              <a:t>You have been selected by your Supervising Pharmacist because you have the following qualities:</a:t>
            </a:r>
          </a:p>
          <a:p>
            <a:pPr lvl="1"/>
            <a:r>
              <a:rPr lang="en-US" cap="none" dirty="0" smtClean="0">
                <a:latin typeface="Arial" panose="020B0604020202020204" pitchFamily="34" charset="0"/>
              </a:rPr>
              <a:t>Communication skills</a:t>
            </a:r>
          </a:p>
          <a:p>
            <a:pPr lvl="1"/>
            <a:r>
              <a:rPr lang="en-US" cap="none" dirty="0" smtClean="0">
                <a:latin typeface="Arial" panose="020B0604020202020204" pitchFamily="34" charset="0"/>
              </a:rPr>
              <a:t>Perform at a high level</a:t>
            </a:r>
          </a:p>
          <a:p>
            <a:pPr lvl="1"/>
            <a:r>
              <a:rPr lang="en-US" cap="none" dirty="0" smtClean="0">
                <a:latin typeface="Arial" panose="020B0604020202020204" pitchFamily="34" charset="0"/>
              </a:rPr>
              <a:t>Dedication to patients</a:t>
            </a:r>
          </a:p>
          <a:p>
            <a:pPr lvl="1"/>
            <a:r>
              <a:rPr lang="en-US" cap="none" dirty="0" smtClean="0">
                <a:latin typeface="Arial" panose="020B0604020202020204" pitchFamily="34" charset="0"/>
              </a:rPr>
              <a:t>Dedication to pharmacy</a:t>
            </a:r>
          </a:p>
          <a:p>
            <a:pPr lvl="1"/>
            <a:r>
              <a:rPr lang="en-US" cap="none" dirty="0" smtClean="0">
                <a:latin typeface="Arial" panose="020B0604020202020204" pitchFamily="34" charset="0"/>
              </a:rPr>
              <a:t>Motivation to protect patients</a:t>
            </a:r>
          </a:p>
          <a:p>
            <a:pPr lvl="1"/>
            <a:r>
              <a:rPr lang="en-US" cap="none" dirty="0" smtClean="0">
                <a:latin typeface="Arial" panose="020B0604020202020204" pitchFamily="34" charset="0"/>
              </a:rPr>
              <a:t>Motivation to save lives</a:t>
            </a:r>
          </a:p>
          <a:p>
            <a:pPr lvl="1"/>
            <a:r>
              <a:rPr lang="en-US" cap="none" dirty="0" smtClean="0">
                <a:latin typeface="Arial" panose="020B0604020202020204" pitchFamily="34" charset="0"/>
              </a:rPr>
              <a:t>And other skills…</a:t>
            </a:r>
            <a:endParaRPr lang="en-US" cap="none"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36295055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19" y="196933"/>
            <a:ext cx="7797662" cy="863974"/>
          </a:xfrm>
        </p:spPr>
        <p:txBody>
          <a:bodyPr>
            <a:normAutofit/>
          </a:bodyPr>
          <a:lstStyle/>
          <a:p>
            <a:pPr algn="ctr"/>
            <a:r>
              <a:rPr lang="en-US" dirty="0" smtClean="0"/>
              <a:t>vaccine preparation </a:t>
            </a:r>
            <a:endParaRPr lang="en-US" dirty="0"/>
          </a:p>
        </p:txBody>
      </p:sp>
      <p:sp>
        <p:nvSpPr>
          <p:cNvPr id="3" name="Content Placeholder 2"/>
          <p:cNvSpPr>
            <a:spLocks noGrp="1"/>
          </p:cNvSpPr>
          <p:nvPr>
            <p:ph sz="quarter" idx="13"/>
          </p:nvPr>
        </p:nvSpPr>
        <p:spPr>
          <a:xfrm>
            <a:off x="289932" y="869795"/>
            <a:ext cx="8311375" cy="3397405"/>
          </a:xfrm>
        </p:spPr>
        <p:txBody>
          <a:bodyPr>
            <a:normAutofit fontScale="85000" lnSpcReduction="20000"/>
          </a:bodyPr>
          <a:lstStyle/>
          <a:p>
            <a:r>
              <a:rPr lang="en-US" cap="none" dirty="0">
                <a:latin typeface="Arial" panose="020B0604020202020204" pitchFamily="34" charset="0"/>
                <a:cs typeface="Arial" panose="020B0604020202020204" pitchFamily="34" charset="0"/>
              </a:rPr>
              <a:t>Proper </a:t>
            </a:r>
            <a:r>
              <a:rPr lang="en-US" cap="none" dirty="0" smtClean="0">
                <a:latin typeface="Arial" panose="020B0604020202020204" pitchFamily="34" charset="0"/>
                <a:cs typeface="Arial" panose="020B0604020202020204" pitchFamily="34" charset="0"/>
              </a:rPr>
              <a:t>vaccine preparation </a:t>
            </a:r>
            <a:r>
              <a:rPr lang="en-US" cap="none" dirty="0">
                <a:latin typeface="Arial" panose="020B0604020202020204" pitchFamily="34" charset="0"/>
                <a:cs typeface="Arial" panose="020B0604020202020204" pitchFamily="34" charset="0"/>
              </a:rPr>
              <a:t>is</a:t>
            </a:r>
            <a:r>
              <a:rPr lang="en-US" b="1" cap="none" dirty="0">
                <a:latin typeface="Arial" panose="020B0604020202020204" pitchFamily="34" charset="0"/>
                <a:cs typeface="Arial" panose="020B0604020202020204" pitchFamily="34" charset="0"/>
              </a:rPr>
              <a:t> </a:t>
            </a:r>
            <a:r>
              <a:rPr lang="en-US" b="1" cap="none" dirty="0" smtClean="0">
                <a:latin typeface="Arial" panose="020B0604020202020204" pitchFamily="34" charset="0"/>
                <a:cs typeface="Arial" panose="020B0604020202020204" pitchFamily="34" charset="0"/>
              </a:rPr>
              <a:t>essential </a:t>
            </a:r>
            <a:r>
              <a:rPr lang="en-US" cap="none" dirty="0" smtClean="0">
                <a:latin typeface="Arial" panose="020B0604020202020204" pitchFamily="34" charset="0"/>
                <a:cs typeface="Arial" panose="020B0604020202020204" pitchFamily="34" charset="0"/>
              </a:rPr>
              <a:t>when you are maintaining the integrity of the vaccine from vial to syringe and from syringe to a patient. </a:t>
            </a:r>
          </a:p>
          <a:p>
            <a:r>
              <a:rPr lang="en-US" cap="none" dirty="0" smtClean="0">
                <a:latin typeface="Arial" panose="020B0604020202020204" pitchFamily="34" charset="0"/>
                <a:cs typeface="Arial" panose="020B0604020202020204" pitchFamily="34" charset="0"/>
              </a:rPr>
              <a:t>Aseptic </a:t>
            </a:r>
            <a:r>
              <a:rPr lang="en-US" cap="none" dirty="0">
                <a:latin typeface="Arial" panose="020B0604020202020204" pitchFamily="34" charset="0"/>
                <a:cs typeface="Arial" panose="020B0604020202020204" pitchFamily="34" charset="0"/>
              </a:rPr>
              <a:t>technique and </a:t>
            </a:r>
            <a:r>
              <a:rPr lang="en-US" cap="none" dirty="0" smtClean="0">
                <a:latin typeface="Arial" panose="020B0604020202020204" pitchFamily="34" charset="0"/>
                <a:cs typeface="Arial" panose="020B0604020202020204" pitchFamily="34" charset="0"/>
              </a:rPr>
              <a:t>following </a:t>
            </a:r>
            <a:r>
              <a:rPr lang="en-US" cap="none" dirty="0">
                <a:latin typeface="Arial" panose="020B0604020202020204" pitchFamily="34" charset="0"/>
                <a:cs typeface="Arial" panose="020B0604020202020204" pitchFamily="34" charset="0"/>
              </a:rPr>
              <a:t>infection prevention </a:t>
            </a:r>
            <a:r>
              <a:rPr lang="en-US" cap="none" dirty="0" smtClean="0">
                <a:latin typeface="Arial" panose="020B0604020202020204" pitchFamily="34" charset="0"/>
                <a:cs typeface="Arial" panose="020B0604020202020204" pitchFamily="34" charset="0"/>
              </a:rPr>
              <a:t>guidelines are also </a:t>
            </a:r>
            <a:r>
              <a:rPr lang="en-US" b="1" cap="none" dirty="0" smtClean="0">
                <a:latin typeface="Arial" panose="020B0604020202020204" pitchFamily="34" charset="0"/>
                <a:cs typeface="Arial" panose="020B0604020202020204" pitchFamily="34" charset="0"/>
              </a:rPr>
              <a:t>essential</a:t>
            </a:r>
            <a:r>
              <a:rPr lang="en-US" cap="none" dirty="0" smtClean="0">
                <a:latin typeface="Arial" panose="020B0604020202020204" pitchFamily="34" charset="0"/>
                <a:cs typeface="Arial" panose="020B0604020202020204" pitchFamily="34" charset="0"/>
              </a:rPr>
              <a:t> </a:t>
            </a:r>
            <a:r>
              <a:rPr lang="en-US" cap="none" dirty="0">
                <a:latin typeface="Arial" panose="020B0604020202020204" pitchFamily="34" charset="0"/>
                <a:cs typeface="Arial" panose="020B0604020202020204" pitchFamily="34" charset="0"/>
              </a:rPr>
              <a:t>when preparing </a:t>
            </a:r>
            <a:r>
              <a:rPr lang="en-US" cap="none" dirty="0" smtClean="0">
                <a:latin typeface="Arial" panose="020B0604020202020204" pitchFamily="34" charset="0"/>
                <a:cs typeface="Arial" panose="020B0604020202020204" pitchFamily="34" charset="0"/>
              </a:rPr>
              <a:t>vaccines to be administered to a patient.  </a:t>
            </a:r>
          </a:p>
          <a:p>
            <a:pPr lvl="1"/>
            <a:r>
              <a:rPr lang="en-US" cap="none" dirty="0" smtClean="0">
                <a:latin typeface="Arial" panose="020B0604020202020204" pitchFamily="34" charset="0"/>
                <a:cs typeface="Arial" panose="020B0604020202020204" pitchFamily="34" charset="0"/>
              </a:rPr>
              <a:t>Aseptic </a:t>
            </a:r>
            <a:r>
              <a:rPr lang="en-US" cap="none" dirty="0">
                <a:latin typeface="Arial" panose="020B0604020202020204" pitchFamily="34" charset="0"/>
                <a:cs typeface="Arial" panose="020B0604020202020204" pitchFamily="34" charset="0"/>
              </a:rPr>
              <a:t>technique </a:t>
            </a:r>
            <a:r>
              <a:rPr lang="en-US" cap="none" dirty="0" smtClean="0">
                <a:latin typeface="Arial" panose="020B0604020202020204" pitchFamily="34" charset="0"/>
                <a:cs typeface="Arial" panose="020B0604020202020204" pitchFamily="34" charset="0"/>
              </a:rPr>
              <a:t>= this is the way you handle, prepare, and store vaccines and supplies to </a:t>
            </a:r>
            <a:r>
              <a:rPr lang="en-US" cap="none" dirty="0">
                <a:latin typeface="Arial" panose="020B0604020202020204" pitchFamily="34" charset="0"/>
                <a:cs typeface="Arial" panose="020B0604020202020204" pitchFamily="34" charset="0"/>
              </a:rPr>
              <a:t>prevent </a:t>
            </a:r>
            <a:r>
              <a:rPr lang="en-US" cap="none" dirty="0" smtClean="0">
                <a:latin typeface="Arial" panose="020B0604020202020204" pitchFamily="34" charset="0"/>
                <a:cs typeface="Arial" panose="020B0604020202020204" pitchFamily="34" charset="0"/>
              </a:rPr>
              <a:t>bacterial contamination.</a:t>
            </a:r>
          </a:p>
          <a:p>
            <a:pPr lvl="2"/>
            <a:r>
              <a:rPr lang="en-US" cap="none" dirty="0">
                <a:latin typeface="Arial" panose="020B0604020202020204" pitchFamily="34" charset="0"/>
                <a:cs typeface="Arial" panose="020B0604020202020204" pitchFamily="34" charset="0"/>
              </a:rPr>
              <a:t>Hands should be cleansed with an alcohol-based waterless antiseptic hand rub or washed with soap and water before preparing vaccines </a:t>
            </a:r>
            <a:r>
              <a:rPr lang="en-US" cap="none" dirty="0" smtClean="0">
                <a:latin typeface="Arial" panose="020B0604020202020204" pitchFamily="34" charset="0"/>
                <a:cs typeface="Arial" panose="020B0604020202020204" pitchFamily="34" charset="0"/>
              </a:rPr>
              <a:t>and </a:t>
            </a:r>
            <a:r>
              <a:rPr lang="en-US" cap="none" dirty="0">
                <a:latin typeface="Arial" panose="020B0604020202020204" pitchFamily="34" charset="0"/>
                <a:cs typeface="Arial" panose="020B0604020202020204" pitchFamily="34" charset="0"/>
              </a:rPr>
              <a:t>between each patient </a:t>
            </a:r>
            <a:r>
              <a:rPr lang="en-US" cap="none" dirty="0" smtClean="0">
                <a:latin typeface="Arial" panose="020B0604020202020204" pitchFamily="34" charset="0"/>
                <a:cs typeface="Arial" panose="020B0604020202020204" pitchFamily="34" charset="0"/>
              </a:rPr>
              <a:t>interaction.</a:t>
            </a:r>
          </a:p>
          <a:p>
            <a:pPr lvl="2"/>
            <a:r>
              <a:rPr lang="en-US" cap="none" dirty="0" smtClean="0">
                <a:latin typeface="Arial" panose="020B0604020202020204" pitchFamily="34" charset="0"/>
                <a:cs typeface="Arial" panose="020B0604020202020204" pitchFamily="34" charset="0"/>
              </a:rPr>
              <a:t>Current federal guidelines do </a:t>
            </a:r>
            <a:r>
              <a:rPr lang="en-US" cap="none" dirty="0">
                <a:latin typeface="Arial" panose="020B0604020202020204" pitchFamily="34" charset="0"/>
                <a:cs typeface="Arial" panose="020B0604020202020204" pitchFamily="34" charset="0"/>
              </a:rPr>
              <a:t>not require gloves to be worn when administering vaccinations, unless persons administering vaccinations have open lesions on their hands or are likely to come into contact with a patient’s body </a:t>
            </a:r>
            <a:r>
              <a:rPr lang="en-US" cap="none" dirty="0" smtClean="0">
                <a:latin typeface="Arial" panose="020B0604020202020204" pitchFamily="34" charset="0"/>
                <a:cs typeface="Arial" panose="020B0604020202020204" pitchFamily="34" charset="0"/>
              </a:rPr>
              <a:t>fluids. However, use of gloves is strongly encouraged by the New Mexico Pharmacist Association. </a:t>
            </a:r>
          </a:p>
          <a:p>
            <a:pPr lvl="2"/>
            <a:r>
              <a:rPr lang="en-US" cap="none" dirty="0" smtClean="0">
                <a:latin typeface="Arial" panose="020B0604020202020204" pitchFamily="34" charset="0"/>
                <a:cs typeface="Arial" panose="020B0604020202020204" pitchFamily="34" charset="0"/>
              </a:rPr>
              <a:t>If gloves are worn, they should be changed between each patient. If unable to do so, gloves must be sanitized between each patient and not be used for more than 5 patients. </a:t>
            </a:r>
          </a:p>
          <a:p>
            <a:pPr lvl="2"/>
            <a:r>
              <a:rPr lang="en-US" cap="none" dirty="0" smtClean="0">
                <a:latin typeface="Arial" panose="020B0604020202020204" pitchFamily="34" charset="0"/>
                <a:cs typeface="Arial" panose="020B0604020202020204" pitchFamily="34" charset="0"/>
              </a:rPr>
              <a:t>Vaccines </a:t>
            </a:r>
            <a:r>
              <a:rPr lang="en-US" cap="none" dirty="0">
                <a:latin typeface="Arial" panose="020B0604020202020204" pitchFamily="34" charset="0"/>
                <a:cs typeface="Arial" panose="020B0604020202020204" pitchFamily="34" charset="0"/>
              </a:rPr>
              <a:t>should be drawn up in a designated </a:t>
            </a:r>
            <a:r>
              <a:rPr lang="en-US" cap="none" dirty="0" smtClean="0">
                <a:latin typeface="Arial" panose="020B0604020202020204" pitchFamily="34" charset="0"/>
                <a:cs typeface="Arial" panose="020B0604020202020204" pitchFamily="34" charset="0"/>
              </a:rPr>
              <a:t>clean </a:t>
            </a:r>
            <a:r>
              <a:rPr lang="en-US" cap="none" dirty="0">
                <a:latin typeface="Arial" panose="020B0604020202020204" pitchFamily="34" charset="0"/>
                <a:cs typeface="Arial" panose="020B0604020202020204" pitchFamily="34" charset="0"/>
              </a:rPr>
              <a:t>area </a:t>
            </a:r>
            <a:r>
              <a:rPr lang="en-US" cap="none" dirty="0" smtClean="0">
                <a:latin typeface="Arial" panose="020B0604020202020204" pitchFamily="34" charset="0"/>
                <a:cs typeface="Arial" panose="020B0604020202020204" pitchFamily="34" charset="0"/>
              </a:rPr>
              <a:t>(not directly in front of the patient). The area should not be where possible </a:t>
            </a:r>
            <a:r>
              <a:rPr lang="en-US" cap="none" dirty="0">
                <a:latin typeface="Arial" panose="020B0604020202020204" pitchFamily="34" charset="0"/>
                <a:cs typeface="Arial" panose="020B0604020202020204" pitchFamily="34" charset="0"/>
              </a:rPr>
              <a:t>contaminated items </a:t>
            </a:r>
            <a:r>
              <a:rPr lang="en-US" cap="none" dirty="0" smtClean="0">
                <a:latin typeface="Arial" panose="020B0604020202020204" pitchFamily="34" charset="0"/>
                <a:cs typeface="Arial" panose="020B0604020202020204" pitchFamily="34" charset="0"/>
              </a:rPr>
              <a:t>are or may be placed. </a:t>
            </a:r>
          </a:p>
          <a:p>
            <a:pPr lvl="2"/>
            <a:r>
              <a:rPr lang="en-US" cap="none" dirty="0" smtClean="0">
                <a:latin typeface="Arial" panose="020B0604020202020204" pitchFamily="34" charset="0"/>
                <a:cs typeface="Arial" panose="020B0604020202020204" pitchFamily="34" charset="0"/>
              </a:rPr>
              <a:t>To </a:t>
            </a:r>
            <a:r>
              <a:rPr lang="en-US" cap="none" dirty="0">
                <a:latin typeface="Arial" panose="020B0604020202020204" pitchFamily="34" charset="0"/>
                <a:cs typeface="Arial" panose="020B0604020202020204" pitchFamily="34" charset="0"/>
              </a:rPr>
              <a:t>prevent contamination of the vial, </a:t>
            </a:r>
            <a:r>
              <a:rPr lang="en-US" cap="none" dirty="0" smtClean="0">
                <a:latin typeface="Arial" panose="020B0604020202020204" pitchFamily="34" charset="0"/>
                <a:cs typeface="Arial" panose="020B0604020202020204" pitchFamily="34" charset="0"/>
              </a:rPr>
              <a:t>ensure all areas that the vial may be exposed to are </a:t>
            </a:r>
            <a:r>
              <a:rPr lang="en-US" cap="none" dirty="0">
                <a:latin typeface="Arial" panose="020B0604020202020204" pitchFamily="34" charset="0"/>
                <a:cs typeface="Arial" panose="020B0604020202020204" pitchFamily="34" charset="0"/>
              </a:rPr>
              <a:t>clean and free of </a:t>
            </a:r>
            <a:r>
              <a:rPr lang="en-US" cap="none" dirty="0" smtClean="0">
                <a:latin typeface="Arial" panose="020B0604020202020204" pitchFamily="34" charset="0"/>
                <a:cs typeface="Arial" panose="020B0604020202020204" pitchFamily="34" charset="0"/>
              </a:rPr>
              <a:t>potential contamination. </a:t>
            </a:r>
            <a:endParaRPr lang="en-US" cap="none"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113429" y="4203814"/>
            <a:ext cx="646232" cy="646232"/>
          </a:xfrm>
          <a:prstGeom prst="rect">
            <a:avLst/>
          </a:prstGeom>
        </p:spPr>
      </p:pic>
      <p:sp>
        <p:nvSpPr>
          <p:cNvPr id="5" name="TextBox 4"/>
          <p:cNvSpPr txBox="1"/>
          <p:nvPr/>
        </p:nvSpPr>
        <p:spPr>
          <a:xfrm>
            <a:off x="192712" y="4203715"/>
            <a:ext cx="7762363" cy="307777"/>
          </a:xfrm>
          <a:prstGeom prst="rect">
            <a:avLst/>
          </a:prstGeom>
          <a:noFill/>
        </p:spPr>
        <p:txBody>
          <a:bodyPr wrap="square" rtlCol="0">
            <a:spAutoFit/>
          </a:bodyPr>
          <a:lstStyle/>
          <a:p>
            <a:r>
              <a:rPr lang="en-US" sz="1400" dirty="0" smtClean="0">
                <a:latin typeface="Arial Narrow" panose="020B0606020202030204" pitchFamily="34" charset="0"/>
              </a:rPr>
              <a:t>ACIP </a:t>
            </a:r>
            <a:r>
              <a:rPr lang="en-US" sz="1400" dirty="0">
                <a:latin typeface="Arial Narrow" panose="020B0606020202030204" pitchFamily="34" charset="0"/>
              </a:rPr>
              <a:t>Vaccine Administration: </a:t>
            </a:r>
            <a:r>
              <a:rPr lang="en-US" sz="1400" dirty="0" smtClean="0">
                <a:latin typeface="Arial Narrow" panose="020B0606020202030204" pitchFamily="34" charset="0"/>
                <a:hlinkClick r:id="rId3"/>
              </a:rPr>
              <a:t>https</a:t>
            </a:r>
            <a:r>
              <a:rPr lang="en-US" sz="1400" dirty="0">
                <a:latin typeface="Arial Narrow" panose="020B0606020202030204" pitchFamily="34" charset="0"/>
                <a:hlinkClick r:id="rId3"/>
              </a:rPr>
              <a:t>://</a:t>
            </a:r>
            <a:r>
              <a:rPr lang="en-US" sz="1400" dirty="0" smtClean="0">
                <a:latin typeface="Arial Narrow" panose="020B0606020202030204" pitchFamily="34" charset="0"/>
                <a:hlinkClick r:id="rId3"/>
              </a:rPr>
              <a:t>www.cdc.gov/vaccines/hcp/acip-recs/general-recs/administration.html</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spTree>
    <p:extLst>
      <p:ext uri="{BB962C8B-B14F-4D97-AF65-F5344CB8AC3E}">
        <p14:creationId xmlns:p14="http://schemas.microsoft.com/office/powerpoint/2010/main" val="17233180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78" y="202115"/>
            <a:ext cx="7797662" cy="863974"/>
          </a:xfrm>
        </p:spPr>
        <p:txBody>
          <a:bodyPr>
            <a:normAutofit/>
          </a:bodyPr>
          <a:lstStyle/>
          <a:p>
            <a:pPr algn="ctr"/>
            <a:r>
              <a:rPr lang="en-US" dirty="0" smtClean="0"/>
              <a:t>Vaccine preparation</a:t>
            </a:r>
            <a:endParaRPr lang="en-US" dirty="0"/>
          </a:p>
        </p:txBody>
      </p:sp>
      <p:sp>
        <p:nvSpPr>
          <p:cNvPr id="3" name="Content Placeholder 2"/>
          <p:cNvSpPr>
            <a:spLocks noGrp="1"/>
          </p:cNvSpPr>
          <p:nvPr>
            <p:ph sz="quarter" idx="13"/>
          </p:nvPr>
        </p:nvSpPr>
        <p:spPr>
          <a:xfrm>
            <a:off x="454878" y="925098"/>
            <a:ext cx="7796030" cy="3419707"/>
          </a:xfrm>
        </p:spPr>
        <p:txBody>
          <a:bodyPr>
            <a:normAutofit fontScale="70000" lnSpcReduction="20000"/>
          </a:bodyPr>
          <a:lstStyle/>
          <a:p>
            <a:r>
              <a:rPr lang="en-US" cap="none" dirty="0" smtClean="0">
                <a:latin typeface="Arial" panose="020B0604020202020204" pitchFamily="34" charset="0"/>
                <a:cs typeface="Arial" panose="020B0604020202020204" pitchFamily="34" charset="0"/>
              </a:rPr>
              <a:t>Ensure you have all the proper equipment needed (use </a:t>
            </a:r>
            <a:r>
              <a:rPr lang="en-US" cap="none" dirty="0">
                <a:latin typeface="Arial" panose="020B0604020202020204" pitchFamily="34" charset="0"/>
                <a:cs typeface="Arial" panose="020B0604020202020204" pitchFamily="34" charset="0"/>
              </a:rPr>
              <a:t>a separate needle and syringe for each </a:t>
            </a:r>
            <a:r>
              <a:rPr lang="en-US" cap="none" dirty="0" smtClean="0">
                <a:latin typeface="Arial" panose="020B0604020202020204" pitchFamily="34" charset="0"/>
                <a:cs typeface="Arial" panose="020B0604020202020204" pitchFamily="34" charset="0"/>
              </a:rPr>
              <a:t>injection and each patient).</a:t>
            </a:r>
          </a:p>
          <a:p>
            <a:r>
              <a:rPr lang="en-US" cap="none" dirty="0" smtClean="0">
                <a:latin typeface="Arial" panose="020B0604020202020204" pitchFamily="34" charset="0"/>
                <a:cs typeface="Arial" panose="020B0604020202020204" pitchFamily="34" charset="0"/>
              </a:rPr>
              <a:t>Different </a:t>
            </a:r>
            <a:r>
              <a:rPr lang="en-US" cap="none" dirty="0">
                <a:latin typeface="Arial" panose="020B0604020202020204" pitchFamily="34" charset="0"/>
                <a:cs typeface="Arial" panose="020B0604020202020204" pitchFamily="34" charset="0"/>
              </a:rPr>
              <a:t>single-components of combination vaccines should never be mixed in the same </a:t>
            </a:r>
            <a:r>
              <a:rPr lang="en-US" cap="none" dirty="0" smtClean="0">
                <a:latin typeface="Arial" panose="020B0604020202020204" pitchFamily="34" charset="0"/>
                <a:cs typeface="Arial" panose="020B0604020202020204" pitchFamily="34" charset="0"/>
              </a:rPr>
              <a:t>syringe unless </a:t>
            </a:r>
            <a:r>
              <a:rPr lang="en-US" cap="none" dirty="0">
                <a:latin typeface="Arial" panose="020B0604020202020204" pitchFamily="34" charset="0"/>
                <a:cs typeface="Arial" panose="020B0604020202020204" pitchFamily="34" charset="0"/>
              </a:rPr>
              <a:t>specifically </a:t>
            </a:r>
            <a:r>
              <a:rPr lang="en-US" cap="none" dirty="0" smtClean="0">
                <a:latin typeface="Arial" panose="020B0604020202020204" pitchFamily="34" charset="0"/>
                <a:cs typeface="Arial" panose="020B0604020202020204" pitchFamily="34" charset="0"/>
              </a:rPr>
              <a:t>approved for you to do so.</a:t>
            </a:r>
          </a:p>
          <a:p>
            <a:r>
              <a:rPr lang="en-US" cap="none" dirty="0" smtClean="0">
                <a:latin typeface="Arial" panose="020B0604020202020204" pitchFamily="34" charset="0"/>
                <a:cs typeface="Arial" panose="020B0604020202020204" pitchFamily="34" charset="0"/>
              </a:rPr>
              <a:t>Single-dose </a:t>
            </a:r>
            <a:r>
              <a:rPr lang="en-US" cap="none" dirty="0">
                <a:latin typeface="Arial" panose="020B0604020202020204" pitchFamily="34" charset="0"/>
                <a:cs typeface="Arial" panose="020B0604020202020204" pitchFamily="34" charset="0"/>
              </a:rPr>
              <a:t>vials </a:t>
            </a:r>
            <a:r>
              <a:rPr lang="en-US" cap="none" dirty="0" smtClean="0">
                <a:latin typeface="Arial" panose="020B0604020202020204" pitchFamily="34" charset="0"/>
                <a:cs typeface="Arial" panose="020B0604020202020204" pitchFamily="34" charset="0"/>
              </a:rPr>
              <a:t>and manufacturer pre-filled </a:t>
            </a:r>
            <a:r>
              <a:rPr lang="en-US" cap="none" dirty="0">
                <a:latin typeface="Arial" panose="020B0604020202020204" pitchFamily="34" charset="0"/>
                <a:cs typeface="Arial" panose="020B0604020202020204" pitchFamily="34" charset="0"/>
              </a:rPr>
              <a:t>syringes are designed for </a:t>
            </a:r>
            <a:r>
              <a:rPr lang="en-US" cap="none" dirty="0" smtClean="0">
                <a:latin typeface="Arial" panose="020B0604020202020204" pitchFamily="34" charset="0"/>
                <a:cs typeface="Arial" panose="020B0604020202020204" pitchFamily="34" charset="0"/>
              </a:rPr>
              <a:t>one time administration </a:t>
            </a:r>
            <a:r>
              <a:rPr lang="en-US" cap="none" dirty="0">
                <a:latin typeface="Arial" panose="020B0604020202020204" pitchFamily="34" charset="0"/>
                <a:cs typeface="Arial" panose="020B0604020202020204" pitchFamily="34" charset="0"/>
              </a:rPr>
              <a:t>and should be discarded if vaccine has been withdrawn or reconstituted and subsequently not used within the time frame specified by the manufacturer. </a:t>
            </a:r>
            <a:r>
              <a:rPr lang="en-US" cap="none" dirty="0" smtClean="0">
                <a:latin typeface="Arial" panose="020B0604020202020204" pitchFamily="34" charset="0"/>
                <a:cs typeface="Arial" panose="020B0604020202020204" pitchFamily="34" charset="0"/>
              </a:rPr>
              <a:t>Always specify this time frame clearly, where the prepared vaccine is kept, to ensure it is not used after the recommended timeframe. </a:t>
            </a:r>
          </a:p>
          <a:p>
            <a:pPr lvl="1"/>
            <a:r>
              <a:rPr lang="en-US" cap="none" dirty="0" smtClean="0">
                <a:latin typeface="Arial" panose="020B0604020202020204" pitchFamily="34" charset="0"/>
                <a:cs typeface="Arial" panose="020B0604020202020204" pitchFamily="34" charset="0"/>
              </a:rPr>
              <a:t>Single-dose vials or multi-dose vials that have been prepared in a needle/syringe, should be discarded after 6 hours in accordance with the NM BOP recommendations. </a:t>
            </a:r>
          </a:p>
          <a:p>
            <a:pPr lvl="1"/>
            <a:r>
              <a:rPr lang="en-US" cap="none" dirty="0" smtClean="0">
                <a:latin typeface="Arial" panose="020B0604020202020204" pitchFamily="34" charset="0"/>
                <a:cs typeface="Arial" panose="020B0604020202020204" pitchFamily="34" charset="0"/>
              </a:rPr>
              <a:t>Manufacturer pre-filled syringes </a:t>
            </a:r>
            <a:r>
              <a:rPr lang="en-US" cap="none" dirty="0">
                <a:latin typeface="Arial" panose="020B0604020202020204" pitchFamily="34" charset="0"/>
                <a:cs typeface="Arial" panose="020B0604020202020204" pitchFamily="34" charset="0"/>
              </a:rPr>
              <a:t>that </a:t>
            </a:r>
            <a:r>
              <a:rPr lang="en-US" cap="none" dirty="0" smtClean="0">
                <a:latin typeface="Arial" panose="020B0604020202020204" pitchFamily="34" charset="0"/>
                <a:cs typeface="Arial" panose="020B0604020202020204" pitchFamily="34" charset="0"/>
              </a:rPr>
              <a:t>have been prepared with a needle, but unused, </a:t>
            </a:r>
            <a:r>
              <a:rPr lang="en-US" cap="none" dirty="0">
                <a:latin typeface="Arial" panose="020B0604020202020204" pitchFamily="34" charset="0"/>
                <a:cs typeface="Arial" panose="020B0604020202020204" pitchFamily="34" charset="0"/>
              </a:rPr>
              <a:t>should be discarded at the end of the clinic day. </a:t>
            </a:r>
          </a:p>
          <a:p>
            <a:pPr lvl="1"/>
            <a:r>
              <a:rPr lang="en-US" cap="none" dirty="0" smtClean="0">
                <a:latin typeface="Arial" panose="020B0604020202020204" pitchFamily="34" charset="0"/>
                <a:cs typeface="Arial" panose="020B0604020202020204" pitchFamily="34" charset="0"/>
              </a:rPr>
              <a:t>If questions arise regarding stability, please refer to your supervising pharmacist immediately. </a:t>
            </a:r>
          </a:p>
          <a:p>
            <a:r>
              <a:rPr lang="en-US" cap="none" dirty="0" smtClean="0">
                <a:latin typeface="Arial" panose="020B0604020202020204" pitchFamily="34" charset="0"/>
                <a:cs typeface="Arial" panose="020B0604020202020204" pitchFamily="34" charset="0"/>
              </a:rPr>
              <a:t>Always </a:t>
            </a:r>
            <a:r>
              <a:rPr lang="en-US" cap="none" dirty="0">
                <a:latin typeface="Arial" panose="020B0604020202020204" pitchFamily="34" charset="0"/>
                <a:cs typeface="Arial" panose="020B0604020202020204" pitchFamily="34" charset="0"/>
              </a:rPr>
              <a:t>check the expiration dates on </a:t>
            </a:r>
            <a:r>
              <a:rPr lang="en-US" cap="none" dirty="0" smtClean="0">
                <a:latin typeface="Arial" panose="020B0604020202020204" pitchFamily="34" charset="0"/>
                <a:cs typeface="Arial" panose="020B0604020202020204" pitchFamily="34" charset="0"/>
              </a:rPr>
              <a:t>all supplies, vaccine, </a:t>
            </a:r>
            <a:r>
              <a:rPr lang="en-US" cap="none" dirty="0">
                <a:latin typeface="Arial" panose="020B0604020202020204" pitchFamily="34" charset="0"/>
                <a:cs typeface="Arial" panose="020B0604020202020204" pitchFamily="34" charset="0"/>
              </a:rPr>
              <a:t>and diluent, </a:t>
            </a:r>
            <a:r>
              <a:rPr lang="en-US" cap="none" dirty="0" smtClean="0">
                <a:latin typeface="Arial" panose="020B0604020202020204" pitchFamily="34" charset="0"/>
                <a:cs typeface="Arial" panose="020B0604020202020204" pitchFamily="34" charset="0"/>
              </a:rPr>
              <a:t>before you prepare the vaccine. </a:t>
            </a:r>
            <a:endParaRPr lang="en-US" cap="none" dirty="0">
              <a:latin typeface="Arial" panose="020B0604020202020204" pitchFamily="34" charset="0"/>
              <a:cs typeface="Arial" panose="020B0604020202020204" pitchFamily="34" charset="0"/>
            </a:endParaRPr>
          </a:p>
          <a:p>
            <a:r>
              <a:rPr lang="en-US" cap="none" dirty="0" smtClean="0">
                <a:latin typeface="Arial" panose="020B0604020202020204" pitchFamily="34" charset="0"/>
                <a:cs typeface="Arial" panose="020B0604020202020204" pitchFamily="34" charset="0"/>
              </a:rPr>
              <a:t>The CDC best practices recommendation is to only </a:t>
            </a:r>
            <a:r>
              <a:rPr lang="en-US" cap="none" dirty="0">
                <a:latin typeface="Arial" panose="020B0604020202020204" pitchFamily="34" charset="0"/>
                <a:cs typeface="Arial" panose="020B0604020202020204" pitchFamily="34" charset="0"/>
              </a:rPr>
              <a:t>administer vaccines you have </a:t>
            </a:r>
            <a:r>
              <a:rPr lang="en-US" cap="none" dirty="0" smtClean="0">
                <a:latin typeface="Arial" panose="020B0604020202020204" pitchFamily="34" charset="0"/>
                <a:cs typeface="Arial" panose="020B0604020202020204" pitchFamily="34" charset="0"/>
              </a:rPr>
              <a:t>prepared, however, if another person prepares the vaccine you must administer, please make sure it is clearly marked/labelled, so you can be sure what vaccine is in the syringe. </a:t>
            </a:r>
            <a:endParaRPr lang="en-US" dirty="0"/>
          </a:p>
        </p:txBody>
      </p:sp>
      <p:pic>
        <p:nvPicPr>
          <p:cNvPr id="4" name="Picture 3"/>
          <p:cNvPicPr>
            <a:picLocks noChangeAspect="1"/>
          </p:cNvPicPr>
          <p:nvPr/>
        </p:nvPicPr>
        <p:blipFill>
          <a:blip r:embed="rId2"/>
          <a:stretch>
            <a:fillRect/>
          </a:stretch>
        </p:blipFill>
        <p:spPr>
          <a:xfrm>
            <a:off x="8113429" y="4203814"/>
            <a:ext cx="646232" cy="646232"/>
          </a:xfrm>
          <a:prstGeom prst="rect">
            <a:avLst/>
          </a:prstGeom>
        </p:spPr>
      </p:pic>
      <p:sp>
        <p:nvSpPr>
          <p:cNvPr id="6" name="TextBox 5"/>
          <p:cNvSpPr txBox="1"/>
          <p:nvPr/>
        </p:nvSpPr>
        <p:spPr>
          <a:xfrm>
            <a:off x="223024" y="4228093"/>
            <a:ext cx="7686908" cy="307777"/>
          </a:xfrm>
          <a:prstGeom prst="rect">
            <a:avLst/>
          </a:prstGeom>
          <a:noFill/>
        </p:spPr>
        <p:txBody>
          <a:bodyPr wrap="square" rtlCol="0">
            <a:spAutoFit/>
          </a:bodyPr>
          <a:lstStyle/>
          <a:p>
            <a:r>
              <a:rPr lang="en-US" sz="1400" dirty="0">
                <a:latin typeface="Arial Narrow" panose="020B0606020202030204" pitchFamily="34" charset="0"/>
              </a:rPr>
              <a:t>CDC: </a:t>
            </a:r>
            <a:r>
              <a:rPr lang="en-US" sz="1400" dirty="0" smtClean="0">
                <a:latin typeface="Arial Narrow" panose="020B0606020202030204" pitchFamily="34" charset="0"/>
                <a:hlinkClick r:id="rId3"/>
              </a:rPr>
              <a:t>https</a:t>
            </a:r>
            <a:r>
              <a:rPr lang="en-US" sz="1400" dirty="0">
                <a:latin typeface="Arial Narrow" panose="020B0606020202030204" pitchFamily="34" charset="0"/>
                <a:hlinkClick r:id="rId3"/>
              </a:rPr>
              <a:t>://</a:t>
            </a:r>
            <a:r>
              <a:rPr lang="en-US" sz="1400" dirty="0" smtClean="0">
                <a:latin typeface="Arial Narrow" panose="020B0606020202030204" pitchFamily="34" charset="0"/>
                <a:hlinkClick r:id="rId3"/>
              </a:rPr>
              <a:t>www.cdc.gov/vaccines/hcp/admin/prepare-vaccines.html</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spTree>
    <p:extLst>
      <p:ext uri="{BB962C8B-B14F-4D97-AF65-F5344CB8AC3E}">
        <p14:creationId xmlns:p14="http://schemas.microsoft.com/office/powerpoint/2010/main" val="42738832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sz="quarter" idx="13"/>
          </p:nvPr>
        </p:nvPicPr>
        <p:blipFill>
          <a:blip r:embed="rId2"/>
          <a:stretch>
            <a:fillRect/>
          </a:stretch>
        </p:blipFill>
        <p:spPr>
          <a:xfrm>
            <a:off x="411944" y="514350"/>
            <a:ext cx="1444106" cy="2482850"/>
          </a:xfrm>
          <a:prstGeom prst="rect">
            <a:avLst/>
          </a:prstGeom>
        </p:spPr>
      </p:pic>
      <p:pic>
        <p:nvPicPr>
          <p:cNvPr id="7" name="Picture 6"/>
          <p:cNvPicPr>
            <a:picLocks noChangeAspect="1"/>
          </p:cNvPicPr>
          <p:nvPr/>
        </p:nvPicPr>
        <p:blipFill>
          <a:blip r:embed="rId3"/>
          <a:stretch>
            <a:fillRect/>
          </a:stretch>
        </p:blipFill>
        <p:spPr>
          <a:xfrm>
            <a:off x="6395572" y="901700"/>
            <a:ext cx="2181225" cy="2095500"/>
          </a:xfrm>
          <a:prstGeom prst="rect">
            <a:avLst/>
          </a:prstGeom>
        </p:spPr>
      </p:pic>
      <p:pic>
        <p:nvPicPr>
          <p:cNvPr id="8" name="Picture 7"/>
          <p:cNvPicPr>
            <a:picLocks noChangeAspect="1"/>
          </p:cNvPicPr>
          <p:nvPr/>
        </p:nvPicPr>
        <p:blipFill>
          <a:blip r:embed="rId4"/>
          <a:stretch>
            <a:fillRect/>
          </a:stretch>
        </p:blipFill>
        <p:spPr>
          <a:xfrm>
            <a:off x="3497161" y="2997200"/>
            <a:ext cx="1257300" cy="1905000"/>
          </a:xfrm>
          <a:prstGeom prst="rect">
            <a:avLst/>
          </a:prstGeom>
        </p:spPr>
      </p:pic>
      <p:pic>
        <p:nvPicPr>
          <p:cNvPr id="9" name="Picture 8"/>
          <p:cNvPicPr>
            <a:picLocks noChangeAspect="1"/>
          </p:cNvPicPr>
          <p:nvPr/>
        </p:nvPicPr>
        <p:blipFill>
          <a:blip r:embed="rId5"/>
          <a:stretch>
            <a:fillRect/>
          </a:stretch>
        </p:blipFill>
        <p:spPr>
          <a:xfrm>
            <a:off x="2820886" y="926048"/>
            <a:ext cx="2609850" cy="1752600"/>
          </a:xfrm>
          <a:prstGeom prst="rect">
            <a:avLst/>
          </a:prstGeom>
        </p:spPr>
      </p:pic>
      <p:pic>
        <p:nvPicPr>
          <p:cNvPr id="10" name="Picture 9"/>
          <p:cNvPicPr>
            <a:picLocks noChangeAspect="1"/>
          </p:cNvPicPr>
          <p:nvPr/>
        </p:nvPicPr>
        <p:blipFill>
          <a:blip r:embed="rId6"/>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22014403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vaccine preparation</a:t>
            </a:r>
            <a:endParaRPr lang="en-US" dirty="0"/>
          </a:p>
        </p:txBody>
      </p:sp>
      <p:sp>
        <p:nvSpPr>
          <p:cNvPr id="3" name="Content Placeholder 2"/>
          <p:cNvSpPr>
            <a:spLocks noGrp="1"/>
          </p:cNvSpPr>
          <p:nvPr>
            <p:ph sz="quarter" idx="13"/>
          </p:nvPr>
        </p:nvSpPr>
        <p:spPr>
          <a:xfrm>
            <a:off x="514350" y="1547547"/>
            <a:ext cx="8042351" cy="2483392"/>
          </a:xfrm>
        </p:spPr>
        <p:txBody>
          <a:bodyPr/>
          <a:lstStyle/>
          <a:p>
            <a:r>
              <a:rPr lang="en-US" dirty="0" smtClean="0"/>
              <a:t>Single dose vial </a:t>
            </a:r>
            <a:r>
              <a:rPr lang="en-US" dirty="0"/>
              <a:t>preparation: </a:t>
            </a:r>
            <a:r>
              <a:rPr lang="en-US" dirty="0">
                <a:hlinkClick r:id="rId2"/>
              </a:rPr>
              <a:t>https://</a:t>
            </a:r>
            <a:r>
              <a:rPr lang="en-US" dirty="0" smtClean="0">
                <a:hlinkClick r:id="rId2"/>
              </a:rPr>
              <a:t>www.youtube.com/watch?v=aYpKmjFMZcg</a:t>
            </a:r>
            <a:r>
              <a:rPr lang="en-US" dirty="0" smtClean="0"/>
              <a:t> </a:t>
            </a:r>
          </a:p>
          <a:p>
            <a:r>
              <a:rPr lang="en-US" dirty="0" smtClean="0"/>
              <a:t>Multi-dose vial </a:t>
            </a:r>
            <a:r>
              <a:rPr lang="en-US" dirty="0"/>
              <a:t>preparation: </a:t>
            </a:r>
            <a:r>
              <a:rPr lang="en-US" dirty="0">
                <a:hlinkClick r:id="rId3"/>
              </a:rPr>
              <a:t>https://</a:t>
            </a:r>
            <a:r>
              <a:rPr lang="en-US" dirty="0" smtClean="0">
                <a:hlinkClick r:id="rId3"/>
              </a:rPr>
              <a:t>www.youtube.com/watch?v=TDcFievcUVs</a:t>
            </a:r>
            <a:r>
              <a:rPr lang="en-US" dirty="0" smtClean="0"/>
              <a:t> </a:t>
            </a:r>
          </a:p>
          <a:p>
            <a:r>
              <a:rPr lang="en-US" dirty="0" smtClean="0"/>
              <a:t>Manufacturer Pre-filled syringe preparation: </a:t>
            </a:r>
            <a:r>
              <a:rPr lang="en-US" dirty="0" smtClean="0">
                <a:hlinkClick r:id="rId4"/>
              </a:rPr>
              <a:t>https</a:t>
            </a:r>
            <a:r>
              <a:rPr lang="en-US" dirty="0">
                <a:hlinkClick r:id="rId4"/>
              </a:rPr>
              <a:t>://</a:t>
            </a:r>
            <a:r>
              <a:rPr lang="en-US" dirty="0" smtClean="0">
                <a:hlinkClick r:id="rId4"/>
              </a:rPr>
              <a:t>www.youtube.com/watch?v=b22fcpRtMiE&amp;feature=youtu.be</a:t>
            </a:r>
            <a:endParaRPr lang="en-US" dirty="0" smtClean="0"/>
          </a:p>
          <a:p>
            <a:r>
              <a:rPr lang="en-US" dirty="0" smtClean="0"/>
              <a:t>Reconstitution preparation</a:t>
            </a:r>
            <a:r>
              <a:rPr lang="en-US" dirty="0"/>
              <a:t>: </a:t>
            </a:r>
            <a:r>
              <a:rPr lang="en-US" dirty="0">
                <a:hlinkClick r:id="rId5"/>
              </a:rPr>
              <a:t>https://</a:t>
            </a:r>
            <a:r>
              <a:rPr lang="en-US" dirty="0" smtClean="0">
                <a:hlinkClick r:id="rId5"/>
              </a:rPr>
              <a:t>www.youtube.com/watch?v=oZAOqlk3TBA</a:t>
            </a:r>
            <a:r>
              <a:rPr lang="en-US" dirty="0" smtClean="0"/>
              <a:t> </a:t>
            </a:r>
            <a:endParaRPr lang="en-US" dirty="0"/>
          </a:p>
        </p:txBody>
      </p:sp>
      <p:pic>
        <p:nvPicPr>
          <p:cNvPr id="4" name="Picture 3"/>
          <p:cNvPicPr>
            <a:picLocks noChangeAspect="1"/>
          </p:cNvPicPr>
          <p:nvPr/>
        </p:nvPicPr>
        <p:blipFill>
          <a:blip r:embed="rId6"/>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33990696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Summary; drawing up vaccine</a:t>
            </a:r>
            <a:endParaRPr lang="en-US" dirty="0"/>
          </a:p>
        </p:txBody>
      </p:sp>
      <p:sp>
        <p:nvSpPr>
          <p:cNvPr id="3" name="Content Placeholder 2"/>
          <p:cNvSpPr>
            <a:spLocks noGrp="1"/>
          </p:cNvSpPr>
          <p:nvPr>
            <p:ph sz="quarter" idx="13"/>
          </p:nvPr>
        </p:nvSpPr>
        <p:spPr>
          <a:xfrm>
            <a:off x="290948" y="1598342"/>
            <a:ext cx="8244467" cy="3176011"/>
          </a:xfrm>
        </p:spPr>
        <p:txBody>
          <a:bodyPr>
            <a:normAutofit fontScale="47500" lnSpcReduction="20000"/>
          </a:bodyPr>
          <a:lstStyle/>
          <a:p>
            <a:pPr marL="342900" indent="-342900">
              <a:buFont typeface="+mj-lt"/>
              <a:buAutoNum type="arabicPeriod"/>
            </a:pPr>
            <a:r>
              <a:rPr lang="en-US" sz="2500" cap="none" dirty="0" smtClean="0">
                <a:latin typeface="Arial" panose="020B0604020202020204" pitchFamily="34" charset="0"/>
              </a:rPr>
              <a:t>Assemble your supplies and equipment</a:t>
            </a:r>
          </a:p>
          <a:p>
            <a:pPr marL="342900" indent="-342900">
              <a:buFont typeface="+mj-lt"/>
              <a:buAutoNum type="arabicPeriod"/>
            </a:pPr>
            <a:r>
              <a:rPr lang="en-US" sz="2500" cap="none" dirty="0" smtClean="0">
                <a:latin typeface="Arial" panose="020B0604020202020204" pitchFamily="34" charset="0"/>
              </a:rPr>
              <a:t>Wash hands</a:t>
            </a:r>
          </a:p>
          <a:p>
            <a:pPr marL="342900" indent="-342900">
              <a:buFont typeface="+mj-lt"/>
              <a:buAutoNum type="arabicPeriod"/>
            </a:pPr>
            <a:r>
              <a:rPr lang="en-US" sz="2500" cap="none" dirty="0" smtClean="0">
                <a:latin typeface="Arial" panose="020B0604020202020204" pitchFamily="34" charset="0"/>
              </a:rPr>
              <a:t>Wear gloves</a:t>
            </a:r>
          </a:p>
          <a:p>
            <a:pPr marL="342900" indent="-342900">
              <a:buFont typeface="+mj-lt"/>
              <a:buAutoNum type="arabicPeriod"/>
            </a:pPr>
            <a:r>
              <a:rPr lang="en-US" sz="2500" cap="none" dirty="0" smtClean="0">
                <a:latin typeface="Arial" panose="020B0604020202020204" pitchFamily="34" charset="0"/>
              </a:rPr>
              <a:t>Alcohol swab stopper for vials and let dry</a:t>
            </a:r>
          </a:p>
          <a:p>
            <a:pPr marL="342900" indent="-342900">
              <a:buFont typeface="+mj-lt"/>
              <a:buAutoNum type="arabicPeriod"/>
            </a:pPr>
            <a:r>
              <a:rPr lang="en-US" sz="2500" cap="none" dirty="0" smtClean="0">
                <a:latin typeface="Arial" panose="020B0604020202020204" pitchFamily="34" charset="0"/>
              </a:rPr>
              <a:t>Hold the vial upside-down &amp; push the needle through the rubber stopper</a:t>
            </a:r>
          </a:p>
          <a:p>
            <a:pPr marL="342900" indent="-342900">
              <a:buFont typeface="+mj-lt"/>
              <a:buAutoNum type="arabicPeriod"/>
            </a:pPr>
            <a:r>
              <a:rPr lang="en-US" sz="2500" cap="none" dirty="0" smtClean="0">
                <a:latin typeface="Arial" panose="020B0604020202020204" pitchFamily="34" charset="0"/>
              </a:rPr>
              <a:t>Air to liquid exchange for vials only (draw </a:t>
            </a:r>
            <a:r>
              <a:rPr lang="en-US" sz="2500" cap="none" dirty="0">
                <a:latin typeface="Arial" panose="020B0604020202020204" pitchFamily="34" charset="0"/>
              </a:rPr>
              <a:t>up the amount of air in the syringe = to the amount you will pull </a:t>
            </a:r>
            <a:r>
              <a:rPr lang="en-US" sz="2500" cap="none" dirty="0" smtClean="0">
                <a:latin typeface="Arial" panose="020B0604020202020204" pitchFamily="34" charset="0"/>
              </a:rPr>
              <a:t>out of the vial) push air in and draw back slowly</a:t>
            </a:r>
          </a:p>
          <a:p>
            <a:pPr marL="342900" indent="-342900">
              <a:buFont typeface="+mj-lt"/>
              <a:buAutoNum type="arabicPeriod"/>
            </a:pPr>
            <a:r>
              <a:rPr lang="en-US" sz="2500" cap="none" dirty="0" smtClean="0">
                <a:latin typeface="Arial" panose="020B0604020202020204" pitchFamily="34" charset="0"/>
              </a:rPr>
              <a:t>Secure needle for manufacturer-prefilled syringes (click ensures needle is secure)</a:t>
            </a:r>
          </a:p>
          <a:p>
            <a:pPr marL="342900" indent="-342900">
              <a:buFont typeface="+mj-lt"/>
              <a:buAutoNum type="arabicPeriod"/>
            </a:pPr>
            <a:r>
              <a:rPr lang="en-US" sz="2500" cap="none" dirty="0" smtClean="0">
                <a:latin typeface="Arial" panose="020B0604020202020204" pitchFamily="34" charset="0"/>
              </a:rPr>
              <a:t>Remove air bubbles</a:t>
            </a:r>
          </a:p>
          <a:p>
            <a:pPr marL="342900" indent="-342900">
              <a:buFont typeface="+mj-lt"/>
              <a:buAutoNum type="arabicPeriod"/>
            </a:pPr>
            <a:r>
              <a:rPr lang="en-US" sz="2500" cap="none" dirty="0" smtClean="0">
                <a:latin typeface="Arial" panose="020B0604020202020204" pitchFamily="34" charset="0"/>
              </a:rPr>
              <a:t>Safely recap needle (new needle is the only time recapping is allowed)</a:t>
            </a:r>
          </a:p>
          <a:p>
            <a:pPr marL="342900" indent="-342900">
              <a:buFont typeface="+mj-lt"/>
              <a:buAutoNum type="arabicPeriod"/>
            </a:pPr>
            <a:r>
              <a:rPr lang="en-US" sz="2500" cap="none" dirty="0" smtClean="0">
                <a:latin typeface="Arial" panose="020B0604020202020204" pitchFamily="34" charset="0"/>
              </a:rPr>
              <a:t>Check and double check vaccine, dose, and patient label</a:t>
            </a:r>
          </a:p>
          <a:p>
            <a:pPr marL="342900" indent="-342900">
              <a:buFont typeface="+mj-lt"/>
              <a:buAutoNum type="arabicPeriod"/>
            </a:pPr>
            <a:endParaRPr lang="en-US" dirty="0" smtClean="0"/>
          </a:p>
          <a:p>
            <a:pPr marL="342900" indent="-342900">
              <a:buFont typeface="+mj-lt"/>
              <a:buAutoNum type="arabicPeriod"/>
            </a:pPr>
            <a:endParaRPr lang="en-US" dirty="0" smtClean="0"/>
          </a:p>
          <a:p>
            <a:pPr marL="342900" indent="-342900">
              <a:buFont typeface="+mj-lt"/>
              <a:buAutoNum type="arabicPeriod"/>
            </a:pPr>
            <a:endParaRPr lang="en-US" dirty="0" smtClean="0"/>
          </a:p>
          <a:p>
            <a:pPr marL="342900" indent="-342900">
              <a:buFont typeface="+mj-lt"/>
              <a:buAutoNum type="arabicPeriod"/>
            </a:pPr>
            <a:endParaRPr lang="en-US" dirty="0"/>
          </a:p>
        </p:txBody>
      </p:sp>
      <p:pic>
        <p:nvPicPr>
          <p:cNvPr id="4" name="Picture 3"/>
          <p:cNvPicPr>
            <a:picLocks noChangeAspect="1"/>
          </p:cNvPicPr>
          <p:nvPr/>
        </p:nvPicPr>
        <p:blipFill>
          <a:blip r:embed="rId2"/>
          <a:stretch>
            <a:fillRect/>
          </a:stretch>
        </p:blipFill>
        <p:spPr>
          <a:xfrm>
            <a:off x="6299698" y="3010829"/>
            <a:ext cx="2696255" cy="2015194"/>
          </a:xfrm>
          <a:prstGeom prst="rect">
            <a:avLst/>
          </a:prstGeom>
        </p:spPr>
      </p:pic>
    </p:spTree>
    <p:extLst>
      <p:ext uri="{BB962C8B-B14F-4D97-AF65-F5344CB8AC3E}">
        <p14:creationId xmlns:p14="http://schemas.microsoft.com/office/powerpoint/2010/main" val="2156742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4000"/>
              <a:buFont typeface="Garamond"/>
              <a:buNone/>
            </a:pPr>
            <a:r>
              <a:rPr lang="en" dirty="0" smtClean="0"/>
              <a:t>Introduction</a:t>
            </a:r>
            <a:endParaRPr dirty="0"/>
          </a:p>
        </p:txBody>
      </p:sp>
      <p:sp>
        <p:nvSpPr>
          <p:cNvPr id="5" name="Content Placeholder 4"/>
          <p:cNvSpPr>
            <a:spLocks noGrp="1"/>
          </p:cNvSpPr>
          <p:nvPr>
            <p:ph sz="quarter" idx="13"/>
          </p:nvPr>
        </p:nvSpPr>
        <p:spPr>
          <a:xfrm>
            <a:off x="454878" y="1227878"/>
            <a:ext cx="7796030" cy="2912942"/>
          </a:xfrm>
        </p:spPr>
        <p:txBody>
          <a:bodyPr>
            <a:normAutofit fontScale="77500" lnSpcReduction="20000"/>
          </a:bodyPr>
          <a:lstStyle/>
          <a:p>
            <a:r>
              <a:rPr lang="en-US" cap="none" dirty="0" smtClean="0">
                <a:latin typeface="Arial" panose="020B0604020202020204" pitchFamily="34" charset="0"/>
                <a:cs typeface="Arial" panose="020B0604020202020204" pitchFamily="34" charset="0"/>
              </a:rPr>
              <a:t>NMPhA presents the </a:t>
            </a:r>
            <a:r>
              <a:rPr lang="en-US" b="1" i="1" cap="none" dirty="0" smtClean="0">
                <a:latin typeface="Arial" panose="020B0604020202020204" pitchFamily="34" charset="0"/>
                <a:cs typeface="Arial" panose="020B0604020202020204" pitchFamily="34" charset="0"/>
              </a:rPr>
              <a:t>“NEW </a:t>
            </a:r>
            <a:r>
              <a:rPr lang="en-US" b="1" i="1" cap="none" dirty="0">
                <a:latin typeface="Arial" panose="020B0604020202020204" pitchFamily="34" charset="0"/>
                <a:cs typeface="Arial" panose="020B0604020202020204" pitchFamily="34" charset="0"/>
              </a:rPr>
              <a:t>MEXICO PHARMACY TECHNICIAN IMMUNIZATION HOME STUDY TRAINING </a:t>
            </a:r>
            <a:r>
              <a:rPr lang="en-US" b="1" i="1" cap="none" dirty="0" smtClean="0">
                <a:latin typeface="Arial" panose="020B0604020202020204" pitchFamily="34" charset="0"/>
                <a:cs typeface="Arial" panose="020B0604020202020204" pitchFamily="34" charset="0"/>
              </a:rPr>
              <a:t>COURSE.”</a:t>
            </a:r>
          </a:p>
          <a:p>
            <a:r>
              <a:rPr lang="en-US" cap="none" dirty="0">
                <a:latin typeface="Arial" panose="020B0604020202020204" pitchFamily="34" charset="0"/>
                <a:cs typeface="Arial" panose="020B0604020202020204" pitchFamily="34" charset="0"/>
              </a:rPr>
              <a:t>This </a:t>
            </a:r>
            <a:r>
              <a:rPr lang="en-US" cap="none" dirty="0" smtClean="0">
                <a:latin typeface="Arial" panose="020B0604020202020204" pitchFamily="34" charset="0"/>
                <a:cs typeface="Arial" panose="020B0604020202020204" pitchFamily="34" charset="0"/>
              </a:rPr>
              <a:t>course </a:t>
            </a:r>
            <a:r>
              <a:rPr lang="en-US" cap="none" dirty="0">
                <a:latin typeface="Arial" panose="020B0604020202020204" pitchFamily="34" charset="0"/>
                <a:cs typeface="Arial" panose="020B0604020202020204" pitchFamily="34" charset="0"/>
              </a:rPr>
              <a:t>was created in collaboration with the University of New Mexico College of Pharmacy, the Department of Health New Mexico Immunization Coalition, the New Mexico Board of Pharmacy, and the New Mexico Pharmacists Association</a:t>
            </a:r>
            <a:r>
              <a:rPr lang="en-US" cap="none" dirty="0" smtClean="0">
                <a:latin typeface="Arial" panose="020B0604020202020204" pitchFamily="34" charset="0"/>
                <a:cs typeface="Arial" panose="020B0604020202020204" pitchFamily="34" charset="0"/>
              </a:rPr>
              <a:t>.</a:t>
            </a:r>
            <a:endParaRPr lang="en-US" cap="none" dirty="0">
              <a:latin typeface="Arial" panose="020B0604020202020204" pitchFamily="34" charset="0"/>
              <a:cs typeface="Arial" panose="020B0604020202020204" pitchFamily="34" charset="0"/>
            </a:endParaRPr>
          </a:p>
          <a:p>
            <a:r>
              <a:rPr lang="en-US" cap="none" dirty="0">
                <a:latin typeface="Arial" panose="020B0604020202020204" pitchFamily="34" charset="0"/>
                <a:cs typeface="Arial" panose="020B0604020202020204" pitchFamily="34" charset="0"/>
              </a:rPr>
              <a:t>This </a:t>
            </a:r>
            <a:r>
              <a:rPr lang="en-US" cap="none" dirty="0" smtClean="0">
                <a:latin typeface="Arial" panose="020B0604020202020204" pitchFamily="34" charset="0"/>
                <a:cs typeface="Arial" panose="020B0604020202020204" pitchFamily="34" charset="0"/>
              </a:rPr>
              <a:t>course </a:t>
            </a:r>
            <a:r>
              <a:rPr lang="en-US" cap="none" dirty="0">
                <a:latin typeface="Arial" panose="020B0604020202020204" pitchFamily="34" charset="0"/>
                <a:cs typeface="Arial" panose="020B0604020202020204" pitchFamily="34" charset="0"/>
              </a:rPr>
              <a:t>is accredited by the Accreditation Council for Pharmacy Education (ACPE). </a:t>
            </a:r>
            <a:endParaRPr lang="en-US" cap="none" dirty="0" smtClean="0">
              <a:latin typeface="Arial" panose="020B0604020202020204" pitchFamily="34" charset="0"/>
              <a:cs typeface="Arial" panose="020B0604020202020204" pitchFamily="34" charset="0"/>
            </a:endParaRPr>
          </a:p>
          <a:p>
            <a:r>
              <a:rPr lang="en-US" cap="none" dirty="0" smtClean="0">
                <a:latin typeface="Arial" panose="020B0604020202020204" pitchFamily="34" charset="0"/>
                <a:cs typeface="Arial" panose="020B0604020202020204" pitchFamily="34" charset="0"/>
              </a:rPr>
              <a:t>ACPE </a:t>
            </a:r>
            <a:r>
              <a:rPr lang="en-US" cap="none" dirty="0">
                <a:latin typeface="Arial" panose="020B0604020202020204" pitchFamily="34" charset="0"/>
                <a:cs typeface="Arial" panose="020B0604020202020204" pitchFamily="34" charset="0"/>
              </a:rPr>
              <a:t>#0104-0000-20-044-H06-T  3 contact hrs. / 0.3 CEUs / Initial Release Date:  12/2/20 / Expiration Date:  12/2/2023</a:t>
            </a:r>
          </a:p>
          <a:p>
            <a:r>
              <a:rPr lang="en-US" cap="none" dirty="0">
                <a:latin typeface="Arial" panose="020B0604020202020204" pitchFamily="34" charset="0"/>
                <a:cs typeface="Arial" panose="020B0604020202020204" pitchFamily="34" charset="0"/>
              </a:rPr>
              <a:t>Presenters: </a:t>
            </a:r>
            <a:endParaRPr lang="en-US" cap="none" dirty="0" smtClean="0">
              <a:latin typeface="Arial" panose="020B0604020202020204" pitchFamily="34" charset="0"/>
              <a:cs typeface="Arial" panose="020B0604020202020204" pitchFamily="34" charset="0"/>
            </a:endParaRPr>
          </a:p>
          <a:p>
            <a:pPr lvl="1"/>
            <a:r>
              <a:rPr lang="en-US" b="1" cap="none" dirty="0" smtClean="0">
                <a:latin typeface="Arial" panose="020B0604020202020204" pitchFamily="34" charset="0"/>
                <a:cs typeface="Arial" panose="020B0604020202020204" pitchFamily="34" charset="0"/>
              </a:rPr>
              <a:t>Amy </a:t>
            </a:r>
            <a:r>
              <a:rPr lang="en-US" b="1" cap="none" dirty="0">
                <a:latin typeface="Arial" panose="020B0604020202020204" pitchFamily="34" charset="0"/>
                <a:cs typeface="Arial" panose="020B0604020202020204" pitchFamily="34" charset="0"/>
              </a:rPr>
              <a:t>Bachyrycz, PharmD,</a:t>
            </a:r>
            <a:r>
              <a:rPr lang="en-US" cap="none" dirty="0">
                <a:latin typeface="Arial" panose="020B0604020202020204" pitchFamily="34" charset="0"/>
                <a:cs typeface="Arial" panose="020B0604020202020204" pitchFamily="34" charset="0"/>
              </a:rPr>
              <a:t> Walgreen’s Patient Care Center Clinical Pharmacy Specialist; Clinical Assistant Professor, UNM College of Pharmacy, Albuquerque, NM</a:t>
            </a:r>
          </a:p>
          <a:p>
            <a:pPr lvl="1"/>
            <a:r>
              <a:rPr lang="en-US" b="1" cap="none" dirty="0">
                <a:latin typeface="Arial" panose="020B0604020202020204" pitchFamily="34" charset="0"/>
                <a:cs typeface="Arial" panose="020B0604020202020204" pitchFamily="34" charset="0"/>
              </a:rPr>
              <a:t>Alexandra Herman, PharmD,</a:t>
            </a:r>
            <a:r>
              <a:rPr lang="en-US" cap="none" dirty="0">
                <a:latin typeface="Arial" panose="020B0604020202020204" pitchFamily="34" charset="0"/>
                <a:cs typeface="Arial" panose="020B0604020202020204" pitchFamily="34" charset="0"/>
              </a:rPr>
              <a:t> Assistant Professor - Clinical Educator, University of New Mexico College of Pharmacy Department of Pharmacy Practice &amp; Administrative Sciences, Albuquerque, </a:t>
            </a:r>
            <a:r>
              <a:rPr lang="en-US" cap="none" dirty="0" smtClean="0">
                <a:latin typeface="Arial" panose="020B0604020202020204" pitchFamily="34" charset="0"/>
                <a:cs typeface="Arial" panose="020B0604020202020204" pitchFamily="34" charset="0"/>
              </a:rPr>
              <a:t>NM</a:t>
            </a:r>
          </a:p>
        </p:txBody>
      </p:sp>
      <p:pic>
        <p:nvPicPr>
          <p:cNvPr id="3" name="Picture 2"/>
          <p:cNvPicPr>
            <a:picLocks noChangeAspect="1"/>
          </p:cNvPicPr>
          <p:nvPr/>
        </p:nvPicPr>
        <p:blipFill>
          <a:blip r:embed="rId3"/>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3549012451"/>
      </p:ext>
    </p:extLst>
  </p:cSld>
  <p:clrMapOvr>
    <a:masterClrMapping/>
  </p:clrMapOvr>
  <mc:AlternateContent xmlns:mc="http://schemas.openxmlformats.org/markup-compatibility/2006" xmlns:p14="http://schemas.microsoft.com/office/powerpoint/2010/main">
    <mc:Choice Requires="p14">
      <p:transition spd="slow" p14:dur="2000" advTm="47485"/>
    </mc:Choice>
    <mc:Fallback xmlns="">
      <p:transition spd="slow" advTm="4748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Equipment and supplies</a:t>
            </a:r>
            <a:endParaRPr lang="en-US" dirty="0"/>
          </a:p>
        </p:txBody>
      </p:sp>
      <p:sp>
        <p:nvSpPr>
          <p:cNvPr id="3" name="Content Placeholder 2"/>
          <p:cNvSpPr>
            <a:spLocks noGrp="1"/>
          </p:cNvSpPr>
          <p:nvPr>
            <p:ph sz="quarter" idx="13"/>
          </p:nvPr>
        </p:nvSpPr>
        <p:spPr/>
        <p:txBody>
          <a:bodyPr>
            <a:normAutofit fontScale="92500" lnSpcReduction="10000"/>
          </a:bodyPr>
          <a:lstStyle/>
          <a:p>
            <a:r>
              <a:rPr lang="en-US" cap="none" dirty="0" smtClean="0">
                <a:latin typeface="Arial" panose="020B0604020202020204" pitchFamily="34" charset="0"/>
              </a:rPr>
              <a:t>Needle gauge size indicates thinness or thickness of the needle.</a:t>
            </a:r>
          </a:p>
          <a:p>
            <a:pPr lvl="1" fontAlgn="base"/>
            <a:r>
              <a:rPr lang="en-US" cap="none" dirty="0">
                <a:latin typeface="Arial" panose="020B0604020202020204" pitchFamily="34" charset="0"/>
              </a:rPr>
              <a:t>The first number in front of the letter G indicates the </a:t>
            </a:r>
            <a:r>
              <a:rPr lang="en-US" cap="none" dirty="0" smtClean="0">
                <a:latin typeface="Arial" panose="020B0604020202020204" pitchFamily="34" charset="0"/>
              </a:rPr>
              <a:t>gauge size </a:t>
            </a:r>
            <a:r>
              <a:rPr lang="en-US" cap="none" dirty="0">
                <a:latin typeface="Arial" panose="020B0604020202020204" pitchFamily="34" charset="0"/>
              </a:rPr>
              <a:t>of the needle. The higher this number is, the thinner the needle. </a:t>
            </a:r>
            <a:endParaRPr lang="en-US" cap="none" dirty="0" smtClean="0">
              <a:latin typeface="Arial" panose="020B0604020202020204" pitchFamily="34" charset="0"/>
            </a:endParaRPr>
          </a:p>
          <a:p>
            <a:r>
              <a:rPr lang="en-US" cap="none" dirty="0" smtClean="0">
                <a:latin typeface="Arial" panose="020B0604020202020204" pitchFamily="34" charset="0"/>
              </a:rPr>
              <a:t>Needle length size is based on type of immunization or type of route of administration.</a:t>
            </a:r>
          </a:p>
          <a:p>
            <a:pPr lvl="1"/>
            <a:r>
              <a:rPr lang="en-US" cap="none" dirty="0" smtClean="0">
                <a:latin typeface="Arial" panose="020B0604020202020204" pitchFamily="34" charset="0"/>
              </a:rPr>
              <a:t>The </a:t>
            </a:r>
            <a:r>
              <a:rPr lang="en-US" cap="none" dirty="0">
                <a:latin typeface="Arial" panose="020B0604020202020204" pitchFamily="34" charset="0"/>
              </a:rPr>
              <a:t>second number </a:t>
            </a:r>
            <a:r>
              <a:rPr lang="en-US" cap="none" dirty="0" smtClean="0">
                <a:latin typeface="Arial" panose="020B0604020202020204" pitchFamily="34" charset="0"/>
              </a:rPr>
              <a:t>after the letter G indicates </a:t>
            </a:r>
            <a:r>
              <a:rPr lang="en-US" cap="none" dirty="0">
                <a:latin typeface="Arial" panose="020B0604020202020204" pitchFamily="34" charset="0"/>
              </a:rPr>
              <a:t>the length of the needle in inches</a:t>
            </a:r>
            <a:r>
              <a:rPr lang="en-US" cap="none" dirty="0" smtClean="0">
                <a:latin typeface="Arial" panose="020B0604020202020204" pitchFamily="34" charset="0"/>
              </a:rPr>
              <a:t>.</a:t>
            </a:r>
          </a:p>
          <a:p>
            <a:pPr lvl="1"/>
            <a:r>
              <a:rPr lang="en-US" cap="none" dirty="0" smtClean="0">
                <a:latin typeface="Arial" panose="020B0604020202020204" pitchFamily="34" charset="0"/>
              </a:rPr>
              <a:t>The needle length depends on </a:t>
            </a:r>
            <a:r>
              <a:rPr lang="en-US" cap="none" dirty="0">
                <a:latin typeface="Arial" panose="020B0604020202020204" pitchFamily="34" charset="0"/>
              </a:rPr>
              <a:t>a </a:t>
            </a:r>
            <a:r>
              <a:rPr lang="en-US" cap="none" dirty="0" smtClean="0">
                <a:latin typeface="Arial" panose="020B0604020202020204" pitchFamily="34" charset="0"/>
              </a:rPr>
              <a:t>patient’s </a:t>
            </a:r>
            <a:r>
              <a:rPr lang="en-US" cap="none" dirty="0">
                <a:latin typeface="Arial" panose="020B0604020202020204" pitchFamily="34" charset="0"/>
              </a:rPr>
              <a:t>size </a:t>
            </a:r>
            <a:r>
              <a:rPr lang="en-US" cap="none" dirty="0" smtClean="0">
                <a:latin typeface="Arial" panose="020B0604020202020204" pitchFamily="34" charset="0"/>
              </a:rPr>
              <a:t>(i.e. a </a:t>
            </a:r>
            <a:r>
              <a:rPr lang="en-US" cap="none" dirty="0">
                <a:latin typeface="Arial" panose="020B0604020202020204" pitchFamily="34" charset="0"/>
              </a:rPr>
              <a:t>small child </a:t>
            </a:r>
            <a:r>
              <a:rPr lang="en-US" cap="none" dirty="0" smtClean="0">
                <a:latin typeface="Arial" panose="020B0604020202020204" pitchFamily="34" charset="0"/>
              </a:rPr>
              <a:t>may need </a:t>
            </a:r>
            <a:r>
              <a:rPr lang="en-US" cap="none" dirty="0">
                <a:latin typeface="Arial" panose="020B0604020202020204" pitchFamily="34" charset="0"/>
              </a:rPr>
              <a:t>a shorter needle than an adult) as well as where </a:t>
            </a:r>
            <a:r>
              <a:rPr lang="en-US" cap="none" dirty="0" smtClean="0">
                <a:latin typeface="Arial" panose="020B0604020202020204" pitchFamily="34" charset="0"/>
              </a:rPr>
              <a:t>the needle will be administered.  </a:t>
            </a:r>
          </a:p>
          <a:p>
            <a:r>
              <a:rPr lang="en-US" cap="none" dirty="0" smtClean="0">
                <a:latin typeface="Arial" panose="020B0604020202020204" pitchFamily="34" charset="0"/>
              </a:rPr>
              <a:t>Syringe size is based on volume capacity in milliliters (mL) or cubic centimeters (cc).</a:t>
            </a:r>
          </a:p>
          <a:p>
            <a:pPr lvl="1"/>
            <a:r>
              <a:rPr lang="en-US" cap="none" dirty="0" smtClean="0">
                <a:latin typeface="Arial" panose="020B0604020202020204" pitchFamily="34" charset="0"/>
              </a:rPr>
              <a:t>The syringe size should be as close as possible to the final volume of the vaccine. </a:t>
            </a:r>
          </a:p>
          <a:p>
            <a:endParaRPr lang="en-US" dirty="0"/>
          </a:p>
        </p:txBody>
      </p:sp>
      <p:pic>
        <p:nvPicPr>
          <p:cNvPr id="5" name="Picture 4"/>
          <p:cNvPicPr>
            <a:picLocks noChangeAspect="1"/>
          </p:cNvPicPr>
          <p:nvPr/>
        </p:nvPicPr>
        <p:blipFill>
          <a:blip r:embed="rId2"/>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3349582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vaccines site of administration</a:t>
            </a:r>
            <a:endParaRPr lang="en-US" dirty="0"/>
          </a:p>
        </p:txBody>
      </p:sp>
      <p:sp>
        <p:nvSpPr>
          <p:cNvPr id="3" name="Content Placeholder 2"/>
          <p:cNvSpPr>
            <a:spLocks noGrp="1"/>
          </p:cNvSpPr>
          <p:nvPr>
            <p:ph sz="quarter" idx="13"/>
          </p:nvPr>
        </p:nvSpPr>
        <p:spPr/>
        <p:txBody>
          <a:bodyPr>
            <a:normAutofit fontScale="92500"/>
          </a:bodyPr>
          <a:lstStyle/>
          <a:p>
            <a:pPr fontAlgn="base"/>
            <a:r>
              <a:rPr lang="en-US" cap="none" dirty="0">
                <a:latin typeface="Arial" panose="020B0604020202020204" pitchFamily="34" charset="0"/>
                <a:hlinkClick r:id="rId2"/>
              </a:rPr>
              <a:t>Subcutaneous i</a:t>
            </a:r>
            <a:r>
              <a:rPr lang="en-US" cap="none" dirty="0" smtClean="0">
                <a:latin typeface="Arial" panose="020B0604020202020204" pitchFamily="34" charset="0"/>
                <a:hlinkClick r:id="rId2"/>
              </a:rPr>
              <a:t>njections</a:t>
            </a:r>
            <a:r>
              <a:rPr lang="en-US" cap="none" dirty="0">
                <a:latin typeface="Arial" panose="020B0604020202020204" pitchFamily="34" charset="0"/>
              </a:rPr>
              <a:t> </a:t>
            </a:r>
            <a:r>
              <a:rPr lang="en-US" cap="none" dirty="0" smtClean="0">
                <a:latin typeface="Arial" panose="020B0604020202020204" pitchFamily="34" charset="0"/>
              </a:rPr>
              <a:t>go </a:t>
            </a:r>
            <a:r>
              <a:rPr lang="en-US" cap="none" dirty="0">
                <a:latin typeface="Arial" panose="020B0604020202020204" pitchFamily="34" charset="0"/>
              </a:rPr>
              <a:t>into the fatty tissue just below the skin. Since these are relatively shallow shots, the needle required is small and </a:t>
            </a:r>
            <a:r>
              <a:rPr lang="en-US" cap="none" dirty="0" smtClean="0">
                <a:latin typeface="Arial" panose="020B0604020202020204" pitchFamily="34" charset="0"/>
              </a:rPr>
              <a:t>short (5/8 inch long with </a:t>
            </a:r>
            <a:r>
              <a:rPr lang="en-US" cap="none" dirty="0">
                <a:latin typeface="Arial" panose="020B0604020202020204" pitchFamily="34" charset="0"/>
              </a:rPr>
              <a:t>a gauge of 25 to </a:t>
            </a:r>
            <a:r>
              <a:rPr lang="en-US" cap="none" dirty="0" smtClean="0">
                <a:latin typeface="Arial" panose="020B0604020202020204" pitchFamily="34" charset="0"/>
              </a:rPr>
              <a:t>30). </a:t>
            </a:r>
            <a:endParaRPr lang="en-US" cap="none" dirty="0">
              <a:latin typeface="Arial" panose="020B0604020202020204" pitchFamily="34" charset="0"/>
            </a:endParaRPr>
          </a:p>
          <a:p>
            <a:pPr fontAlgn="base"/>
            <a:r>
              <a:rPr lang="en-US" u="sng" cap="none" dirty="0">
                <a:latin typeface="Arial" panose="020B0604020202020204" pitchFamily="34" charset="0"/>
                <a:hlinkClick r:id="rId3"/>
              </a:rPr>
              <a:t>Intramuscular injections</a:t>
            </a:r>
            <a:r>
              <a:rPr lang="en-US" cap="none" dirty="0">
                <a:latin typeface="Arial" panose="020B0604020202020204" pitchFamily="34" charset="0"/>
              </a:rPr>
              <a:t> </a:t>
            </a:r>
            <a:r>
              <a:rPr lang="en-US" cap="none" dirty="0" smtClean="0">
                <a:latin typeface="Arial" panose="020B0604020202020204" pitchFamily="34" charset="0"/>
              </a:rPr>
              <a:t>go </a:t>
            </a:r>
            <a:r>
              <a:rPr lang="en-US" cap="none" dirty="0">
                <a:latin typeface="Arial" panose="020B0604020202020204" pitchFamily="34" charset="0"/>
              </a:rPr>
              <a:t>directly into </a:t>
            </a:r>
            <a:r>
              <a:rPr lang="en-US" cap="none" dirty="0" smtClean="0">
                <a:latin typeface="Arial" panose="020B0604020202020204" pitchFamily="34" charset="0"/>
              </a:rPr>
              <a:t>the muscle.</a:t>
            </a:r>
            <a:r>
              <a:rPr lang="en-US" cap="none" baseline="30000" dirty="0">
                <a:latin typeface="Arial" panose="020B0604020202020204" pitchFamily="34" charset="0"/>
              </a:rPr>
              <a:t> </a:t>
            </a:r>
            <a:r>
              <a:rPr lang="en-US" cap="none" dirty="0" smtClean="0">
                <a:latin typeface="Arial" panose="020B0604020202020204" pitchFamily="34" charset="0"/>
              </a:rPr>
              <a:t>Muscle </a:t>
            </a:r>
            <a:r>
              <a:rPr lang="en-US" cap="none" dirty="0">
                <a:latin typeface="Arial" panose="020B0604020202020204" pitchFamily="34" charset="0"/>
              </a:rPr>
              <a:t>is deeper than the </a:t>
            </a:r>
            <a:r>
              <a:rPr lang="en-US" cap="none" dirty="0" smtClean="0">
                <a:latin typeface="Arial" panose="020B0604020202020204" pitchFamily="34" charset="0"/>
              </a:rPr>
              <a:t>SQ </a:t>
            </a:r>
            <a:r>
              <a:rPr lang="en-US" cap="none" dirty="0">
                <a:latin typeface="Arial" panose="020B0604020202020204" pitchFamily="34" charset="0"/>
              </a:rPr>
              <a:t>layer of skin, so the needle used for </a:t>
            </a:r>
            <a:r>
              <a:rPr lang="en-US" cap="none" dirty="0" smtClean="0">
                <a:latin typeface="Arial" panose="020B0604020202020204" pitchFamily="34" charset="0"/>
              </a:rPr>
              <a:t>IM </a:t>
            </a:r>
            <a:r>
              <a:rPr lang="en-US" cap="none" dirty="0">
                <a:latin typeface="Arial" panose="020B0604020202020204" pitchFamily="34" charset="0"/>
              </a:rPr>
              <a:t>injections must be thicker and </a:t>
            </a:r>
            <a:r>
              <a:rPr lang="en-US" cap="none" dirty="0" smtClean="0">
                <a:latin typeface="Arial" panose="020B0604020202020204" pitchFamily="34" charset="0"/>
              </a:rPr>
              <a:t>longer than SQ injections (1 inch long with a gauge of 22 to 25).</a:t>
            </a:r>
            <a:endParaRPr lang="en-US" cap="none" dirty="0">
              <a:latin typeface="Arial" panose="020B0604020202020204" pitchFamily="34" charset="0"/>
            </a:endParaRPr>
          </a:p>
          <a:p>
            <a:pPr fontAlgn="base"/>
            <a:r>
              <a:rPr lang="en-US" cap="none" dirty="0">
                <a:latin typeface="Arial" panose="020B0604020202020204" pitchFamily="34" charset="0"/>
              </a:rPr>
              <a:t>For these injections, you must consider the amount of body fat the needle has to go through. While a thin person might be able to use an inch-long needle, someone heavier might need a needle that is an </a:t>
            </a:r>
            <a:r>
              <a:rPr lang="en-US" cap="none" dirty="0" smtClean="0">
                <a:latin typeface="Arial" panose="020B0604020202020204" pitchFamily="34" charset="0"/>
              </a:rPr>
              <a:t>inch-and-a-half-long.</a:t>
            </a:r>
            <a:endParaRPr lang="en-US" cap="none" dirty="0">
              <a:latin typeface="Arial" panose="020B0604020202020204" pitchFamily="34" charset="0"/>
            </a:endParaRPr>
          </a:p>
          <a:p>
            <a:endParaRPr lang="en-US" dirty="0"/>
          </a:p>
        </p:txBody>
      </p:sp>
      <p:pic>
        <p:nvPicPr>
          <p:cNvPr id="4" name="Picture 3"/>
          <p:cNvPicPr>
            <a:picLocks noChangeAspect="1"/>
          </p:cNvPicPr>
          <p:nvPr/>
        </p:nvPicPr>
        <p:blipFill>
          <a:blip r:embed="rId4"/>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35759212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Needle size selection</a:t>
            </a:r>
            <a:endParaRPr lang="en-US" dirty="0"/>
          </a:p>
        </p:txBody>
      </p:sp>
      <p:sp>
        <p:nvSpPr>
          <p:cNvPr id="3" name="Content Placeholder 2"/>
          <p:cNvSpPr>
            <a:spLocks noGrp="1"/>
          </p:cNvSpPr>
          <p:nvPr>
            <p:ph sz="quarter" idx="13"/>
          </p:nvPr>
        </p:nvSpPr>
        <p:spPr>
          <a:xfrm>
            <a:off x="514351" y="1613211"/>
            <a:ext cx="7796030" cy="2417728"/>
          </a:xfrm>
        </p:spPr>
        <p:txBody>
          <a:bodyPr>
            <a:normAutofit/>
          </a:bodyPr>
          <a:lstStyle/>
          <a:p>
            <a:r>
              <a:rPr lang="en-US" sz="1400" cap="none" dirty="0">
                <a:latin typeface="Arial" panose="020B0604020202020204" pitchFamily="34" charset="0"/>
              </a:rPr>
              <a:t>Selecting the proper needle length when vaccinating your patients is critical – vaccine must reach the desired tissue site for optimal immune response to occur. To determine the proper needle length to use in each situation, you must consider the following factors: </a:t>
            </a:r>
            <a:endParaRPr lang="en-US" sz="1400" cap="none" dirty="0" smtClean="0">
              <a:latin typeface="Arial" panose="020B0604020202020204" pitchFamily="34" charset="0"/>
            </a:endParaRPr>
          </a:p>
          <a:p>
            <a:pPr lvl="1"/>
            <a:r>
              <a:rPr lang="en-US" sz="1400" cap="none" dirty="0" smtClean="0">
                <a:latin typeface="Arial" panose="020B0604020202020204" pitchFamily="34" charset="0"/>
              </a:rPr>
              <a:t>Route of Administration (Intramuscular or Subcutaneous) </a:t>
            </a:r>
          </a:p>
          <a:p>
            <a:pPr lvl="1"/>
            <a:r>
              <a:rPr lang="en-US" sz="1400" cap="none" dirty="0" smtClean="0">
                <a:latin typeface="Arial" panose="020B0604020202020204" pitchFamily="34" charset="0"/>
              </a:rPr>
              <a:t>Site of Injection (deltoid or anterolateral thigh area)</a:t>
            </a:r>
          </a:p>
          <a:p>
            <a:pPr lvl="1"/>
            <a:r>
              <a:rPr lang="en-US" sz="1400" cap="none" dirty="0" smtClean="0">
                <a:latin typeface="Arial" panose="020B0604020202020204" pitchFamily="34" charset="0"/>
              </a:rPr>
              <a:t>Infants and children age and size</a:t>
            </a:r>
          </a:p>
          <a:p>
            <a:pPr lvl="1"/>
            <a:r>
              <a:rPr lang="en-US" sz="1400" cap="none" dirty="0" smtClean="0">
                <a:latin typeface="Arial" panose="020B0604020202020204" pitchFamily="34" charset="0"/>
              </a:rPr>
              <a:t>Adults weight </a:t>
            </a:r>
          </a:p>
          <a:p>
            <a:pPr lvl="1"/>
            <a:endParaRPr lang="en-US" cap="none" dirty="0" smtClean="0">
              <a:latin typeface="Arial" panose="020B0604020202020204" pitchFamily="34" charset="0"/>
            </a:endParaRPr>
          </a:p>
          <a:p>
            <a:pPr lvl="1"/>
            <a:endParaRPr lang="en-US" cap="none"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211858" y="4397411"/>
            <a:ext cx="8401016" cy="377985"/>
          </a:xfrm>
          <a:prstGeom prst="rect">
            <a:avLst/>
          </a:prstGeom>
        </p:spPr>
      </p:pic>
      <p:pic>
        <p:nvPicPr>
          <p:cNvPr id="5" name="Picture 4"/>
          <p:cNvPicPr>
            <a:picLocks noChangeAspect="1"/>
          </p:cNvPicPr>
          <p:nvPr/>
        </p:nvPicPr>
        <p:blipFill>
          <a:blip r:embed="rId3"/>
          <a:stretch>
            <a:fillRect/>
          </a:stretch>
        </p:blipFill>
        <p:spPr>
          <a:xfrm>
            <a:off x="8196416" y="4196380"/>
            <a:ext cx="646232" cy="646232"/>
          </a:xfrm>
          <a:prstGeom prst="rect">
            <a:avLst/>
          </a:prstGeom>
        </p:spPr>
      </p:pic>
    </p:spTree>
    <p:extLst>
      <p:ext uri="{BB962C8B-B14F-4D97-AF65-F5344CB8AC3E}">
        <p14:creationId xmlns:p14="http://schemas.microsoft.com/office/powerpoint/2010/main" val="28988079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433266"/>
            <a:ext cx="4100116" cy="868605"/>
          </a:xfrm>
        </p:spPr>
        <p:txBody>
          <a:bodyPr>
            <a:normAutofit fontScale="90000"/>
          </a:bodyPr>
          <a:lstStyle/>
          <a:p>
            <a:r>
              <a:rPr lang="en-US" dirty="0" smtClean="0"/>
              <a:t>Sites of administration; </a:t>
            </a:r>
            <a:br>
              <a:rPr lang="en-US" dirty="0" smtClean="0"/>
            </a:br>
            <a:r>
              <a:rPr lang="en-US" dirty="0" smtClean="0"/>
              <a:t>chart review</a:t>
            </a:r>
            <a:endParaRPr lang="en-US" dirty="0"/>
          </a:p>
        </p:txBody>
      </p:sp>
      <p:sp>
        <p:nvSpPr>
          <p:cNvPr id="3" name="Content Placeholder 2"/>
          <p:cNvSpPr>
            <a:spLocks noGrp="1"/>
          </p:cNvSpPr>
          <p:nvPr>
            <p:ph sz="quarter" idx="13"/>
          </p:nvPr>
        </p:nvSpPr>
        <p:spPr/>
        <p:txBody>
          <a:bodyPr/>
          <a:lstStyle/>
          <a:p>
            <a:endParaRPr lang="en-US" dirty="0" smtClean="0"/>
          </a:p>
          <a:p>
            <a:endParaRPr lang="en-US" dirty="0"/>
          </a:p>
          <a:p>
            <a:r>
              <a:rPr lang="en-US" dirty="0" smtClean="0"/>
              <a:t>Immunization Action Coalition: </a:t>
            </a:r>
            <a:r>
              <a:rPr lang="en-US" dirty="0" smtClean="0">
                <a:hlinkClick r:id="rId2"/>
              </a:rPr>
              <a:t>https</a:t>
            </a:r>
            <a:r>
              <a:rPr lang="en-US" dirty="0">
                <a:hlinkClick r:id="rId2"/>
              </a:rPr>
              <a:t>://</a:t>
            </a:r>
            <a:r>
              <a:rPr lang="en-US" dirty="0" smtClean="0">
                <a:hlinkClick r:id="rId2"/>
              </a:rPr>
              <a:t>www.immunize.org/catg.d/p3085.pdf</a:t>
            </a:r>
            <a:r>
              <a:rPr lang="en-US" dirty="0" smtClean="0"/>
              <a:t> </a:t>
            </a:r>
            <a:endParaRPr lang="en-US" dirty="0"/>
          </a:p>
        </p:txBody>
      </p:sp>
      <p:pic>
        <p:nvPicPr>
          <p:cNvPr id="7" name="Content Placeholder 6"/>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787590" y="563410"/>
            <a:ext cx="3010830" cy="3880626"/>
          </a:xfrm>
        </p:spPr>
      </p:pic>
      <p:pic>
        <p:nvPicPr>
          <p:cNvPr id="4" name="Picture 3"/>
          <p:cNvPicPr>
            <a:picLocks noChangeAspect="1"/>
          </p:cNvPicPr>
          <p:nvPr/>
        </p:nvPicPr>
        <p:blipFill>
          <a:blip r:embed="rId4"/>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23449686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Needle size selection</a:t>
            </a:r>
            <a:endParaRPr lang="en-US" dirty="0"/>
          </a:p>
        </p:txBody>
      </p:sp>
      <p:sp>
        <p:nvSpPr>
          <p:cNvPr id="3" name="Content Placeholder 2"/>
          <p:cNvSpPr>
            <a:spLocks noGrp="1"/>
          </p:cNvSpPr>
          <p:nvPr>
            <p:ph sz="quarter" idx="13"/>
          </p:nvPr>
        </p:nvSpPr>
        <p:spPr>
          <a:xfrm>
            <a:off x="514350" y="1152293"/>
            <a:ext cx="7938273" cy="3456877"/>
          </a:xfrm>
        </p:spPr>
        <p:txBody>
          <a:bodyPr>
            <a:normAutofit fontScale="32500" lnSpcReduction="20000"/>
          </a:bodyPr>
          <a:lstStyle/>
          <a:p>
            <a:r>
              <a:rPr lang="en-US" sz="3500" b="1" cap="none" dirty="0" smtClean="0">
                <a:latin typeface="Arial" panose="020B0604020202020204" pitchFamily="34" charset="0"/>
              </a:rPr>
              <a:t>Infants and Children: Intramuscular </a:t>
            </a:r>
            <a:r>
              <a:rPr lang="en-US" sz="3500" b="1" cap="none" dirty="0">
                <a:latin typeface="Arial" panose="020B0604020202020204" pitchFamily="34" charset="0"/>
              </a:rPr>
              <a:t>(IM) </a:t>
            </a:r>
            <a:r>
              <a:rPr lang="en-US" sz="3500" b="1" cap="none" dirty="0" smtClean="0">
                <a:latin typeface="Arial" panose="020B0604020202020204" pitchFamily="34" charset="0"/>
              </a:rPr>
              <a:t>injections</a:t>
            </a:r>
            <a:endParaRPr lang="en-US" sz="3500" cap="none" dirty="0">
              <a:latin typeface="Arial" panose="020B0604020202020204" pitchFamily="34" charset="0"/>
            </a:endParaRPr>
          </a:p>
          <a:p>
            <a:r>
              <a:rPr lang="en-US" sz="3500" b="1" cap="none" dirty="0">
                <a:latin typeface="Arial" panose="020B0604020202020204" pitchFamily="34" charset="0"/>
              </a:rPr>
              <a:t>For newborns (0–28 days)</a:t>
            </a:r>
            <a:r>
              <a:rPr lang="en-US" sz="3500" cap="none" dirty="0">
                <a:latin typeface="Arial" panose="020B0604020202020204" pitchFamily="34" charset="0"/>
              </a:rPr>
              <a:t>: Use anterolateral thigh muscle, ⅝" needle, 22–25 gauge</a:t>
            </a:r>
            <a:br>
              <a:rPr lang="en-US" sz="3500" cap="none" dirty="0">
                <a:latin typeface="Arial" panose="020B0604020202020204" pitchFamily="34" charset="0"/>
              </a:rPr>
            </a:br>
            <a:r>
              <a:rPr lang="en-US" sz="3500" cap="none" dirty="0">
                <a:latin typeface="Arial" panose="020B0604020202020204" pitchFamily="34" charset="0"/>
              </a:rPr>
              <a:t>Note: For neonates (first 28 days of life) and preterm infants, a ⅝" needle is recommended if the skin is stretched flat between the thumb and forefinger and the needle is inserted at a 90° angle to the skin</a:t>
            </a:r>
            <a:r>
              <a:rPr lang="en-US" sz="3500" cap="none" dirty="0" smtClean="0">
                <a:latin typeface="Arial" panose="020B0604020202020204" pitchFamily="34" charset="0"/>
              </a:rPr>
              <a:t>.</a:t>
            </a:r>
            <a:endParaRPr lang="en-US" sz="3500" cap="none" dirty="0">
              <a:latin typeface="Arial" panose="020B0604020202020204" pitchFamily="34" charset="0"/>
            </a:endParaRPr>
          </a:p>
          <a:p>
            <a:r>
              <a:rPr lang="en-US" sz="3500" b="1" cap="none" dirty="0">
                <a:latin typeface="Arial" panose="020B0604020202020204" pitchFamily="34" charset="0"/>
              </a:rPr>
              <a:t>For infants (1–12 months)</a:t>
            </a:r>
            <a:r>
              <a:rPr lang="en-US" sz="3500" cap="none" dirty="0">
                <a:latin typeface="Arial" panose="020B0604020202020204" pitchFamily="34" charset="0"/>
              </a:rPr>
              <a:t>: Use anterolateral thigh muscle, 1" needle, 22–25 </a:t>
            </a:r>
            <a:r>
              <a:rPr lang="en-US" sz="3500" cap="none" dirty="0" smtClean="0">
                <a:latin typeface="Arial" panose="020B0604020202020204" pitchFamily="34" charset="0"/>
              </a:rPr>
              <a:t>gauge</a:t>
            </a:r>
            <a:endParaRPr lang="en-US" sz="3500" cap="none" dirty="0">
              <a:latin typeface="Arial" panose="020B0604020202020204" pitchFamily="34" charset="0"/>
            </a:endParaRPr>
          </a:p>
          <a:p>
            <a:r>
              <a:rPr lang="en-US" sz="3500" b="1" cap="none" dirty="0">
                <a:latin typeface="Arial" panose="020B0604020202020204" pitchFamily="34" charset="0"/>
              </a:rPr>
              <a:t>For toddlers (1–2 years)</a:t>
            </a:r>
            <a:r>
              <a:rPr lang="en-US" sz="3500" cap="none" dirty="0">
                <a:latin typeface="Arial" panose="020B0604020202020204" pitchFamily="34" charset="0"/>
              </a:rPr>
              <a:t>: There are two options for injection site and needle length:</a:t>
            </a:r>
          </a:p>
          <a:p>
            <a:pPr lvl="1"/>
            <a:r>
              <a:rPr lang="en-US" sz="3500" cap="none" dirty="0">
                <a:latin typeface="Arial" panose="020B0604020202020204" pitchFamily="34" charset="0"/>
              </a:rPr>
              <a:t>Anterolateral thigh muscle – use 1"–1¼" needle, 22–25 gauge</a:t>
            </a:r>
          </a:p>
          <a:p>
            <a:pPr lvl="1"/>
            <a:r>
              <a:rPr lang="en-US" sz="3500" cap="none" dirty="0">
                <a:latin typeface="Arial" panose="020B0604020202020204" pitchFamily="34" charset="0"/>
              </a:rPr>
              <a:t>Deltoid muscle – if muscle mass adequate, use ⅝"–1" needle, 22–25 </a:t>
            </a:r>
            <a:r>
              <a:rPr lang="en-US" sz="3500" cap="none" dirty="0" smtClean="0">
                <a:latin typeface="Arial" panose="020B0604020202020204" pitchFamily="34" charset="0"/>
              </a:rPr>
              <a:t>gauge</a:t>
            </a:r>
            <a:r>
              <a:rPr lang="en-US" sz="3500" cap="none" dirty="0">
                <a:latin typeface="Arial" panose="020B0604020202020204" pitchFamily="34" charset="0"/>
              </a:rPr>
              <a:t> </a:t>
            </a:r>
          </a:p>
          <a:p>
            <a:r>
              <a:rPr lang="en-US" sz="3500" b="1" cap="none" dirty="0">
                <a:latin typeface="Arial" panose="020B0604020202020204" pitchFamily="34" charset="0"/>
              </a:rPr>
              <a:t>For children (3–10 years)</a:t>
            </a:r>
            <a:r>
              <a:rPr lang="en-US" sz="3500" cap="none" dirty="0">
                <a:latin typeface="Arial" panose="020B0604020202020204" pitchFamily="34" charset="0"/>
              </a:rPr>
              <a:t>: There are two options for injection site and needle length:</a:t>
            </a:r>
          </a:p>
          <a:p>
            <a:pPr lvl="1"/>
            <a:r>
              <a:rPr lang="en-US" sz="3500" cap="none" dirty="0">
                <a:latin typeface="Arial" panose="020B0604020202020204" pitchFamily="34" charset="0"/>
              </a:rPr>
              <a:t>Deltoid muscle – use ⅝"–1" needle, 22–25 gauge</a:t>
            </a:r>
          </a:p>
          <a:p>
            <a:pPr lvl="1"/>
            <a:r>
              <a:rPr lang="en-US" sz="3500" cap="none" dirty="0">
                <a:latin typeface="Arial" panose="020B0604020202020204" pitchFamily="34" charset="0"/>
              </a:rPr>
              <a:t>Anterolateral thigh muscle – use 1"–1¼" needle, 22–25 </a:t>
            </a:r>
            <a:r>
              <a:rPr lang="en-US" sz="3500" cap="none" dirty="0" smtClean="0">
                <a:latin typeface="Arial" panose="020B0604020202020204" pitchFamily="34" charset="0"/>
              </a:rPr>
              <a:t>gauge</a:t>
            </a:r>
            <a:endParaRPr lang="en-US" sz="3500" cap="none" dirty="0">
              <a:latin typeface="Arial" panose="020B0604020202020204" pitchFamily="34" charset="0"/>
            </a:endParaRPr>
          </a:p>
          <a:p>
            <a:r>
              <a:rPr lang="en-US" sz="3500" b="1" cap="none" dirty="0">
                <a:latin typeface="Arial" panose="020B0604020202020204" pitchFamily="34" charset="0"/>
              </a:rPr>
              <a:t>For preteens and teens (11–18 years)</a:t>
            </a:r>
            <a:r>
              <a:rPr lang="en-US" sz="3500" cap="none" dirty="0">
                <a:latin typeface="Arial" panose="020B0604020202020204" pitchFamily="34" charset="0"/>
              </a:rPr>
              <a:t>: There are two options for injection site and needle length:</a:t>
            </a:r>
          </a:p>
          <a:p>
            <a:pPr lvl="1"/>
            <a:r>
              <a:rPr lang="en-US" sz="3500" cap="none" dirty="0">
                <a:latin typeface="Arial" panose="020B0604020202020204" pitchFamily="34" charset="0"/>
              </a:rPr>
              <a:t>Deltoid muscle – use ⅝"–1" needle, 22–25 gauge</a:t>
            </a:r>
          </a:p>
          <a:p>
            <a:pPr lvl="1"/>
            <a:r>
              <a:rPr lang="en-US" sz="3500" cap="none" dirty="0">
                <a:latin typeface="Arial" panose="020B0604020202020204" pitchFamily="34" charset="0"/>
              </a:rPr>
              <a:t>Anterolateral thigh muscle – use 1"–1½" needle, 22–25 gauge</a:t>
            </a:r>
          </a:p>
          <a:p>
            <a:endParaRPr lang="en-US" dirty="0"/>
          </a:p>
        </p:txBody>
      </p:sp>
    </p:spTree>
    <p:extLst>
      <p:ext uri="{BB962C8B-B14F-4D97-AF65-F5344CB8AC3E}">
        <p14:creationId xmlns:p14="http://schemas.microsoft.com/office/powerpoint/2010/main" val="34090139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Intramuscular (IM) injection </a:t>
            </a:r>
            <a:endParaRPr lang="en-US" dirty="0"/>
          </a:p>
        </p:txBody>
      </p:sp>
      <p:pic>
        <p:nvPicPr>
          <p:cNvPr id="4" name="Content Placeholder 3"/>
          <p:cNvPicPr>
            <a:picLocks noGrp="1" noChangeAspect="1"/>
          </p:cNvPicPr>
          <p:nvPr>
            <p:ph sz="quarter" idx="13"/>
          </p:nvPr>
        </p:nvPicPr>
        <p:blipFill>
          <a:blip r:embed="rId2"/>
          <a:stretch>
            <a:fillRect/>
          </a:stretch>
        </p:blipFill>
        <p:spPr>
          <a:xfrm>
            <a:off x="5948611" y="1281550"/>
            <a:ext cx="2681718" cy="2482850"/>
          </a:xfrm>
          <a:prstGeom prst="rect">
            <a:avLst/>
          </a:prstGeom>
        </p:spPr>
      </p:pic>
      <p:pic>
        <p:nvPicPr>
          <p:cNvPr id="5" name="Picture 4"/>
          <p:cNvPicPr>
            <a:picLocks noChangeAspect="1"/>
          </p:cNvPicPr>
          <p:nvPr/>
        </p:nvPicPr>
        <p:blipFill>
          <a:blip r:embed="rId3"/>
          <a:stretch>
            <a:fillRect/>
          </a:stretch>
        </p:blipFill>
        <p:spPr>
          <a:xfrm>
            <a:off x="1088775" y="1425214"/>
            <a:ext cx="4096867" cy="2292295"/>
          </a:xfrm>
          <a:prstGeom prst="rect">
            <a:avLst/>
          </a:prstGeom>
        </p:spPr>
      </p:pic>
      <p:sp>
        <p:nvSpPr>
          <p:cNvPr id="6" name="TextBox 5"/>
          <p:cNvSpPr txBox="1"/>
          <p:nvPr/>
        </p:nvSpPr>
        <p:spPr>
          <a:xfrm>
            <a:off x="-125364" y="4268594"/>
            <a:ext cx="9077091" cy="523220"/>
          </a:xfrm>
          <a:prstGeom prst="rect">
            <a:avLst/>
          </a:prstGeom>
          <a:noFill/>
        </p:spPr>
        <p:txBody>
          <a:bodyPr wrap="square" rtlCol="0">
            <a:spAutoFit/>
          </a:bodyPr>
          <a:lstStyle/>
          <a:p>
            <a:pPr lvl="1">
              <a:spcBef>
                <a:spcPts val="1000"/>
              </a:spcBef>
              <a:buSzPts val="2300"/>
            </a:pPr>
            <a:r>
              <a:rPr lang="en-US" sz="1400" dirty="0" smtClean="0">
                <a:latin typeface="Arial Narrow" panose="020B0606020202030204" pitchFamily="34" charset="0"/>
              </a:rPr>
              <a:t>Note: Place 3 </a:t>
            </a:r>
            <a:r>
              <a:rPr lang="en-US" sz="1400" dirty="0">
                <a:latin typeface="Arial Narrow" panose="020B0606020202030204" pitchFamily="34" charset="0"/>
              </a:rPr>
              <a:t>fingers below the top of the shoulder to avoid injecting into the joint </a:t>
            </a:r>
            <a:r>
              <a:rPr lang="en-US" sz="1400" dirty="0" smtClean="0">
                <a:latin typeface="Arial Narrow" panose="020B0606020202030204" pitchFamily="34" charset="0"/>
              </a:rPr>
              <a:t>space and form a V </a:t>
            </a:r>
            <a:r>
              <a:rPr lang="en-US" sz="1400" dirty="0">
                <a:latin typeface="Arial Narrow" panose="020B0606020202030204" pitchFamily="34" charset="0"/>
              </a:rPr>
              <a:t>with outstretched </a:t>
            </a:r>
            <a:r>
              <a:rPr lang="en-US" sz="1400" dirty="0" smtClean="0">
                <a:latin typeface="Arial Narrow" panose="020B0606020202030204" pitchFamily="34" charset="0"/>
              </a:rPr>
              <a:t>finger. Have parents secure patient’s limbs securely. </a:t>
            </a:r>
            <a:endParaRPr lang="en-US" sz="1400" dirty="0">
              <a:latin typeface="Arial Narrow" panose="020B0606020202030204" pitchFamily="34" charset="0"/>
            </a:endParaRPr>
          </a:p>
        </p:txBody>
      </p:sp>
      <p:pic>
        <p:nvPicPr>
          <p:cNvPr id="8" name="Picture 7"/>
          <p:cNvPicPr>
            <a:picLocks noChangeAspect="1"/>
          </p:cNvPicPr>
          <p:nvPr/>
        </p:nvPicPr>
        <p:blipFill>
          <a:blip r:embed="rId4"/>
          <a:stretch>
            <a:fillRect/>
          </a:stretch>
        </p:blipFill>
        <p:spPr>
          <a:xfrm>
            <a:off x="441362" y="1281550"/>
            <a:ext cx="2710716" cy="2743064"/>
          </a:xfrm>
          <a:prstGeom prst="rect">
            <a:avLst/>
          </a:prstGeom>
        </p:spPr>
      </p:pic>
    </p:spTree>
    <p:extLst>
      <p:ext uri="{BB962C8B-B14F-4D97-AF65-F5344CB8AC3E}">
        <p14:creationId xmlns:p14="http://schemas.microsoft.com/office/powerpoint/2010/main" val="10501508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Anterolateral (thigh) injection</a:t>
            </a:r>
            <a:endParaRPr lang="en-US" dirty="0"/>
          </a:p>
        </p:txBody>
      </p:sp>
      <p:pic>
        <p:nvPicPr>
          <p:cNvPr id="5" name="Picture 4"/>
          <p:cNvPicPr>
            <a:picLocks noChangeAspect="1"/>
          </p:cNvPicPr>
          <p:nvPr/>
        </p:nvPicPr>
        <p:blipFill>
          <a:blip r:embed="rId2"/>
          <a:stretch>
            <a:fillRect/>
          </a:stretch>
        </p:blipFill>
        <p:spPr>
          <a:xfrm>
            <a:off x="196650" y="1378324"/>
            <a:ext cx="3198755" cy="1789780"/>
          </a:xfrm>
          <a:prstGeom prst="rect">
            <a:avLst/>
          </a:prstGeom>
        </p:spPr>
      </p:pic>
      <p:pic>
        <p:nvPicPr>
          <p:cNvPr id="6" name="Picture 5"/>
          <p:cNvPicPr>
            <a:picLocks noChangeAspect="1"/>
          </p:cNvPicPr>
          <p:nvPr/>
        </p:nvPicPr>
        <p:blipFill>
          <a:blip r:embed="rId3"/>
          <a:stretch>
            <a:fillRect/>
          </a:stretch>
        </p:blipFill>
        <p:spPr>
          <a:xfrm>
            <a:off x="5348882" y="1390128"/>
            <a:ext cx="1853946" cy="2232023"/>
          </a:xfrm>
          <a:prstGeom prst="rect">
            <a:avLst/>
          </a:prstGeom>
        </p:spPr>
      </p:pic>
      <p:pic>
        <p:nvPicPr>
          <p:cNvPr id="8" name="Content Placeholder 7"/>
          <p:cNvPicPr>
            <a:picLocks noGrp="1" noChangeAspect="1"/>
          </p:cNvPicPr>
          <p:nvPr>
            <p:ph sz="quarter" idx="13"/>
          </p:nvPr>
        </p:nvPicPr>
        <p:blipFill>
          <a:blip r:embed="rId4"/>
          <a:stretch>
            <a:fillRect/>
          </a:stretch>
        </p:blipFill>
        <p:spPr>
          <a:xfrm>
            <a:off x="3490080" y="2978960"/>
            <a:ext cx="2231329" cy="1627773"/>
          </a:xfrm>
          <a:prstGeom prst="rect">
            <a:avLst/>
          </a:prstGeom>
        </p:spPr>
      </p:pic>
      <p:sp>
        <p:nvSpPr>
          <p:cNvPr id="9" name="TextBox 8"/>
          <p:cNvSpPr txBox="1"/>
          <p:nvPr/>
        </p:nvSpPr>
        <p:spPr>
          <a:xfrm flipH="1">
            <a:off x="122309" y="4223260"/>
            <a:ext cx="3520423" cy="307777"/>
          </a:xfrm>
          <a:prstGeom prst="rect">
            <a:avLst/>
          </a:prstGeom>
          <a:noFill/>
        </p:spPr>
        <p:txBody>
          <a:bodyPr wrap="square" rtlCol="0">
            <a:spAutoFit/>
          </a:bodyPr>
          <a:lstStyle/>
          <a:p>
            <a:r>
              <a:rPr lang="en-US" sz="1400" dirty="0" smtClean="0">
                <a:latin typeface="Arial Narrow" panose="020B0606020202030204" pitchFamily="34" charset="0"/>
              </a:rPr>
              <a:t>Note: Have parents hold patient’s limbs securely.</a:t>
            </a:r>
            <a:endParaRPr lang="en-US" sz="1400" dirty="0">
              <a:latin typeface="Arial Narrow" panose="020B0606020202030204" pitchFamily="34" charset="0"/>
            </a:endParaRPr>
          </a:p>
        </p:txBody>
      </p:sp>
      <p:pic>
        <p:nvPicPr>
          <p:cNvPr id="10" name="Picture 9"/>
          <p:cNvPicPr>
            <a:picLocks noChangeAspect="1"/>
          </p:cNvPicPr>
          <p:nvPr/>
        </p:nvPicPr>
        <p:blipFill>
          <a:blip r:embed="rId5"/>
          <a:stretch>
            <a:fillRect/>
          </a:stretch>
        </p:blipFill>
        <p:spPr>
          <a:xfrm>
            <a:off x="7099610" y="2978960"/>
            <a:ext cx="1849870" cy="1951107"/>
          </a:xfrm>
          <a:prstGeom prst="rect">
            <a:avLst/>
          </a:prstGeom>
        </p:spPr>
      </p:pic>
    </p:spTree>
    <p:extLst>
      <p:ext uri="{BB962C8B-B14F-4D97-AF65-F5344CB8AC3E}">
        <p14:creationId xmlns:p14="http://schemas.microsoft.com/office/powerpoint/2010/main" val="42833140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312" y="328496"/>
            <a:ext cx="7797662" cy="863974"/>
          </a:xfrm>
        </p:spPr>
        <p:txBody>
          <a:bodyPr/>
          <a:lstStyle/>
          <a:p>
            <a:r>
              <a:rPr lang="en-US" dirty="0" smtClean="0"/>
              <a:t>Needle size selection</a:t>
            </a:r>
            <a:endParaRPr lang="en-US" dirty="0"/>
          </a:p>
        </p:txBody>
      </p:sp>
      <p:sp>
        <p:nvSpPr>
          <p:cNvPr id="3" name="Content Placeholder 2"/>
          <p:cNvSpPr>
            <a:spLocks noGrp="1"/>
          </p:cNvSpPr>
          <p:nvPr>
            <p:ph sz="quarter" idx="13"/>
          </p:nvPr>
        </p:nvSpPr>
        <p:spPr>
          <a:xfrm>
            <a:off x="283893" y="1018478"/>
            <a:ext cx="7796030" cy="3360234"/>
          </a:xfrm>
        </p:spPr>
        <p:txBody>
          <a:bodyPr>
            <a:normAutofit fontScale="25000" lnSpcReduction="20000"/>
          </a:bodyPr>
          <a:lstStyle/>
          <a:p>
            <a:r>
              <a:rPr lang="en-US" sz="4800" b="1" cap="none" dirty="0" smtClean="0">
                <a:latin typeface="Arial" panose="020B0604020202020204" pitchFamily="34" charset="0"/>
              </a:rPr>
              <a:t>Adults: Intramuscular </a:t>
            </a:r>
            <a:r>
              <a:rPr lang="en-US" sz="4800" b="1" cap="none" dirty="0">
                <a:latin typeface="Arial" panose="020B0604020202020204" pitchFamily="34" charset="0"/>
              </a:rPr>
              <a:t>(IM) </a:t>
            </a:r>
            <a:r>
              <a:rPr lang="en-US" sz="4800" b="1" cap="none" dirty="0" smtClean="0">
                <a:latin typeface="Arial" panose="020B0604020202020204" pitchFamily="34" charset="0"/>
              </a:rPr>
              <a:t>injections</a:t>
            </a:r>
            <a:endParaRPr lang="en-US" sz="4800" cap="none" dirty="0">
              <a:latin typeface="Arial" panose="020B0604020202020204" pitchFamily="34" charset="0"/>
            </a:endParaRPr>
          </a:p>
          <a:p>
            <a:r>
              <a:rPr lang="en-US" sz="4800" cap="none" dirty="0" smtClean="0">
                <a:latin typeface="Arial" panose="020B0604020202020204" pitchFamily="34" charset="0"/>
              </a:rPr>
              <a:t>Needle </a:t>
            </a:r>
            <a:r>
              <a:rPr lang="en-US" sz="4800" cap="none" dirty="0">
                <a:latin typeface="Arial" panose="020B0604020202020204" pitchFamily="34" charset="0"/>
              </a:rPr>
              <a:t>length is usually 1"–1½", 22–25 gauge, but a longer or shorter needle may be needed depending on the patient's weight.</a:t>
            </a:r>
          </a:p>
          <a:p>
            <a:r>
              <a:rPr lang="en-US" sz="4800" cap="none" dirty="0">
                <a:latin typeface="Arial" panose="020B0604020202020204" pitchFamily="34" charset="0"/>
              </a:rPr>
              <a:t>Note: An alternate site for IM injection in adults is the anterolateral thigh muscle. The needle length and gauge are the same as when the deltoid muscle is used, i.e., 1"–1½" length, 22–25 gauge.</a:t>
            </a:r>
          </a:p>
          <a:p>
            <a:r>
              <a:rPr lang="en-US" sz="4800" cap="none" dirty="0">
                <a:latin typeface="Arial" panose="020B0604020202020204" pitchFamily="34" charset="0"/>
              </a:rPr>
              <a:t>You should choose needle length based on the weight of your adult patients, as follows:</a:t>
            </a:r>
          </a:p>
          <a:p>
            <a:pPr lvl="1"/>
            <a:r>
              <a:rPr lang="en-US" sz="4800" b="1" cap="none" dirty="0">
                <a:latin typeface="Arial" panose="020B0604020202020204" pitchFamily="34" charset="0"/>
              </a:rPr>
              <a:t>Adults weighing less than 130 lbs (60 kg): </a:t>
            </a:r>
            <a:r>
              <a:rPr lang="en-US" sz="4800" cap="none" dirty="0">
                <a:latin typeface="Arial" panose="020B0604020202020204" pitchFamily="34" charset="0"/>
              </a:rPr>
              <a:t>Use of a 1" needle is recommended. However, a ⅝" needle may be used for IM injection in the deltoid muscle if the fatty tissue overlying the deltoid muscle is flattened (i.e., not bunched between thumb and fingers during the injection) and the needle is inserted at a 90° angle to the skin</a:t>
            </a:r>
            <a:r>
              <a:rPr lang="en-US" sz="4800" cap="none" dirty="0" smtClean="0">
                <a:latin typeface="Arial" panose="020B0604020202020204" pitchFamily="34" charset="0"/>
              </a:rPr>
              <a:t>.</a:t>
            </a:r>
            <a:endParaRPr lang="en-US" sz="4800" cap="none" dirty="0">
              <a:latin typeface="Arial" panose="020B0604020202020204" pitchFamily="34" charset="0"/>
            </a:endParaRPr>
          </a:p>
          <a:p>
            <a:pPr lvl="1"/>
            <a:r>
              <a:rPr lang="en-US" sz="4800" b="1" cap="none" dirty="0">
                <a:latin typeface="Arial" panose="020B0604020202020204" pitchFamily="34" charset="0"/>
              </a:rPr>
              <a:t>Adults weighing 130–152 lbs (60–70 kg): </a:t>
            </a:r>
            <a:r>
              <a:rPr lang="en-US" sz="4800" cap="none" dirty="0">
                <a:latin typeface="Arial" panose="020B0604020202020204" pitchFamily="34" charset="0"/>
              </a:rPr>
              <a:t>Use of a 1" needle is recommended</a:t>
            </a:r>
            <a:r>
              <a:rPr lang="en-US" sz="4800" cap="none" dirty="0" smtClean="0">
                <a:latin typeface="Arial" panose="020B0604020202020204" pitchFamily="34" charset="0"/>
              </a:rPr>
              <a:t>.</a:t>
            </a:r>
            <a:endParaRPr lang="en-US" sz="4800" cap="none" dirty="0">
              <a:latin typeface="Arial" panose="020B0604020202020204" pitchFamily="34" charset="0"/>
            </a:endParaRPr>
          </a:p>
          <a:p>
            <a:pPr lvl="1"/>
            <a:r>
              <a:rPr lang="en-US" sz="4800" b="1" cap="none" dirty="0">
                <a:latin typeface="Arial" panose="020B0604020202020204" pitchFamily="34" charset="0"/>
              </a:rPr>
              <a:t>Women weighing 152–200 lbs (70–90 kg</a:t>
            </a:r>
            <a:r>
              <a:rPr lang="en-US" sz="4800" b="1" cap="none" dirty="0" smtClean="0">
                <a:latin typeface="Arial" panose="020B0604020202020204" pitchFamily="34" charset="0"/>
              </a:rPr>
              <a:t>): </a:t>
            </a:r>
            <a:r>
              <a:rPr lang="en-US" sz="4800" cap="none" dirty="0">
                <a:latin typeface="Arial" panose="020B0604020202020204" pitchFamily="34" charset="0"/>
              </a:rPr>
              <a:t>and men weighing 152–260 lbs (70–118 kg): Use of a 1"–1½" needle is recommended</a:t>
            </a:r>
            <a:r>
              <a:rPr lang="en-US" sz="4800" cap="none" dirty="0" smtClean="0">
                <a:latin typeface="Arial" panose="020B0604020202020204" pitchFamily="34" charset="0"/>
              </a:rPr>
              <a:t>.</a:t>
            </a:r>
            <a:endParaRPr lang="en-US" sz="4800" cap="none" dirty="0">
              <a:latin typeface="Arial" panose="020B0604020202020204" pitchFamily="34" charset="0"/>
            </a:endParaRPr>
          </a:p>
          <a:p>
            <a:pPr lvl="1"/>
            <a:r>
              <a:rPr lang="en-US" sz="4800" b="1" cap="none" dirty="0">
                <a:latin typeface="Arial" panose="020B0604020202020204" pitchFamily="34" charset="0"/>
              </a:rPr>
              <a:t>Women weighing more than 200 lbs (90 kg) or men weighing more than 260 lbs (118 kg): </a:t>
            </a:r>
            <a:r>
              <a:rPr lang="en-US" sz="4800" cap="none" dirty="0">
                <a:latin typeface="Arial" panose="020B0604020202020204" pitchFamily="34" charset="0"/>
              </a:rPr>
              <a:t>Use of a 1½" needle is recommended.</a:t>
            </a:r>
          </a:p>
          <a:p>
            <a:endParaRPr lang="en-US" dirty="0"/>
          </a:p>
        </p:txBody>
      </p:sp>
      <p:sp>
        <p:nvSpPr>
          <p:cNvPr id="4" name="TextBox 3"/>
          <p:cNvSpPr txBox="1"/>
          <p:nvPr/>
        </p:nvSpPr>
        <p:spPr>
          <a:xfrm>
            <a:off x="168284" y="4378712"/>
            <a:ext cx="8385717" cy="307777"/>
          </a:xfrm>
          <a:prstGeom prst="rect">
            <a:avLst/>
          </a:prstGeom>
          <a:noFill/>
        </p:spPr>
        <p:txBody>
          <a:bodyPr wrap="square" rtlCol="0">
            <a:spAutoFit/>
          </a:bodyPr>
          <a:lstStyle/>
          <a:p>
            <a:r>
              <a:rPr lang="en-US" sz="1400" dirty="0" smtClean="0">
                <a:latin typeface="Arial Narrow" panose="020B0606020202030204" pitchFamily="34" charset="0"/>
              </a:rPr>
              <a:t>Immunization </a:t>
            </a:r>
            <a:r>
              <a:rPr lang="en-US" sz="1400" dirty="0">
                <a:latin typeface="Arial Narrow" panose="020B0606020202030204" pitchFamily="34" charset="0"/>
              </a:rPr>
              <a:t>Action Coalition: </a:t>
            </a:r>
            <a:r>
              <a:rPr lang="en-US" sz="1400" dirty="0" smtClean="0">
                <a:latin typeface="Arial Narrow" panose="020B0606020202030204" pitchFamily="34" charset="0"/>
                <a:hlinkClick r:id="rId2"/>
              </a:rPr>
              <a:t>https</a:t>
            </a:r>
            <a:r>
              <a:rPr lang="en-US" sz="1400" dirty="0">
                <a:latin typeface="Arial Narrow" panose="020B0606020202030204" pitchFamily="34" charset="0"/>
                <a:hlinkClick r:id="rId2"/>
              </a:rPr>
              <a:t>://</a:t>
            </a:r>
            <a:r>
              <a:rPr lang="en-US" sz="1400" dirty="0" smtClean="0">
                <a:latin typeface="Arial Narrow" panose="020B0606020202030204" pitchFamily="34" charset="0"/>
                <a:hlinkClick r:id="rId2"/>
              </a:rPr>
              <a:t>www.immunize.org/technically-speaking/20200721.asp</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pic>
        <p:nvPicPr>
          <p:cNvPr id="6" name="Picture 5"/>
          <p:cNvPicPr>
            <a:picLocks noChangeAspect="1"/>
          </p:cNvPicPr>
          <p:nvPr/>
        </p:nvPicPr>
        <p:blipFill>
          <a:blip r:embed="rId3"/>
          <a:stretch>
            <a:fillRect/>
          </a:stretch>
        </p:blipFill>
        <p:spPr>
          <a:xfrm>
            <a:off x="8144808" y="4209484"/>
            <a:ext cx="646232" cy="646232"/>
          </a:xfrm>
          <a:prstGeom prst="rect">
            <a:avLst/>
          </a:prstGeom>
        </p:spPr>
      </p:pic>
    </p:spTree>
    <p:extLst>
      <p:ext uri="{BB962C8B-B14F-4D97-AF65-F5344CB8AC3E}">
        <p14:creationId xmlns:p14="http://schemas.microsoft.com/office/powerpoint/2010/main" val="31094824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Intramuscular (im) injection</a:t>
            </a:r>
            <a:endParaRPr lang="en-US" dirty="0"/>
          </a:p>
        </p:txBody>
      </p:sp>
      <p:pic>
        <p:nvPicPr>
          <p:cNvPr id="4" name="Content Placeholder 3"/>
          <p:cNvPicPr>
            <a:picLocks noGrp="1" noChangeAspect="1"/>
          </p:cNvPicPr>
          <p:nvPr>
            <p:ph sz="quarter" idx="13"/>
          </p:nvPr>
        </p:nvPicPr>
        <p:blipFill>
          <a:blip r:embed="rId2"/>
          <a:stretch>
            <a:fillRect/>
          </a:stretch>
        </p:blipFill>
        <p:spPr>
          <a:xfrm>
            <a:off x="139332" y="2211117"/>
            <a:ext cx="3200782" cy="1625794"/>
          </a:xfrm>
          <a:prstGeom prst="rect">
            <a:avLst/>
          </a:prstGeom>
        </p:spPr>
      </p:pic>
      <p:pic>
        <p:nvPicPr>
          <p:cNvPr id="5" name="Picture 4"/>
          <p:cNvPicPr>
            <a:picLocks noChangeAspect="1"/>
          </p:cNvPicPr>
          <p:nvPr/>
        </p:nvPicPr>
        <p:blipFill>
          <a:blip r:embed="rId3"/>
          <a:stretch>
            <a:fillRect/>
          </a:stretch>
        </p:blipFill>
        <p:spPr>
          <a:xfrm>
            <a:off x="5962185" y="1990783"/>
            <a:ext cx="2767826" cy="1915336"/>
          </a:xfrm>
          <a:prstGeom prst="rect">
            <a:avLst/>
          </a:prstGeom>
        </p:spPr>
      </p:pic>
      <p:pic>
        <p:nvPicPr>
          <p:cNvPr id="6" name="Picture 5"/>
          <p:cNvPicPr>
            <a:picLocks noChangeAspect="1"/>
          </p:cNvPicPr>
          <p:nvPr/>
        </p:nvPicPr>
        <p:blipFill>
          <a:blip r:embed="rId4"/>
          <a:stretch>
            <a:fillRect/>
          </a:stretch>
        </p:blipFill>
        <p:spPr>
          <a:xfrm>
            <a:off x="3412237" y="1374080"/>
            <a:ext cx="2477824" cy="1572803"/>
          </a:xfrm>
          <a:prstGeom prst="rect">
            <a:avLst/>
          </a:prstGeom>
        </p:spPr>
      </p:pic>
      <p:pic>
        <p:nvPicPr>
          <p:cNvPr id="7" name="Picture 6"/>
          <p:cNvPicPr>
            <a:picLocks noChangeAspect="1"/>
          </p:cNvPicPr>
          <p:nvPr/>
        </p:nvPicPr>
        <p:blipFill>
          <a:blip r:embed="rId5"/>
          <a:stretch>
            <a:fillRect/>
          </a:stretch>
        </p:blipFill>
        <p:spPr>
          <a:xfrm>
            <a:off x="3342810" y="3097831"/>
            <a:ext cx="2619375" cy="1743075"/>
          </a:xfrm>
          <a:prstGeom prst="rect">
            <a:avLst/>
          </a:prstGeom>
        </p:spPr>
      </p:pic>
    </p:spTree>
    <p:extLst>
      <p:ext uri="{BB962C8B-B14F-4D97-AF65-F5344CB8AC3E}">
        <p14:creationId xmlns:p14="http://schemas.microsoft.com/office/powerpoint/2010/main" val="30465455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Needle size selection</a:t>
            </a:r>
            <a:endParaRPr lang="en-US" dirty="0"/>
          </a:p>
        </p:txBody>
      </p:sp>
      <p:sp>
        <p:nvSpPr>
          <p:cNvPr id="3" name="Content Placeholder 2"/>
          <p:cNvSpPr>
            <a:spLocks noGrp="1"/>
          </p:cNvSpPr>
          <p:nvPr>
            <p:ph sz="quarter" idx="13"/>
          </p:nvPr>
        </p:nvSpPr>
        <p:spPr/>
        <p:txBody>
          <a:bodyPr/>
          <a:lstStyle/>
          <a:p>
            <a:r>
              <a:rPr lang="en-US" sz="1400" b="1" cap="none" dirty="0" smtClean="0">
                <a:latin typeface="Arial" panose="020B0604020202020204" pitchFamily="34" charset="0"/>
              </a:rPr>
              <a:t>Infants and Children: Subcutaneous </a:t>
            </a:r>
            <a:r>
              <a:rPr lang="en-US" sz="1400" b="1" cap="none" dirty="0">
                <a:latin typeface="Arial" panose="020B0604020202020204" pitchFamily="34" charset="0"/>
              </a:rPr>
              <a:t>(</a:t>
            </a:r>
            <a:r>
              <a:rPr lang="en-US" sz="1400" b="1" cap="none" dirty="0" smtClean="0">
                <a:latin typeface="Arial" panose="020B0604020202020204" pitchFamily="34" charset="0"/>
              </a:rPr>
              <a:t>SQ) injections</a:t>
            </a:r>
            <a:endParaRPr lang="en-US" sz="1400" cap="none" dirty="0">
              <a:latin typeface="Arial" panose="020B0604020202020204" pitchFamily="34" charset="0"/>
            </a:endParaRPr>
          </a:p>
          <a:p>
            <a:r>
              <a:rPr lang="en-US" sz="1400" b="1" cap="none" dirty="0">
                <a:latin typeface="Arial" panose="020B0604020202020204" pitchFamily="34" charset="0"/>
              </a:rPr>
              <a:t>For infants (11–12 months): </a:t>
            </a:r>
            <a:r>
              <a:rPr lang="en-US" sz="1400" cap="none" dirty="0">
                <a:latin typeface="Arial" panose="020B0604020202020204" pitchFamily="34" charset="0"/>
              </a:rPr>
              <a:t>Inject at a 45° angle into fatty tissue overlying the anterolateral thigh muscle – use ⅝" needle, 23–25 </a:t>
            </a:r>
            <a:r>
              <a:rPr lang="en-US" sz="1400" cap="none" dirty="0" smtClean="0">
                <a:latin typeface="Arial" panose="020B0604020202020204" pitchFamily="34" charset="0"/>
              </a:rPr>
              <a:t>gauge</a:t>
            </a:r>
            <a:endParaRPr lang="en-US" sz="1400" cap="none" dirty="0">
              <a:latin typeface="Arial" panose="020B0604020202020204" pitchFamily="34" charset="0"/>
            </a:endParaRPr>
          </a:p>
          <a:p>
            <a:r>
              <a:rPr lang="en-US" sz="1400" b="1" cap="none" dirty="0">
                <a:latin typeface="Arial" panose="020B0604020202020204" pitchFamily="34" charset="0"/>
              </a:rPr>
              <a:t>For children and teens (1–18 years): </a:t>
            </a:r>
            <a:r>
              <a:rPr lang="en-US" sz="1400" cap="none" dirty="0">
                <a:latin typeface="Arial" panose="020B0604020202020204" pitchFamily="34" charset="0"/>
              </a:rPr>
              <a:t>Inject at a 45° angle into fatty tissue overlying the triceps or anterolateral thigh muscle – use ⅝" needle, 23–25 gauge</a:t>
            </a:r>
          </a:p>
          <a:p>
            <a:endParaRPr lang="en-US" dirty="0"/>
          </a:p>
        </p:txBody>
      </p:sp>
      <p:pic>
        <p:nvPicPr>
          <p:cNvPr id="4" name="Picture 3"/>
          <p:cNvPicPr>
            <a:picLocks noChangeAspect="1"/>
          </p:cNvPicPr>
          <p:nvPr/>
        </p:nvPicPr>
        <p:blipFill>
          <a:blip r:embed="rId2"/>
          <a:stretch>
            <a:fillRect/>
          </a:stretch>
        </p:blipFill>
        <p:spPr>
          <a:xfrm>
            <a:off x="8113429" y="4203814"/>
            <a:ext cx="646232" cy="646232"/>
          </a:xfrm>
          <a:prstGeom prst="rect">
            <a:avLst/>
          </a:prstGeom>
        </p:spPr>
      </p:pic>
      <p:sp>
        <p:nvSpPr>
          <p:cNvPr id="5" name="TextBox 4"/>
          <p:cNvSpPr txBox="1"/>
          <p:nvPr/>
        </p:nvSpPr>
        <p:spPr>
          <a:xfrm>
            <a:off x="168284" y="4378712"/>
            <a:ext cx="8385717" cy="307777"/>
          </a:xfrm>
          <a:prstGeom prst="rect">
            <a:avLst/>
          </a:prstGeom>
          <a:noFill/>
        </p:spPr>
        <p:txBody>
          <a:bodyPr wrap="square" rtlCol="0">
            <a:spAutoFit/>
          </a:bodyPr>
          <a:lstStyle/>
          <a:p>
            <a:r>
              <a:rPr lang="en-US" sz="1400" dirty="0" smtClean="0">
                <a:latin typeface="Arial Narrow" panose="020B0606020202030204" pitchFamily="34" charset="0"/>
              </a:rPr>
              <a:t>Immunization </a:t>
            </a:r>
            <a:r>
              <a:rPr lang="en-US" sz="1400" dirty="0">
                <a:latin typeface="Arial Narrow" panose="020B0606020202030204" pitchFamily="34" charset="0"/>
              </a:rPr>
              <a:t>Action Coalition: </a:t>
            </a:r>
            <a:r>
              <a:rPr lang="en-US" sz="1400" dirty="0" smtClean="0">
                <a:latin typeface="Arial Narrow" panose="020B0606020202030204" pitchFamily="34" charset="0"/>
                <a:hlinkClick r:id="rId3"/>
              </a:rPr>
              <a:t>https</a:t>
            </a:r>
            <a:r>
              <a:rPr lang="en-US" sz="1400" dirty="0">
                <a:latin typeface="Arial Narrow" panose="020B0606020202030204" pitchFamily="34" charset="0"/>
                <a:hlinkClick r:id="rId3"/>
              </a:rPr>
              <a:t>://</a:t>
            </a:r>
            <a:r>
              <a:rPr lang="en-US" sz="1400" dirty="0" smtClean="0">
                <a:latin typeface="Arial Narrow" panose="020B0606020202030204" pitchFamily="34" charset="0"/>
                <a:hlinkClick r:id="rId3"/>
              </a:rPr>
              <a:t>www.immunize.org/technically-speaking/20200721.asp</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spTree>
    <p:extLst>
      <p:ext uri="{BB962C8B-B14F-4D97-AF65-F5344CB8AC3E}">
        <p14:creationId xmlns:p14="http://schemas.microsoft.com/office/powerpoint/2010/main" val="3080376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4000"/>
              <a:buFont typeface="Garamond"/>
              <a:buNone/>
            </a:pPr>
            <a:r>
              <a:rPr lang="en" dirty="0" smtClean="0"/>
              <a:t>Disclosures</a:t>
            </a:r>
            <a:endParaRPr dirty="0"/>
          </a:p>
        </p:txBody>
      </p:sp>
      <p:sp>
        <p:nvSpPr>
          <p:cNvPr id="5" name="Content Placeholder 4"/>
          <p:cNvSpPr>
            <a:spLocks noGrp="1"/>
          </p:cNvSpPr>
          <p:nvPr>
            <p:ph sz="quarter" idx="13"/>
          </p:nvPr>
        </p:nvSpPr>
        <p:spPr>
          <a:xfrm>
            <a:off x="454878" y="1227878"/>
            <a:ext cx="7796030" cy="2483392"/>
          </a:xfrm>
        </p:spPr>
        <p:txBody>
          <a:bodyPr>
            <a:normAutofit/>
          </a:bodyPr>
          <a:lstStyle/>
          <a:p>
            <a:pPr lvl="1"/>
            <a:r>
              <a:rPr lang="en-US" b="1" cap="none" dirty="0">
                <a:latin typeface="Arial" panose="020B0604020202020204" pitchFamily="34" charset="0"/>
                <a:cs typeface="Arial" panose="020B0604020202020204" pitchFamily="34" charset="0"/>
              </a:rPr>
              <a:t>Amy Bachyrycz, PharmD,</a:t>
            </a:r>
            <a:r>
              <a:rPr lang="en-US" cap="none" dirty="0">
                <a:latin typeface="Arial" panose="020B0604020202020204" pitchFamily="34" charset="0"/>
                <a:cs typeface="Arial" panose="020B0604020202020204" pitchFamily="34" charset="0"/>
              </a:rPr>
              <a:t> </a:t>
            </a:r>
            <a:r>
              <a:rPr lang="en-US" cap="none" dirty="0" smtClean="0">
                <a:latin typeface="Arial" panose="020B0604020202020204" pitchFamily="34" charset="0"/>
                <a:cs typeface="Arial" panose="020B0604020202020204" pitchFamily="34" charset="0"/>
              </a:rPr>
              <a:t>has nothing to disclose and is not a paid speaker for any vaccine manufacturer or drug company. </a:t>
            </a:r>
            <a:r>
              <a:rPr lang="en-US" cap="none" dirty="0">
                <a:latin typeface="Arial" panose="020B0604020202020204" pitchFamily="34" charset="0"/>
                <a:cs typeface="Arial" panose="020B0604020202020204" pitchFamily="34" charset="0"/>
              </a:rPr>
              <a:t>I</a:t>
            </a:r>
            <a:r>
              <a:rPr lang="en-US" cap="none" dirty="0" smtClean="0">
                <a:latin typeface="Arial" panose="020B0604020202020204" pitchFamily="34" charset="0"/>
                <a:cs typeface="Arial" panose="020B0604020202020204" pitchFamily="34" charset="0"/>
              </a:rPr>
              <a:t> am an NMPhA Immunization Trainer for Pharmacists, and NMPhA trainer for pharmacy </a:t>
            </a:r>
            <a:r>
              <a:rPr lang="en-US" cap="none" dirty="0">
                <a:latin typeface="Arial" panose="020B0604020202020204" pitchFamily="34" charset="0"/>
                <a:cs typeface="Arial" panose="020B0604020202020204" pitchFamily="34" charset="0"/>
              </a:rPr>
              <a:t>s</a:t>
            </a:r>
            <a:r>
              <a:rPr lang="en-US" cap="none" dirty="0" smtClean="0">
                <a:latin typeface="Arial" panose="020B0604020202020204" pitchFamily="34" charset="0"/>
                <a:cs typeface="Arial" panose="020B0604020202020204" pitchFamily="34" charset="0"/>
              </a:rPr>
              <a:t>tudents at the University of New Mexico College of Pharmacy, and an APhA Trainer for Pharmacists &amp; Technicians. </a:t>
            </a:r>
            <a:endParaRPr lang="en-US" cap="none" dirty="0">
              <a:latin typeface="Arial" panose="020B0604020202020204" pitchFamily="34" charset="0"/>
              <a:cs typeface="Arial" panose="020B0604020202020204" pitchFamily="34" charset="0"/>
            </a:endParaRPr>
          </a:p>
          <a:p>
            <a:pPr lvl="1"/>
            <a:r>
              <a:rPr lang="en-US" b="1" cap="none" dirty="0">
                <a:latin typeface="Arial" panose="020B0604020202020204" pitchFamily="34" charset="0"/>
                <a:cs typeface="Arial" panose="020B0604020202020204" pitchFamily="34" charset="0"/>
              </a:rPr>
              <a:t>Alexandra Herman, PharmD,</a:t>
            </a:r>
            <a:r>
              <a:rPr lang="en-US" cap="none" dirty="0">
                <a:latin typeface="Arial" panose="020B0604020202020204" pitchFamily="34" charset="0"/>
                <a:cs typeface="Arial" panose="020B0604020202020204" pitchFamily="34" charset="0"/>
              </a:rPr>
              <a:t> </a:t>
            </a:r>
            <a:r>
              <a:rPr lang="en-US" cap="none" dirty="0" smtClean="0">
                <a:latin typeface="Arial" panose="020B0604020202020204" pitchFamily="34" charset="0"/>
                <a:cs typeface="Arial" panose="020B0604020202020204" pitchFamily="34" charset="0"/>
              </a:rPr>
              <a:t>has nothing to disclose and is not a paid speaker for any vaccine manufacturer or drug company. She is an NMPhA Immunization Trainer for pharmacy </a:t>
            </a:r>
            <a:r>
              <a:rPr lang="en-US" cap="none" dirty="0">
                <a:latin typeface="Arial" panose="020B0604020202020204" pitchFamily="34" charset="0"/>
                <a:cs typeface="Arial" panose="020B0604020202020204" pitchFamily="34" charset="0"/>
              </a:rPr>
              <a:t>s</a:t>
            </a:r>
            <a:r>
              <a:rPr lang="en-US" cap="none" dirty="0" smtClean="0">
                <a:latin typeface="Arial" panose="020B0604020202020204" pitchFamily="34" charset="0"/>
                <a:cs typeface="Arial" panose="020B0604020202020204" pitchFamily="34" charset="0"/>
              </a:rPr>
              <a:t>tudents at the University of New Mexico College of Pharmacy.</a:t>
            </a:r>
            <a:endParaRPr lang="en-US" cap="none"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8113429" y="4203814"/>
            <a:ext cx="646232"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232"/>
    </mc:Choice>
    <mc:Fallback xmlns="">
      <p:transition spd="slow" advTm="51232"/>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Subcutaneous (SQ) injection</a:t>
            </a:r>
            <a:endParaRPr lang="en-US" dirty="0"/>
          </a:p>
        </p:txBody>
      </p:sp>
      <p:pic>
        <p:nvPicPr>
          <p:cNvPr id="4" name="Content Placeholder 3"/>
          <p:cNvPicPr>
            <a:picLocks noGrp="1" noChangeAspect="1"/>
          </p:cNvPicPr>
          <p:nvPr>
            <p:ph sz="quarter" idx="13"/>
          </p:nvPr>
        </p:nvPicPr>
        <p:blipFill>
          <a:blip r:embed="rId2"/>
          <a:stretch>
            <a:fillRect/>
          </a:stretch>
        </p:blipFill>
        <p:spPr>
          <a:xfrm>
            <a:off x="6395398" y="1249676"/>
            <a:ext cx="2152650" cy="2124075"/>
          </a:xfrm>
          <a:prstGeom prst="rect">
            <a:avLst/>
          </a:prstGeom>
        </p:spPr>
      </p:pic>
      <p:pic>
        <p:nvPicPr>
          <p:cNvPr id="6" name="Picture 5"/>
          <p:cNvPicPr>
            <a:picLocks noChangeAspect="1"/>
          </p:cNvPicPr>
          <p:nvPr/>
        </p:nvPicPr>
        <p:blipFill>
          <a:blip r:embed="rId3"/>
          <a:stretch>
            <a:fillRect/>
          </a:stretch>
        </p:blipFill>
        <p:spPr>
          <a:xfrm>
            <a:off x="158183" y="1920802"/>
            <a:ext cx="2651990" cy="1713124"/>
          </a:xfrm>
          <a:prstGeom prst="rect">
            <a:avLst/>
          </a:prstGeom>
        </p:spPr>
      </p:pic>
      <p:pic>
        <p:nvPicPr>
          <p:cNvPr id="7" name="Picture 6"/>
          <p:cNvPicPr>
            <a:picLocks noChangeAspect="1"/>
          </p:cNvPicPr>
          <p:nvPr/>
        </p:nvPicPr>
        <p:blipFill>
          <a:blip r:embed="rId4"/>
          <a:stretch>
            <a:fillRect/>
          </a:stretch>
        </p:blipFill>
        <p:spPr>
          <a:xfrm>
            <a:off x="3173149" y="1654530"/>
            <a:ext cx="2859272" cy="1719221"/>
          </a:xfrm>
          <a:prstGeom prst="rect">
            <a:avLst/>
          </a:prstGeom>
        </p:spPr>
      </p:pic>
      <p:pic>
        <p:nvPicPr>
          <p:cNvPr id="8" name="Picture 7"/>
          <p:cNvPicPr>
            <a:picLocks noChangeAspect="1"/>
          </p:cNvPicPr>
          <p:nvPr/>
        </p:nvPicPr>
        <p:blipFill>
          <a:blip r:embed="rId5"/>
          <a:stretch>
            <a:fillRect/>
          </a:stretch>
        </p:blipFill>
        <p:spPr>
          <a:xfrm>
            <a:off x="8144808" y="4209484"/>
            <a:ext cx="646232" cy="646232"/>
          </a:xfrm>
          <a:prstGeom prst="rect">
            <a:avLst/>
          </a:prstGeom>
        </p:spPr>
      </p:pic>
    </p:spTree>
    <p:extLst>
      <p:ext uri="{BB962C8B-B14F-4D97-AF65-F5344CB8AC3E}">
        <p14:creationId xmlns:p14="http://schemas.microsoft.com/office/powerpoint/2010/main" val="4038390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Needle size selection</a:t>
            </a:r>
            <a:endParaRPr lang="en-US" dirty="0"/>
          </a:p>
        </p:txBody>
      </p:sp>
      <p:sp>
        <p:nvSpPr>
          <p:cNvPr id="3" name="Content Placeholder 2"/>
          <p:cNvSpPr>
            <a:spLocks noGrp="1"/>
          </p:cNvSpPr>
          <p:nvPr>
            <p:ph sz="quarter" idx="13"/>
          </p:nvPr>
        </p:nvSpPr>
        <p:spPr/>
        <p:txBody>
          <a:bodyPr/>
          <a:lstStyle/>
          <a:p>
            <a:r>
              <a:rPr lang="en-US" sz="1400" b="1" cap="none" dirty="0" smtClean="0">
                <a:latin typeface="Arial" panose="020B0604020202020204" pitchFamily="34" charset="0"/>
              </a:rPr>
              <a:t>Adults: Subcutaneous </a:t>
            </a:r>
            <a:r>
              <a:rPr lang="en-US" sz="1400" b="1" cap="none" dirty="0">
                <a:latin typeface="Arial" panose="020B0604020202020204" pitchFamily="34" charset="0"/>
              </a:rPr>
              <a:t>(</a:t>
            </a:r>
            <a:r>
              <a:rPr lang="en-US" sz="1400" b="1" cap="none" dirty="0" smtClean="0">
                <a:latin typeface="Arial" panose="020B0604020202020204" pitchFamily="34" charset="0"/>
              </a:rPr>
              <a:t>SQ) </a:t>
            </a:r>
            <a:r>
              <a:rPr lang="en-US" sz="1400" b="1" cap="none" dirty="0">
                <a:latin typeface="Arial" panose="020B0604020202020204" pitchFamily="34" charset="0"/>
              </a:rPr>
              <a:t>injections</a:t>
            </a:r>
            <a:endParaRPr lang="en-US" sz="1400" cap="none" dirty="0">
              <a:latin typeface="Arial" panose="020B0604020202020204" pitchFamily="34" charset="0"/>
            </a:endParaRPr>
          </a:p>
          <a:p>
            <a:r>
              <a:rPr lang="en-US" sz="1400" b="1" cap="none" dirty="0" smtClean="0">
                <a:latin typeface="Arial" panose="020B0604020202020204" pitchFamily="34" charset="0"/>
              </a:rPr>
              <a:t>All adults regardless of weight: </a:t>
            </a:r>
            <a:r>
              <a:rPr lang="en-US" sz="1400" cap="none" dirty="0" smtClean="0">
                <a:latin typeface="Arial" panose="020B0604020202020204" pitchFamily="34" charset="0"/>
              </a:rPr>
              <a:t>Inject </a:t>
            </a:r>
            <a:r>
              <a:rPr lang="en-US" sz="1400" cap="none" dirty="0">
                <a:latin typeface="Arial" panose="020B0604020202020204" pitchFamily="34" charset="0"/>
              </a:rPr>
              <a:t>at a 45° angle into fatty tissue overlying the triceps muscle – a ⅝" needle, 23–25 gauge is recommended.</a:t>
            </a:r>
          </a:p>
          <a:p>
            <a:endParaRPr lang="en-US" dirty="0"/>
          </a:p>
        </p:txBody>
      </p:sp>
      <p:pic>
        <p:nvPicPr>
          <p:cNvPr id="4" name="Picture 3"/>
          <p:cNvPicPr>
            <a:picLocks noChangeAspect="1"/>
          </p:cNvPicPr>
          <p:nvPr/>
        </p:nvPicPr>
        <p:blipFill>
          <a:blip r:embed="rId2"/>
          <a:stretch>
            <a:fillRect/>
          </a:stretch>
        </p:blipFill>
        <p:spPr>
          <a:xfrm>
            <a:off x="8113429" y="4203814"/>
            <a:ext cx="646232" cy="646232"/>
          </a:xfrm>
          <a:prstGeom prst="rect">
            <a:avLst/>
          </a:prstGeom>
        </p:spPr>
      </p:pic>
      <p:sp>
        <p:nvSpPr>
          <p:cNvPr id="5" name="TextBox 4"/>
          <p:cNvSpPr txBox="1"/>
          <p:nvPr/>
        </p:nvSpPr>
        <p:spPr>
          <a:xfrm>
            <a:off x="168284" y="4378712"/>
            <a:ext cx="8385717" cy="307777"/>
          </a:xfrm>
          <a:prstGeom prst="rect">
            <a:avLst/>
          </a:prstGeom>
          <a:noFill/>
        </p:spPr>
        <p:txBody>
          <a:bodyPr wrap="square" rtlCol="0">
            <a:spAutoFit/>
          </a:bodyPr>
          <a:lstStyle/>
          <a:p>
            <a:r>
              <a:rPr lang="en-US" sz="1400" dirty="0" smtClean="0">
                <a:latin typeface="Arial Narrow" panose="020B0606020202030204" pitchFamily="34" charset="0"/>
              </a:rPr>
              <a:t>Immunization </a:t>
            </a:r>
            <a:r>
              <a:rPr lang="en-US" sz="1400" dirty="0">
                <a:latin typeface="Arial Narrow" panose="020B0606020202030204" pitchFamily="34" charset="0"/>
              </a:rPr>
              <a:t>Action Coalition: </a:t>
            </a:r>
            <a:r>
              <a:rPr lang="en-US" sz="1400" dirty="0" smtClean="0">
                <a:latin typeface="Arial Narrow" panose="020B0606020202030204" pitchFamily="34" charset="0"/>
                <a:hlinkClick r:id="rId3"/>
              </a:rPr>
              <a:t>https</a:t>
            </a:r>
            <a:r>
              <a:rPr lang="en-US" sz="1400" dirty="0">
                <a:latin typeface="Arial Narrow" panose="020B0606020202030204" pitchFamily="34" charset="0"/>
                <a:hlinkClick r:id="rId3"/>
              </a:rPr>
              <a:t>://</a:t>
            </a:r>
            <a:r>
              <a:rPr lang="en-US" sz="1400" dirty="0" smtClean="0">
                <a:latin typeface="Arial Narrow" panose="020B0606020202030204" pitchFamily="34" charset="0"/>
                <a:hlinkClick r:id="rId3"/>
              </a:rPr>
              <a:t>www.immunize.org/technically-speaking/20200721.asp</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spTree>
    <p:extLst>
      <p:ext uri="{BB962C8B-B14F-4D97-AF65-F5344CB8AC3E}">
        <p14:creationId xmlns:p14="http://schemas.microsoft.com/office/powerpoint/2010/main" val="21174312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Subcutaneous (sq) injection</a:t>
            </a:r>
            <a:endParaRPr lang="en-US" dirty="0"/>
          </a:p>
        </p:txBody>
      </p:sp>
      <p:pic>
        <p:nvPicPr>
          <p:cNvPr id="5" name="Content Placeholder 4"/>
          <p:cNvPicPr>
            <a:picLocks noGrp="1" noChangeAspect="1"/>
          </p:cNvPicPr>
          <p:nvPr>
            <p:ph sz="quarter" idx="13"/>
          </p:nvPr>
        </p:nvPicPr>
        <p:blipFill>
          <a:blip r:embed="rId2"/>
          <a:stretch>
            <a:fillRect/>
          </a:stretch>
        </p:blipFill>
        <p:spPr>
          <a:xfrm>
            <a:off x="402081" y="1697979"/>
            <a:ext cx="2638425" cy="1733550"/>
          </a:xfrm>
          <a:prstGeom prst="rect">
            <a:avLst/>
          </a:prstGeom>
        </p:spPr>
      </p:pic>
      <p:pic>
        <p:nvPicPr>
          <p:cNvPr id="4" name="Picture 3"/>
          <p:cNvPicPr>
            <a:picLocks noChangeAspect="1"/>
          </p:cNvPicPr>
          <p:nvPr/>
        </p:nvPicPr>
        <p:blipFill>
          <a:blip r:embed="rId3"/>
          <a:stretch>
            <a:fillRect/>
          </a:stretch>
        </p:blipFill>
        <p:spPr>
          <a:xfrm>
            <a:off x="8174113" y="4200162"/>
            <a:ext cx="646232" cy="646232"/>
          </a:xfrm>
          <a:prstGeom prst="rect">
            <a:avLst/>
          </a:prstGeom>
        </p:spPr>
      </p:pic>
      <p:pic>
        <p:nvPicPr>
          <p:cNvPr id="6" name="Picture 5"/>
          <p:cNvPicPr>
            <a:picLocks noChangeAspect="1"/>
          </p:cNvPicPr>
          <p:nvPr/>
        </p:nvPicPr>
        <p:blipFill>
          <a:blip r:embed="rId4"/>
          <a:stretch>
            <a:fillRect/>
          </a:stretch>
        </p:blipFill>
        <p:spPr>
          <a:xfrm>
            <a:off x="5622857" y="1519323"/>
            <a:ext cx="3086100" cy="1485900"/>
          </a:xfrm>
          <a:prstGeom prst="rect">
            <a:avLst/>
          </a:prstGeom>
        </p:spPr>
      </p:pic>
      <p:pic>
        <p:nvPicPr>
          <p:cNvPr id="7" name="Picture 6"/>
          <p:cNvPicPr>
            <a:picLocks noChangeAspect="1"/>
          </p:cNvPicPr>
          <p:nvPr/>
        </p:nvPicPr>
        <p:blipFill>
          <a:blip r:embed="rId5"/>
          <a:stretch>
            <a:fillRect/>
          </a:stretch>
        </p:blipFill>
        <p:spPr>
          <a:xfrm>
            <a:off x="3203507" y="3121920"/>
            <a:ext cx="2419350" cy="1885950"/>
          </a:xfrm>
          <a:prstGeom prst="rect">
            <a:avLst/>
          </a:prstGeom>
        </p:spPr>
      </p:pic>
      <p:pic>
        <p:nvPicPr>
          <p:cNvPr id="8" name="Picture 7"/>
          <p:cNvPicPr>
            <a:picLocks noChangeAspect="1"/>
          </p:cNvPicPr>
          <p:nvPr/>
        </p:nvPicPr>
        <p:blipFill>
          <a:blip r:embed="rId6"/>
          <a:stretch>
            <a:fillRect/>
          </a:stretch>
        </p:blipFill>
        <p:spPr>
          <a:xfrm>
            <a:off x="3214056" y="1279042"/>
            <a:ext cx="2225233" cy="1609483"/>
          </a:xfrm>
          <a:prstGeom prst="rect">
            <a:avLst/>
          </a:prstGeom>
        </p:spPr>
      </p:pic>
    </p:spTree>
    <p:extLst>
      <p:ext uri="{BB962C8B-B14F-4D97-AF65-F5344CB8AC3E}">
        <p14:creationId xmlns:p14="http://schemas.microsoft.com/office/powerpoint/2010/main" val="14954873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Intranasal administration</a:t>
            </a:r>
            <a:endParaRPr lang="en-US" dirty="0"/>
          </a:p>
        </p:txBody>
      </p:sp>
      <p:sp>
        <p:nvSpPr>
          <p:cNvPr id="3" name="Content Placeholder 2"/>
          <p:cNvSpPr>
            <a:spLocks noGrp="1"/>
          </p:cNvSpPr>
          <p:nvPr>
            <p:ph sz="quarter" idx="13"/>
          </p:nvPr>
        </p:nvSpPr>
        <p:spPr/>
        <p:txBody>
          <a:bodyPr>
            <a:normAutofit fontScale="77500" lnSpcReduction="20000"/>
          </a:bodyPr>
          <a:lstStyle/>
          <a:p>
            <a:pPr marL="342900" indent="-342900">
              <a:buFont typeface="+mj-lt"/>
              <a:buAutoNum type="arabicPeriod"/>
            </a:pPr>
            <a:r>
              <a:rPr lang="en-US" sz="1600" cap="none" dirty="0" smtClean="0">
                <a:latin typeface="Arial" panose="020B0604020202020204" pitchFamily="34" charset="0"/>
              </a:rPr>
              <a:t>Check the expiration date before administering the vaccine</a:t>
            </a:r>
          </a:p>
          <a:p>
            <a:pPr marL="342900" indent="-342900">
              <a:buFont typeface="+mj-lt"/>
              <a:buAutoNum type="arabicPeriod"/>
            </a:pPr>
            <a:r>
              <a:rPr lang="en-US" sz="1600" cap="none" dirty="0" smtClean="0">
                <a:latin typeface="Arial" panose="020B0604020202020204" pitchFamily="34" charset="0"/>
              </a:rPr>
              <a:t>Recommend putting gloves on</a:t>
            </a:r>
          </a:p>
          <a:p>
            <a:pPr marL="342900" indent="-342900">
              <a:buFont typeface="+mj-lt"/>
              <a:buAutoNum type="arabicPeriod"/>
            </a:pPr>
            <a:r>
              <a:rPr lang="en-US" sz="1600" cap="none" dirty="0" smtClean="0">
                <a:latin typeface="Arial" panose="020B0604020202020204" pitchFamily="34" charset="0"/>
              </a:rPr>
              <a:t>Remove rubber tip protector, do not remove dose divider</a:t>
            </a:r>
          </a:p>
          <a:p>
            <a:pPr marL="342900" indent="-342900">
              <a:buFont typeface="+mj-lt"/>
              <a:buAutoNum type="arabicPeriod"/>
            </a:pPr>
            <a:r>
              <a:rPr lang="en-US" sz="1600" cap="none" dirty="0" smtClean="0">
                <a:latin typeface="Arial" panose="020B0604020202020204" pitchFamily="34" charset="0"/>
              </a:rPr>
              <a:t>When the patient is upright, place the vaccine tip just inside the nostril</a:t>
            </a:r>
          </a:p>
          <a:p>
            <a:pPr marL="342900" indent="-342900">
              <a:buFont typeface="+mj-lt"/>
              <a:buAutoNum type="arabicPeriod"/>
            </a:pPr>
            <a:r>
              <a:rPr lang="en-US" sz="1600" cap="none" dirty="0" smtClean="0">
                <a:latin typeface="Arial" panose="020B0604020202020204" pitchFamily="34" charset="0"/>
              </a:rPr>
              <a:t>With a single motion, depress plunger as rapidly as possible until dose divider clips stops you</a:t>
            </a:r>
          </a:p>
          <a:p>
            <a:pPr marL="342900" indent="-342900">
              <a:buFont typeface="+mj-lt"/>
              <a:buAutoNum type="arabicPeriod"/>
            </a:pPr>
            <a:r>
              <a:rPr lang="en-US" sz="1600" cap="none" dirty="0" smtClean="0">
                <a:latin typeface="Arial" panose="020B0604020202020204" pitchFamily="34" charset="0"/>
              </a:rPr>
              <a:t>Pinch and remove the dose divider from the plunger</a:t>
            </a:r>
          </a:p>
          <a:p>
            <a:pPr marL="342900" indent="-342900">
              <a:buFont typeface="+mj-lt"/>
              <a:buAutoNum type="arabicPeriod"/>
            </a:pPr>
            <a:r>
              <a:rPr lang="en-US" sz="1600" cap="none" dirty="0" smtClean="0">
                <a:latin typeface="Arial" panose="020B0604020202020204" pitchFamily="34" charset="0"/>
              </a:rPr>
              <a:t>Place the vaccine tip inside the other nostril and with a single motion, depress plunger as rapidly as possible</a:t>
            </a:r>
          </a:p>
          <a:p>
            <a:pPr marL="342900" indent="-342900">
              <a:buFont typeface="+mj-lt"/>
              <a:buAutoNum type="arabicPeriod"/>
            </a:pPr>
            <a:endParaRPr lang="en-US" dirty="0"/>
          </a:p>
        </p:txBody>
      </p:sp>
      <p:sp>
        <p:nvSpPr>
          <p:cNvPr id="4" name="TextBox 3"/>
          <p:cNvSpPr txBox="1"/>
          <p:nvPr/>
        </p:nvSpPr>
        <p:spPr>
          <a:xfrm>
            <a:off x="141250" y="4200162"/>
            <a:ext cx="7099610" cy="738664"/>
          </a:xfrm>
          <a:prstGeom prst="rect">
            <a:avLst/>
          </a:prstGeom>
          <a:noFill/>
        </p:spPr>
        <p:txBody>
          <a:bodyPr wrap="square" rtlCol="0">
            <a:spAutoFit/>
          </a:bodyPr>
          <a:lstStyle/>
          <a:p>
            <a:r>
              <a:rPr lang="en-US" sz="1400" dirty="0" smtClean="0">
                <a:latin typeface="Arial Narrow" panose="020B0606020202030204" pitchFamily="34" charset="0"/>
              </a:rPr>
              <a:t>Note: Patient does not need to sniff in while you are depressing plunger, and if some vaccine drips out, there is no need to re-vaccinate.</a:t>
            </a:r>
          </a:p>
          <a:p>
            <a:r>
              <a:rPr lang="en-US" sz="1400" dirty="0" smtClean="0">
                <a:latin typeface="Arial Narrow" panose="020B0606020202030204" pitchFamily="34" charset="0"/>
              </a:rPr>
              <a:t>FluMist</a:t>
            </a:r>
            <a:r>
              <a:rPr lang="en-US" sz="1400" dirty="0">
                <a:latin typeface="Arial Narrow" panose="020B0606020202030204" pitchFamily="34" charset="0"/>
              </a:rPr>
              <a:t> Resource: </a:t>
            </a:r>
            <a:r>
              <a:rPr lang="en-US" sz="1400" dirty="0">
                <a:latin typeface="Arial Narrow" panose="020B0606020202030204" pitchFamily="34" charset="0"/>
                <a:hlinkClick r:id="rId2"/>
              </a:rPr>
              <a:t>https://</a:t>
            </a:r>
            <a:r>
              <a:rPr lang="en-US" sz="1400" dirty="0" smtClean="0">
                <a:latin typeface="Arial Narrow" panose="020B0606020202030204" pitchFamily="34" charset="0"/>
                <a:hlinkClick r:id="rId2"/>
              </a:rPr>
              <a:t>www.flumistquadrivalenthcp.com/dosing-and-administration/administration.html</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pic>
        <p:nvPicPr>
          <p:cNvPr id="5" name="Picture 4"/>
          <p:cNvPicPr>
            <a:picLocks noChangeAspect="1"/>
          </p:cNvPicPr>
          <p:nvPr/>
        </p:nvPicPr>
        <p:blipFill>
          <a:blip r:embed="rId3"/>
          <a:stretch>
            <a:fillRect/>
          </a:stretch>
        </p:blipFill>
        <p:spPr>
          <a:xfrm>
            <a:off x="8144808" y="4209484"/>
            <a:ext cx="646232" cy="646232"/>
          </a:xfrm>
          <a:prstGeom prst="rect">
            <a:avLst/>
          </a:prstGeom>
        </p:spPr>
      </p:pic>
      <p:pic>
        <p:nvPicPr>
          <p:cNvPr id="6" name="Picture 5"/>
          <p:cNvPicPr>
            <a:picLocks noChangeAspect="1"/>
          </p:cNvPicPr>
          <p:nvPr/>
        </p:nvPicPr>
        <p:blipFill>
          <a:blip r:embed="rId4"/>
          <a:stretch>
            <a:fillRect/>
          </a:stretch>
        </p:blipFill>
        <p:spPr>
          <a:xfrm>
            <a:off x="6212915" y="1369002"/>
            <a:ext cx="2055889" cy="1162024"/>
          </a:xfrm>
          <a:prstGeom prst="rect">
            <a:avLst/>
          </a:prstGeom>
        </p:spPr>
      </p:pic>
    </p:spTree>
    <p:extLst>
      <p:ext uri="{BB962C8B-B14F-4D97-AF65-F5344CB8AC3E}">
        <p14:creationId xmlns:p14="http://schemas.microsoft.com/office/powerpoint/2010/main" val="28982300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Equipment and supplies</a:t>
            </a:r>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79694" y="1867144"/>
            <a:ext cx="2466975" cy="1847850"/>
          </a:xfrm>
        </p:spPr>
      </p:pic>
      <p:pic>
        <p:nvPicPr>
          <p:cNvPr id="4" name="Picture 3"/>
          <p:cNvPicPr>
            <a:picLocks noChangeAspect="1"/>
          </p:cNvPicPr>
          <p:nvPr/>
        </p:nvPicPr>
        <p:blipFill>
          <a:blip r:embed="rId3"/>
          <a:stretch>
            <a:fillRect/>
          </a:stretch>
        </p:blipFill>
        <p:spPr>
          <a:xfrm>
            <a:off x="8113429" y="4203814"/>
            <a:ext cx="646232" cy="646232"/>
          </a:xfrm>
          <a:prstGeom prst="rect">
            <a:avLst/>
          </a:prstGeom>
        </p:spPr>
      </p:pic>
      <p:pic>
        <p:nvPicPr>
          <p:cNvPr id="6" name="Picture 5"/>
          <p:cNvPicPr>
            <a:picLocks noChangeAspect="1"/>
          </p:cNvPicPr>
          <p:nvPr/>
        </p:nvPicPr>
        <p:blipFill>
          <a:blip r:embed="rId4"/>
          <a:stretch>
            <a:fillRect/>
          </a:stretch>
        </p:blipFill>
        <p:spPr>
          <a:xfrm>
            <a:off x="193868" y="1378324"/>
            <a:ext cx="2466975" cy="1847850"/>
          </a:xfrm>
          <a:prstGeom prst="rect">
            <a:avLst/>
          </a:prstGeom>
        </p:spPr>
      </p:pic>
      <p:sp>
        <p:nvSpPr>
          <p:cNvPr id="7" name="TextBox 6"/>
          <p:cNvSpPr txBox="1"/>
          <p:nvPr/>
        </p:nvSpPr>
        <p:spPr>
          <a:xfrm flipH="1">
            <a:off x="112626" y="2958790"/>
            <a:ext cx="2028408" cy="261610"/>
          </a:xfrm>
          <a:prstGeom prst="rect">
            <a:avLst/>
          </a:prstGeom>
          <a:noFill/>
        </p:spPr>
        <p:txBody>
          <a:bodyPr wrap="square" rtlCol="0">
            <a:spAutoFit/>
          </a:bodyPr>
          <a:lstStyle/>
          <a:p>
            <a:r>
              <a:rPr lang="en-US" sz="1100" dirty="0" smtClean="0"/>
              <a:t>BD</a:t>
            </a:r>
            <a:endParaRPr lang="en-US" sz="1100" dirty="0"/>
          </a:p>
        </p:txBody>
      </p:sp>
      <p:pic>
        <p:nvPicPr>
          <p:cNvPr id="8" name="Picture 7"/>
          <p:cNvPicPr>
            <a:picLocks noChangeAspect="1"/>
          </p:cNvPicPr>
          <p:nvPr/>
        </p:nvPicPr>
        <p:blipFill>
          <a:blip r:embed="rId5"/>
          <a:stretch>
            <a:fillRect/>
          </a:stretch>
        </p:blipFill>
        <p:spPr>
          <a:xfrm>
            <a:off x="6486412" y="1378324"/>
            <a:ext cx="1627017" cy="2131392"/>
          </a:xfrm>
          <a:prstGeom prst="rect">
            <a:avLst/>
          </a:prstGeom>
        </p:spPr>
      </p:pic>
      <p:sp>
        <p:nvSpPr>
          <p:cNvPr id="9" name="TextBox 8"/>
          <p:cNvSpPr txBox="1"/>
          <p:nvPr/>
        </p:nvSpPr>
        <p:spPr>
          <a:xfrm flipH="1">
            <a:off x="6417699" y="3263495"/>
            <a:ext cx="1551705" cy="246221"/>
          </a:xfrm>
          <a:prstGeom prst="rect">
            <a:avLst/>
          </a:prstGeom>
          <a:noFill/>
        </p:spPr>
        <p:txBody>
          <a:bodyPr wrap="square" rtlCol="0">
            <a:spAutoFit/>
          </a:bodyPr>
          <a:lstStyle/>
          <a:p>
            <a:r>
              <a:rPr lang="en-US" sz="1000" dirty="0" smtClean="0"/>
              <a:t>Retractable Technologies</a:t>
            </a:r>
            <a:endParaRPr lang="en-US" sz="1000" dirty="0"/>
          </a:p>
        </p:txBody>
      </p:sp>
    </p:spTree>
    <p:extLst>
      <p:ext uri="{BB962C8B-B14F-4D97-AF65-F5344CB8AC3E}">
        <p14:creationId xmlns:p14="http://schemas.microsoft.com/office/powerpoint/2010/main" val="40227588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Safety needle devices Resources</a:t>
            </a:r>
            <a:endParaRPr lang="en-US" dirty="0"/>
          </a:p>
        </p:txBody>
      </p:sp>
      <p:sp>
        <p:nvSpPr>
          <p:cNvPr id="3" name="Content Placeholder 2"/>
          <p:cNvSpPr>
            <a:spLocks noGrp="1"/>
          </p:cNvSpPr>
          <p:nvPr>
            <p:ph sz="quarter" idx="13"/>
          </p:nvPr>
        </p:nvSpPr>
        <p:spPr>
          <a:xfrm>
            <a:off x="514351" y="1143541"/>
            <a:ext cx="7796030" cy="2483392"/>
          </a:xfrm>
        </p:spPr>
        <p:txBody>
          <a:bodyPr/>
          <a:lstStyle/>
          <a:p>
            <a:r>
              <a:rPr lang="en-US" dirty="0" smtClean="0"/>
              <a:t>CardioMed</a:t>
            </a:r>
            <a:r>
              <a:rPr lang="en-US" dirty="0"/>
              <a:t> Supplies </a:t>
            </a:r>
            <a:r>
              <a:rPr lang="en-US" dirty="0" smtClean="0"/>
              <a:t>INC. easypoint safety needle: </a:t>
            </a:r>
            <a:r>
              <a:rPr lang="en-US" dirty="0">
                <a:hlinkClick r:id="rId2"/>
              </a:rPr>
              <a:t>https://cardiomed.com/catalog/safety-devices/easypoint</a:t>
            </a:r>
            <a:r>
              <a:rPr lang="en-US" dirty="0" smtClean="0">
                <a:hlinkClick r:id="rId2"/>
              </a:rPr>
              <a:t>/</a:t>
            </a:r>
            <a:endParaRPr lang="en-US" dirty="0" smtClean="0"/>
          </a:p>
          <a:p>
            <a:r>
              <a:rPr lang="en-US" dirty="0"/>
              <a:t>BD Eclipse </a:t>
            </a:r>
            <a:r>
              <a:rPr lang="en-US" dirty="0" smtClean="0"/>
              <a:t>safety needle</a:t>
            </a:r>
            <a:r>
              <a:rPr lang="en-US" dirty="0"/>
              <a:t>:  </a:t>
            </a:r>
            <a:r>
              <a:rPr lang="en-US" dirty="0">
                <a:hlinkClick r:id="rId3"/>
              </a:rPr>
              <a:t>https://</a:t>
            </a:r>
            <a:r>
              <a:rPr lang="en-US" dirty="0" smtClean="0">
                <a:hlinkClick r:id="rId3"/>
              </a:rPr>
              <a:t>www.youtube.com/watch?v=qQRgqK_ONKk</a:t>
            </a:r>
            <a:r>
              <a:rPr lang="en-US" dirty="0" smtClean="0"/>
              <a:t> </a:t>
            </a:r>
          </a:p>
          <a:p>
            <a:r>
              <a:rPr lang="en-US" dirty="0" smtClean="0"/>
              <a:t>Braun SolCare</a:t>
            </a:r>
            <a:r>
              <a:rPr lang="en-US" dirty="0"/>
              <a:t> </a:t>
            </a:r>
            <a:r>
              <a:rPr lang="en-US" dirty="0" smtClean="0"/>
              <a:t>safety needle</a:t>
            </a:r>
            <a:r>
              <a:rPr lang="en-US" dirty="0"/>
              <a:t>: </a:t>
            </a:r>
            <a:r>
              <a:rPr lang="en-US" dirty="0">
                <a:hlinkClick r:id="rId4"/>
              </a:rPr>
              <a:t>https://</a:t>
            </a:r>
            <a:r>
              <a:rPr lang="en-US" dirty="0" smtClean="0">
                <a:hlinkClick r:id="rId4"/>
              </a:rPr>
              <a:t>www.youtube.com/watch?v=yKpQkuTR968</a:t>
            </a:r>
            <a:r>
              <a:rPr lang="en-US" dirty="0" smtClean="0"/>
              <a:t> </a:t>
            </a:r>
          </a:p>
          <a:p>
            <a:endParaRPr lang="en-US" dirty="0"/>
          </a:p>
        </p:txBody>
      </p:sp>
      <p:pic>
        <p:nvPicPr>
          <p:cNvPr id="4" name="Picture 3"/>
          <p:cNvPicPr>
            <a:picLocks noChangeAspect="1"/>
          </p:cNvPicPr>
          <p:nvPr/>
        </p:nvPicPr>
        <p:blipFill>
          <a:blip r:embed="rId5"/>
          <a:stretch>
            <a:fillRect/>
          </a:stretch>
        </p:blipFill>
        <p:spPr>
          <a:xfrm>
            <a:off x="8113429" y="4203814"/>
            <a:ext cx="646232" cy="646232"/>
          </a:xfrm>
          <a:prstGeom prst="rect">
            <a:avLst/>
          </a:prstGeom>
        </p:spPr>
      </p:pic>
      <p:pic>
        <p:nvPicPr>
          <p:cNvPr id="5" name="Picture 4"/>
          <p:cNvPicPr>
            <a:picLocks noChangeAspect="1"/>
          </p:cNvPicPr>
          <p:nvPr/>
        </p:nvPicPr>
        <p:blipFill>
          <a:blip r:embed="rId6"/>
          <a:stretch>
            <a:fillRect/>
          </a:stretch>
        </p:blipFill>
        <p:spPr>
          <a:xfrm>
            <a:off x="193865" y="2917745"/>
            <a:ext cx="1850526" cy="1850526"/>
          </a:xfrm>
          <a:prstGeom prst="rect">
            <a:avLst/>
          </a:prstGeom>
        </p:spPr>
      </p:pic>
    </p:spTree>
    <p:extLst>
      <p:ext uri="{BB962C8B-B14F-4D97-AF65-F5344CB8AC3E}">
        <p14:creationId xmlns:p14="http://schemas.microsoft.com/office/powerpoint/2010/main" val="5636061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Additional supplies needed</a:t>
            </a:r>
            <a:endParaRPr lang="en-US" dirty="0"/>
          </a:p>
        </p:txBody>
      </p:sp>
      <p:sp>
        <p:nvSpPr>
          <p:cNvPr id="3" name="Content Placeholder 2"/>
          <p:cNvSpPr>
            <a:spLocks noGrp="1"/>
          </p:cNvSpPr>
          <p:nvPr>
            <p:ph sz="quarter" idx="13"/>
          </p:nvPr>
        </p:nvSpPr>
        <p:spPr>
          <a:xfrm>
            <a:off x="514350" y="1378324"/>
            <a:ext cx="8317415" cy="2992953"/>
          </a:xfrm>
        </p:spPr>
        <p:txBody>
          <a:bodyPr>
            <a:normAutofit fontScale="70000" lnSpcReduction="20000"/>
          </a:bodyPr>
          <a:lstStyle/>
          <a:p>
            <a:pPr marL="342900" indent="-342900">
              <a:buFont typeface="+mj-lt"/>
              <a:buAutoNum type="arabicPeriod"/>
            </a:pPr>
            <a:r>
              <a:rPr lang="en-US" sz="1800" cap="none" dirty="0" smtClean="0">
                <a:latin typeface="Arial" panose="020B0604020202020204" pitchFamily="34" charset="0"/>
              </a:rPr>
              <a:t>Vaccines, needles, syringes, proper storage containers/temperature logs</a:t>
            </a:r>
          </a:p>
          <a:p>
            <a:pPr marL="342900" indent="-342900">
              <a:buFont typeface="+mj-lt"/>
              <a:buAutoNum type="arabicPeriod"/>
            </a:pPr>
            <a:r>
              <a:rPr lang="en-US" sz="1800" cap="none" dirty="0" smtClean="0">
                <a:latin typeface="Arial" panose="020B0604020202020204" pitchFamily="34" charset="0"/>
              </a:rPr>
              <a:t>Screening questions/consent form, vaccine information statement form</a:t>
            </a:r>
          </a:p>
          <a:p>
            <a:pPr marL="342900" indent="-342900">
              <a:buFont typeface="+mj-lt"/>
              <a:buAutoNum type="arabicPeriod"/>
            </a:pPr>
            <a:r>
              <a:rPr lang="en-US" sz="1800" cap="none" dirty="0" smtClean="0">
                <a:latin typeface="Arial" panose="020B0604020202020204" pitchFamily="34" charset="0"/>
              </a:rPr>
              <a:t>Alcohol pads</a:t>
            </a:r>
          </a:p>
          <a:p>
            <a:pPr marL="342900" indent="-342900">
              <a:buFont typeface="+mj-lt"/>
              <a:buAutoNum type="arabicPeriod"/>
            </a:pPr>
            <a:r>
              <a:rPr lang="en-US" sz="1800" cap="none" dirty="0" smtClean="0">
                <a:latin typeface="Arial" panose="020B0604020202020204" pitchFamily="34" charset="0"/>
              </a:rPr>
              <a:t>Cotton or gauze</a:t>
            </a:r>
          </a:p>
          <a:p>
            <a:pPr marL="342900" indent="-342900">
              <a:buFont typeface="+mj-lt"/>
              <a:buAutoNum type="arabicPeriod"/>
            </a:pPr>
            <a:r>
              <a:rPr lang="en-US" sz="1800" cap="none" dirty="0" smtClean="0">
                <a:latin typeface="Arial" panose="020B0604020202020204" pitchFamily="34" charset="0"/>
              </a:rPr>
              <a:t>Band-Aids</a:t>
            </a:r>
          </a:p>
          <a:p>
            <a:pPr marL="342900" indent="-342900">
              <a:buFont typeface="+mj-lt"/>
              <a:buAutoNum type="arabicPeriod"/>
            </a:pPr>
            <a:r>
              <a:rPr lang="en-US" sz="1800" cap="none" dirty="0" smtClean="0">
                <a:latin typeface="Arial" panose="020B0604020202020204" pitchFamily="34" charset="0"/>
              </a:rPr>
              <a:t>Gloves</a:t>
            </a:r>
          </a:p>
          <a:p>
            <a:pPr marL="342900" indent="-342900">
              <a:buFont typeface="+mj-lt"/>
              <a:buAutoNum type="arabicPeriod"/>
            </a:pPr>
            <a:r>
              <a:rPr lang="en-US" sz="1800" cap="none" dirty="0" smtClean="0">
                <a:latin typeface="Arial" panose="020B0604020202020204" pitchFamily="34" charset="0"/>
              </a:rPr>
              <a:t>Face or eye covering</a:t>
            </a:r>
          </a:p>
          <a:p>
            <a:pPr marL="342900" indent="-342900">
              <a:buFont typeface="+mj-lt"/>
              <a:buAutoNum type="arabicPeriod"/>
            </a:pPr>
            <a:r>
              <a:rPr lang="en-US" sz="1800" cap="none" dirty="0" smtClean="0">
                <a:latin typeface="Arial" panose="020B0604020202020204" pitchFamily="34" charset="0"/>
              </a:rPr>
              <a:t>Emergency kit(s)</a:t>
            </a:r>
          </a:p>
          <a:p>
            <a:pPr marL="342900" indent="-342900">
              <a:buFont typeface="+mj-lt"/>
              <a:buAutoNum type="arabicPeriod"/>
            </a:pPr>
            <a:r>
              <a:rPr lang="en-US" sz="1800" cap="none" dirty="0" smtClean="0">
                <a:latin typeface="Arial" panose="020B0604020202020204" pitchFamily="34" charset="0"/>
              </a:rPr>
              <a:t>Sanitizer and disinfection products</a:t>
            </a:r>
          </a:p>
          <a:p>
            <a:pPr marL="342900" indent="-342900">
              <a:buFont typeface="+mj-lt"/>
              <a:buAutoNum type="arabicPeriod"/>
            </a:pPr>
            <a:r>
              <a:rPr lang="en-US" sz="1800" cap="none" dirty="0" smtClean="0">
                <a:latin typeface="Arial" panose="020B0604020202020204" pitchFamily="34" charset="0"/>
              </a:rPr>
              <a:t> Additional items suggested can be found </a:t>
            </a:r>
            <a:r>
              <a:rPr lang="en-US" sz="1800" cap="none" dirty="0">
                <a:latin typeface="Arial" panose="020B0604020202020204" pitchFamily="34" charset="0"/>
              </a:rPr>
              <a:t>at i</a:t>
            </a:r>
            <a:r>
              <a:rPr lang="en-US" sz="1800" cap="none" dirty="0" smtClean="0">
                <a:latin typeface="Arial" panose="020B0604020202020204" pitchFamily="34" charset="0"/>
              </a:rPr>
              <a:t>mmunize.org</a:t>
            </a:r>
            <a:r>
              <a:rPr lang="en-US" sz="1800" cap="none" dirty="0">
                <a:latin typeface="Arial" panose="020B0604020202020204" pitchFamily="34" charset="0"/>
              </a:rPr>
              <a:t>: </a:t>
            </a:r>
            <a:r>
              <a:rPr lang="en-US" sz="1800" cap="none" dirty="0">
                <a:latin typeface="Arial" panose="020B0604020202020204" pitchFamily="34" charset="0"/>
                <a:hlinkClick r:id="rId2"/>
              </a:rPr>
              <a:t>https://</a:t>
            </a:r>
            <a:r>
              <a:rPr lang="en-US" sz="1800" cap="none" dirty="0" smtClean="0">
                <a:latin typeface="Arial" panose="020B0604020202020204" pitchFamily="34" charset="0"/>
                <a:hlinkClick r:id="rId2"/>
              </a:rPr>
              <a:t>www.immunize.org/catg.d/p3046.pdf</a:t>
            </a:r>
            <a:r>
              <a:rPr lang="en-US" sz="1800" cap="none" dirty="0" smtClean="0">
                <a:latin typeface="Arial" panose="020B0604020202020204" pitchFamily="34" charset="0"/>
              </a:rPr>
              <a:t> </a:t>
            </a:r>
          </a:p>
          <a:p>
            <a:pPr marL="342900" indent="-342900">
              <a:buFont typeface="+mj-lt"/>
              <a:buAutoNum type="arabicPeriod"/>
            </a:pPr>
            <a:endParaRPr lang="en-US" dirty="0"/>
          </a:p>
        </p:txBody>
      </p:sp>
      <p:pic>
        <p:nvPicPr>
          <p:cNvPr id="4" name="Picture 3"/>
          <p:cNvPicPr>
            <a:picLocks noChangeAspect="1"/>
          </p:cNvPicPr>
          <p:nvPr/>
        </p:nvPicPr>
        <p:blipFill>
          <a:blip r:embed="rId3"/>
          <a:stretch>
            <a:fillRect/>
          </a:stretch>
        </p:blipFill>
        <p:spPr>
          <a:xfrm>
            <a:off x="8185533" y="4207727"/>
            <a:ext cx="646232" cy="646232"/>
          </a:xfrm>
          <a:prstGeom prst="rect">
            <a:avLst/>
          </a:prstGeom>
        </p:spPr>
      </p:pic>
    </p:spTree>
    <p:extLst>
      <p:ext uri="{BB962C8B-B14F-4D97-AF65-F5344CB8AC3E}">
        <p14:creationId xmlns:p14="http://schemas.microsoft.com/office/powerpoint/2010/main" val="13456459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7 Rights of Vaccine administration</a:t>
            </a:r>
            <a:endParaRPr lang="en-US" dirty="0"/>
          </a:p>
        </p:txBody>
      </p:sp>
      <p:sp>
        <p:nvSpPr>
          <p:cNvPr id="3" name="Content Placeholder 2"/>
          <p:cNvSpPr>
            <a:spLocks noGrp="1"/>
          </p:cNvSpPr>
          <p:nvPr>
            <p:ph sz="quarter" idx="13"/>
          </p:nvPr>
        </p:nvSpPr>
        <p:spPr/>
        <p:txBody>
          <a:bodyPr>
            <a:normAutofit lnSpcReduction="10000"/>
          </a:bodyPr>
          <a:lstStyle/>
          <a:p>
            <a:pPr>
              <a:buFont typeface="Wingdings" panose="05000000000000000000" pitchFamily="2" charset="2"/>
              <a:buChar char="ü"/>
            </a:pPr>
            <a:r>
              <a:rPr lang="en-US" dirty="0" smtClean="0"/>
              <a:t>Right patient</a:t>
            </a:r>
          </a:p>
          <a:p>
            <a:pPr>
              <a:buFont typeface="Wingdings" panose="05000000000000000000" pitchFamily="2" charset="2"/>
              <a:buChar char="ü"/>
            </a:pPr>
            <a:r>
              <a:rPr lang="en-US" dirty="0" smtClean="0"/>
              <a:t>Right time</a:t>
            </a:r>
          </a:p>
          <a:p>
            <a:pPr>
              <a:buFont typeface="Wingdings" panose="05000000000000000000" pitchFamily="2" charset="2"/>
              <a:buChar char="ü"/>
            </a:pPr>
            <a:r>
              <a:rPr lang="en-US" dirty="0" smtClean="0"/>
              <a:t>Right vaccine</a:t>
            </a:r>
          </a:p>
          <a:p>
            <a:pPr>
              <a:buFont typeface="Wingdings" panose="05000000000000000000" pitchFamily="2" charset="2"/>
              <a:buChar char="ü"/>
            </a:pPr>
            <a:r>
              <a:rPr lang="en-US" dirty="0" smtClean="0"/>
              <a:t>Right dose</a:t>
            </a:r>
          </a:p>
          <a:p>
            <a:pPr>
              <a:buFont typeface="Wingdings" panose="05000000000000000000" pitchFamily="2" charset="2"/>
              <a:buChar char="ü"/>
            </a:pPr>
            <a:r>
              <a:rPr lang="en-US" dirty="0" smtClean="0"/>
              <a:t>Right route, needle, &amp;</a:t>
            </a:r>
            <a:r>
              <a:rPr lang="en-US" dirty="0"/>
              <a:t> </a:t>
            </a:r>
            <a:r>
              <a:rPr lang="en-US" dirty="0" smtClean="0"/>
              <a:t>technique</a:t>
            </a:r>
          </a:p>
          <a:p>
            <a:pPr>
              <a:buFont typeface="Wingdings" panose="05000000000000000000" pitchFamily="2" charset="2"/>
              <a:buChar char="ü"/>
            </a:pPr>
            <a:r>
              <a:rPr lang="en-US" dirty="0" smtClean="0"/>
              <a:t>Right injection site</a:t>
            </a:r>
          </a:p>
          <a:p>
            <a:pPr>
              <a:buFont typeface="Wingdings" panose="05000000000000000000" pitchFamily="2" charset="2"/>
              <a:buChar char="ü"/>
            </a:pPr>
            <a:r>
              <a:rPr lang="en-US" dirty="0" smtClean="0"/>
              <a:t>Right documentation</a:t>
            </a:r>
            <a:endParaRPr lang="en-US" dirty="0"/>
          </a:p>
        </p:txBody>
      </p:sp>
      <p:sp>
        <p:nvSpPr>
          <p:cNvPr id="4" name="TextBox 3"/>
          <p:cNvSpPr txBox="1"/>
          <p:nvPr/>
        </p:nvSpPr>
        <p:spPr>
          <a:xfrm>
            <a:off x="230458" y="4200162"/>
            <a:ext cx="8482361" cy="307777"/>
          </a:xfrm>
          <a:prstGeom prst="rect">
            <a:avLst/>
          </a:prstGeom>
          <a:noFill/>
        </p:spPr>
        <p:txBody>
          <a:bodyPr wrap="square" rtlCol="0">
            <a:spAutoFit/>
          </a:bodyPr>
          <a:lstStyle/>
          <a:p>
            <a:r>
              <a:rPr lang="en-US" sz="1400" dirty="0" smtClean="0">
                <a:latin typeface="Arial Narrow" panose="020B0606020202030204" pitchFamily="34" charset="0"/>
              </a:rPr>
              <a:t>Immunization Action Coalition 7 Rights Link</a:t>
            </a:r>
            <a:r>
              <a:rPr lang="en-US" sz="1400" dirty="0">
                <a:latin typeface="Arial Narrow" panose="020B0606020202030204" pitchFamily="34" charset="0"/>
              </a:rPr>
              <a:t>: </a:t>
            </a:r>
            <a:r>
              <a:rPr lang="en-US" sz="1400" dirty="0" smtClean="0">
                <a:latin typeface="Arial Narrow" panose="020B0606020202030204" pitchFamily="34" charset="0"/>
                <a:hlinkClick r:id="rId2"/>
              </a:rPr>
              <a:t>https</a:t>
            </a:r>
            <a:r>
              <a:rPr lang="en-US" sz="1400" dirty="0">
                <a:latin typeface="Arial Narrow" panose="020B0606020202030204" pitchFamily="34" charset="0"/>
                <a:hlinkClick r:id="rId2"/>
              </a:rPr>
              <a:t>://</a:t>
            </a:r>
            <a:r>
              <a:rPr lang="en-US" sz="1400" dirty="0" smtClean="0">
                <a:latin typeface="Arial Narrow" panose="020B0606020202030204" pitchFamily="34" charset="0"/>
                <a:hlinkClick r:id="rId2"/>
              </a:rPr>
              <a:t>www.immunize.org/technically-speaking/20141101.asp</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pic>
        <p:nvPicPr>
          <p:cNvPr id="8" name="Picture 7"/>
          <p:cNvPicPr>
            <a:picLocks noChangeAspect="1"/>
          </p:cNvPicPr>
          <p:nvPr/>
        </p:nvPicPr>
        <p:blipFill>
          <a:blip r:embed="rId3"/>
          <a:stretch>
            <a:fillRect/>
          </a:stretch>
        </p:blipFill>
        <p:spPr>
          <a:xfrm>
            <a:off x="8188981" y="4184823"/>
            <a:ext cx="646232" cy="646232"/>
          </a:xfrm>
          <a:prstGeom prst="rect">
            <a:avLst/>
          </a:prstGeom>
        </p:spPr>
      </p:pic>
      <p:pic>
        <p:nvPicPr>
          <p:cNvPr id="9" name="Picture 8"/>
          <p:cNvPicPr>
            <a:picLocks noChangeAspect="1"/>
          </p:cNvPicPr>
          <p:nvPr/>
        </p:nvPicPr>
        <p:blipFill>
          <a:blip r:embed="rId4"/>
          <a:stretch>
            <a:fillRect/>
          </a:stretch>
        </p:blipFill>
        <p:spPr>
          <a:xfrm>
            <a:off x="6039495" y="1450628"/>
            <a:ext cx="1822862" cy="2426418"/>
          </a:xfrm>
          <a:prstGeom prst="rect">
            <a:avLst/>
          </a:prstGeom>
        </p:spPr>
      </p:pic>
    </p:spTree>
    <p:extLst>
      <p:ext uri="{BB962C8B-B14F-4D97-AF65-F5344CB8AC3E}">
        <p14:creationId xmlns:p14="http://schemas.microsoft.com/office/powerpoint/2010/main" val="38695687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Giving vaccines, saving lives!</a:t>
            </a:r>
            <a:endParaRPr lang="en-US" dirty="0"/>
          </a:p>
        </p:txBody>
      </p:sp>
      <p:pic>
        <p:nvPicPr>
          <p:cNvPr id="4" name="Google Shape;83;p15" descr="geting shots 158.JPG"/>
          <p:cNvPicPr preferRelativeResize="0">
            <a:picLocks noGrp="1"/>
          </p:cNvPicPr>
          <p:nvPr>
            <p:ph sz="quarter" idx="13"/>
          </p:nvPr>
        </p:nvPicPr>
        <p:blipFill rotWithShape="1">
          <a:blip r:embed="rId2">
            <a:alphaModFix/>
          </a:blip>
          <a:srcRect/>
          <a:stretch/>
        </p:blipFill>
        <p:spPr>
          <a:xfrm>
            <a:off x="261528" y="1272750"/>
            <a:ext cx="2717547" cy="2482850"/>
          </a:xfrm>
          <a:prstGeom prst="rect">
            <a:avLst/>
          </a:prstGeom>
          <a:noFill/>
          <a:ln>
            <a:noFill/>
          </a:ln>
        </p:spPr>
      </p:pic>
      <p:pic>
        <p:nvPicPr>
          <p:cNvPr id="5" name="Google Shape;84;p15"/>
          <p:cNvPicPr preferRelativeResize="0">
            <a:picLocks/>
          </p:cNvPicPr>
          <p:nvPr/>
        </p:nvPicPr>
        <p:blipFill rotWithShape="1">
          <a:blip r:embed="rId3">
            <a:alphaModFix/>
          </a:blip>
          <a:srcRect l="16666" t="22223" r="27500" b="5554"/>
          <a:stretch/>
        </p:blipFill>
        <p:spPr>
          <a:xfrm>
            <a:off x="5986578" y="1370207"/>
            <a:ext cx="2578258" cy="2500542"/>
          </a:xfrm>
          <a:prstGeom prst="rect">
            <a:avLst/>
          </a:prstGeom>
          <a:noFill/>
          <a:ln>
            <a:noFill/>
          </a:ln>
        </p:spPr>
      </p:pic>
      <p:pic>
        <p:nvPicPr>
          <p:cNvPr id="6" name="Picture 5"/>
          <p:cNvPicPr>
            <a:picLocks noChangeAspect="1"/>
          </p:cNvPicPr>
          <p:nvPr/>
        </p:nvPicPr>
        <p:blipFill>
          <a:blip r:embed="rId4"/>
          <a:stretch>
            <a:fillRect/>
          </a:stretch>
        </p:blipFill>
        <p:spPr>
          <a:xfrm>
            <a:off x="8159245" y="4218683"/>
            <a:ext cx="646232" cy="646232"/>
          </a:xfrm>
          <a:prstGeom prst="rect">
            <a:avLst/>
          </a:prstGeom>
        </p:spPr>
      </p:pic>
      <p:pic>
        <p:nvPicPr>
          <p:cNvPr id="7" name="Picture 6"/>
          <p:cNvPicPr>
            <a:picLocks noChangeAspect="1"/>
          </p:cNvPicPr>
          <p:nvPr/>
        </p:nvPicPr>
        <p:blipFill>
          <a:blip r:embed="rId5"/>
          <a:stretch>
            <a:fillRect/>
          </a:stretch>
        </p:blipFill>
        <p:spPr>
          <a:xfrm>
            <a:off x="2745781" y="2411732"/>
            <a:ext cx="3334801" cy="2505673"/>
          </a:xfrm>
          <a:prstGeom prst="rect">
            <a:avLst/>
          </a:prstGeom>
        </p:spPr>
      </p:pic>
    </p:spTree>
    <p:extLst>
      <p:ext uri="{BB962C8B-B14F-4D97-AF65-F5344CB8AC3E}">
        <p14:creationId xmlns:p14="http://schemas.microsoft.com/office/powerpoint/2010/main" val="13741196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970" y="514350"/>
            <a:ext cx="8281639" cy="863974"/>
          </a:xfrm>
        </p:spPr>
        <p:txBody>
          <a:bodyPr>
            <a:normAutofit fontScale="90000"/>
          </a:bodyPr>
          <a:lstStyle/>
          <a:p>
            <a:pPr algn="ctr"/>
            <a:r>
              <a:rPr lang="en-US" dirty="0" smtClean="0"/>
              <a:t>vaccine administration demonstrations</a:t>
            </a:r>
            <a:endParaRPr lang="en-US" dirty="0"/>
          </a:p>
        </p:txBody>
      </p:sp>
      <p:sp>
        <p:nvSpPr>
          <p:cNvPr id="3" name="Content Placeholder 2"/>
          <p:cNvSpPr>
            <a:spLocks noGrp="1"/>
          </p:cNvSpPr>
          <p:nvPr>
            <p:ph sz="quarter" idx="13"/>
          </p:nvPr>
        </p:nvSpPr>
        <p:spPr/>
        <p:txBody>
          <a:bodyPr/>
          <a:lstStyle/>
          <a:p>
            <a:r>
              <a:rPr lang="en-US" dirty="0"/>
              <a:t>California DOPH, 2014: </a:t>
            </a:r>
            <a:r>
              <a:rPr lang="en-US" dirty="0">
                <a:hlinkClick r:id="rId2"/>
              </a:rPr>
              <a:t>https://</a:t>
            </a:r>
            <a:r>
              <a:rPr lang="en-US" dirty="0" smtClean="0">
                <a:hlinkClick r:id="rId2"/>
              </a:rPr>
              <a:t>www.youtube.com/watch?v=WsZ6NEijlfI</a:t>
            </a:r>
            <a:r>
              <a:rPr lang="en-US" dirty="0" smtClean="0"/>
              <a:t> </a:t>
            </a:r>
            <a:endParaRPr lang="en-US" dirty="0"/>
          </a:p>
          <a:p>
            <a:r>
              <a:rPr lang="en-US" dirty="0" smtClean="0"/>
              <a:t>APHA, 2018: </a:t>
            </a:r>
            <a:r>
              <a:rPr lang="en-US" dirty="0">
                <a:hlinkClick r:id="rId3"/>
              </a:rPr>
              <a:t>https://</a:t>
            </a:r>
            <a:r>
              <a:rPr lang="en-US" dirty="0" smtClean="0">
                <a:hlinkClick r:id="rId3"/>
              </a:rPr>
              <a:t>www.youtube.com/watch?v=1H7LnK0CpOY</a:t>
            </a:r>
            <a:r>
              <a:rPr lang="en-US" dirty="0" smtClean="0"/>
              <a:t> </a:t>
            </a:r>
            <a:endParaRPr lang="en-US" dirty="0"/>
          </a:p>
          <a:p>
            <a:r>
              <a:rPr lang="en-US" dirty="0" smtClean="0"/>
              <a:t>APhA, 2014: </a:t>
            </a:r>
            <a:r>
              <a:rPr lang="en-US" dirty="0" smtClean="0">
                <a:hlinkClick r:id="rId4"/>
              </a:rPr>
              <a:t>https</a:t>
            </a:r>
            <a:r>
              <a:rPr lang="en-US" dirty="0">
                <a:hlinkClick r:id="rId4"/>
              </a:rPr>
              <a:t>://www.youtube.com/watch?v=-</a:t>
            </a:r>
            <a:r>
              <a:rPr lang="en-US" dirty="0" smtClean="0">
                <a:hlinkClick r:id="rId4"/>
              </a:rPr>
              <a:t>STH2nfCIk8</a:t>
            </a:r>
            <a:r>
              <a:rPr lang="en-US" dirty="0" smtClean="0"/>
              <a:t> </a:t>
            </a:r>
            <a:endParaRPr lang="en-US" dirty="0"/>
          </a:p>
        </p:txBody>
      </p:sp>
      <p:pic>
        <p:nvPicPr>
          <p:cNvPr id="4" name="Picture 3"/>
          <p:cNvPicPr>
            <a:picLocks noChangeAspect="1"/>
          </p:cNvPicPr>
          <p:nvPr/>
        </p:nvPicPr>
        <p:blipFill>
          <a:blip r:embed="rId5"/>
          <a:stretch>
            <a:fillRect/>
          </a:stretch>
        </p:blipFill>
        <p:spPr>
          <a:xfrm>
            <a:off x="8159245" y="4200162"/>
            <a:ext cx="646232" cy="646232"/>
          </a:xfrm>
          <a:prstGeom prst="rect">
            <a:avLst/>
          </a:prstGeom>
        </p:spPr>
      </p:pic>
    </p:spTree>
    <p:extLst>
      <p:ext uri="{BB962C8B-B14F-4D97-AF65-F5344CB8AC3E}">
        <p14:creationId xmlns:p14="http://schemas.microsoft.com/office/powerpoint/2010/main" val="22583994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4000"/>
              <a:buFont typeface="Garamond"/>
              <a:buNone/>
            </a:pPr>
            <a:r>
              <a:rPr lang="en" dirty="0" smtClean="0"/>
              <a:t>Objectives</a:t>
            </a:r>
            <a:endParaRPr dirty="0"/>
          </a:p>
        </p:txBody>
      </p:sp>
      <p:sp>
        <p:nvSpPr>
          <p:cNvPr id="5" name="Content Placeholder 4"/>
          <p:cNvSpPr>
            <a:spLocks noGrp="1"/>
          </p:cNvSpPr>
          <p:nvPr>
            <p:ph sz="quarter" idx="13"/>
          </p:nvPr>
        </p:nvSpPr>
        <p:spPr>
          <a:xfrm>
            <a:off x="454878" y="1227878"/>
            <a:ext cx="7796030" cy="2483392"/>
          </a:xfrm>
        </p:spPr>
        <p:txBody>
          <a:bodyPr>
            <a:normAutofit/>
          </a:bodyPr>
          <a:lstStyle/>
          <a:p>
            <a:r>
              <a:rPr lang="en-US" dirty="0" smtClean="0">
                <a:latin typeface="Arial" panose="020B0604020202020204" pitchFamily="34" charset="0"/>
                <a:cs typeface="Arial" panose="020B0604020202020204" pitchFamily="34" charset="0"/>
              </a:rPr>
              <a:t>P</a:t>
            </a:r>
            <a:r>
              <a:rPr lang="en-US" cap="none" dirty="0" smtClean="0">
                <a:latin typeface="Arial" panose="020B0604020202020204" pitchFamily="34" charset="0"/>
                <a:cs typeface="Arial" panose="020B0604020202020204" pitchFamily="34" charset="0"/>
              </a:rPr>
              <a:t>harmacy Technicians, at the completion of this course, will be able to:</a:t>
            </a:r>
            <a:endParaRPr lang="en-US"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D</a:t>
            </a:r>
            <a:r>
              <a:rPr lang="en-US" cap="none" dirty="0" smtClean="0">
                <a:latin typeface="Arial" panose="020B0604020202020204" pitchFamily="34" charset="0"/>
                <a:cs typeface="Arial" panose="020B0604020202020204" pitchFamily="34" charset="0"/>
              </a:rPr>
              <a:t>escribe proper technique when drawing up and administering immunizations.</a:t>
            </a:r>
          </a:p>
          <a:p>
            <a:pPr lvl="1"/>
            <a:r>
              <a:rPr lang="en-US" cap="none" dirty="0" smtClean="0">
                <a:latin typeface="Arial" panose="020B0604020202020204" pitchFamily="34" charset="0"/>
                <a:cs typeface="Arial" panose="020B0604020202020204" pitchFamily="34" charset="0"/>
              </a:rPr>
              <a:t>Recognize vaccines, preparations, and their appropriate routes of administration.</a:t>
            </a:r>
          </a:p>
          <a:p>
            <a:pPr lvl="1"/>
            <a:r>
              <a:rPr lang="en-US" cap="none" dirty="0" smtClean="0">
                <a:latin typeface="Arial" panose="020B0604020202020204" pitchFamily="34" charset="0"/>
                <a:cs typeface="Arial" panose="020B0604020202020204" pitchFamily="34" charset="0"/>
              </a:rPr>
              <a:t>Identify proper supplies, needle size &amp; length based on vaccine, and patient age/size.</a:t>
            </a:r>
          </a:p>
          <a:p>
            <a:pPr lvl="1"/>
            <a:r>
              <a:rPr lang="en-US" cap="none" dirty="0" smtClean="0">
                <a:latin typeface="Arial" panose="020B0604020202020204" pitchFamily="34" charset="0"/>
                <a:cs typeface="Arial" panose="020B0604020202020204" pitchFamily="34" charset="0"/>
              </a:rPr>
              <a:t>Identify proper documentation, reporting, and vaccine storage requirements.</a:t>
            </a:r>
          </a:p>
          <a:p>
            <a:pPr lvl="1"/>
            <a:r>
              <a:rPr lang="en-US" cap="none" dirty="0" smtClean="0">
                <a:latin typeface="Arial" panose="020B0604020202020204" pitchFamily="34" charset="0"/>
                <a:cs typeface="Arial" panose="020B0604020202020204" pitchFamily="34" charset="0"/>
              </a:rPr>
              <a:t>Describe safety measures to avoid accidental needle stick injuries.</a:t>
            </a:r>
          </a:p>
          <a:p>
            <a:pPr lvl="1"/>
            <a:r>
              <a:rPr lang="en-US" cap="none" dirty="0" smtClean="0">
                <a:latin typeface="Arial" panose="020B0604020202020204" pitchFamily="34" charset="0"/>
                <a:cs typeface="Arial" panose="020B0604020202020204" pitchFamily="34" charset="0"/>
              </a:rPr>
              <a:t>Describe appropriate procedures for emergency situations.</a:t>
            </a:r>
          </a:p>
        </p:txBody>
      </p:sp>
      <p:pic>
        <p:nvPicPr>
          <p:cNvPr id="3" name="Picture 2"/>
          <p:cNvPicPr>
            <a:picLocks noChangeAspect="1"/>
          </p:cNvPicPr>
          <p:nvPr/>
        </p:nvPicPr>
        <p:blipFill>
          <a:blip r:embed="rId3"/>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14977236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1176866" y="381703"/>
            <a:ext cx="6798734" cy="977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4000"/>
              <a:buFont typeface="Garamond"/>
              <a:buNone/>
            </a:pPr>
            <a:r>
              <a:rPr lang="en-US" dirty="0" smtClean="0"/>
              <a:t>Vaccine A</a:t>
            </a:r>
            <a:r>
              <a:rPr lang="en" dirty="0" smtClean="0"/>
              <a:t>dministration Technique overview</a:t>
            </a:r>
            <a:endParaRPr dirty="0"/>
          </a:p>
        </p:txBody>
      </p:sp>
      <p:sp>
        <p:nvSpPr>
          <p:cNvPr id="249" name="Google Shape;249;p37"/>
          <p:cNvSpPr txBox="1">
            <a:spLocks noGrp="1"/>
          </p:cNvSpPr>
          <p:nvPr>
            <p:ph type="body" idx="1"/>
          </p:nvPr>
        </p:nvSpPr>
        <p:spPr>
          <a:xfrm>
            <a:off x="1025111" y="1359603"/>
            <a:ext cx="6798600" cy="2583600"/>
          </a:xfrm>
          <a:prstGeom prst="rect">
            <a:avLst/>
          </a:prstGeom>
          <a:noFill/>
          <a:ln>
            <a:noFill/>
          </a:ln>
        </p:spPr>
        <p:txBody>
          <a:bodyPr spcFirstLastPara="1" wrap="square" lIns="91425" tIns="45700" rIns="91425" bIns="45700" anchor="t" anchorCtr="0">
            <a:noAutofit/>
          </a:bodyPr>
          <a:lstStyle/>
          <a:p>
            <a:pPr marL="285750" lvl="0" indent="-285750">
              <a:spcBef>
                <a:spcPts val="0"/>
              </a:spcBef>
              <a:buSzPts val="2760"/>
            </a:pPr>
            <a:r>
              <a:rPr lang="en" sz="1400" cap="none" dirty="0" smtClean="0">
                <a:latin typeface="Arial" panose="020B0604020202020204" pitchFamily="34" charset="0"/>
              </a:rPr>
              <a:t>Review VAR and if you have any questions </a:t>
            </a:r>
            <a:r>
              <a:rPr lang="en" sz="1400" cap="none" dirty="0">
                <a:latin typeface="Arial" panose="020B0604020202020204" pitchFamily="34" charset="0"/>
              </a:rPr>
              <a:t>or concerns, ask </a:t>
            </a:r>
            <a:r>
              <a:rPr lang="en" sz="1400" cap="none" dirty="0" smtClean="0">
                <a:latin typeface="Arial" panose="020B0604020202020204" pitchFamily="34" charset="0"/>
              </a:rPr>
              <a:t>the Supervising Pharmacist.</a:t>
            </a:r>
          </a:p>
          <a:p>
            <a:pPr marL="285750" lvl="0" indent="-285750">
              <a:spcBef>
                <a:spcPts val="0"/>
              </a:spcBef>
              <a:buSzPts val="2760"/>
            </a:pPr>
            <a:r>
              <a:rPr lang="en" sz="1400" cap="none" dirty="0" smtClean="0">
                <a:latin typeface="Arial" panose="020B0604020202020204" pitchFamily="34" charset="0"/>
              </a:rPr>
              <a:t>Confirm the vaccine name with the patient and if the patient has any questions or concerns, ask the Supervising Pharmacist.</a:t>
            </a:r>
            <a:endParaRPr lang="en" sz="1400" cap="none" dirty="0">
              <a:latin typeface="Arial" panose="020B0604020202020204" pitchFamily="34" charset="0"/>
            </a:endParaRPr>
          </a:p>
          <a:p>
            <a:pPr marL="285750" lvl="0" indent="-285750" algn="l" rtl="0">
              <a:lnSpc>
                <a:spcPct val="100000"/>
              </a:lnSpc>
              <a:spcBef>
                <a:spcPts val="0"/>
              </a:spcBef>
              <a:spcAft>
                <a:spcPts val="0"/>
              </a:spcAft>
              <a:buSzPts val="2760"/>
              <a:buChar char="•"/>
            </a:pPr>
            <a:r>
              <a:rPr lang="en" sz="1400" cap="none" dirty="0" smtClean="0">
                <a:latin typeface="Arial" panose="020B0604020202020204" pitchFamily="34" charset="0"/>
              </a:rPr>
              <a:t>Adjust patient clothing to view the needed site of vaccine administration. </a:t>
            </a:r>
            <a:endParaRPr sz="1400" cap="none" dirty="0" smtClean="0">
              <a:latin typeface="Arial" panose="020B0604020202020204" pitchFamily="34" charset="0"/>
            </a:endParaRPr>
          </a:p>
          <a:p>
            <a:pPr marL="285750" lvl="0" indent="-285750" algn="l" rtl="0">
              <a:lnSpc>
                <a:spcPct val="100000"/>
              </a:lnSpc>
              <a:spcBef>
                <a:spcPts val="1080"/>
              </a:spcBef>
              <a:spcAft>
                <a:spcPts val="0"/>
              </a:spcAft>
              <a:buSzPts val="2760"/>
              <a:buChar char="•"/>
            </a:pPr>
            <a:r>
              <a:rPr lang="en" sz="1400" cap="none" dirty="0" smtClean="0">
                <a:latin typeface="Arial" panose="020B0604020202020204" pitchFamily="34" charset="0"/>
              </a:rPr>
              <a:t>Talk to the patient, be open, be friendly, be kind.</a:t>
            </a:r>
          </a:p>
          <a:p>
            <a:pPr marL="285750" lvl="0" indent="-285750" algn="l" rtl="0">
              <a:lnSpc>
                <a:spcPct val="100000"/>
              </a:lnSpc>
              <a:spcBef>
                <a:spcPts val="1080"/>
              </a:spcBef>
              <a:spcAft>
                <a:spcPts val="0"/>
              </a:spcAft>
              <a:buSzPts val="2760"/>
              <a:buChar char="•"/>
            </a:pPr>
            <a:r>
              <a:rPr lang="en-US" sz="1400" cap="none" dirty="0" smtClean="0">
                <a:latin typeface="Arial" panose="020B0604020202020204" pitchFamily="34" charset="0"/>
              </a:rPr>
              <a:t>Put on clean, new gloves.</a:t>
            </a:r>
            <a:endParaRPr sz="1400" cap="none" dirty="0" smtClean="0">
              <a:latin typeface="Arial" panose="020B0604020202020204" pitchFamily="34" charset="0"/>
            </a:endParaRPr>
          </a:p>
          <a:p>
            <a:pPr marL="285750" lvl="0" indent="-285750" algn="l" rtl="0">
              <a:lnSpc>
                <a:spcPct val="100000"/>
              </a:lnSpc>
              <a:spcBef>
                <a:spcPts val="1080"/>
              </a:spcBef>
              <a:spcAft>
                <a:spcPts val="0"/>
              </a:spcAft>
              <a:buSzPts val="2760"/>
              <a:buChar char="•"/>
            </a:pPr>
            <a:r>
              <a:rPr lang="en" sz="1400" cap="none" dirty="0" smtClean="0">
                <a:latin typeface="Arial" panose="020B0604020202020204" pitchFamily="34" charset="0"/>
              </a:rPr>
              <a:t>Have cotton &amp; band-aid opened and ready.</a:t>
            </a:r>
          </a:p>
          <a:p>
            <a:pPr marL="285750" lvl="0" indent="-285750" algn="l" rtl="0">
              <a:lnSpc>
                <a:spcPct val="100000"/>
              </a:lnSpc>
              <a:spcBef>
                <a:spcPts val="1080"/>
              </a:spcBef>
              <a:spcAft>
                <a:spcPts val="0"/>
              </a:spcAft>
              <a:buSzPts val="2760"/>
              <a:buChar char="•"/>
            </a:pPr>
            <a:r>
              <a:rPr lang="en" sz="1400" cap="none" dirty="0" smtClean="0">
                <a:latin typeface="Arial" panose="020B0604020202020204" pitchFamily="34" charset="0"/>
              </a:rPr>
              <a:t>Give vaccine, schedule follow-up appointment, &amp; thank the patient for coming in.</a:t>
            </a:r>
          </a:p>
          <a:p>
            <a:pPr marL="285750" lvl="0" indent="-285750" algn="l" rtl="0">
              <a:lnSpc>
                <a:spcPct val="100000"/>
              </a:lnSpc>
              <a:spcBef>
                <a:spcPts val="1080"/>
              </a:spcBef>
              <a:spcAft>
                <a:spcPts val="0"/>
              </a:spcAft>
              <a:buSzPts val="2760"/>
              <a:buChar char="•"/>
            </a:pPr>
            <a:r>
              <a:rPr lang="en-US" sz="1400" cap="none" dirty="0" smtClean="0">
                <a:latin typeface="Arial" panose="020B0604020202020204" pitchFamily="34" charset="0"/>
              </a:rPr>
              <a:t>R</a:t>
            </a:r>
            <a:r>
              <a:rPr lang="en" sz="1400" cap="none" dirty="0" smtClean="0">
                <a:latin typeface="Arial" panose="020B0604020202020204" pitchFamily="34" charset="0"/>
              </a:rPr>
              <a:t>efer any follow-up questions or other concerns to the Supervising Pharmacist.</a:t>
            </a:r>
            <a:endParaRPr sz="1400" cap="none" dirty="0" smtClean="0">
              <a:latin typeface="Arial" panose="020B0604020202020204" pitchFamily="34" charset="0"/>
            </a:endParaRPr>
          </a:p>
          <a:p>
            <a:pPr marL="285750" lvl="0" indent="-110490" algn="l" rtl="0">
              <a:lnSpc>
                <a:spcPct val="100000"/>
              </a:lnSpc>
              <a:spcBef>
                <a:spcPts val="1080"/>
              </a:spcBef>
              <a:spcAft>
                <a:spcPts val="0"/>
              </a:spcAft>
              <a:buSzPts val="2760"/>
              <a:buNone/>
            </a:pPr>
            <a:endParaRPr dirty="0"/>
          </a:p>
          <a:p>
            <a:pPr marL="285750" lvl="0" indent="-110490" algn="l" rtl="0">
              <a:lnSpc>
                <a:spcPct val="100000"/>
              </a:lnSpc>
              <a:spcBef>
                <a:spcPts val="1080"/>
              </a:spcBef>
              <a:spcAft>
                <a:spcPts val="0"/>
              </a:spcAft>
              <a:buSzPts val="2760"/>
              <a:buNone/>
            </a:pPr>
            <a:endParaRPr dirty="0"/>
          </a:p>
        </p:txBody>
      </p:sp>
      <p:pic>
        <p:nvPicPr>
          <p:cNvPr id="4" name="Picture 3"/>
          <p:cNvPicPr>
            <a:picLocks noChangeAspect="1"/>
          </p:cNvPicPr>
          <p:nvPr/>
        </p:nvPicPr>
        <p:blipFill>
          <a:blip r:embed="rId3"/>
          <a:stretch>
            <a:fillRect/>
          </a:stretch>
        </p:blipFill>
        <p:spPr>
          <a:xfrm>
            <a:off x="8159245" y="4218683"/>
            <a:ext cx="646232" cy="646232"/>
          </a:xfrm>
          <a:prstGeom prst="rect">
            <a:avLst/>
          </a:prstGeom>
        </p:spPr>
      </p:pic>
    </p:spTree>
    <p:extLst>
      <p:ext uri="{BB962C8B-B14F-4D97-AF65-F5344CB8AC3E}">
        <p14:creationId xmlns:p14="http://schemas.microsoft.com/office/powerpoint/2010/main" val="25229266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sirva?</a:t>
            </a:r>
            <a:endParaRPr lang="en-US" dirty="0"/>
          </a:p>
        </p:txBody>
      </p:sp>
      <p:sp>
        <p:nvSpPr>
          <p:cNvPr id="3" name="Content Placeholder 2"/>
          <p:cNvSpPr>
            <a:spLocks noGrp="1"/>
          </p:cNvSpPr>
          <p:nvPr>
            <p:ph sz="quarter" idx="13"/>
          </p:nvPr>
        </p:nvSpPr>
        <p:spPr/>
        <p:txBody>
          <a:bodyPr>
            <a:normAutofit/>
          </a:bodyPr>
          <a:lstStyle/>
          <a:p>
            <a:r>
              <a:rPr lang="en-US" sz="1400" b="1" cap="none" dirty="0">
                <a:latin typeface="Arial" panose="020B0604020202020204" pitchFamily="34" charset="0"/>
              </a:rPr>
              <a:t>Shoulder </a:t>
            </a:r>
            <a:r>
              <a:rPr lang="en-US" sz="1400" b="1" cap="none" dirty="0" smtClean="0">
                <a:latin typeface="Arial" panose="020B0604020202020204" pitchFamily="34" charset="0"/>
              </a:rPr>
              <a:t>Injury Related </a:t>
            </a:r>
            <a:r>
              <a:rPr lang="en-US" sz="1400" b="1" cap="none" dirty="0">
                <a:latin typeface="Arial" panose="020B0604020202020204" pitchFamily="34" charset="0"/>
              </a:rPr>
              <a:t>to </a:t>
            </a:r>
            <a:r>
              <a:rPr lang="en-US" sz="1400" b="1" cap="none" dirty="0" smtClean="0">
                <a:latin typeface="Arial" panose="020B0604020202020204" pitchFamily="34" charset="0"/>
              </a:rPr>
              <a:t>Vaccine Administration </a:t>
            </a:r>
            <a:r>
              <a:rPr lang="en-US" sz="1400" b="1" cap="none" dirty="0">
                <a:latin typeface="Arial" panose="020B0604020202020204" pitchFamily="34" charset="0"/>
              </a:rPr>
              <a:t>(SIRVA) </a:t>
            </a:r>
            <a:r>
              <a:rPr lang="en-US" sz="1400" cap="none" dirty="0">
                <a:latin typeface="Arial" panose="020B0604020202020204" pitchFamily="34" charset="0"/>
              </a:rPr>
              <a:t>is a </a:t>
            </a:r>
            <a:r>
              <a:rPr lang="en-US" sz="1400" u="sng" cap="none" dirty="0">
                <a:latin typeface="Arial" panose="020B0604020202020204" pitchFamily="34" charset="0"/>
              </a:rPr>
              <a:t>preventable </a:t>
            </a:r>
            <a:r>
              <a:rPr lang="en-US" sz="1400" cap="none" dirty="0">
                <a:latin typeface="Arial" panose="020B0604020202020204" pitchFamily="34" charset="0"/>
              </a:rPr>
              <a:t>occurrence caused by the injection of a vaccine into the shoulder capsule rather than the deltoid muscle. </a:t>
            </a:r>
            <a:endParaRPr lang="en-US" sz="1400" cap="none" dirty="0" smtClean="0">
              <a:latin typeface="Arial" panose="020B0604020202020204" pitchFamily="34" charset="0"/>
            </a:endParaRPr>
          </a:p>
          <a:p>
            <a:r>
              <a:rPr lang="en-US" sz="1400" cap="none" dirty="0" smtClean="0">
                <a:latin typeface="Arial" panose="020B0604020202020204" pitchFamily="34" charset="0"/>
              </a:rPr>
              <a:t>This results in inflammation </a:t>
            </a:r>
            <a:r>
              <a:rPr lang="en-US" sz="1400" cap="none" dirty="0">
                <a:latin typeface="Arial" panose="020B0604020202020204" pitchFamily="34" charset="0"/>
              </a:rPr>
              <a:t>of the </a:t>
            </a:r>
            <a:r>
              <a:rPr lang="en-US" sz="1400" cap="none" dirty="0" smtClean="0">
                <a:latin typeface="Arial" panose="020B0604020202020204" pitchFamily="34" charset="0"/>
              </a:rPr>
              <a:t>shoulder, causes </a:t>
            </a:r>
            <a:r>
              <a:rPr lang="en-US" sz="1400" cap="none" dirty="0">
                <a:latin typeface="Arial" panose="020B0604020202020204" pitchFamily="34" charset="0"/>
              </a:rPr>
              <a:t>patients to experience pain</a:t>
            </a:r>
            <a:r>
              <a:rPr lang="en-US" sz="1400" cap="none" dirty="0" smtClean="0">
                <a:latin typeface="Arial" panose="020B0604020202020204" pitchFamily="34" charset="0"/>
              </a:rPr>
              <a:t>, </a:t>
            </a:r>
            <a:r>
              <a:rPr lang="en-US" sz="1400" cap="none" dirty="0">
                <a:latin typeface="Arial" panose="020B0604020202020204" pitchFamily="34" charset="0"/>
              </a:rPr>
              <a:t>decreased range of motion, </a:t>
            </a:r>
            <a:r>
              <a:rPr lang="en-US" sz="1400" cap="none" dirty="0" smtClean="0">
                <a:latin typeface="Arial" panose="020B0604020202020204" pitchFamily="34" charset="0"/>
              </a:rPr>
              <a:t>and poor quality of life.  </a:t>
            </a:r>
          </a:p>
          <a:p>
            <a:r>
              <a:rPr lang="en-US" sz="1400" cap="none" dirty="0" smtClean="0">
                <a:latin typeface="Arial" panose="020B0604020202020204" pitchFamily="34" charset="0"/>
              </a:rPr>
              <a:t>Immunizers </a:t>
            </a:r>
            <a:r>
              <a:rPr lang="en-US" sz="1400" cap="none" dirty="0">
                <a:latin typeface="Arial" panose="020B0604020202020204" pitchFamily="34" charset="0"/>
              </a:rPr>
              <a:t>can mitigate SIRVA and other injection site events </a:t>
            </a:r>
            <a:r>
              <a:rPr lang="en-US" sz="1400" cap="none" dirty="0" smtClean="0">
                <a:latin typeface="Arial" panose="020B0604020202020204" pitchFamily="34" charset="0"/>
              </a:rPr>
              <a:t>by using proper </a:t>
            </a:r>
            <a:r>
              <a:rPr lang="en-US" sz="1400" cap="none" dirty="0">
                <a:latin typeface="Arial" panose="020B0604020202020204" pitchFamily="34" charset="0"/>
              </a:rPr>
              <a:t>injection </a:t>
            </a:r>
            <a:r>
              <a:rPr lang="en-US" sz="1400" cap="none" dirty="0" smtClean="0">
                <a:latin typeface="Arial" panose="020B0604020202020204" pitchFamily="34" charset="0"/>
              </a:rPr>
              <a:t>technique, using land marking on the injection site (avoid tattoos, moles, and scars if possible), and sitting (not standing) directly adjacent to the patient. </a:t>
            </a:r>
            <a:endParaRPr lang="en-US" sz="1400" cap="none" dirty="0">
              <a:latin typeface="Arial" panose="020B0604020202020204" pitchFamily="34" charset="0"/>
            </a:endParaRPr>
          </a:p>
        </p:txBody>
      </p:sp>
      <p:sp>
        <p:nvSpPr>
          <p:cNvPr id="4" name="TextBox 3"/>
          <p:cNvSpPr txBox="1"/>
          <p:nvPr/>
        </p:nvSpPr>
        <p:spPr>
          <a:xfrm>
            <a:off x="1910576" y="4439226"/>
            <a:ext cx="8512097" cy="307777"/>
          </a:xfrm>
          <a:prstGeom prst="rect">
            <a:avLst/>
          </a:prstGeom>
          <a:noFill/>
        </p:spPr>
        <p:txBody>
          <a:bodyPr wrap="square" rtlCol="0">
            <a:spAutoFit/>
          </a:bodyPr>
          <a:lstStyle/>
          <a:p>
            <a:r>
              <a:rPr lang="en-US" sz="1400" dirty="0">
                <a:latin typeface="Arial Narrow" panose="020B0606020202030204" pitchFamily="34" charset="0"/>
                <a:hlinkClick r:id="rId2"/>
              </a:rPr>
              <a:t>https://www.ncbi.nlm.nih.gov/pmc/articles/PMC6347325</a:t>
            </a:r>
            <a:r>
              <a:rPr lang="en-US" sz="1400" dirty="0" smtClean="0">
                <a:latin typeface="Arial Narrow" panose="020B0606020202030204" pitchFamily="34" charset="0"/>
                <a:hlinkClick r:id="rId2"/>
              </a:rPr>
              <a:t>/</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pic>
        <p:nvPicPr>
          <p:cNvPr id="5" name="Picture 4"/>
          <p:cNvPicPr>
            <a:picLocks noChangeAspect="1"/>
          </p:cNvPicPr>
          <p:nvPr/>
        </p:nvPicPr>
        <p:blipFill>
          <a:blip r:embed="rId3"/>
          <a:stretch>
            <a:fillRect/>
          </a:stretch>
        </p:blipFill>
        <p:spPr>
          <a:xfrm>
            <a:off x="8181548" y="4200162"/>
            <a:ext cx="646232" cy="646232"/>
          </a:xfrm>
          <a:prstGeom prst="rect">
            <a:avLst/>
          </a:prstGeom>
        </p:spPr>
      </p:pic>
      <p:sp>
        <p:nvSpPr>
          <p:cNvPr id="6" name="TextBox 5"/>
          <p:cNvSpPr txBox="1"/>
          <p:nvPr/>
        </p:nvSpPr>
        <p:spPr>
          <a:xfrm>
            <a:off x="743415" y="4408449"/>
            <a:ext cx="7032702" cy="369332"/>
          </a:xfrm>
          <a:prstGeom prst="rect">
            <a:avLst/>
          </a:prstGeom>
          <a:noFill/>
        </p:spPr>
        <p:txBody>
          <a:bodyPr wrap="square" rtlCol="0">
            <a:spAutoFit/>
          </a:bodyPr>
          <a:lstStyle/>
          <a:p>
            <a:r>
              <a:rPr lang="en-US" sz="1400" dirty="0" smtClean="0">
                <a:latin typeface="Arial Narrow" panose="020B0606020202030204" pitchFamily="34" charset="0"/>
              </a:rPr>
              <a:t>SIRVA Resource</a:t>
            </a:r>
            <a:r>
              <a:rPr lang="en-US" dirty="0" smtClean="0"/>
              <a:t>:</a:t>
            </a:r>
            <a:endParaRPr lang="en-US" dirty="0"/>
          </a:p>
        </p:txBody>
      </p:sp>
    </p:spTree>
    <p:extLst>
      <p:ext uri="{BB962C8B-B14F-4D97-AF65-F5344CB8AC3E}">
        <p14:creationId xmlns:p14="http://schemas.microsoft.com/office/powerpoint/2010/main" val="8554205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133815" y="329664"/>
            <a:ext cx="8690517" cy="977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4000"/>
              <a:buFont typeface="Garamond"/>
              <a:buNone/>
            </a:pPr>
            <a:r>
              <a:rPr lang="en" dirty="0"/>
              <a:t>Screening </a:t>
            </a:r>
            <a:r>
              <a:rPr lang="en" dirty="0" smtClean="0"/>
              <a:t>Questions/Responses or vaccine administration record (VAR)</a:t>
            </a:r>
            <a:endParaRPr dirty="0"/>
          </a:p>
        </p:txBody>
      </p:sp>
      <p:sp>
        <p:nvSpPr>
          <p:cNvPr id="125" name="Google Shape;125;p21"/>
          <p:cNvSpPr txBox="1">
            <a:spLocks noGrp="1"/>
          </p:cNvSpPr>
          <p:nvPr>
            <p:ph type="body" idx="1"/>
          </p:nvPr>
        </p:nvSpPr>
        <p:spPr>
          <a:xfrm>
            <a:off x="390293" y="1321587"/>
            <a:ext cx="4088780" cy="2585400"/>
          </a:xfrm>
          <a:prstGeom prst="rect">
            <a:avLst/>
          </a:prstGeom>
          <a:noFill/>
          <a:ln>
            <a:noFill/>
          </a:ln>
        </p:spPr>
        <p:txBody>
          <a:bodyPr spcFirstLastPara="1" wrap="square" lIns="91425" tIns="45700" rIns="91425" bIns="45700" anchor="t" anchorCtr="0">
            <a:noAutofit/>
          </a:bodyPr>
          <a:lstStyle/>
          <a:p>
            <a:pPr marL="285750" lvl="0" indent="-110490" algn="l" rtl="0">
              <a:lnSpc>
                <a:spcPct val="100000"/>
              </a:lnSpc>
              <a:spcBef>
                <a:spcPts val="0"/>
              </a:spcBef>
              <a:spcAft>
                <a:spcPts val="0"/>
              </a:spcAft>
              <a:buSzPts val="2760"/>
              <a:buNone/>
            </a:pPr>
            <a:endParaRPr lang="en" sz="1400" cap="none" dirty="0">
              <a:latin typeface="Arial" panose="020B0604020202020204" pitchFamily="34" charset="0"/>
              <a:hlinkClick r:id="rId3"/>
            </a:endParaRPr>
          </a:p>
          <a:p>
            <a:pPr marL="440055" indent="-342900">
              <a:buFont typeface="+mj-lt"/>
              <a:buAutoNum type="arabicPeriod"/>
            </a:pPr>
            <a:r>
              <a:rPr lang="en-US" sz="1400" cap="none" dirty="0" smtClean="0">
                <a:latin typeface="Arial" panose="020B0604020202020204" pitchFamily="34" charset="0"/>
              </a:rPr>
              <a:t>Are </a:t>
            </a:r>
            <a:r>
              <a:rPr lang="en-US" sz="1400" cap="none" dirty="0">
                <a:latin typeface="Arial" panose="020B0604020202020204" pitchFamily="34" charset="0"/>
              </a:rPr>
              <a:t>you sick today? </a:t>
            </a:r>
          </a:p>
          <a:p>
            <a:pPr marL="440055" indent="-342900">
              <a:buFont typeface="+mj-lt"/>
              <a:buAutoNum type="arabicPeriod"/>
            </a:pPr>
            <a:r>
              <a:rPr lang="en-US" sz="1400" cap="none" dirty="0" smtClean="0">
                <a:latin typeface="Arial" panose="020B0604020202020204" pitchFamily="34" charset="0"/>
              </a:rPr>
              <a:t>Do </a:t>
            </a:r>
            <a:r>
              <a:rPr lang="en-US" sz="1400" cap="none" dirty="0">
                <a:latin typeface="Arial" panose="020B0604020202020204" pitchFamily="34" charset="0"/>
              </a:rPr>
              <a:t>you have allergies to medications, food, a vaccine component, or latex? </a:t>
            </a:r>
          </a:p>
          <a:p>
            <a:pPr marL="440055" indent="-342900">
              <a:buFont typeface="+mj-lt"/>
              <a:buAutoNum type="arabicPeriod"/>
            </a:pPr>
            <a:r>
              <a:rPr lang="en-US" sz="1400" cap="none" dirty="0" smtClean="0">
                <a:latin typeface="Arial" panose="020B0604020202020204" pitchFamily="34" charset="0"/>
              </a:rPr>
              <a:t>Have </a:t>
            </a:r>
            <a:r>
              <a:rPr lang="en-US" sz="1400" cap="none" dirty="0">
                <a:latin typeface="Arial" panose="020B0604020202020204" pitchFamily="34" charset="0"/>
              </a:rPr>
              <a:t>you ever had a serious reaction after receiving a vaccination? </a:t>
            </a:r>
          </a:p>
          <a:p>
            <a:pPr marL="440055" indent="-342900">
              <a:buFont typeface="+mj-lt"/>
              <a:buAutoNum type="arabicPeriod"/>
            </a:pPr>
            <a:r>
              <a:rPr lang="en-US" sz="1400" cap="none" dirty="0" smtClean="0">
                <a:latin typeface="Arial" panose="020B0604020202020204" pitchFamily="34" charset="0"/>
              </a:rPr>
              <a:t>Do </a:t>
            </a:r>
            <a:r>
              <a:rPr lang="en-US" sz="1400" cap="none" dirty="0">
                <a:latin typeface="Arial" panose="020B0604020202020204" pitchFamily="34" charset="0"/>
              </a:rPr>
              <a:t>you have a long-term health problem with heart, lung, kidney, or metabolic </a:t>
            </a:r>
            <a:r>
              <a:rPr lang="en-US" sz="1400" cap="none" dirty="0" smtClean="0">
                <a:latin typeface="Arial" panose="020B0604020202020204" pitchFamily="34" charset="0"/>
              </a:rPr>
              <a:t>disease ?</a:t>
            </a:r>
          </a:p>
          <a:p>
            <a:pPr marL="440055" indent="-342900">
              <a:buFont typeface="+mj-lt"/>
              <a:buAutoNum type="arabicPeriod"/>
            </a:pPr>
            <a:r>
              <a:rPr lang="en-US" sz="1400" cap="none" dirty="0" smtClean="0">
                <a:latin typeface="Arial" panose="020B0604020202020204" pitchFamily="34" charset="0"/>
              </a:rPr>
              <a:t>Full list of adult screening questions:</a:t>
            </a:r>
            <a:r>
              <a:rPr lang="en-US" sz="1400" cap="none" dirty="0">
                <a:latin typeface="Arial" panose="020B0604020202020204" pitchFamily="34" charset="0"/>
              </a:rPr>
              <a:t> </a:t>
            </a:r>
            <a:r>
              <a:rPr lang="en" sz="1400" cap="none" dirty="0" smtClean="0">
                <a:latin typeface="Arial" panose="020B0604020202020204" pitchFamily="34" charset="0"/>
                <a:hlinkClick r:id="rId3"/>
              </a:rPr>
              <a:t>http</a:t>
            </a:r>
            <a:r>
              <a:rPr lang="en" sz="1400" cap="none" dirty="0">
                <a:latin typeface="Arial" panose="020B0604020202020204" pitchFamily="34" charset="0"/>
                <a:hlinkClick r:id="rId3"/>
              </a:rPr>
              <a:t>://www.immunize.org/catg.d/p4065.pdf</a:t>
            </a:r>
            <a:endParaRPr lang="en" sz="1400" cap="none" dirty="0">
              <a:latin typeface="Arial" panose="020B0604020202020204" pitchFamily="34" charset="0"/>
            </a:endParaRPr>
          </a:p>
          <a:p>
            <a:pPr marL="440055" indent="-342900">
              <a:buFont typeface="+mj-lt"/>
              <a:buAutoNum type="arabicPeriod"/>
            </a:pPr>
            <a:endParaRPr lang="en-US" sz="1400" cap="none" dirty="0">
              <a:latin typeface="Arial" panose="020B0604020202020204" pitchFamily="34" charset="0"/>
            </a:endParaRPr>
          </a:p>
          <a:p>
            <a:pPr marL="285750" lvl="0" indent="-110490" algn="l" rtl="0">
              <a:lnSpc>
                <a:spcPct val="100000"/>
              </a:lnSpc>
              <a:spcBef>
                <a:spcPts val="0"/>
              </a:spcBef>
              <a:spcAft>
                <a:spcPts val="0"/>
              </a:spcAft>
              <a:buSzPts val="2760"/>
              <a:buNone/>
            </a:pPr>
            <a:endParaRPr dirty="0"/>
          </a:p>
        </p:txBody>
      </p:sp>
      <p:sp>
        <p:nvSpPr>
          <p:cNvPr id="126" name="Google Shape;126;p21"/>
          <p:cNvSpPr txBox="1">
            <a:spLocks noGrp="1"/>
          </p:cNvSpPr>
          <p:nvPr>
            <p:ph type="body" idx="2"/>
          </p:nvPr>
        </p:nvSpPr>
        <p:spPr>
          <a:xfrm>
            <a:off x="4479073" y="1508538"/>
            <a:ext cx="4144537" cy="2942238"/>
          </a:xfrm>
          <a:prstGeom prst="rect">
            <a:avLst/>
          </a:prstGeom>
          <a:noFill/>
          <a:ln>
            <a:noFill/>
          </a:ln>
        </p:spPr>
        <p:txBody>
          <a:bodyPr spcFirstLastPara="1" wrap="square" lIns="91425" tIns="45700" rIns="91425" bIns="45700" anchor="t" anchorCtr="0">
            <a:noAutofit/>
          </a:bodyPr>
          <a:lstStyle/>
          <a:p>
            <a:pPr marL="440055" indent="-342900">
              <a:buFont typeface="+mj-lt"/>
              <a:buAutoNum type="arabicPeriod"/>
            </a:pPr>
            <a:r>
              <a:rPr lang="en-US" sz="1400" cap="none" dirty="0" smtClean="0">
                <a:latin typeface="Arial" panose="020B0604020202020204" pitchFamily="34" charset="0"/>
              </a:rPr>
              <a:t>Is the child sick today? </a:t>
            </a:r>
          </a:p>
          <a:p>
            <a:pPr marL="440055" indent="-342900">
              <a:buFont typeface="+mj-lt"/>
              <a:buAutoNum type="arabicPeriod"/>
            </a:pPr>
            <a:r>
              <a:rPr lang="en-US" sz="1400" cap="none" dirty="0" smtClean="0">
                <a:latin typeface="Arial" panose="020B0604020202020204" pitchFamily="34" charset="0"/>
              </a:rPr>
              <a:t>Does the child have allergies to medications, food, a vaccine component, or latex? </a:t>
            </a:r>
          </a:p>
          <a:p>
            <a:pPr marL="440055" indent="-342900">
              <a:buFont typeface="+mj-lt"/>
              <a:buAutoNum type="arabicPeriod"/>
            </a:pPr>
            <a:r>
              <a:rPr lang="en-US" sz="1400" cap="none" dirty="0" smtClean="0">
                <a:latin typeface="Arial" panose="020B0604020202020204" pitchFamily="34" charset="0"/>
              </a:rPr>
              <a:t>Has the child had a serious reaction to a vaccine in the past?</a:t>
            </a:r>
          </a:p>
          <a:p>
            <a:pPr marL="440055" indent="-342900">
              <a:buFont typeface="+mj-lt"/>
              <a:buAutoNum type="arabicPeriod"/>
            </a:pPr>
            <a:r>
              <a:rPr lang="en-US" sz="1400" cap="none" dirty="0" smtClean="0">
                <a:latin typeface="Arial" panose="020B0604020202020204" pitchFamily="34" charset="0"/>
              </a:rPr>
              <a:t>Does the child have a long-term health problem with lung, heart, kidney or metabolic disease?</a:t>
            </a:r>
          </a:p>
          <a:p>
            <a:pPr marL="440055" indent="-342900">
              <a:buFont typeface="+mj-lt"/>
              <a:buAutoNum type="arabicPeriod"/>
            </a:pPr>
            <a:r>
              <a:rPr lang="en-US" sz="1400" cap="none" dirty="0">
                <a:latin typeface="Arial" panose="020B0604020202020204" pitchFamily="34" charset="0"/>
              </a:rPr>
              <a:t>Full list of children and teen screening questions: </a:t>
            </a:r>
            <a:r>
              <a:rPr lang="en-US" sz="1400" cap="none" dirty="0">
                <a:latin typeface="Arial" panose="020B0604020202020204" pitchFamily="34" charset="0"/>
                <a:hlinkClick r:id="rId4"/>
              </a:rPr>
              <a:t>https://</a:t>
            </a:r>
            <a:r>
              <a:rPr lang="en-US" sz="1400" cap="none" dirty="0" smtClean="0">
                <a:latin typeface="Arial" panose="020B0604020202020204" pitchFamily="34" charset="0"/>
                <a:hlinkClick r:id="rId4"/>
              </a:rPr>
              <a:t>www.immunize.org/catg.d/p4060.pdf</a:t>
            </a:r>
            <a:r>
              <a:rPr lang="en-US" sz="1400" cap="none" dirty="0" smtClean="0">
                <a:latin typeface="Arial" panose="020B0604020202020204" pitchFamily="34" charset="0"/>
              </a:rPr>
              <a:t>  </a:t>
            </a:r>
          </a:p>
        </p:txBody>
      </p:sp>
      <p:sp>
        <p:nvSpPr>
          <p:cNvPr id="2" name="TextBox 1"/>
          <p:cNvSpPr txBox="1"/>
          <p:nvPr/>
        </p:nvSpPr>
        <p:spPr>
          <a:xfrm flipH="1">
            <a:off x="291046" y="4211769"/>
            <a:ext cx="8533286" cy="646331"/>
          </a:xfrm>
          <a:prstGeom prst="rect">
            <a:avLst/>
          </a:prstGeom>
          <a:noFill/>
        </p:spPr>
        <p:txBody>
          <a:bodyPr wrap="square" rtlCol="0">
            <a:spAutoFit/>
          </a:bodyPr>
          <a:lstStyle/>
          <a:p>
            <a:r>
              <a:rPr lang="en-US" dirty="0" smtClean="0"/>
              <a:t>Note: anytime a screening response is yes, ASK your Supervising Pharmacist and DOCUMENT why it was still safe to administer the vaccine to the patient.  </a:t>
            </a:r>
            <a:endParaRPr lang="en-US" dirty="0"/>
          </a:p>
        </p:txBody>
      </p:sp>
      <p:pic>
        <p:nvPicPr>
          <p:cNvPr id="3" name="Picture 2"/>
          <p:cNvPicPr>
            <a:picLocks noChangeAspect="1"/>
          </p:cNvPicPr>
          <p:nvPr/>
        </p:nvPicPr>
        <p:blipFill>
          <a:blip r:embed="rId5"/>
          <a:stretch>
            <a:fillRect/>
          </a:stretch>
        </p:blipFill>
        <p:spPr>
          <a:xfrm>
            <a:off x="8178100" y="4211868"/>
            <a:ext cx="646232" cy="646232"/>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4"/>
          <p:cNvSpPr txBox="1">
            <a:spLocks noGrp="1"/>
          </p:cNvSpPr>
          <p:nvPr>
            <p:ph type="title"/>
          </p:nvPr>
        </p:nvSpPr>
        <p:spPr>
          <a:xfrm>
            <a:off x="1295400" y="104695"/>
            <a:ext cx="6798734" cy="977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4000"/>
              <a:buFont typeface="Garamond"/>
              <a:buNone/>
            </a:pPr>
            <a:r>
              <a:rPr lang="en-US" dirty="0" smtClean="0"/>
              <a:t>S</a:t>
            </a:r>
            <a:r>
              <a:rPr lang="en" dirty="0" smtClean="0"/>
              <a:t>ample var</a:t>
            </a:r>
            <a:endParaRPr dirty="0"/>
          </a:p>
        </p:txBody>
      </p:sp>
      <p:pic>
        <p:nvPicPr>
          <p:cNvPr id="223" name="Google Shape;223;p34"/>
          <p:cNvPicPr preferRelativeResize="0">
            <a:picLocks noGrp="1"/>
          </p:cNvPicPr>
          <p:nvPr>
            <p:ph type="body" idx="1"/>
          </p:nvPr>
        </p:nvPicPr>
        <p:blipFill rotWithShape="1">
          <a:blip r:embed="rId3">
            <a:alphaModFix/>
          </a:blip>
          <a:srcRect/>
          <a:stretch/>
        </p:blipFill>
        <p:spPr>
          <a:xfrm>
            <a:off x="698811" y="921834"/>
            <a:ext cx="3499990" cy="3813717"/>
          </a:xfrm>
          <a:prstGeom prst="rect">
            <a:avLst/>
          </a:prstGeom>
          <a:noFill/>
          <a:ln>
            <a:noFill/>
          </a:ln>
        </p:spPr>
      </p:pic>
      <p:sp>
        <p:nvSpPr>
          <p:cNvPr id="224" name="Google Shape;224;p34"/>
          <p:cNvSpPr/>
          <p:nvPr/>
        </p:nvSpPr>
        <p:spPr>
          <a:xfrm>
            <a:off x="3758675" y="1257301"/>
            <a:ext cx="1194300" cy="2286000"/>
          </a:xfrm>
          <a:prstGeom prst="rightBrace">
            <a:avLst>
              <a:gd name="adj1" fmla="val 8333"/>
              <a:gd name="adj2" fmla="val 50000"/>
            </a:avLst>
          </a:prstGeom>
          <a:noFill/>
          <a:ln w="381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Garamond"/>
              <a:ea typeface="Garamond"/>
              <a:cs typeface="Garamond"/>
              <a:sym typeface="Garamond"/>
            </a:endParaRPr>
          </a:p>
        </p:txBody>
      </p:sp>
      <p:sp>
        <p:nvSpPr>
          <p:cNvPr id="225" name="Google Shape;225;p34"/>
          <p:cNvSpPr txBox="1"/>
          <p:nvPr/>
        </p:nvSpPr>
        <p:spPr>
          <a:xfrm>
            <a:off x="4953000" y="1846725"/>
            <a:ext cx="3789556" cy="1357500"/>
          </a:xfrm>
          <a:prstGeom prst="rect">
            <a:avLst/>
          </a:prstGeom>
          <a:noFill/>
          <a:ln w="2857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600" b="0" i="0" u="none" strike="noStrike" cap="none" dirty="0">
                <a:solidFill>
                  <a:schemeClr val="dk1"/>
                </a:solidFill>
                <a:latin typeface="Garamond"/>
                <a:ea typeface="Garamond"/>
                <a:cs typeface="Garamond"/>
                <a:sym typeface="Garamond"/>
              </a:rPr>
              <a:t>The patient fills out this section and you </a:t>
            </a:r>
            <a:r>
              <a:rPr lang="en" sz="1600" dirty="0" smtClean="0">
                <a:solidFill>
                  <a:schemeClr val="dk1"/>
                </a:solidFill>
                <a:latin typeface="Garamond"/>
                <a:ea typeface="Garamond"/>
                <a:cs typeface="Garamond"/>
                <a:sym typeface="Garamond"/>
              </a:rPr>
              <a:t>look at it</a:t>
            </a:r>
            <a:r>
              <a:rPr lang="en" sz="1600" b="0" i="0" u="none" strike="noStrike" cap="none" dirty="0" smtClean="0">
                <a:solidFill>
                  <a:schemeClr val="dk1"/>
                </a:solidFill>
                <a:latin typeface="Garamond"/>
                <a:ea typeface="Garamond"/>
                <a:cs typeface="Garamond"/>
                <a:sym typeface="Garamond"/>
              </a:rPr>
              <a:t>, before </a:t>
            </a:r>
            <a:r>
              <a:rPr lang="en" sz="1600" dirty="0" smtClean="0">
                <a:solidFill>
                  <a:schemeClr val="dk1"/>
                </a:solidFill>
                <a:latin typeface="Garamond"/>
                <a:ea typeface="Garamond"/>
                <a:cs typeface="Garamond"/>
                <a:sym typeface="Garamond"/>
              </a:rPr>
              <a:t>immunziation. </a:t>
            </a:r>
            <a:r>
              <a:rPr lang="en-US" sz="1600" dirty="0" smtClean="0">
                <a:solidFill>
                  <a:schemeClr val="dk1"/>
                </a:solidFill>
                <a:latin typeface="Garamond"/>
                <a:ea typeface="Garamond"/>
                <a:cs typeface="Garamond"/>
                <a:sym typeface="Garamond"/>
              </a:rPr>
              <a:t>A</a:t>
            </a:r>
            <a:r>
              <a:rPr lang="en" sz="1600" dirty="0" smtClean="0">
                <a:solidFill>
                  <a:schemeClr val="dk1"/>
                </a:solidFill>
                <a:latin typeface="Garamond"/>
                <a:ea typeface="Garamond"/>
                <a:cs typeface="Garamond"/>
                <a:sym typeface="Garamond"/>
              </a:rPr>
              <a:t>sk the Supervising Pharmacists if questions arise. </a:t>
            </a:r>
            <a:endParaRPr sz="1600" b="0" i="0" u="none" strike="noStrike" cap="none" dirty="0">
              <a:solidFill>
                <a:srgbClr val="000000"/>
              </a:solidFill>
              <a:latin typeface="Arial"/>
              <a:ea typeface="Arial"/>
              <a:cs typeface="Arial"/>
              <a:sym typeface="Arial"/>
            </a:endParaRPr>
          </a:p>
        </p:txBody>
      </p:sp>
      <p:sp>
        <p:nvSpPr>
          <p:cNvPr id="226" name="Google Shape;226;p34"/>
          <p:cNvSpPr/>
          <p:nvPr/>
        </p:nvSpPr>
        <p:spPr>
          <a:xfrm>
            <a:off x="4198800" y="3578925"/>
            <a:ext cx="1287600" cy="1357500"/>
          </a:xfrm>
          <a:prstGeom prst="rightBrace">
            <a:avLst>
              <a:gd name="adj1" fmla="val 8333"/>
              <a:gd name="adj2" fmla="val 50000"/>
            </a:avLst>
          </a:prstGeom>
          <a:noFill/>
          <a:ln w="38100" cap="flat" cmpd="sng">
            <a:solidFill>
              <a:srgbClr val="795E1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Garamond"/>
              <a:ea typeface="Garamond"/>
              <a:cs typeface="Garamond"/>
              <a:sym typeface="Garamond"/>
            </a:endParaRPr>
          </a:p>
        </p:txBody>
      </p:sp>
      <p:sp>
        <p:nvSpPr>
          <p:cNvPr id="227" name="Google Shape;227;p34"/>
          <p:cNvSpPr txBox="1"/>
          <p:nvPr/>
        </p:nvSpPr>
        <p:spPr>
          <a:xfrm>
            <a:off x="5486399" y="3829050"/>
            <a:ext cx="3598128" cy="1065000"/>
          </a:xfrm>
          <a:prstGeom prst="rect">
            <a:avLst/>
          </a:prstGeom>
          <a:noFill/>
          <a:ln w="28575" cap="flat" cmpd="sng">
            <a:solidFill>
              <a:srgbClr val="795E1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600" b="0" i="0" u="none" strike="noStrike" cap="none" dirty="0">
                <a:solidFill>
                  <a:schemeClr val="dk1"/>
                </a:solidFill>
                <a:latin typeface="Garamond"/>
                <a:ea typeface="Garamond"/>
                <a:cs typeface="Garamond"/>
                <a:sym typeface="Garamond"/>
              </a:rPr>
              <a:t>You fill this out after </a:t>
            </a:r>
            <a:r>
              <a:rPr lang="en" sz="1600" b="0" i="0" u="none" strike="noStrike" cap="none" dirty="0" smtClean="0">
                <a:solidFill>
                  <a:schemeClr val="dk1"/>
                </a:solidFill>
                <a:latin typeface="Garamond"/>
                <a:ea typeface="Garamond"/>
                <a:cs typeface="Garamond"/>
                <a:sym typeface="Garamond"/>
              </a:rPr>
              <a:t>immunization is given. Refer to your Supervising Pharmacist for any post-cousenling or questions that arise.</a:t>
            </a:r>
            <a:endParaRPr sz="16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918100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6"/>
          <p:cNvSpPr txBox="1">
            <a:spLocks noGrp="1"/>
          </p:cNvSpPr>
          <p:nvPr>
            <p:ph type="title"/>
          </p:nvPr>
        </p:nvSpPr>
        <p:spPr>
          <a:xfrm>
            <a:off x="1371600" y="171450"/>
            <a:ext cx="6798734" cy="977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4000"/>
              <a:buFont typeface="Garamond"/>
              <a:buNone/>
            </a:pPr>
            <a:r>
              <a:rPr lang="en" dirty="0"/>
              <a:t>Vaccine Information Sheet (VIS)</a:t>
            </a:r>
            <a:endParaRPr dirty="0"/>
          </a:p>
        </p:txBody>
      </p:sp>
      <p:pic>
        <p:nvPicPr>
          <p:cNvPr id="241" name="Google Shape;241;p36" descr="Screenshot 2017-07-30 17.40.54.png"/>
          <p:cNvPicPr preferRelativeResize="0">
            <a:picLocks noGrp="1"/>
          </p:cNvPicPr>
          <p:nvPr>
            <p:ph type="body" idx="1"/>
          </p:nvPr>
        </p:nvPicPr>
        <p:blipFill rotWithShape="1">
          <a:blip r:embed="rId3">
            <a:alphaModFix/>
          </a:blip>
          <a:srcRect l="32954" t="15755" r="34238" b="10767"/>
          <a:stretch/>
        </p:blipFill>
        <p:spPr>
          <a:xfrm>
            <a:off x="666066" y="1077951"/>
            <a:ext cx="3214559" cy="3672196"/>
          </a:xfrm>
          <a:prstGeom prst="rect">
            <a:avLst/>
          </a:prstGeom>
          <a:noFill/>
          <a:ln>
            <a:noFill/>
          </a:ln>
        </p:spPr>
      </p:pic>
      <p:sp>
        <p:nvSpPr>
          <p:cNvPr id="242" name="Google Shape;242;p36"/>
          <p:cNvSpPr/>
          <p:nvPr/>
        </p:nvSpPr>
        <p:spPr>
          <a:xfrm>
            <a:off x="4044175" y="4213767"/>
            <a:ext cx="4765288" cy="373101"/>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400" b="0" i="0" u="sng" strike="noStrike" cap="none" dirty="0">
                <a:solidFill>
                  <a:schemeClr val="hlink"/>
                </a:solidFill>
                <a:latin typeface="Arial Narrow" panose="020B0606020202030204" pitchFamily="34" charset="0"/>
                <a:ea typeface="Garamond"/>
                <a:cs typeface="Garamond"/>
                <a:sym typeface="Garamond"/>
                <a:hlinkClick r:id="rId4"/>
              </a:rPr>
              <a:t>https://www.cdc.gov/vaccines/hcp/vis/vis-statements/flu.pdf</a:t>
            </a:r>
            <a:endParaRPr sz="1400" b="0" i="0" u="none" strike="noStrike" cap="none" dirty="0">
              <a:solidFill>
                <a:schemeClr val="dk1"/>
              </a:solidFill>
              <a:latin typeface="Arial Narrow" panose="020B0606020202030204" pitchFamily="34" charset="0"/>
              <a:ea typeface="Garamond"/>
              <a:cs typeface="Garamond"/>
              <a:sym typeface="Garamond"/>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Garamond"/>
              <a:ea typeface="Garamond"/>
              <a:cs typeface="Garamond"/>
              <a:sym typeface="Garamond"/>
            </a:endParaRPr>
          </a:p>
        </p:txBody>
      </p:sp>
      <p:pic>
        <p:nvPicPr>
          <p:cNvPr id="2" name="Picture 1"/>
          <p:cNvPicPr>
            <a:picLocks noChangeAspect="1"/>
          </p:cNvPicPr>
          <p:nvPr/>
        </p:nvPicPr>
        <p:blipFill>
          <a:blip r:embed="rId5"/>
          <a:stretch>
            <a:fillRect/>
          </a:stretch>
        </p:blipFill>
        <p:spPr>
          <a:xfrm>
            <a:off x="8170334" y="4213767"/>
            <a:ext cx="646232" cy="646232"/>
          </a:xfrm>
          <a:prstGeom prst="rect">
            <a:avLst/>
          </a:prstGeom>
        </p:spPr>
      </p:pic>
      <p:sp>
        <p:nvSpPr>
          <p:cNvPr id="3" name="TextBox 2"/>
          <p:cNvSpPr txBox="1"/>
          <p:nvPr/>
        </p:nvSpPr>
        <p:spPr>
          <a:xfrm flipH="1">
            <a:off x="4483904" y="1977483"/>
            <a:ext cx="3857208" cy="2031325"/>
          </a:xfrm>
          <a:prstGeom prst="rect">
            <a:avLst/>
          </a:prstGeom>
          <a:noFill/>
        </p:spPr>
        <p:txBody>
          <a:bodyPr wrap="square" rtlCol="0">
            <a:spAutoFit/>
          </a:bodyPr>
          <a:lstStyle/>
          <a:p>
            <a:r>
              <a:rPr lang="en-US" sz="1400" dirty="0">
                <a:latin typeface="Arial" panose="020B0604020202020204" pitchFamily="34" charset="0"/>
              </a:rPr>
              <a:t>A VIS or Vaccine Information Statement is a document, produced </a:t>
            </a:r>
            <a:r>
              <a:rPr lang="en-US" sz="1400" dirty="0" smtClean="0">
                <a:latin typeface="Arial" panose="020B0604020202020204" pitchFamily="34" charset="0"/>
              </a:rPr>
              <a:t>by the </a:t>
            </a:r>
            <a:r>
              <a:rPr lang="en-US" sz="1400" dirty="0">
                <a:latin typeface="Arial" panose="020B0604020202020204" pitchFamily="34" charset="0"/>
              </a:rPr>
              <a:t>CDC, that informs vaccine </a:t>
            </a:r>
            <a:r>
              <a:rPr lang="en-US" sz="1400" dirty="0" smtClean="0">
                <a:latin typeface="Arial" panose="020B0604020202020204" pitchFamily="34" charset="0"/>
              </a:rPr>
              <a:t>patients–or </a:t>
            </a:r>
            <a:r>
              <a:rPr lang="en-US" sz="1400" dirty="0">
                <a:latin typeface="Arial" panose="020B0604020202020204" pitchFamily="34" charset="0"/>
              </a:rPr>
              <a:t>their </a:t>
            </a:r>
            <a:r>
              <a:rPr lang="en-US" sz="1400" dirty="0" smtClean="0">
                <a:latin typeface="Arial" panose="020B0604020202020204" pitchFamily="34" charset="0"/>
              </a:rPr>
              <a:t>parents–about </a:t>
            </a:r>
            <a:r>
              <a:rPr lang="en-US" sz="1400" dirty="0">
                <a:latin typeface="Arial" panose="020B0604020202020204" pitchFamily="34" charset="0"/>
              </a:rPr>
              <a:t>the benefits and risks of a vaccine they are receiving</a:t>
            </a:r>
            <a:r>
              <a:rPr lang="en-US" sz="1400" dirty="0" smtClean="0">
                <a:latin typeface="Arial" panose="020B0604020202020204" pitchFamily="34" charset="0"/>
              </a:rPr>
              <a:t>.</a:t>
            </a:r>
            <a:r>
              <a:rPr lang="en-US" sz="1400" dirty="0">
                <a:latin typeface="Arial" panose="020B0604020202020204" pitchFamily="34" charset="0"/>
              </a:rPr>
              <a:t> The appropriate VIS must be given prior to the vaccination, and must be given prior to each dose of a multi-dose series. It must be given regardless of the age of the </a:t>
            </a:r>
            <a:r>
              <a:rPr lang="en-US" sz="1400" dirty="0" smtClean="0">
                <a:latin typeface="Arial" panose="020B0604020202020204" pitchFamily="34" charset="0"/>
              </a:rPr>
              <a:t>patient. </a:t>
            </a:r>
            <a:endParaRPr lang="en-US" sz="1400" dirty="0">
              <a:latin typeface="Arial" panose="020B0604020202020204" pitchFamily="34" charset="0"/>
            </a:endParaRPr>
          </a:p>
        </p:txBody>
      </p:sp>
    </p:spTree>
    <p:extLst>
      <p:ext uri="{BB962C8B-B14F-4D97-AF65-F5344CB8AC3E}">
        <p14:creationId xmlns:p14="http://schemas.microsoft.com/office/powerpoint/2010/main" val="3368782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236" y="217480"/>
            <a:ext cx="6798600" cy="978000"/>
          </a:xfrm>
        </p:spPr>
        <p:txBody>
          <a:bodyPr/>
          <a:lstStyle/>
          <a:p>
            <a:r>
              <a:rPr lang="en-US" dirty="0" smtClean="0"/>
              <a:t>Needle disposal</a:t>
            </a:r>
            <a:endParaRPr lang="en-US" dirty="0"/>
          </a:p>
        </p:txBody>
      </p:sp>
      <p:pic>
        <p:nvPicPr>
          <p:cNvPr id="5" name="Picture 4"/>
          <p:cNvPicPr>
            <a:picLocks noChangeAspect="1"/>
          </p:cNvPicPr>
          <p:nvPr/>
        </p:nvPicPr>
        <p:blipFill>
          <a:blip r:embed="rId2"/>
          <a:stretch>
            <a:fillRect/>
          </a:stretch>
        </p:blipFill>
        <p:spPr>
          <a:xfrm>
            <a:off x="2706030" y="1129991"/>
            <a:ext cx="3486150" cy="3086100"/>
          </a:xfrm>
          <a:prstGeom prst="rect">
            <a:avLst/>
          </a:prstGeom>
        </p:spPr>
      </p:pic>
      <p:pic>
        <p:nvPicPr>
          <p:cNvPr id="4" name="Picture 3"/>
          <p:cNvPicPr>
            <a:picLocks noChangeAspect="1"/>
          </p:cNvPicPr>
          <p:nvPr/>
        </p:nvPicPr>
        <p:blipFill>
          <a:blip r:embed="rId3"/>
          <a:stretch>
            <a:fillRect/>
          </a:stretch>
        </p:blipFill>
        <p:spPr>
          <a:xfrm>
            <a:off x="6965795" y="140370"/>
            <a:ext cx="1735157" cy="1822643"/>
          </a:xfrm>
          <a:prstGeom prst="rect">
            <a:avLst/>
          </a:prstGeom>
        </p:spPr>
      </p:pic>
      <p:sp>
        <p:nvSpPr>
          <p:cNvPr id="6" name="TextBox 5"/>
          <p:cNvSpPr txBox="1"/>
          <p:nvPr/>
        </p:nvSpPr>
        <p:spPr>
          <a:xfrm>
            <a:off x="84442" y="4206804"/>
            <a:ext cx="7981607" cy="738664"/>
          </a:xfrm>
          <a:prstGeom prst="rect">
            <a:avLst/>
          </a:prstGeom>
          <a:noFill/>
        </p:spPr>
        <p:txBody>
          <a:bodyPr wrap="square" rtlCol="0">
            <a:spAutoFit/>
          </a:bodyPr>
          <a:lstStyle/>
          <a:p>
            <a:r>
              <a:rPr lang="en-US" sz="1400" dirty="0" smtClean="0">
                <a:latin typeface="Arial Narrow" panose="020B0606020202030204" pitchFamily="34" charset="0"/>
              </a:rPr>
              <a:t>Table taken from Pharmacy </a:t>
            </a:r>
            <a:r>
              <a:rPr lang="en-US" sz="1400" dirty="0">
                <a:latin typeface="Arial Narrow" panose="020B0606020202030204" pitchFamily="34" charset="0"/>
              </a:rPr>
              <a:t>Times: </a:t>
            </a:r>
            <a:r>
              <a:rPr lang="en-US" sz="1400" dirty="0" smtClean="0">
                <a:latin typeface="Arial Narrow" panose="020B0606020202030204" pitchFamily="34" charset="0"/>
                <a:hlinkClick r:id="rId4"/>
              </a:rPr>
              <a:t>https</a:t>
            </a:r>
            <a:r>
              <a:rPr lang="en-US" sz="1400" dirty="0">
                <a:latin typeface="Arial Narrow" panose="020B0606020202030204" pitchFamily="34" charset="0"/>
                <a:hlinkClick r:id="rId4"/>
              </a:rPr>
              <a:t>://</a:t>
            </a:r>
            <a:r>
              <a:rPr lang="en-US" sz="1400" dirty="0" smtClean="0">
                <a:latin typeface="Arial Narrow" panose="020B0606020202030204" pitchFamily="34" charset="0"/>
                <a:hlinkClick r:id="rId4"/>
              </a:rPr>
              <a:t>www.pharmacytimes.com/publications/supplementals/2017/ImmunizationSupplementNovember2017/vaccine-vial-disposal-guidelines</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pic>
        <p:nvPicPr>
          <p:cNvPr id="8" name="Picture 7"/>
          <p:cNvPicPr>
            <a:picLocks noChangeAspect="1"/>
          </p:cNvPicPr>
          <p:nvPr/>
        </p:nvPicPr>
        <p:blipFill>
          <a:blip r:embed="rId5"/>
          <a:stretch>
            <a:fillRect/>
          </a:stretch>
        </p:blipFill>
        <p:spPr>
          <a:xfrm>
            <a:off x="194220" y="140371"/>
            <a:ext cx="2402032" cy="1798476"/>
          </a:xfrm>
          <a:prstGeom prst="rect">
            <a:avLst/>
          </a:prstGeom>
        </p:spPr>
      </p:pic>
      <p:pic>
        <p:nvPicPr>
          <p:cNvPr id="7" name="Picture 6"/>
          <p:cNvPicPr>
            <a:picLocks noChangeAspect="1"/>
          </p:cNvPicPr>
          <p:nvPr/>
        </p:nvPicPr>
        <p:blipFill>
          <a:blip r:embed="rId6"/>
          <a:stretch>
            <a:fillRect/>
          </a:stretch>
        </p:blipFill>
        <p:spPr>
          <a:xfrm>
            <a:off x="8159245" y="4200162"/>
            <a:ext cx="646232" cy="646232"/>
          </a:xfrm>
          <a:prstGeom prst="rect">
            <a:avLst/>
          </a:prstGeom>
        </p:spPr>
      </p:pic>
    </p:spTree>
    <p:extLst>
      <p:ext uri="{BB962C8B-B14F-4D97-AF65-F5344CB8AC3E}">
        <p14:creationId xmlns:p14="http://schemas.microsoft.com/office/powerpoint/2010/main" val="564459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1" y="514350"/>
            <a:ext cx="5351190" cy="863974"/>
          </a:xfrm>
        </p:spPr>
        <p:txBody>
          <a:bodyPr>
            <a:normAutofit fontScale="90000"/>
          </a:bodyPr>
          <a:lstStyle/>
          <a:p>
            <a:r>
              <a:rPr lang="en-US" dirty="0" smtClean="0"/>
              <a:t>Resource; vaccine package insert</a:t>
            </a:r>
            <a:endParaRPr lang="en-US" dirty="0"/>
          </a:p>
        </p:txBody>
      </p:sp>
      <p:sp>
        <p:nvSpPr>
          <p:cNvPr id="6" name="Content Placeholder 5"/>
          <p:cNvSpPr>
            <a:spLocks noGrp="1"/>
          </p:cNvSpPr>
          <p:nvPr>
            <p:ph sz="quarter" idx="13"/>
          </p:nvPr>
        </p:nvSpPr>
        <p:spPr>
          <a:xfrm>
            <a:off x="200722" y="1547546"/>
            <a:ext cx="5531005" cy="2880827"/>
          </a:xfrm>
        </p:spPr>
        <p:txBody>
          <a:bodyPr>
            <a:normAutofit lnSpcReduction="10000"/>
          </a:bodyPr>
          <a:lstStyle/>
          <a:p>
            <a:r>
              <a:rPr lang="en-US" cap="none" dirty="0" smtClean="0">
                <a:latin typeface="Arial" panose="020B0604020202020204" pitchFamily="34" charset="0"/>
              </a:rPr>
              <a:t>Although the Supervising Pharmacist must counsel patients on clinical and/or medical questions, the vaccine package insert has a lot of information available for your own education and reference.</a:t>
            </a:r>
          </a:p>
          <a:p>
            <a:pPr fontAlgn="base"/>
            <a:r>
              <a:rPr lang="en-US" cap="none" dirty="0" smtClean="0">
                <a:latin typeface="Arial" panose="020B0604020202020204" pitchFamily="34" charset="0"/>
              </a:rPr>
              <a:t>Areas included in the vaccine package insert (but not limited to) are:</a:t>
            </a:r>
          </a:p>
          <a:p>
            <a:pPr lvl="1" fontAlgn="base"/>
            <a:r>
              <a:rPr lang="en-US" cap="none" dirty="0" smtClean="0">
                <a:latin typeface="Arial" panose="020B0604020202020204" pitchFamily="34" charset="0"/>
              </a:rPr>
              <a:t>Contraindications</a:t>
            </a:r>
            <a:endParaRPr lang="en-US" cap="none" dirty="0">
              <a:latin typeface="Arial" panose="020B0604020202020204" pitchFamily="34" charset="0"/>
            </a:endParaRPr>
          </a:p>
          <a:p>
            <a:pPr lvl="1" fontAlgn="base"/>
            <a:r>
              <a:rPr lang="en-US" cap="none" dirty="0" smtClean="0">
                <a:latin typeface="Arial" panose="020B0604020202020204" pitchFamily="34" charset="0"/>
              </a:rPr>
              <a:t>Warnings </a:t>
            </a:r>
            <a:r>
              <a:rPr lang="en-US" cap="none" dirty="0">
                <a:latin typeface="Arial" panose="020B0604020202020204" pitchFamily="34" charset="0"/>
              </a:rPr>
              <a:t>and precautions</a:t>
            </a:r>
          </a:p>
          <a:p>
            <a:pPr lvl="1" fontAlgn="base"/>
            <a:r>
              <a:rPr lang="en-US" cap="none" dirty="0">
                <a:latin typeface="Arial" panose="020B0604020202020204" pitchFamily="34" charset="0"/>
              </a:rPr>
              <a:t>Potential adverse reactions</a:t>
            </a:r>
          </a:p>
          <a:p>
            <a:pPr lvl="1" fontAlgn="base"/>
            <a:r>
              <a:rPr lang="en-US" cap="none" dirty="0">
                <a:latin typeface="Arial" panose="020B0604020202020204" pitchFamily="34" charset="0"/>
              </a:rPr>
              <a:t>Administration and storage instructions</a:t>
            </a:r>
          </a:p>
          <a:p>
            <a:endParaRPr lang="en-US" dirty="0"/>
          </a:p>
        </p:txBody>
      </p:sp>
      <p:sp>
        <p:nvSpPr>
          <p:cNvPr id="5" name="TextBox 4"/>
          <p:cNvSpPr txBox="1"/>
          <p:nvPr/>
        </p:nvSpPr>
        <p:spPr>
          <a:xfrm>
            <a:off x="401893" y="4466983"/>
            <a:ext cx="8348546" cy="369332"/>
          </a:xfrm>
          <a:prstGeom prst="rect">
            <a:avLst/>
          </a:prstGeom>
          <a:noFill/>
        </p:spPr>
        <p:txBody>
          <a:bodyPr wrap="square" rtlCol="0">
            <a:spAutoFit/>
          </a:bodyPr>
          <a:lstStyle/>
          <a:p>
            <a:r>
              <a:rPr lang="en-US" sz="1400" dirty="0">
                <a:latin typeface="Arial Narrow" panose="020B0606020202030204" pitchFamily="34" charset="0"/>
              </a:rPr>
              <a:t>Immunization Action </a:t>
            </a:r>
            <a:r>
              <a:rPr lang="en-US" sz="1400" dirty="0" smtClean="0">
                <a:latin typeface="Arial Narrow" panose="020B0606020202030204" pitchFamily="34" charset="0"/>
              </a:rPr>
              <a:t>Coalition, Vaccine Package Insert Links: </a:t>
            </a:r>
            <a:r>
              <a:rPr lang="en-US" sz="1400" dirty="0" smtClean="0">
                <a:latin typeface="Arial Narrow" panose="020B0606020202030204" pitchFamily="34" charset="0"/>
                <a:hlinkClick r:id="rId2"/>
              </a:rPr>
              <a:t>https</a:t>
            </a:r>
            <a:r>
              <a:rPr lang="en-US" sz="1400" dirty="0">
                <a:latin typeface="Arial Narrow" panose="020B0606020202030204" pitchFamily="34" charset="0"/>
                <a:hlinkClick r:id="rId2"/>
              </a:rPr>
              <a:t>://www.immunize.org/fda</a:t>
            </a:r>
            <a:r>
              <a:rPr lang="en-US" dirty="0" smtClean="0">
                <a:latin typeface="Arial Narrow" panose="020B0606020202030204" pitchFamily="34" charset="0"/>
                <a:hlinkClick r:id="rId2"/>
              </a:rPr>
              <a:t>/</a:t>
            </a:r>
            <a:r>
              <a:rPr lang="en-US" dirty="0" smtClean="0">
                <a:latin typeface="Arial Narrow" panose="020B0606020202030204" pitchFamily="34" charset="0"/>
              </a:rPr>
              <a:t> </a:t>
            </a:r>
            <a:endParaRPr lang="en-US" dirty="0">
              <a:latin typeface="Arial Narrow" panose="020B0606020202030204" pitchFamily="34" charset="0"/>
            </a:endParaRPr>
          </a:p>
        </p:txBody>
      </p:sp>
      <p:pic>
        <p:nvPicPr>
          <p:cNvPr id="7" name="Picture 6"/>
          <p:cNvPicPr>
            <a:picLocks noChangeAspect="1"/>
          </p:cNvPicPr>
          <p:nvPr/>
        </p:nvPicPr>
        <p:blipFill>
          <a:blip r:embed="rId3"/>
          <a:stretch>
            <a:fillRect/>
          </a:stretch>
        </p:blipFill>
        <p:spPr>
          <a:xfrm>
            <a:off x="5731727" y="409111"/>
            <a:ext cx="2959239" cy="3780972"/>
          </a:xfrm>
          <a:prstGeom prst="rect">
            <a:avLst/>
          </a:prstGeom>
        </p:spPr>
      </p:pic>
      <p:pic>
        <p:nvPicPr>
          <p:cNvPr id="8" name="Picture 7"/>
          <p:cNvPicPr>
            <a:picLocks noChangeAspect="1"/>
          </p:cNvPicPr>
          <p:nvPr/>
        </p:nvPicPr>
        <p:blipFill>
          <a:blip r:embed="rId4"/>
          <a:stretch>
            <a:fillRect/>
          </a:stretch>
        </p:blipFill>
        <p:spPr>
          <a:xfrm>
            <a:off x="8226152" y="4228692"/>
            <a:ext cx="646232" cy="646232"/>
          </a:xfrm>
          <a:prstGeom prst="rect">
            <a:avLst/>
          </a:prstGeom>
        </p:spPr>
      </p:pic>
    </p:spTree>
    <p:extLst>
      <p:ext uri="{BB962C8B-B14F-4D97-AF65-F5344CB8AC3E}">
        <p14:creationId xmlns:p14="http://schemas.microsoft.com/office/powerpoint/2010/main" val="37552794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5" descr="geting shots 160.JPG"/>
          <p:cNvPicPr preferRelativeResize="0"/>
          <p:nvPr/>
        </p:nvPicPr>
        <p:blipFill rotWithShape="1">
          <a:blip r:embed="rId3">
            <a:alphaModFix/>
          </a:blip>
          <a:srcRect/>
          <a:stretch/>
        </p:blipFill>
        <p:spPr>
          <a:xfrm>
            <a:off x="6727902" y="2979234"/>
            <a:ext cx="2171700" cy="1941427"/>
          </a:xfrm>
          <a:prstGeom prst="rect">
            <a:avLst/>
          </a:prstGeom>
          <a:noFill/>
          <a:ln>
            <a:noFill/>
          </a:ln>
        </p:spPr>
      </p:pic>
      <p:sp>
        <p:nvSpPr>
          <p:cNvPr id="154" name="Google Shape;154;p25"/>
          <p:cNvSpPr txBox="1">
            <a:spLocks noGrp="1"/>
          </p:cNvSpPr>
          <p:nvPr>
            <p:ph type="title"/>
          </p:nvPr>
        </p:nvSpPr>
        <p:spPr>
          <a:xfrm>
            <a:off x="1109958" y="436258"/>
            <a:ext cx="6798734" cy="977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3600"/>
              <a:buFont typeface="Garamond"/>
              <a:buNone/>
            </a:pPr>
            <a:r>
              <a:rPr lang="en" sz="3600" dirty="0" smtClean="0"/>
              <a:t>Professionalism</a:t>
            </a:r>
            <a:endParaRPr sz="3600" dirty="0"/>
          </a:p>
        </p:txBody>
      </p:sp>
      <p:sp>
        <p:nvSpPr>
          <p:cNvPr id="155" name="Google Shape;155;p25"/>
          <p:cNvSpPr txBox="1">
            <a:spLocks noGrp="1"/>
          </p:cNvSpPr>
          <p:nvPr>
            <p:ph type="body" idx="1"/>
          </p:nvPr>
        </p:nvSpPr>
        <p:spPr>
          <a:xfrm>
            <a:off x="616981" y="1607405"/>
            <a:ext cx="7674900" cy="3045600"/>
          </a:xfrm>
          <a:prstGeom prst="rect">
            <a:avLst/>
          </a:prstGeom>
          <a:noFill/>
          <a:ln>
            <a:noFill/>
          </a:ln>
        </p:spPr>
        <p:txBody>
          <a:bodyPr spcFirstLastPara="1" wrap="square" lIns="91425" tIns="45700" rIns="91425" bIns="45700" anchor="t" anchorCtr="0">
            <a:noAutofit/>
          </a:bodyPr>
          <a:lstStyle/>
          <a:p>
            <a:pPr marL="285750" lvl="0" indent="-199834" algn="l" rtl="0">
              <a:lnSpc>
                <a:spcPct val="90000"/>
              </a:lnSpc>
              <a:spcBef>
                <a:spcPts val="0"/>
              </a:spcBef>
              <a:spcAft>
                <a:spcPts val="0"/>
              </a:spcAft>
              <a:buSzPts val="1200"/>
              <a:buChar char="•"/>
            </a:pPr>
            <a:r>
              <a:rPr lang="en" sz="1400" b="1" cap="none" dirty="0">
                <a:latin typeface="Arial" panose="020B0604020202020204" pitchFamily="34" charset="0"/>
                <a:cs typeface="Arial" panose="020B0604020202020204" pitchFamily="34" charset="0"/>
              </a:rPr>
              <a:t>The people you give </a:t>
            </a:r>
            <a:r>
              <a:rPr lang="en" sz="1400" b="1" cap="none" dirty="0" smtClean="0">
                <a:latin typeface="Arial" panose="020B0604020202020204" pitchFamily="34" charset="0"/>
                <a:cs typeface="Arial" panose="020B0604020202020204" pitchFamily="34" charset="0"/>
              </a:rPr>
              <a:t>immunizations to are </a:t>
            </a:r>
            <a:r>
              <a:rPr lang="en" sz="1400" b="1" u="sng" cap="none" dirty="0">
                <a:latin typeface="Arial" panose="020B0604020202020204" pitchFamily="34" charset="0"/>
                <a:cs typeface="Arial" panose="020B0604020202020204" pitchFamily="34" charset="0"/>
              </a:rPr>
              <a:t>your</a:t>
            </a:r>
            <a:r>
              <a:rPr lang="en" sz="1400" b="1" cap="none" dirty="0">
                <a:latin typeface="Arial" panose="020B0604020202020204" pitchFamily="34" charset="0"/>
                <a:cs typeface="Arial" panose="020B0604020202020204" pitchFamily="34" charset="0"/>
              </a:rPr>
              <a:t> </a:t>
            </a:r>
            <a:r>
              <a:rPr lang="en" sz="1400" b="1" cap="none" dirty="0" smtClean="0">
                <a:latin typeface="Arial" panose="020B0604020202020204" pitchFamily="34" charset="0"/>
                <a:cs typeface="Arial" panose="020B0604020202020204" pitchFamily="34" charset="0"/>
              </a:rPr>
              <a:t>patients, treat them well!</a:t>
            </a:r>
            <a:endParaRPr sz="1400" cap="none" dirty="0">
              <a:latin typeface="Arial" panose="020B0604020202020204" pitchFamily="34" charset="0"/>
              <a:cs typeface="Arial" panose="020B0604020202020204" pitchFamily="34" charset="0"/>
            </a:endParaRPr>
          </a:p>
          <a:p>
            <a:pPr marL="285750" lvl="0" indent="-199834" algn="l" rtl="0">
              <a:lnSpc>
                <a:spcPct val="90000"/>
              </a:lnSpc>
              <a:spcBef>
                <a:spcPts val="1044"/>
              </a:spcBef>
              <a:spcAft>
                <a:spcPts val="0"/>
              </a:spcAft>
              <a:buSzPts val="1200"/>
              <a:buFont typeface="Noto Sans Symbols"/>
              <a:buChar char="✔"/>
            </a:pPr>
            <a:r>
              <a:rPr lang="en" sz="1400" cap="none" dirty="0">
                <a:latin typeface="Arial" panose="020B0604020202020204" pitchFamily="34" charset="0"/>
                <a:cs typeface="Arial" panose="020B0604020202020204" pitchFamily="34" charset="0"/>
              </a:rPr>
              <a:t>Honor your commitments-if you sign up for </a:t>
            </a:r>
            <a:r>
              <a:rPr lang="en" sz="1400" cap="none" dirty="0" smtClean="0">
                <a:latin typeface="Arial" panose="020B0604020202020204" pitchFamily="34" charset="0"/>
                <a:cs typeface="Arial" panose="020B0604020202020204" pitchFamily="34" charset="0"/>
              </a:rPr>
              <a:t>an immunziation clinic or event, </a:t>
            </a:r>
            <a:r>
              <a:rPr lang="en" sz="1400" cap="none" dirty="0">
                <a:latin typeface="Arial" panose="020B0604020202020204" pitchFamily="34" charset="0"/>
                <a:cs typeface="Arial" panose="020B0604020202020204" pitchFamily="34" charset="0"/>
              </a:rPr>
              <a:t>please show up and be on </a:t>
            </a:r>
            <a:r>
              <a:rPr lang="en" sz="1400" cap="none" dirty="0" smtClean="0">
                <a:latin typeface="Arial" panose="020B0604020202020204" pitchFamily="34" charset="0"/>
                <a:cs typeface="Arial" panose="020B0604020202020204" pitchFamily="34" charset="0"/>
              </a:rPr>
              <a:t>time.</a:t>
            </a:r>
            <a:endParaRPr sz="1400" cap="none" dirty="0">
              <a:latin typeface="Arial" panose="020B0604020202020204" pitchFamily="34" charset="0"/>
              <a:cs typeface="Arial" panose="020B0604020202020204" pitchFamily="34" charset="0"/>
            </a:endParaRPr>
          </a:p>
          <a:p>
            <a:pPr marL="285750" lvl="0" indent="-199834" algn="l" rtl="0">
              <a:lnSpc>
                <a:spcPct val="90000"/>
              </a:lnSpc>
              <a:spcBef>
                <a:spcPts val="1044"/>
              </a:spcBef>
              <a:spcAft>
                <a:spcPts val="0"/>
              </a:spcAft>
              <a:buSzPts val="1200"/>
              <a:buFont typeface="Noto Sans Symbols"/>
              <a:buChar char="✔"/>
            </a:pPr>
            <a:r>
              <a:rPr lang="en" sz="1400" cap="none" dirty="0">
                <a:latin typeface="Arial" panose="020B0604020202020204" pitchFamily="34" charset="0"/>
                <a:cs typeface="Arial" panose="020B0604020202020204" pitchFamily="34" charset="0"/>
              </a:rPr>
              <a:t>Dress </a:t>
            </a:r>
            <a:r>
              <a:rPr lang="en" sz="1400" cap="none" dirty="0" smtClean="0">
                <a:latin typeface="Arial" panose="020B0604020202020204" pitchFamily="34" charset="0"/>
                <a:cs typeface="Arial" panose="020B0604020202020204" pitchFamily="34" charset="0"/>
              </a:rPr>
              <a:t>appropriate.</a:t>
            </a:r>
            <a:endParaRPr sz="1400" cap="none" dirty="0">
              <a:latin typeface="Arial" panose="020B0604020202020204" pitchFamily="34" charset="0"/>
              <a:cs typeface="Arial" panose="020B0604020202020204" pitchFamily="34" charset="0"/>
            </a:endParaRPr>
          </a:p>
          <a:p>
            <a:pPr marL="285750" lvl="0" indent="-199834" algn="l" rtl="0">
              <a:lnSpc>
                <a:spcPct val="90000"/>
              </a:lnSpc>
              <a:spcBef>
                <a:spcPts val="1044"/>
              </a:spcBef>
              <a:spcAft>
                <a:spcPts val="0"/>
              </a:spcAft>
              <a:buSzPts val="1200"/>
              <a:buFont typeface="Noto Sans Symbols"/>
              <a:buChar char="✔"/>
            </a:pPr>
            <a:r>
              <a:rPr lang="en" sz="1400" cap="none" dirty="0">
                <a:latin typeface="Arial" panose="020B0604020202020204" pitchFamily="34" charset="0"/>
                <a:cs typeface="Arial" panose="020B0604020202020204" pitchFamily="34" charset="0"/>
              </a:rPr>
              <a:t>Treat your patients/co-workers with </a:t>
            </a:r>
            <a:r>
              <a:rPr lang="en" sz="1400" cap="none" dirty="0" smtClean="0">
                <a:latin typeface="Arial" panose="020B0604020202020204" pitchFamily="34" charset="0"/>
                <a:cs typeface="Arial" panose="020B0604020202020204" pitchFamily="34" charset="0"/>
              </a:rPr>
              <a:t>respect.</a:t>
            </a:r>
            <a:endParaRPr sz="1400" cap="none" dirty="0">
              <a:latin typeface="Arial" panose="020B0604020202020204" pitchFamily="34" charset="0"/>
              <a:cs typeface="Arial" panose="020B0604020202020204" pitchFamily="34" charset="0"/>
            </a:endParaRPr>
          </a:p>
          <a:p>
            <a:pPr marL="285750" lvl="0" indent="-199834" algn="l" rtl="0">
              <a:lnSpc>
                <a:spcPct val="90000"/>
              </a:lnSpc>
              <a:spcBef>
                <a:spcPts val="1044"/>
              </a:spcBef>
              <a:spcAft>
                <a:spcPts val="0"/>
              </a:spcAft>
              <a:buSzPts val="1200"/>
              <a:buFont typeface="Noto Sans Symbols"/>
              <a:buChar char="✔"/>
            </a:pPr>
            <a:r>
              <a:rPr lang="en" sz="1400" cap="none" dirty="0">
                <a:latin typeface="Arial" panose="020B0604020202020204" pitchFamily="34" charset="0"/>
                <a:cs typeface="Arial" panose="020B0604020202020204" pitchFamily="34" charset="0"/>
              </a:rPr>
              <a:t>Use good </a:t>
            </a:r>
            <a:r>
              <a:rPr lang="en" sz="1400" cap="none" dirty="0" smtClean="0">
                <a:latin typeface="Arial" panose="020B0604020202020204" pitchFamily="34" charset="0"/>
                <a:cs typeface="Arial" panose="020B0604020202020204" pitchFamily="34" charset="0"/>
              </a:rPr>
              <a:t>technique.</a:t>
            </a:r>
            <a:endParaRPr sz="1400" cap="none" dirty="0">
              <a:latin typeface="Arial" panose="020B0604020202020204" pitchFamily="34" charset="0"/>
              <a:cs typeface="Arial" panose="020B0604020202020204" pitchFamily="34" charset="0"/>
            </a:endParaRPr>
          </a:p>
          <a:p>
            <a:pPr marL="285750" lvl="0" indent="-199834" algn="l" rtl="0">
              <a:lnSpc>
                <a:spcPct val="90000"/>
              </a:lnSpc>
              <a:spcBef>
                <a:spcPts val="1044"/>
              </a:spcBef>
              <a:spcAft>
                <a:spcPts val="0"/>
              </a:spcAft>
              <a:buSzPts val="1200"/>
              <a:buFont typeface="Noto Sans Symbols"/>
              <a:buChar char="✔"/>
            </a:pPr>
            <a:r>
              <a:rPr lang="en" sz="1400" cap="none" dirty="0" smtClean="0">
                <a:latin typeface="Arial" panose="020B0604020202020204" pitchFamily="34" charset="0"/>
                <a:cs typeface="Arial" panose="020B0604020202020204" pitchFamily="34" charset="0"/>
              </a:rPr>
              <a:t>Address questions/problems with the Supervising Pharmacist.</a:t>
            </a:r>
            <a:endParaRPr sz="1400" cap="none" dirty="0">
              <a:latin typeface="Arial" panose="020B0604020202020204" pitchFamily="34" charset="0"/>
              <a:cs typeface="Arial" panose="020B0604020202020204" pitchFamily="34" charset="0"/>
            </a:endParaRPr>
          </a:p>
          <a:p>
            <a:pPr marL="285750" lvl="0" indent="-199834" algn="l" rtl="0">
              <a:lnSpc>
                <a:spcPct val="90000"/>
              </a:lnSpc>
              <a:spcBef>
                <a:spcPts val="1044"/>
              </a:spcBef>
              <a:spcAft>
                <a:spcPts val="0"/>
              </a:spcAft>
              <a:buSzPts val="1200"/>
              <a:buChar char="✔"/>
            </a:pPr>
            <a:r>
              <a:rPr lang="en-US" sz="1400" u="sng" cap="none" dirty="0" smtClean="0">
                <a:latin typeface="Arial" panose="020B0604020202020204" pitchFamily="34" charset="0"/>
                <a:cs typeface="Arial" panose="020B0604020202020204" pitchFamily="34" charset="0"/>
              </a:rPr>
              <a:t>A</a:t>
            </a:r>
            <a:r>
              <a:rPr lang="en" sz="1400" u="sng" cap="none" dirty="0" smtClean="0">
                <a:latin typeface="Arial" panose="020B0604020202020204" pitchFamily="34" charset="0"/>
                <a:cs typeface="Arial" panose="020B0604020202020204" pitchFamily="34" charset="0"/>
              </a:rPr>
              <a:t>lways Ask </a:t>
            </a:r>
            <a:r>
              <a:rPr lang="en" sz="1400" cap="none" dirty="0">
                <a:latin typeface="Arial" panose="020B0604020202020204" pitchFamily="34" charset="0"/>
                <a:cs typeface="Arial" panose="020B0604020202020204" pitchFamily="34" charset="0"/>
              </a:rPr>
              <a:t>if seems strange, weird, unclear, unusual, o</a:t>
            </a:r>
            <a:r>
              <a:rPr lang="en" sz="1400" cap="none" dirty="0" smtClean="0">
                <a:latin typeface="Arial" panose="020B0604020202020204" pitchFamily="34" charset="0"/>
                <a:cs typeface="Arial" panose="020B0604020202020204" pitchFamily="34" charset="0"/>
              </a:rPr>
              <a:t>r unsettling</a:t>
            </a:r>
            <a:r>
              <a:rPr lang="en" sz="1400" cap="none" dirty="0">
                <a:latin typeface="Arial" panose="020B0604020202020204" pitchFamily="34" charset="0"/>
                <a:cs typeface="Arial" panose="020B0604020202020204" pitchFamily="34" charset="0"/>
              </a:rPr>
              <a:t>...</a:t>
            </a:r>
            <a:endParaRPr sz="1400" cap="none" dirty="0">
              <a:latin typeface="Arial" panose="020B0604020202020204" pitchFamily="34" charset="0"/>
              <a:cs typeface="Arial" panose="020B0604020202020204" pitchFamily="34" charset="0"/>
            </a:endParaRPr>
          </a:p>
          <a:p>
            <a:pPr marL="285750" lvl="0" indent="-123634" algn="l" rtl="0">
              <a:lnSpc>
                <a:spcPct val="90000"/>
              </a:lnSpc>
              <a:spcBef>
                <a:spcPts val="1044"/>
              </a:spcBef>
              <a:spcAft>
                <a:spcPts val="0"/>
              </a:spcAft>
              <a:buSzPts val="2553"/>
              <a:buNone/>
            </a:pPr>
            <a:endParaRPr sz="222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1143000" y="108400"/>
            <a:ext cx="6422700" cy="736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4000"/>
              <a:buFont typeface="Garamond"/>
              <a:buNone/>
            </a:pPr>
            <a:r>
              <a:rPr lang="en"/>
              <a:t>Professionalism</a:t>
            </a:r>
            <a:endParaRPr dirty="0"/>
          </a:p>
        </p:txBody>
      </p:sp>
      <p:sp>
        <p:nvSpPr>
          <p:cNvPr id="162" name="Google Shape;162;p26"/>
          <p:cNvSpPr txBox="1">
            <a:spLocks noGrp="1"/>
          </p:cNvSpPr>
          <p:nvPr>
            <p:ph type="body" idx="1"/>
          </p:nvPr>
        </p:nvSpPr>
        <p:spPr>
          <a:xfrm>
            <a:off x="0" y="711055"/>
            <a:ext cx="8934600" cy="40512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837"/>
              </a:spcBef>
              <a:spcAft>
                <a:spcPts val="0"/>
              </a:spcAft>
              <a:buSzPts val="1365"/>
              <a:buNone/>
            </a:pPr>
            <a:r>
              <a:rPr lang="en-US" sz="1200" b="1" cap="none" dirty="0" smtClean="0">
                <a:latin typeface="Arial" panose="020B0604020202020204" pitchFamily="34" charset="0"/>
              </a:rPr>
              <a:t>- Dress code best practices (adopted from the University of New Mexico Health Sciences Center):</a:t>
            </a:r>
            <a:endParaRPr sz="1200" b="1" i="1" cap="none" dirty="0">
              <a:latin typeface="Arial" panose="020B0604020202020204" pitchFamily="34" charset="0"/>
            </a:endParaRPr>
          </a:p>
          <a:p>
            <a:pPr marL="742950" lvl="1" indent="-268922" algn="l" rtl="0">
              <a:lnSpc>
                <a:spcPct val="80000"/>
              </a:lnSpc>
              <a:spcBef>
                <a:spcPts val="837"/>
              </a:spcBef>
              <a:spcAft>
                <a:spcPts val="0"/>
              </a:spcAft>
              <a:buSzPts val="1100"/>
              <a:buChar char="•"/>
            </a:pPr>
            <a:r>
              <a:rPr lang="en" sz="1200" cap="none" dirty="0">
                <a:latin typeface="Arial" panose="020B0604020202020204" pitchFamily="34" charset="0"/>
              </a:rPr>
              <a:t>Keep jewelry to a </a:t>
            </a:r>
            <a:r>
              <a:rPr lang="en" sz="1200" cap="none" dirty="0" smtClean="0">
                <a:latin typeface="Arial" panose="020B0604020202020204" pitchFamily="34" charset="0"/>
              </a:rPr>
              <a:t>minimum.</a:t>
            </a:r>
            <a:endParaRPr sz="1200" cap="none" dirty="0">
              <a:latin typeface="Arial" panose="020B0604020202020204" pitchFamily="34" charset="0"/>
            </a:endParaRPr>
          </a:p>
          <a:p>
            <a:pPr marL="742950" lvl="1" indent="-268922" algn="l" rtl="0">
              <a:lnSpc>
                <a:spcPct val="80000"/>
              </a:lnSpc>
              <a:spcBef>
                <a:spcPts val="837"/>
              </a:spcBef>
              <a:spcAft>
                <a:spcPts val="0"/>
              </a:spcAft>
              <a:buSzPts val="1100"/>
              <a:buChar char="•"/>
            </a:pPr>
            <a:r>
              <a:rPr lang="en" sz="1200" cap="none" dirty="0">
                <a:latin typeface="Arial" panose="020B0604020202020204" pitchFamily="34" charset="0"/>
              </a:rPr>
              <a:t>Avoid highly fragranced lotion, perfume, cologne and/or smoke </a:t>
            </a:r>
            <a:r>
              <a:rPr lang="en" sz="1200" cap="none" dirty="0" smtClean="0">
                <a:latin typeface="Arial" panose="020B0604020202020204" pitchFamily="34" charset="0"/>
              </a:rPr>
              <a:t>odor. </a:t>
            </a:r>
            <a:endParaRPr sz="1200" cap="none" dirty="0">
              <a:latin typeface="Arial" panose="020B0604020202020204" pitchFamily="34" charset="0"/>
            </a:endParaRPr>
          </a:p>
          <a:p>
            <a:pPr marL="742950" lvl="1" indent="-268922" algn="l" rtl="0">
              <a:lnSpc>
                <a:spcPct val="80000"/>
              </a:lnSpc>
              <a:spcBef>
                <a:spcPts val="837"/>
              </a:spcBef>
              <a:spcAft>
                <a:spcPts val="0"/>
              </a:spcAft>
              <a:buSzPts val="1100"/>
              <a:buChar char="•"/>
            </a:pPr>
            <a:r>
              <a:rPr lang="en" sz="1200" cap="none" dirty="0">
                <a:latin typeface="Arial" panose="020B0604020202020204" pitchFamily="34" charset="0"/>
              </a:rPr>
              <a:t>Hair must be worn in a way that prevents contamination and does not present a safety </a:t>
            </a:r>
            <a:r>
              <a:rPr lang="en" sz="1200" cap="none" dirty="0" smtClean="0">
                <a:latin typeface="Arial" panose="020B0604020202020204" pitchFamily="34" charset="0"/>
              </a:rPr>
              <a:t>hazard.</a:t>
            </a:r>
            <a:endParaRPr sz="1200" cap="none" dirty="0">
              <a:latin typeface="Arial" panose="020B0604020202020204" pitchFamily="34" charset="0"/>
            </a:endParaRPr>
          </a:p>
          <a:p>
            <a:pPr marL="742950" lvl="1" indent="-268922" algn="l" rtl="0">
              <a:lnSpc>
                <a:spcPct val="80000"/>
              </a:lnSpc>
              <a:spcBef>
                <a:spcPts val="837"/>
              </a:spcBef>
              <a:spcAft>
                <a:spcPts val="0"/>
              </a:spcAft>
              <a:buSzPts val="1100"/>
              <a:buChar char="•"/>
            </a:pPr>
            <a:r>
              <a:rPr lang="en" sz="1200" cap="none" dirty="0">
                <a:latin typeface="Arial" panose="020B0604020202020204" pitchFamily="34" charset="0"/>
              </a:rPr>
              <a:t>Mustaches and beards must be well </a:t>
            </a:r>
            <a:r>
              <a:rPr lang="en" sz="1200" cap="none" dirty="0" smtClean="0">
                <a:latin typeface="Arial" panose="020B0604020202020204" pitchFamily="34" charset="0"/>
              </a:rPr>
              <a:t>groomed. </a:t>
            </a:r>
            <a:endParaRPr sz="1200" cap="none" dirty="0">
              <a:latin typeface="Arial" panose="020B0604020202020204" pitchFamily="34" charset="0"/>
            </a:endParaRPr>
          </a:p>
          <a:p>
            <a:pPr marL="742950" lvl="1" indent="-268922" algn="l" rtl="0">
              <a:lnSpc>
                <a:spcPct val="80000"/>
              </a:lnSpc>
              <a:spcBef>
                <a:spcPts val="837"/>
              </a:spcBef>
              <a:spcAft>
                <a:spcPts val="0"/>
              </a:spcAft>
              <a:buSzPts val="1100"/>
              <a:buChar char="•"/>
            </a:pPr>
            <a:r>
              <a:rPr lang="en" sz="1200" cap="none" dirty="0">
                <a:latin typeface="Arial" panose="020B0604020202020204" pitchFamily="34" charset="0"/>
              </a:rPr>
              <a:t>Visible body piercing </a:t>
            </a:r>
            <a:r>
              <a:rPr lang="en" sz="1200" cap="none" dirty="0" smtClean="0">
                <a:latin typeface="Arial" panose="020B0604020202020204" pitchFamily="34" charset="0"/>
              </a:rPr>
              <a:t>should be limited.</a:t>
            </a:r>
            <a:endParaRPr sz="1200" cap="none" dirty="0">
              <a:latin typeface="Arial" panose="020B0604020202020204" pitchFamily="34" charset="0"/>
            </a:endParaRPr>
          </a:p>
          <a:p>
            <a:pPr marL="742950" lvl="1" indent="-268922" algn="l" rtl="0">
              <a:lnSpc>
                <a:spcPct val="80000"/>
              </a:lnSpc>
              <a:spcBef>
                <a:spcPts val="837"/>
              </a:spcBef>
              <a:spcAft>
                <a:spcPts val="0"/>
              </a:spcAft>
              <a:buSzPts val="1100"/>
              <a:buChar char="•"/>
            </a:pPr>
            <a:r>
              <a:rPr lang="en" sz="1200" cap="none" dirty="0">
                <a:latin typeface="Arial" panose="020B0604020202020204" pitchFamily="34" charset="0"/>
              </a:rPr>
              <a:t>Tattoos and/ body </a:t>
            </a:r>
            <a:r>
              <a:rPr lang="en" sz="1200" cap="none" dirty="0" smtClean="0">
                <a:latin typeface="Arial" panose="020B0604020202020204" pitchFamily="34" charset="0"/>
              </a:rPr>
              <a:t>should be covered if possible.</a:t>
            </a:r>
            <a:endParaRPr sz="1200" cap="none" dirty="0">
              <a:latin typeface="Arial" panose="020B0604020202020204" pitchFamily="34" charset="0"/>
            </a:endParaRPr>
          </a:p>
          <a:p>
            <a:pPr marL="742950" lvl="1" indent="-268922" algn="l" rtl="0">
              <a:lnSpc>
                <a:spcPct val="80000"/>
              </a:lnSpc>
              <a:spcBef>
                <a:spcPts val="837"/>
              </a:spcBef>
              <a:spcAft>
                <a:spcPts val="0"/>
              </a:spcAft>
              <a:buSzPts val="1100"/>
              <a:buChar char="•"/>
            </a:pPr>
            <a:r>
              <a:rPr lang="en" sz="1200" cap="none" dirty="0" smtClean="0">
                <a:latin typeface="Arial" panose="020B0604020202020204" pitchFamily="34" charset="0"/>
              </a:rPr>
              <a:t>Avoid shorts, tank tops or </a:t>
            </a:r>
            <a:r>
              <a:rPr lang="en" sz="1200" cap="none" dirty="0">
                <a:latin typeface="Arial" panose="020B0604020202020204" pitchFamily="34" charset="0"/>
              </a:rPr>
              <a:t>tube tops, halter tops, tops with spaghetti straps, or strapless tops or </a:t>
            </a:r>
            <a:r>
              <a:rPr lang="en" sz="1200" cap="none" dirty="0" smtClean="0">
                <a:latin typeface="Arial" panose="020B0604020202020204" pitchFamily="34" charset="0"/>
              </a:rPr>
              <a:t>dresses.</a:t>
            </a:r>
            <a:endParaRPr sz="1200" cap="none" dirty="0">
              <a:latin typeface="Arial" panose="020B0604020202020204" pitchFamily="34" charset="0"/>
            </a:endParaRPr>
          </a:p>
          <a:p>
            <a:pPr marL="742950" lvl="1" indent="-268922" algn="l" rtl="0">
              <a:lnSpc>
                <a:spcPct val="80000"/>
              </a:lnSpc>
              <a:spcBef>
                <a:spcPts val="837"/>
              </a:spcBef>
              <a:spcAft>
                <a:spcPts val="0"/>
              </a:spcAft>
              <a:buSzPts val="1100"/>
              <a:buChar char="•"/>
            </a:pPr>
            <a:r>
              <a:rPr lang="en" sz="1200" cap="none" dirty="0" smtClean="0">
                <a:latin typeface="Arial" panose="020B0604020202020204" pitchFamily="34" charset="0"/>
              </a:rPr>
              <a:t>Avoid tight</a:t>
            </a:r>
            <a:r>
              <a:rPr lang="en" sz="1200" cap="none" dirty="0">
                <a:latin typeface="Arial" panose="020B0604020202020204" pitchFamily="34" charset="0"/>
              </a:rPr>
              <a:t>, low cut, or sheer clothing, or any attire that exposes skin between the top and bottom layer of </a:t>
            </a:r>
            <a:r>
              <a:rPr lang="en" sz="1200" cap="none" dirty="0" smtClean="0">
                <a:latin typeface="Arial" panose="020B0604020202020204" pitchFamily="34" charset="0"/>
              </a:rPr>
              <a:t>clothing.</a:t>
            </a:r>
            <a:endParaRPr sz="1200" cap="none" dirty="0">
              <a:latin typeface="Arial" panose="020B0604020202020204" pitchFamily="34" charset="0"/>
            </a:endParaRPr>
          </a:p>
          <a:p>
            <a:pPr marL="742950" lvl="1" indent="-268922" algn="l" rtl="0">
              <a:lnSpc>
                <a:spcPct val="80000"/>
              </a:lnSpc>
              <a:spcBef>
                <a:spcPts val="837"/>
              </a:spcBef>
              <a:spcAft>
                <a:spcPts val="0"/>
              </a:spcAft>
              <a:buSzPts val="1100"/>
              <a:buChar char="•"/>
            </a:pPr>
            <a:r>
              <a:rPr lang="en-US" sz="1200" cap="none" dirty="0" smtClean="0">
                <a:latin typeface="Arial" panose="020B0604020202020204" pitchFamily="34" charset="0"/>
              </a:rPr>
              <a:t>A</a:t>
            </a:r>
            <a:r>
              <a:rPr lang="en" sz="1200" cap="none" dirty="0" smtClean="0">
                <a:latin typeface="Arial" panose="020B0604020202020204" pitchFamily="34" charset="0"/>
              </a:rPr>
              <a:t>void skirts or dresses short in length.</a:t>
            </a:r>
          </a:p>
          <a:p>
            <a:pPr marL="742950" lvl="1" indent="-268922" algn="l" rtl="0">
              <a:lnSpc>
                <a:spcPct val="80000"/>
              </a:lnSpc>
              <a:spcBef>
                <a:spcPts val="837"/>
              </a:spcBef>
              <a:spcAft>
                <a:spcPts val="0"/>
              </a:spcAft>
              <a:buSzPts val="1100"/>
              <a:buChar char="•"/>
            </a:pPr>
            <a:r>
              <a:rPr lang="en" sz="1200" cap="none" dirty="0" smtClean="0">
                <a:latin typeface="Arial" panose="020B0604020202020204" pitchFamily="34" charset="0"/>
              </a:rPr>
              <a:t>Avoid headwear</a:t>
            </a:r>
            <a:r>
              <a:rPr lang="en" sz="1200" cap="none" dirty="0">
                <a:latin typeface="Arial" panose="020B0604020202020204" pitchFamily="34" charset="0"/>
              </a:rPr>
              <a:t>, unless outside, required for safety, </a:t>
            </a:r>
            <a:r>
              <a:rPr lang="en" sz="1200" cap="none" dirty="0" smtClean="0">
                <a:latin typeface="Arial" panose="020B0604020202020204" pitchFamily="34" charset="0"/>
              </a:rPr>
              <a:t>required </a:t>
            </a:r>
            <a:r>
              <a:rPr lang="en" sz="1200" cap="none" dirty="0">
                <a:latin typeface="Arial" panose="020B0604020202020204" pitchFamily="34" charset="0"/>
              </a:rPr>
              <a:t>for medical reasons, or associated with religious </a:t>
            </a:r>
            <a:r>
              <a:rPr lang="en" sz="1200" cap="none" dirty="0" smtClean="0">
                <a:latin typeface="Arial" panose="020B0604020202020204" pitchFamily="34" charset="0"/>
              </a:rPr>
              <a:t>beliefs.</a:t>
            </a:r>
            <a:endParaRPr sz="1200" cap="none" dirty="0">
              <a:latin typeface="Arial" panose="020B0604020202020204" pitchFamily="34" charset="0"/>
            </a:endParaRPr>
          </a:p>
          <a:p>
            <a:pPr marL="742950" lvl="1" indent="-268922" algn="l" rtl="0">
              <a:lnSpc>
                <a:spcPct val="80000"/>
              </a:lnSpc>
              <a:spcBef>
                <a:spcPts val="837"/>
              </a:spcBef>
              <a:spcAft>
                <a:spcPts val="0"/>
              </a:spcAft>
              <a:buSzPts val="1100"/>
              <a:buChar char="•"/>
            </a:pPr>
            <a:r>
              <a:rPr lang="en" sz="1200" cap="none" dirty="0">
                <a:latin typeface="Arial" panose="020B0604020202020204" pitchFamily="34" charset="0"/>
              </a:rPr>
              <a:t>Footwear should be safe, supportive, clean, and non-noise producing; </a:t>
            </a:r>
            <a:r>
              <a:rPr lang="en" sz="1200" u="sng" cap="none" dirty="0">
                <a:latin typeface="Arial" panose="020B0604020202020204" pitchFamily="34" charset="0"/>
              </a:rPr>
              <a:t>no open-toe </a:t>
            </a:r>
            <a:r>
              <a:rPr lang="en" sz="1200" u="sng" cap="none" dirty="0" smtClean="0">
                <a:latin typeface="Arial" panose="020B0604020202020204" pitchFamily="34" charset="0"/>
              </a:rPr>
              <a:t>shoes.</a:t>
            </a:r>
            <a:endParaRPr sz="1200" cap="none" dirty="0">
              <a:latin typeface="Arial" panose="020B0604020202020204" pitchFamily="34" charset="0"/>
            </a:endParaRPr>
          </a:p>
          <a:p>
            <a:pPr marL="742950" lvl="1" indent="-268922" algn="l" rtl="0">
              <a:lnSpc>
                <a:spcPct val="80000"/>
              </a:lnSpc>
              <a:spcBef>
                <a:spcPts val="837"/>
              </a:spcBef>
              <a:spcAft>
                <a:spcPts val="0"/>
              </a:spcAft>
              <a:buSzPts val="1100"/>
              <a:buChar char="•"/>
            </a:pPr>
            <a:r>
              <a:rPr lang="en" sz="1200" cap="none" dirty="0">
                <a:latin typeface="Arial" panose="020B0604020202020204" pitchFamily="34" charset="0"/>
              </a:rPr>
              <a:t>Hose, stockings, or socks must be </a:t>
            </a:r>
            <a:r>
              <a:rPr lang="en" sz="1200" cap="none" dirty="0" smtClean="0">
                <a:latin typeface="Arial" panose="020B0604020202020204" pitchFamily="34" charset="0"/>
              </a:rPr>
              <a:t>worn.</a:t>
            </a:r>
            <a:endParaRPr sz="1200" cap="none" dirty="0">
              <a:latin typeface="Arial" panose="020B0604020202020204" pitchFamily="34" charset="0"/>
            </a:endParaRPr>
          </a:p>
          <a:p>
            <a:pPr marL="742950" lvl="1" indent="-268922" algn="l" rtl="0">
              <a:lnSpc>
                <a:spcPct val="80000"/>
              </a:lnSpc>
              <a:spcBef>
                <a:spcPts val="837"/>
              </a:spcBef>
              <a:spcAft>
                <a:spcPts val="0"/>
              </a:spcAft>
              <a:buSzPts val="1100"/>
              <a:buChar char="•"/>
            </a:pPr>
            <a:r>
              <a:rPr lang="en" sz="1200" cap="none" dirty="0">
                <a:latin typeface="Arial" panose="020B0604020202020204" pitchFamily="34" charset="0"/>
              </a:rPr>
              <a:t>Artificial nails are </a:t>
            </a:r>
            <a:r>
              <a:rPr lang="en" sz="1200" cap="none" dirty="0" smtClean="0">
                <a:latin typeface="Arial" panose="020B0604020202020204" pitchFamily="34" charset="0"/>
              </a:rPr>
              <a:t>discouraged; </a:t>
            </a:r>
            <a:r>
              <a:rPr lang="en" sz="1200" cap="none" dirty="0">
                <a:latin typeface="Arial" panose="020B0604020202020204" pitchFamily="34" charset="0"/>
              </a:rPr>
              <a:t>natural </a:t>
            </a:r>
            <a:r>
              <a:rPr lang="en" sz="1200" cap="none" dirty="0" smtClean="0">
                <a:latin typeface="Arial" panose="020B0604020202020204" pitchFamily="34" charset="0"/>
              </a:rPr>
              <a:t>nails should </a:t>
            </a:r>
            <a:r>
              <a:rPr lang="en" sz="1200" cap="none" dirty="0">
                <a:latin typeface="Arial" panose="020B0604020202020204" pitchFamily="34" charset="0"/>
              </a:rPr>
              <a:t>be kept short (no longer than ¼ inch beyond the fingertip) and </a:t>
            </a:r>
            <a:r>
              <a:rPr lang="en" sz="1200" cap="none" dirty="0" smtClean="0">
                <a:latin typeface="Arial" panose="020B0604020202020204" pitchFamily="34" charset="0"/>
              </a:rPr>
              <a:t>clean.</a:t>
            </a:r>
            <a:endParaRPr sz="1200" b="1" cap="none" dirty="0">
              <a:latin typeface="Arial" panose="020B0604020202020204" pitchFamily="34" charset="0"/>
            </a:endParaRPr>
          </a:p>
          <a:p>
            <a:pPr marL="285750" lvl="0" indent="-285750" algn="l" rtl="0">
              <a:lnSpc>
                <a:spcPct val="80000"/>
              </a:lnSpc>
              <a:spcBef>
                <a:spcPts val="866"/>
              </a:spcBef>
              <a:spcAft>
                <a:spcPts val="0"/>
              </a:spcAft>
              <a:buSzPts val="1530"/>
              <a:buNone/>
            </a:pPr>
            <a:endParaRPr sz="1330" dirty="0"/>
          </a:p>
          <a:p>
            <a:pPr marL="285750" lvl="0" indent="-202501" algn="l" rtl="0">
              <a:lnSpc>
                <a:spcPct val="80000"/>
              </a:lnSpc>
              <a:spcBef>
                <a:spcPts val="828"/>
              </a:spcBef>
              <a:spcAft>
                <a:spcPts val="0"/>
              </a:spcAft>
              <a:buSzPts val="1311"/>
              <a:buNone/>
            </a:pPr>
            <a:endParaRPr sz="1140" dirty="0"/>
          </a:p>
        </p:txBody>
      </p:sp>
      <p:pic>
        <p:nvPicPr>
          <p:cNvPr id="2" name="Picture 1"/>
          <p:cNvPicPr>
            <a:picLocks noChangeAspect="1"/>
          </p:cNvPicPr>
          <p:nvPr/>
        </p:nvPicPr>
        <p:blipFill>
          <a:blip r:embed="rId3"/>
          <a:stretch>
            <a:fillRect/>
          </a:stretch>
        </p:blipFill>
        <p:spPr>
          <a:xfrm>
            <a:off x="8188981" y="4211249"/>
            <a:ext cx="646232" cy="646232"/>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1176866" y="686503"/>
            <a:ext cx="6798734" cy="977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4000"/>
              <a:buFont typeface="Garamond"/>
              <a:buNone/>
            </a:pPr>
            <a:r>
              <a:rPr lang="en" dirty="0" smtClean="0"/>
              <a:t>Professional; Do </a:t>
            </a:r>
            <a:r>
              <a:rPr lang="en" dirty="0"/>
              <a:t>and Do NOTs</a:t>
            </a:r>
            <a:endParaRPr dirty="0"/>
          </a:p>
        </p:txBody>
      </p:sp>
      <p:sp>
        <p:nvSpPr>
          <p:cNvPr id="168" name="Google Shape;168;p27"/>
          <p:cNvSpPr txBox="1">
            <a:spLocks noGrp="1"/>
          </p:cNvSpPr>
          <p:nvPr>
            <p:ph type="body" idx="1"/>
          </p:nvPr>
        </p:nvSpPr>
        <p:spPr>
          <a:xfrm>
            <a:off x="1176866" y="1421553"/>
            <a:ext cx="6798600" cy="2583600"/>
          </a:xfrm>
          <a:prstGeom prst="rect">
            <a:avLst/>
          </a:prstGeom>
          <a:noFill/>
          <a:ln>
            <a:noFill/>
          </a:ln>
        </p:spPr>
        <p:txBody>
          <a:bodyPr spcFirstLastPara="1" wrap="square" lIns="91425" tIns="45700" rIns="91425" bIns="45700" anchor="t" anchorCtr="0">
            <a:noAutofit/>
          </a:bodyPr>
          <a:lstStyle/>
          <a:p>
            <a:pPr marL="285750" lvl="0" indent="-110490" algn="l" rtl="0">
              <a:lnSpc>
                <a:spcPct val="100000"/>
              </a:lnSpc>
              <a:spcBef>
                <a:spcPts val="0"/>
              </a:spcBef>
              <a:spcAft>
                <a:spcPts val="0"/>
              </a:spcAft>
              <a:buSzPts val="2760"/>
              <a:buNone/>
            </a:pPr>
            <a:endParaRPr dirty="0"/>
          </a:p>
          <a:p>
            <a:pPr marL="457200" lvl="0" indent="-360045" algn="l" rtl="0">
              <a:lnSpc>
                <a:spcPct val="100000"/>
              </a:lnSpc>
              <a:spcBef>
                <a:spcPts val="0"/>
              </a:spcBef>
              <a:spcAft>
                <a:spcPts val="0"/>
              </a:spcAft>
              <a:buSzPts val="2070"/>
              <a:buChar char="●"/>
            </a:pPr>
            <a:r>
              <a:rPr lang="en" sz="1400" cap="none" dirty="0">
                <a:latin typeface="Arial" panose="020B0604020202020204" pitchFamily="34" charset="0"/>
              </a:rPr>
              <a:t>Do treat the patient like a family </a:t>
            </a:r>
            <a:r>
              <a:rPr lang="en" sz="1400" cap="none" dirty="0" smtClean="0">
                <a:latin typeface="Arial" panose="020B0604020202020204" pitchFamily="34" charset="0"/>
              </a:rPr>
              <a:t>member or </a:t>
            </a:r>
            <a:r>
              <a:rPr lang="en" sz="1400" cap="none" dirty="0">
                <a:latin typeface="Arial" panose="020B0604020202020204" pitchFamily="34" charset="0"/>
              </a:rPr>
              <a:t>friend, even when </a:t>
            </a:r>
            <a:r>
              <a:rPr lang="en" sz="1400" cap="none" dirty="0" smtClean="0">
                <a:latin typeface="Arial" panose="020B0604020202020204" pitchFamily="34" charset="0"/>
              </a:rPr>
              <a:t>busy</a:t>
            </a:r>
            <a:r>
              <a:rPr lang="en-US" sz="1400" cap="none" dirty="0" smtClean="0">
                <a:latin typeface="Arial" panose="020B0604020202020204" pitchFamily="34" charset="0"/>
              </a:rPr>
              <a:t> or tired!</a:t>
            </a:r>
            <a:endParaRPr sz="1400" cap="none" dirty="0">
              <a:latin typeface="Arial" panose="020B0604020202020204" pitchFamily="34" charset="0"/>
            </a:endParaRPr>
          </a:p>
          <a:p>
            <a:pPr marL="457200" lvl="0" indent="-360045" algn="l" rtl="0">
              <a:lnSpc>
                <a:spcPct val="100000"/>
              </a:lnSpc>
              <a:spcBef>
                <a:spcPts val="0"/>
              </a:spcBef>
              <a:spcAft>
                <a:spcPts val="0"/>
              </a:spcAft>
              <a:buSzPts val="2070"/>
              <a:buChar char="●"/>
            </a:pPr>
            <a:r>
              <a:rPr lang="en" sz="1400" cap="none" dirty="0">
                <a:latin typeface="Arial" panose="020B0604020202020204" pitchFamily="34" charset="0"/>
              </a:rPr>
              <a:t>Do </a:t>
            </a:r>
            <a:r>
              <a:rPr lang="en" sz="1400" cap="none" dirty="0" smtClean="0">
                <a:latin typeface="Arial" panose="020B0604020202020204" pitchFamily="34" charset="0"/>
              </a:rPr>
              <a:t>smile, be friendly, and engaging!</a:t>
            </a:r>
            <a:endParaRPr sz="1400" cap="none" dirty="0">
              <a:latin typeface="Arial" panose="020B0604020202020204" pitchFamily="34" charset="0"/>
            </a:endParaRPr>
          </a:p>
          <a:p>
            <a:pPr marL="457200" lvl="0" indent="-360045" algn="l" rtl="0">
              <a:lnSpc>
                <a:spcPct val="100000"/>
              </a:lnSpc>
              <a:spcBef>
                <a:spcPts val="0"/>
              </a:spcBef>
              <a:spcAft>
                <a:spcPts val="0"/>
              </a:spcAft>
              <a:buSzPts val="2070"/>
              <a:buChar char="●"/>
            </a:pPr>
            <a:r>
              <a:rPr lang="en" sz="1400" cap="none" dirty="0">
                <a:latin typeface="Arial" panose="020B0604020202020204" pitchFamily="34" charset="0"/>
              </a:rPr>
              <a:t>Do question </a:t>
            </a:r>
            <a:r>
              <a:rPr lang="en" sz="1400" cap="none" dirty="0" smtClean="0">
                <a:latin typeface="Arial" panose="020B0604020202020204" pitchFamily="34" charset="0"/>
              </a:rPr>
              <a:t>ambiguity, always ask, ask, ask!</a:t>
            </a:r>
            <a:endParaRPr sz="1400" cap="none" dirty="0">
              <a:latin typeface="Arial" panose="020B0604020202020204" pitchFamily="34" charset="0"/>
            </a:endParaRPr>
          </a:p>
          <a:p>
            <a:pPr marL="457200" lvl="0" indent="-360045" algn="l" rtl="0">
              <a:lnSpc>
                <a:spcPct val="100000"/>
              </a:lnSpc>
              <a:spcBef>
                <a:spcPts val="0"/>
              </a:spcBef>
              <a:spcAft>
                <a:spcPts val="0"/>
              </a:spcAft>
              <a:buSzPts val="2070"/>
              <a:buChar char="●"/>
            </a:pPr>
            <a:r>
              <a:rPr lang="en" sz="1400" cap="none" dirty="0">
                <a:latin typeface="Arial" panose="020B0604020202020204" pitchFamily="34" charset="0"/>
              </a:rPr>
              <a:t>Do enjoy </a:t>
            </a:r>
            <a:r>
              <a:rPr lang="en" sz="1400" cap="none" dirty="0" smtClean="0">
                <a:latin typeface="Arial" panose="020B0604020202020204" pitchFamily="34" charset="0"/>
              </a:rPr>
              <a:t>this, this is an opporunity to perform high level tasks!</a:t>
            </a:r>
            <a:endParaRPr sz="1400" cap="none" dirty="0">
              <a:latin typeface="Arial" panose="020B0604020202020204" pitchFamily="34" charset="0"/>
            </a:endParaRPr>
          </a:p>
          <a:p>
            <a:pPr marL="457200" lvl="0" indent="-360045" algn="l" rtl="0">
              <a:lnSpc>
                <a:spcPct val="100000"/>
              </a:lnSpc>
              <a:spcBef>
                <a:spcPts val="0"/>
              </a:spcBef>
              <a:spcAft>
                <a:spcPts val="0"/>
              </a:spcAft>
              <a:buSzPts val="2070"/>
              <a:buChar char="●"/>
            </a:pPr>
            <a:r>
              <a:rPr lang="en" sz="1400" cap="none" dirty="0">
                <a:latin typeface="Arial" panose="020B0604020202020204" pitchFamily="34" charset="0"/>
              </a:rPr>
              <a:t>Do NOT be mad or complain to the patient about </a:t>
            </a:r>
            <a:r>
              <a:rPr lang="en" sz="1400" cap="none" dirty="0" smtClean="0">
                <a:latin typeface="Arial" panose="020B0604020202020204" pitchFamily="34" charset="0"/>
              </a:rPr>
              <a:t>others, co-workers, or your employer!</a:t>
            </a:r>
            <a:endParaRPr sz="1400" cap="none" dirty="0">
              <a:latin typeface="Arial" panose="020B0604020202020204" pitchFamily="34" charset="0"/>
            </a:endParaRPr>
          </a:p>
          <a:p>
            <a:pPr marL="457200" lvl="0" indent="-360045" algn="l" rtl="0">
              <a:lnSpc>
                <a:spcPct val="100000"/>
              </a:lnSpc>
              <a:spcBef>
                <a:spcPts val="0"/>
              </a:spcBef>
              <a:spcAft>
                <a:spcPts val="0"/>
              </a:spcAft>
              <a:buSzPts val="2070"/>
              <a:buChar char="●"/>
            </a:pPr>
            <a:r>
              <a:rPr lang="en" sz="1400" cap="none" dirty="0">
                <a:latin typeface="Arial" panose="020B0604020202020204" pitchFamily="34" charset="0"/>
              </a:rPr>
              <a:t>Do NOT </a:t>
            </a:r>
            <a:r>
              <a:rPr lang="en" sz="1400" cap="none" dirty="0" smtClean="0">
                <a:latin typeface="Arial" panose="020B0604020202020204" pitchFamily="34" charset="0"/>
              </a:rPr>
              <a:t>curse or swear in </a:t>
            </a:r>
            <a:r>
              <a:rPr lang="en" sz="1400" cap="none" dirty="0">
                <a:latin typeface="Arial" panose="020B0604020202020204" pitchFamily="34" charset="0"/>
              </a:rPr>
              <a:t>front of the </a:t>
            </a:r>
            <a:r>
              <a:rPr lang="en" sz="1400" cap="none" dirty="0" smtClean="0">
                <a:latin typeface="Arial" panose="020B0604020202020204" pitchFamily="34" charset="0"/>
              </a:rPr>
              <a:t>patient!</a:t>
            </a:r>
            <a:endParaRPr sz="1400" cap="none" dirty="0">
              <a:latin typeface="Arial" panose="020B0604020202020204" pitchFamily="34" charset="0"/>
            </a:endParaRPr>
          </a:p>
          <a:p>
            <a:pPr marL="457200" lvl="0" indent="-360045" algn="l" rtl="0">
              <a:lnSpc>
                <a:spcPct val="100000"/>
              </a:lnSpc>
              <a:spcBef>
                <a:spcPts val="0"/>
              </a:spcBef>
              <a:spcAft>
                <a:spcPts val="0"/>
              </a:spcAft>
              <a:buSzPts val="2070"/>
              <a:buChar char="●"/>
            </a:pPr>
            <a:r>
              <a:rPr lang="en" sz="1400" cap="none" dirty="0">
                <a:latin typeface="Arial" panose="020B0604020202020204" pitchFamily="34" charset="0"/>
              </a:rPr>
              <a:t>Do NOT make inappropriate jokes/laughs in front of the </a:t>
            </a:r>
            <a:r>
              <a:rPr lang="en" sz="1400" cap="none" dirty="0" smtClean="0">
                <a:latin typeface="Arial" panose="020B0604020202020204" pitchFamily="34" charset="0"/>
              </a:rPr>
              <a:t>patient</a:t>
            </a:r>
            <a:r>
              <a:rPr lang="en-US" sz="1400" cap="none" dirty="0" smtClean="0">
                <a:latin typeface="Arial" panose="020B0604020202020204" pitchFamily="34" charset="0"/>
              </a:rPr>
              <a:t>!</a:t>
            </a:r>
            <a:endParaRPr sz="1400" cap="none" dirty="0">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8181547" y="4188946"/>
            <a:ext cx="646232" cy="64623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History of the pharmacy technician</a:t>
            </a:r>
            <a:endParaRPr lang="en-US" dirty="0"/>
          </a:p>
        </p:txBody>
      </p:sp>
      <p:sp>
        <p:nvSpPr>
          <p:cNvPr id="3" name="Content Placeholder 2"/>
          <p:cNvSpPr>
            <a:spLocks noGrp="1"/>
          </p:cNvSpPr>
          <p:nvPr>
            <p:ph sz="quarter" idx="13"/>
          </p:nvPr>
        </p:nvSpPr>
        <p:spPr>
          <a:xfrm>
            <a:off x="514351" y="1378324"/>
            <a:ext cx="7796030" cy="2838599"/>
          </a:xfrm>
        </p:spPr>
        <p:txBody>
          <a:bodyPr>
            <a:normAutofit fontScale="77500" lnSpcReduction="20000"/>
          </a:bodyPr>
          <a:lstStyle/>
          <a:p>
            <a:r>
              <a:rPr lang="en-US" cap="none" dirty="0" smtClean="0">
                <a:latin typeface="Arial" panose="020B0604020202020204" pitchFamily="34" charset="0"/>
                <a:cs typeface="Arial" panose="020B0604020202020204" pitchFamily="34" charset="0"/>
              </a:rPr>
              <a:t>In the1960s </a:t>
            </a:r>
            <a:r>
              <a:rPr lang="en-US" cap="none" dirty="0">
                <a:latin typeface="Arial" panose="020B0604020202020204" pitchFamily="34" charset="0"/>
                <a:cs typeface="Arial" panose="020B0604020202020204" pitchFamily="34" charset="0"/>
              </a:rPr>
              <a:t>and early </a:t>
            </a:r>
            <a:r>
              <a:rPr lang="en-US" cap="none" dirty="0" smtClean="0">
                <a:latin typeface="Arial" panose="020B0604020202020204" pitchFamily="34" charset="0"/>
                <a:cs typeface="Arial" panose="020B0604020202020204" pitchFamily="34" charset="0"/>
              </a:rPr>
              <a:t>1970s, pharmacists </a:t>
            </a:r>
            <a:r>
              <a:rPr lang="en-US" cap="none" dirty="0">
                <a:latin typeface="Arial" panose="020B0604020202020204" pitchFamily="34" charset="0"/>
                <a:cs typeface="Arial" panose="020B0604020202020204" pitchFamily="34" charset="0"/>
              </a:rPr>
              <a:t>saw an important role for pharmacy technicians. By taking over a variety of administrative duties, pharmacy technicians would allow licensed pharmacists to focus on the decision-making process of pharmacy</a:t>
            </a:r>
            <a:r>
              <a:rPr lang="en-US" cap="none" dirty="0" smtClean="0">
                <a:latin typeface="Arial" panose="020B0604020202020204" pitchFamily="34" charset="0"/>
                <a:cs typeface="Arial" panose="020B0604020202020204" pitchFamily="34" charset="0"/>
              </a:rPr>
              <a:t>.</a:t>
            </a:r>
          </a:p>
          <a:p>
            <a:r>
              <a:rPr lang="en-US" cap="none" dirty="0">
                <a:latin typeface="Arial" panose="020B0604020202020204" pitchFamily="34" charset="0"/>
                <a:cs typeface="Arial" panose="020B0604020202020204" pitchFamily="34" charset="0"/>
              </a:rPr>
              <a:t>In the first part of the 20th century, there was no real recognition of pharmacy technicians by the pharmacy profession. However, since the 1970s, several steps have been taken to recognize pharmacy technicians</a:t>
            </a:r>
            <a:r>
              <a:rPr lang="en-US" cap="none" dirty="0" smtClean="0">
                <a:latin typeface="Arial" panose="020B0604020202020204" pitchFamily="34" charset="0"/>
                <a:cs typeface="Arial" panose="020B0604020202020204" pitchFamily="34" charset="0"/>
              </a:rPr>
              <a:t>.</a:t>
            </a:r>
          </a:p>
          <a:p>
            <a:r>
              <a:rPr lang="en-US" cap="none" dirty="0">
                <a:latin typeface="Arial" panose="020B0604020202020204" pitchFamily="34" charset="0"/>
                <a:cs typeface="Arial" panose="020B0604020202020204" pitchFamily="34" charset="0"/>
              </a:rPr>
              <a:t>In 1975, the American Society of Health-System Pharmacists (ASHP) created training guidelines for hospital pharmacy support personnel. </a:t>
            </a:r>
            <a:endParaRPr lang="en-US" cap="none" dirty="0" smtClean="0">
              <a:latin typeface="Arial" panose="020B0604020202020204" pitchFamily="34" charset="0"/>
              <a:cs typeface="Arial" panose="020B0604020202020204" pitchFamily="34" charset="0"/>
            </a:endParaRPr>
          </a:p>
          <a:p>
            <a:r>
              <a:rPr lang="en-US" cap="none" dirty="0" smtClean="0">
                <a:latin typeface="Arial" panose="020B0604020202020204" pitchFamily="34" charset="0"/>
                <a:cs typeface="Arial" panose="020B0604020202020204" pitchFamily="34" charset="0"/>
              </a:rPr>
              <a:t>In </a:t>
            </a:r>
            <a:r>
              <a:rPr lang="en-US" cap="none" dirty="0">
                <a:latin typeface="Arial" panose="020B0604020202020204" pitchFamily="34" charset="0"/>
                <a:cs typeface="Arial" panose="020B0604020202020204" pitchFamily="34" charset="0"/>
              </a:rPr>
              <a:t>1982, the ASHP created standards for the accreditation of pharmacy technician training programs</a:t>
            </a:r>
            <a:r>
              <a:rPr lang="en-US" cap="none" dirty="0" smtClean="0">
                <a:latin typeface="Arial" panose="020B0604020202020204" pitchFamily="34" charset="0"/>
                <a:cs typeface="Arial" panose="020B0604020202020204" pitchFamily="34" charset="0"/>
              </a:rPr>
              <a:t>.</a:t>
            </a:r>
          </a:p>
          <a:p>
            <a:r>
              <a:rPr lang="en-US" cap="none" dirty="0">
                <a:latin typeface="Arial" panose="020B0604020202020204" pitchFamily="34" charset="0"/>
                <a:cs typeface="Arial" panose="020B0604020202020204" pitchFamily="34" charset="0"/>
              </a:rPr>
              <a:t>In 1995, the ASHP and other groups created the Pharmacy Technicians Certification Board (PTCB). </a:t>
            </a:r>
            <a:endParaRPr lang="en-US" cap="none" dirty="0" smtClean="0">
              <a:latin typeface="Arial" panose="020B0604020202020204" pitchFamily="34" charset="0"/>
              <a:cs typeface="Arial" panose="020B0604020202020204" pitchFamily="34" charset="0"/>
            </a:endParaRPr>
          </a:p>
          <a:p>
            <a:r>
              <a:rPr lang="en-US" cap="none" dirty="0" smtClean="0">
                <a:latin typeface="Arial" panose="020B0604020202020204" pitchFamily="34" charset="0"/>
                <a:cs typeface="Arial" panose="020B0604020202020204" pitchFamily="34" charset="0"/>
              </a:rPr>
              <a:t>In 2002, the </a:t>
            </a:r>
            <a:r>
              <a:rPr lang="en-US" cap="none" dirty="0">
                <a:latin typeface="Arial" panose="020B0604020202020204" pitchFamily="34" charset="0"/>
                <a:cs typeface="Arial" panose="020B0604020202020204" pitchFamily="34" charset="0"/>
              </a:rPr>
              <a:t>Institute for the Certification of Pharmacy Technicians (ICPT</a:t>
            </a:r>
            <a:r>
              <a:rPr lang="en-US" cap="none" dirty="0" smtClean="0">
                <a:latin typeface="Arial" panose="020B0604020202020204" pitchFamily="34" charset="0"/>
                <a:cs typeface="Arial" panose="020B0604020202020204" pitchFamily="34" charset="0"/>
              </a:rPr>
              <a:t>) </a:t>
            </a:r>
            <a:r>
              <a:rPr lang="en-US" cap="none" dirty="0">
                <a:latin typeface="Arial" panose="020B0604020202020204" pitchFamily="34" charset="0"/>
                <a:cs typeface="Arial" panose="020B0604020202020204" pitchFamily="34" charset="0"/>
              </a:rPr>
              <a:t>established </a:t>
            </a:r>
            <a:r>
              <a:rPr lang="en-US" cap="none" dirty="0" smtClean="0">
                <a:latin typeface="Arial" panose="020B0604020202020204" pitchFamily="34" charset="0"/>
                <a:cs typeface="Arial" panose="020B0604020202020204" pitchFamily="34" charset="0"/>
              </a:rPr>
              <a:t>the </a:t>
            </a:r>
            <a:r>
              <a:rPr lang="en-US" cap="none" dirty="0">
                <a:latin typeface="Arial" panose="020B0604020202020204" pitchFamily="34" charset="0"/>
                <a:cs typeface="Arial" panose="020B0604020202020204" pitchFamily="34" charset="0"/>
              </a:rPr>
              <a:t>Exam for the Certification of Pharmacy Technicians (ExCPT</a:t>
            </a:r>
            <a:r>
              <a:rPr lang="en-US" cap="none" dirty="0" smtClean="0">
                <a:latin typeface="Arial" panose="020B0604020202020204" pitchFamily="34" charset="0"/>
                <a:cs typeface="Arial" panose="020B0604020202020204" pitchFamily="34" charset="0"/>
              </a:rPr>
              <a:t>).</a:t>
            </a:r>
            <a:endParaRPr lang="en-US" cap="none"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37678176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a positive tech-patient interaction</a:t>
            </a:r>
            <a:endParaRPr lang="en-US" dirty="0"/>
          </a:p>
        </p:txBody>
      </p:sp>
      <p:sp>
        <p:nvSpPr>
          <p:cNvPr id="3" name="Text Placeholder 2"/>
          <p:cNvSpPr>
            <a:spLocks noGrp="1"/>
          </p:cNvSpPr>
          <p:nvPr>
            <p:ph type="body" idx="1"/>
          </p:nvPr>
        </p:nvSpPr>
        <p:spPr/>
        <p:txBody>
          <a:bodyPr/>
          <a:lstStyle/>
          <a:p>
            <a:r>
              <a:rPr lang="en-US" sz="1400" cap="none" dirty="0" smtClean="0">
                <a:latin typeface="Arial" panose="020B0604020202020204" pitchFamily="34" charset="0"/>
              </a:rPr>
              <a:t>Tech: Hi Ms. Smith (confirm DOB), I am Sue, your pharmacy </a:t>
            </a:r>
            <a:r>
              <a:rPr lang="en-US" sz="1400" cap="none" dirty="0">
                <a:latin typeface="Arial" panose="020B0604020202020204" pitchFamily="34" charset="0"/>
              </a:rPr>
              <a:t>t</a:t>
            </a:r>
            <a:r>
              <a:rPr lang="en-US" sz="1400" cap="none" dirty="0" smtClean="0">
                <a:latin typeface="Arial" panose="020B0604020202020204" pitchFamily="34" charset="0"/>
              </a:rPr>
              <a:t>echnician that will be giving you the high-dose flu shot today. </a:t>
            </a:r>
          </a:p>
          <a:p>
            <a:r>
              <a:rPr lang="en-US" sz="1400" cap="none" dirty="0" smtClean="0">
                <a:latin typeface="Arial" panose="020B0604020202020204" pitchFamily="34" charset="0"/>
              </a:rPr>
              <a:t>Patient: Great, thanks.</a:t>
            </a:r>
          </a:p>
          <a:p>
            <a:r>
              <a:rPr lang="en-US" sz="1400" cap="none" dirty="0" smtClean="0">
                <a:latin typeface="Arial" panose="020B0604020202020204" pitchFamily="34" charset="0"/>
              </a:rPr>
              <a:t>Tech: What questions or concerns do you have?</a:t>
            </a:r>
          </a:p>
          <a:p>
            <a:r>
              <a:rPr lang="en-US" sz="1400" cap="none" dirty="0" smtClean="0">
                <a:latin typeface="Arial" panose="020B0604020202020204" pitchFamily="34" charset="0"/>
              </a:rPr>
              <a:t>Patient: No questions, I get it every year.</a:t>
            </a:r>
          </a:p>
          <a:p>
            <a:r>
              <a:rPr lang="en-US" sz="1400" cap="none" dirty="0" smtClean="0">
                <a:latin typeface="Arial" panose="020B0604020202020204" pitchFamily="34" charset="0"/>
              </a:rPr>
              <a:t>Tech: Which arm would you like your vaccine on today?</a:t>
            </a:r>
          </a:p>
          <a:p>
            <a:r>
              <a:rPr lang="en-US" sz="1400" cap="none" dirty="0" smtClean="0">
                <a:latin typeface="Arial" panose="020B0604020202020204" pitchFamily="34" charset="0"/>
              </a:rPr>
              <a:t>Patient: Which arm do you think would be best?</a:t>
            </a:r>
          </a:p>
          <a:p>
            <a:r>
              <a:rPr lang="en-US" sz="1400" cap="none" dirty="0" smtClean="0">
                <a:latin typeface="Arial" panose="020B0604020202020204" pitchFamily="34" charset="0"/>
              </a:rPr>
              <a:t>Tech: The dominate arm is preferable because you are more likely to move it and prevent excess soreness.</a:t>
            </a:r>
          </a:p>
          <a:p>
            <a:r>
              <a:rPr lang="en-US" sz="1400" cap="none" dirty="0" smtClean="0">
                <a:latin typeface="Arial" panose="020B0604020202020204" pitchFamily="34" charset="0"/>
              </a:rPr>
              <a:t>Patient: Great, right arm it is….</a:t>
            </a:r>
            <a:r>
              <a:rPr lang="en-US" sz="1400" i="1" cap="none" dirty="0" smtClean="0">
                <a:latin typeface="Arial" panose="020B0604020202020204" pitchFamily="34" charset="0"/>
              </a:rPr>
              <a:t>continued during the live course</a:t>
            </a:r>
            <a:r>
              <a:rPr lang="en-US" sz="1400" cap="none" dirty="0" smtClean="0">
                <a:latin typeface="Arial" panose="020B0604020202020204" pitchFamily="34" charset="0"/>
              </a:rPr>
              <a:t>…</a:t>
            </a:r>
          </a:p>
          <a:p>
            <a:endParaRPr lang="en-US" dirty="0" smtClean="0"/>
          </a:p>
          <a:p>
            <a:endParaRPr lang="en-US" dirty="0"/>
          </a:p>
        </p:txBody>
      </p:sp>
    </p:spTree>
    <p:extLst>
      <p:ext uri="{BB962C8B-B14F-4D97-AF65-F5344CB8AC3E}">
        <p14:creationId xmlns:p14="http://schemas.microsoft.com/office/powerpoint/2010/main" val="8720096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5"/>
          <p:cNvSpPr txBox="1">
            <a:spLocks noGrp="1"/>
          </p:cNvSpPr>
          <p:nvPr>
            <p:ph type="title"/>
          </p:nvPr>
        </p:nvSpPr>
        <p:spPr>
          <a:xfrm>
            <a:off x="1080231" y="0"/>
            <a:ext cx="6798600" cy="13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3600"/>
              <a:buFont typeface="Garamond"/>
              <a:buNone/>
            </a:pPr>
            <a:r>
              <a:rPr lang="en-US" sz="3600" b="1" dirty="0" smtClean="0"/>
              <a:t>P</a:t>
            </a:r>
            <a:r>
              <a:rPr lang="en" sz="3600" b="1" dirty="0" smtClean="0"/>
              <a:t>roper documentation sample</a:t>
            </a:r>
            <a:endParaRPr dirty="0"/>
          </a:p>
        </p:txBody>
      </p:sp>
      <p:pic>
        <p:nvPicPr>
          <p:cNvPr id="315" name="Google Shape;315;p45"/>
          <p:cNvPicPr preferRelativeResize="0">
            <a:picLocks noGrp="1"/>
          </p:cNvPicPr>
          <p:nvPr>
            <p:ph type="body" idx="1"/>
          </p:nvPr>
        </p:nvPicPr>
        <p:blipFill rotWithShape="1">
          <a:blip r:embed="rId3">
            <a:alphaModFix/>
          </a:blip>
          <a:srcRect/>
          <a:stretch/>
        </p:blipFill>
        <p:spPr>
          <a:xfrm>
            <a:off x="457368" y="1135127"/>
            <a:ext cx="7589185" cy="3263504"/>
          </a:xfrm>
          <a:prstGeom prst="rect">
            <a:avLst/>
          </a:prstGeom>
          <a:noFill/>
          <a:ln w="57150" cap="flat" cmpd="sng">
            <a:solidFill>
              <a:schemeClr val="dk1"/>
            </a:solidFill>
            <a:prstDash val="solid"/>
            <a:miter lim="800000"/>
            <a:headEnd type="none" w="sm" len="sm"/>
            <a:tailEnd type="none" w="sm" len="sm"/>
          </a:ln>
        </p:spPr>
      </p:pic>
      <p:sp>
        <p:nvSpPr>
          <p:cNvPr id="316" name="Google Shape;316;p45"/>
          <p:cNvSpPr txBox="1"/>
          <p:nvPr/>
        </p:nvSpPr>
        <p:spPr>
          <a:xfrm>
            <a:off x="4689566" y="3331029"/>
            <a:ext cx="2378084" cy="675976"/>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Garamond"/>
                <a:ea typeface="Garamond"/>
                <a:cs typeface="Garamond"/>
                <a:sym typeface="Garamond"/>
              </a:rPr>
              <a:t>Indicate which </a:t>
            </a:r>
            <a:r>
              <a:rPr lang="en" sz="1800" b="0" i="0" u="none" strike="noStrike" cap="none" dirty="0" smtClean="0">
                <a:solidFill>
                  <a:schemeClr val="dk1"/>
                </a:solidFill>
                <a:latin typeface="Garamond"/>
                <a:ea typeface="Garamond"/>
                <a:cs typeface="Garamond"/>
                <a:sym typeface="Garamond"/>
              </a:rPr>
              <a:t>arm/leg (i.e. RD = right deltoid)</a:t>
            </a:r>
            <a:endParaRPr sz="1400" b="0" i="0" u="none" strike="noStrike" cap="none" dirty="0">
              <a:solidFill>
                <a:srgbClr val="000000"/>
              </a:solidFill>
              <a:latin typeface="Arial"/>
              <a:ea typeface="Arial"/>
              <a:cs typeface="Arial"/>
              <a:sym typeface="Arial"/>
            </a:endParaRPr>
          </a:p>
        </p:txBody>
      </p:sp>
      <p:sp>
        <p:nvSpPr>
          <p:cNvPr id="317" name="Google Shape;317;p45"/>
          <p:cNvSpPr txBox="1"/>
          <p:nvPr/>
        </p:nvSpPr>
        <p:spPr>
          <a:xfrm>
            <a:off x="1701437" y="4340135"/>
            <a:ext cx="5366213" cy="276999"/>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Garamond"/>
                <a:ea typeface="Garamond"/>
                <a:cs typeface="Garamond"/>
                <a:sym typeface="Garamond"/>
              </a:rPr>
              <a:t>Sign with your name and </a:t>
            </a:r>
            <a:r>
              <a:rPr lang="en" dirty="0" smtClean="0">
                <a:solidFill>
                  <a:schemeClr val="dk1"/>
                </a:solidFill>
                <a:latin typeface="Garamond"/>
                <a:ea typeface="Garamond"/>
                <a:cs typeface="Garamond"/>
                <a:sym typeface="Garamond"/>
              </a:rPr>
              <a:t>credentials (i.e. CPhT) and date</a:t>
            </a:r>
            <a:r>
              <a:rPr lang="en" sz="1800" b="0" i="0" u="none" strike="noStrike" cap="none" dirty="0" smtClean="0">
                <a:solidFill>
                  <a:schemeClr val="dk1"/>
                </a:solidFill>
                <a:latin typeface="Garamond"/>
                <a:ea typeface="Garamond"/>
                <a:cs typeface="Garamond"/>
                <a:sym typeface="Garamond"/>
              </a:rPr>
              <a:t> </a:t>
            </a:r>
            <a:endParaRPr sz="1400" b="0" i="0" u="none" strike="noStrike" cap="none" dirty="0">
              <a:solidFill>
                <a:srgbClr val="000000"/>
              </a:solidFill>
              <a:latin typeface="Arial"/>
              <a:ea typeface="Arial"/>
              <a:cs typeface="Arial"/>
              <a:sym typeface="Arial"/>
            </a:endParaRPr>
          </a:p>
        </p:txBody>
      </p:sp>
      <p:sp>
        <p:nvSpPr>
          <p:cNvPr id="318" name="Google Shape;318;p45"/>
          <p:cNvSpPr txBox="1"/>
          <p:nvPr/>
        </p:nvSpPr>
        <p:spPr>
          <a:xfrm>
            <a:off x="7337502" y="1773283"/>
            <a:ext cx="2022088" cy="620511"/>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Garamond"/>
                <a:ea typeface="Garamond"/>
                <a:cs typeface="Garamond"/>
                <a:sym typeface="Garamond"/>
              </a:rPr>
              <a:t>Use sticker or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dirty="0">
                <a:solidFill>
                  <a:schemeClr val="dk1"/>
                </a:solidFill>
                <a:latin typeface="Garamond"/>
                <a:ea typeface="Garamond"/>
                <a:cs typeface="Garamond"/>
                <a:sym typeface="Garamond"/>
              </a:rPr>
              <a:t>c</a:t>
            </a:r>
            <a:r>
              <a:rPr lang="en" sz="1800" b="0" i="0" u="none" strike="noStrike" cap="none" dirty="0" smtClean="0">
                <a:solidFill>
                  <a:schemeClr val="dk1"/>
                </a:solidFill>
                <a:latin typeface="Garamond"/>
                <a:ea typeface="Garamond"/>
                <a:cs typeface="Garamond"/>
                <a:sym typeface="Garamond"/>
              </a:rPr>
              <a:t>omplete manually</a:t>
            </a:r>
            <a:endParaRPr sz="1400" b="0" i="0" u="none" strike="noStrike" cap="none" dirty="0">
              <a:solidFill>
                <a:srgbClr val="000000"/>
              </a:solidFill>
              <a:latin typeface="Arial"/>
              <a:ea typeface="Arial"/>
              <a:cs typeface="Arial"/>
              <a:sym typeface="Arial"/>
            </a:endParaRPr>
          </a:p>
        </p:txBody>
      </p:sp>
      <p:sp>
        <p:nvSpPr>
          <p:cNvPr id="320" name="Google Shape;320;p45"/>
          <p:cNvSpPr txBox="1"/>
          <p:nvPr/>
        </p:nvSpPr>
        <p:spPr>
          <a:xfrm>
            <a:off x="1489166" y="1031966"/>
            <a:ext cx="3450240" cy="276999"/>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Garamond"/>
                <a:ea typeface="Garamond"/>
                <a:cs typeface="Garamond"/>
                <a:sym typeface="Garamond"/>
              </a:rPr>
              <a:t>Check box to reflect what you gave</a:t>
            </a:r>
            <a:endParaRPr sz="1400" b="0" i="0" u="none" strike="noStrike" cap="none" dirty="0">
              <a:solidFill>
                <a:srgbClr val="000000"/>
              </a:solidFill>
              <a:latin typeface="Arial"/>
              <a:ea typeface="Arial"/>
              <a:cs typeface="Arial"/>
              <a:sym typeface="Arial"/>
            </a:endParaRPr>
          </a:p>
        </p:txBody>
      </p:sp>
      <p:cxnSp>
        <p:nvCxnSpPr>
          <p:cNvPr id="321" name="Google Shape;321;p45"/>
          <p:cNvCxnSpPr/>
          <p:nvPr/>
        </p:nvCxnSpPr>
        <p:spPr>
          <a:xfrm flipH="1">
            <a:off x="2233748" y="1319349"/>
            <a:ext cx="156755" cy="555172"/>
          </a:xfrm>
          <a:prstGeom prst="straightConnector1">
            <a:avLst/>
          </a:prstGeom>
          <a:noFill/>
          <a:ln w="38100" cap="flat" cmpd="sng">
            <a:solidFill>
              <a:srgbClr val="FFFF00"/>
            </a:solidFill>
            <a:prstDash val="solid"/>
            <a:round/>
            <a:headEnd type="none" w="sm" len="sm"/>
            <a:tailEnd type="stealth" w="med" len="med"/>
          </a:ln>
        </p:spPr>
      </p:cxnSp>
      <p:cxnSp>
        <p:nvCxnSpPr>
          <p:cNvPr id="322" name="Google Shape;322;p45"/>
          <p:cNvCxnSpPr/>
          <p:nvPr/>
        </p:nvCxnSpPr>
        <p:spPr>
          <a:xfrm flipH="1">
            <a:off x="2240280" y="1293224"/>
            <a:ext cx="274320" cy="1012372"/>
          </a:xfrm>
          <a:prstGeom prst="straightConnector1">
            <a:avLst/>
          </a:prstGeom>
          <a:noFill/>
          <a:ln w="57150" cap="flat" cmpd="sng">
            <a:solidFill>
              <a:srgbClr val="FFFF00"/>
            </a:solidFill>
            <a:prstDash val="solid"/>
            <a:round/>
            <a:headEnd type="none" w="sm" len="sm"/>
            <a:tailEnd type="stealth" w="med" len="med"/>
          </a:ln>
        </p:spPr>
      </p:cxnSp>
      <p:cxnSp>
        <p:nvCxnSpPr>
          <p:cNvPr id="323" name="Google Shape;323;p45"/>
          <p:cNvCxnSpPr/>
          <p:nvPr/>
        </p:nvCxnSpPr>
        <p:spPr>
          <a:xfrm flipH="1">
            <a:off x="855617" y="1214846"/>
            <a:ext cx="1031966" cy="901337"/>
          </a:xfrm>
          <a:prstGeom prst="straightConnector1">
            <a:avLst/>
          </a:prstGeom>
          <a:noFill/>
          <a:ln w="38100" cap="flat" cmpd="sng">
            <a:solidFill>
              <a:srgbClr val="FFFF00"/>
            </a:solidFill>
            <a:prstDash val="solid"/>
            <a:round/>
            <a:headEnd type="none" w="sm" len="sm"/>
            <a:tailEnd type="stealth" w="med" len="med"/>
          </a:ln>
        </p:spPr>
      </p:cxnSp>
      <p:pic>
        <p:nvPicPr>
          <p:cNvPr id="2" name="Picture 1"/>
          <p:cNvPicPr>
            <a:picLocks noChangeAspect="1"/>
          </p:cNvPicPr>
          <p:nvPr/>
        </p:nvPicPr>
        <p:blipFill>
          <a:blip r:embed="rId4"/>
          <a:stretch>
            <a:fillRect/>
          </a:stretch>
        </p:blipFill>
        <p:spPr>
          <a:xfrm>
            <a:off x="8212888" y="4233551"/>
            <a:ext cx="646232" cy="646232"/>
          </a:xfrm>
          <a:prstGeom prst="rect">
            <a:avLst/>
          </a:prstGeom>
        </p:spPr>
      </p:pic>
    </p:spTree>
    <p:extLst>
      <p:ext uri="{BB962C8B-B14F-4D97-AF65-F5344CB8AC3E}">
        <p14:creationId xmlns:p14="http://schemas.microsoft.com/office/powerpoint/2010/main" val="20977853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629" y="686503"/>
            <a:ext cx="8408019" cy="978000"/>
          </a:xfrm>
        </p:spPr>
        <p:txBody>
          <a:bodyPr/>
          <a:lstStyle/>
          <a:p>
            <a:r>
              <a:rPr lang="en-US" dirty="0" smtClean="0"/>
              <a:t>Proper immunization/vaccination reporting</a:t>
            </a:r>
            <a:endParaRPr lang="en-US" dirty="0"/>
          </a:p>
        </p:txBody>
      </p:sp>
      <p:sp>
        <p:nvSpPr>
          <p:cNvPr id="3" name="Text Placeholder 2"/>
          <p:cNvSpPr>
            <a:spLocks noGrp="1"/>
          </p:cNvSpPr>
          <p:nvPr>
            <p:ph type="body" idx="1"/>
          </p:nvPr>
        </p:nvSpPr>
        <p:spPr/>
        <p:txBody>
          <a:bodyPr/>
          <a:lstStyle/>
          <a:p>
            <a:r>
              <a:rPr lang="en-US" sz="1400" cap="none" dirty="0">
                <a:latin typeface="Arial" panose="020B0604020202020204" pitchFamily="34" charset="0"/>
              </a:rPr>
              <a:t>Federal requirements </a:t>
            </a:r>
            <a:r>
              <a:rPr lang="en-US" sz="1400" cap="none" dirty="0" smtClean="0">
                <a:latin typeface="Arial" panose="020B0604020202020204" pitchFamily="34" charset="0"/>
              </a:rPr>
              <a:t>mandate </a:t>
            </a:r>
            <a:r>
              <a:rPr lang="en-US" sz="1400" cap="none" dirty="0">
                <a:latin typeface="Arial" panose="020B0604020202020204" pitchFamily="34" charset="0"/>
              </a:rPr>
              <a:t>that you document five things when you administer a </a:t>
            </a:r>
            <a:r>
              <a:rPr lang="en-US" sz="1400" cap="none" dirty="0" smtClean="0">
                <a:latin typeface="Arial" panose="020B0604020202020204" pitchFamily="34" charset="0"/>
              </a:rPr>
              <a:t>vaccine, other documentation may be required by your company:</a:t>
            </a:r>
            <a:endParaRPr lang="en-US" sz="1400" cap="none" dirty="0">
              <a:latin typeface="Arial" panose="020B0604020202020204" pitchFamily="34" charset="0"/>
            </a:endParaRPr>
          </a:p>
          <a:p>
            <a:pPr>
              <a:buFont typeface="+mj-lt"/>
              <a:buAutoNum type="arabicPeriod"/>
            </a:pPr>
            <a:r>
              <a:rPr lang="en-US" sz="1400" cap="none" dirty="0">
                <a:latin typeface="Arial" panose="020B0604020202020204" pitchFamily="34" charset="0"/>
              </a:rPr>
              <a:t>The name of the vaccine and the </a:t>
            </a:r>
            <a:r>
              <a:rPr lang="en-US" sz="1400" cap="none" dirty="0" smtClean="0">
                <a:latin typeface="Arial" panose="020B0604020202020204" pitchFamily="34" charset="0"/>
              </a:rPr>
              <a:t>manufacturer.</a:t>
            </a:r>
            <a:endParaRPr lang="en-US" sz="1400" cap="none" dirty="0">
              <a:latin typeface="Arial" panose="020B0604020202020204" pitchFamily="34" charset="0"/>
            </a:endParaRPr>
          </a:p>
          <a:p>
            <a:pPr>
              <a:buFont typeface="+mj-lt"/>
              <a:buAutoNum type="arabicPeriod"/>
            </a:pPr>
            <a:r>
              <a:rPr lang="en-US" sz="1400" cap="none" dirty="0" smtClean="0">
                <a:latin typeface="Arial" panose="020B0604020202020204" pitchFamily="34" charset="0"/>
              </a:rPr>
              <a:t>The </a:t>
            </a:r>
            <a:r>
              <a:rPr lang="en-US" sz="1400" cap="none" dirty="0">
                <a:latin typeface="Arial" panose="020B0604020202020204" pitchFamily="34" charset="0"/>
              </a:rPr>
              <a:t>lot number and expiration date of the </a:t>
            </a:r>
            <a:r>
              <a:rPr lang="en-US" sz="1400" cap="none" dirty="0" smtClean="0">
                <a:latin typeface="Arial" panose="020B0604020202020204" pitchFamily="34" charset="0"/>
              </a:rPr>
              <a:t>vaccine.</a:t>
            </a:r>
            <a:endParaRPr lang="en-US" sz="1400" cap="none" dirty="0">
              <a:latin typeface="Arial" panose="020B0604020202020204" pitchFamily="34" charset="0"/>
            </a:endParaRPr>
          </a:p>
          <a:p>
            <a:pPr>
              <a:buFont typeface="+mj-lt"/>
              <a:buAutoNum type="arabicPeriod"/>
            </a:pPr>
            <a:r>
              <a:rPr lang="en-US" sz="1400" cap="none" dirty="0" smtClean="0">
                <a:latin typeface="Arial" panose="020B0604020202020204" pitchFamily="34" charset="0"/>
              </a:rPr>
              <a:t>The </a:t>
            </a:r>
            <a:r>
              <a:rPr lang="en-US" sz="1400" cap="none" dirty="0">
                <a:latin typeface="Arial" panose="020B0604020202020204" pitchFamily="34" charset="0"/>
              </a:rPr>
              <a:t>date of </a:t>
            </a:r>
            <a:r>
              <a:rPr lang="en-US" sz="1400" cap="none" dirty="0" smtClean="0">
                <a:latin typeface="Arial" panose="020B0604020202020204" pitchFamily="34" charset="0"/>
              </a:rPr>
              <a:t>administration that you gave the vaccine.</a:t>
            </a:r>
            <a:endParaRPr lang="en-US" sz="1400" cap="none" dirty="0">
              <a:latin typeface="Arial" panose="020B0604020202020204" pitchFamily="34" charset="0"/>
            </a:endParaRPr>
          </a:p>
          <a:p>
            <a:pPr>
              <a:buFont typeface="+mj-lt"/>
              <a:buAutoNum type="arabicPeriod"/>
            </a:pPr>
            <a:r>
              <a:rPr lang="en-US" sz="1400" cap="none" dirty="0" smtClean="0">
                <a:latin typeface="Arial" panose="020B0604020202020204" pitchFamily="34" charset="0"/>
              </a:rPr>
              <a:t>The </a:t>
            </a:r>
            <a:r>
              <a:rPr lang="en-US" sz="1400" cap="none" dirty="0">
                <a:latin typeface="Arial" panose="020B0604020202020204" pitchFamily="34" charset="0"/>
              </a:rPr>
              <a:t>name, address, title and signature (electronic is acceptable) of the person administering the </a:t>
            </a:r>
            <a:r>
              <a:rPr lang="en-US" sz="1400" cap="none" dirty="0" smtClean="0">
                <a:latin typeface="Arial" panose="020B0604020202020204" pitchFamily="34" charset="0"/>
              </a:rPr>
              <a:t>vaccine.</a:t>
            </a:r>
            <a:endParaRPr lang="en-US" sz="1400" cap="none" dirty="0">
              <a:latin typeface="Arial" panose="020B0604020202020204" pitchFamily="34" charset="0"/>
            </a:endParaRPr>
          </a:p>
          <a:p>
            <a:pPr>
              <a:buFont typeface="+mj-lt"/>
              <a:buAutoNum type="arabicPeriod"/>
            </a:pPr>
            <a:r>
              <a:rPr lang="en-US" sz="1400" cap="none" dirty="0" smtClean="0">
                <a:latin typeface="Arial" panose="020B0604020202020204" pitchFamily="34" charset="0"/>
              </a:rPr>
              <a:t>The publication </a:t>
            </a:r>
            <a:r>
              <a:rPr lang="en-US" sz="1400" cap="none" dirty="0">
                <a:latin typeface="Arial" panose="020B0604020202020204" pitchFamily="34" charset="0"/>
              </a:rPr>
              <a:t>date of the Vaccine Information Statement (VIS) and date the patient or parent receives the </a:t>
            </a:r>
            <a:r>
              <a:rPr lang="en-US" sz="1400" cap="none" dirty="0" smtClean="0">
                <a:latin typeface="Arial" panose="020B0604020202020204" pitchFamily="34" charset="0"/>
              </a:rPr>
              <a:t>VIS.</a:t>
            </a:r>
            <a:endParaRPr lang="en-US" sz="1400" cap="none" dirty="0">
              <a:latin typeface="Arial" panose="020B0604020202020204" pitchFamily="34" charset="0"/>
            </a:endParaRPr>
          </a:p>
          <a:p>
            <a:endParaRPr lang="en-US" dirty="0"/>
          </a:p>
        </p:txBody>
      </p:sp>
      <p:sp>
        <p:nvSpPr>
          <p:cNvPr id="4" name="TextBox 3"/>
          <p:cNvSpPr txBox="1"/>
          <p:nvPr/>
        </p:nvSpPr>
        <p:spPr>
          <a:xfrm>
            <a:off x="354348" y="4186176"/>
            <a:ext cx="8170127" cy="523220"/>
          </a:xfrm>
          <a:prstGeom prst="rect">
            <a:avLst/>
          </a:prstGeom>
          <a:noFill/>
        </p:spPr>
        <p:txBody>
          <a:bodyPr wrap="square" rtlCol="0">
            <a:spAutoFit/>
          </a:bodyPr>
          <a:lstStyle/>
          <a:p>
            <a:r>
              <a:rPr lang="en-US" sz="1400" dirty="0" smtClean="0">
                <a:latin typeface="Arial Narrow" panose="020B0606020202030204" pitchFamily="34" charset="0"/>
              </a:rPr>
              <a:t>American Academy of Family Physicians</a:t>
            </a:r>
            <a:r>
              <a:rPr lang="en-US" sz="1400" dirty="0">
                <a:latin typeface="Arial Narrow" panose="020B0606020202030204" pitchFamily="34" charset="0"/>
              </a:rPr>
              <a:t>:  </a:t>
            </a:r>
            <a:r>
              <a:rPr lang="en-US" sz="1400" dirty="0">
                <a:latin typeface="Arial Narrow" panose="020B0606020202030204" pitchFamily="34" charset="0"/>
                <a:hlinkClick r:id="rId2"/>
              </a:rPr>
              <a:t>https://</a:t>
            </a:r>
            <a:r>
              <a:rPr lang="en-US" sz="1400" dirty="0" smtClean="0">
                <a:latin typeface="Arial Narrow" panose="020B0606020202030204" pitchFamily="34" charset="0"/>
                <a:hlinkClick r:id="rId2"/>
              </a:rPr>
              <a:t>www.aafp.org/fpm/2007/0300/p48.html</a:t>
            </a:r>
            <a:endParaRPr lang="en-US" sz="1400" dirty="0" smtClean="0">
              <a:latin typeface="Arial Narrow" panose="020B0606020202030204" pitchFamily="34" charset="0"/>
            </a:endParaRPr>
          </a:p>
          <a:p>
            <a:r>
              <a:rPr lang="en-US" sz="1400" dirty="0" smtClean="0">
                <a:latin typeface="Arial Narrow" panose="020B0606020202030204" pitchFamily="34" charset="0"/>
              </a:rPr>
              <a:t>VIS Current Publication Dates Resource as </a:t>
            </a:r>
            <a:r>
              <a:rPr lang="en-US" sz="1400" dirty="0">
                <a:latin typeface="Arial Narrow" panose="020B0606020202030204" pitchFamily="34" charset="0"/>
              </a:rPr>
              <a:t>of July 28, 2020:  </a:t>
            </a:r>
            <a:r>
              <a:rPr lang="en-US" sz="1400" dirty="0">
                <a:latin typeface="Arial Narrow" panose="020B0606020202030204" pitchFamily="34" charset="0"/>
                <a:hlinkClick r:id="rId3"/>
              </a:rPr>
              <a:t>https://</a:t>
            </a:r>
            <a:r>
              <a:rPr lang="en-US" sz="1400" dirty="0" smtClean="0">
                <a:latin typeface="Arial Narrow" panose="020B0606020202030204" pitchFamily="34" charset="0"/>
                <a:hlinkClick r:id="rId3"/>
              </a:rPr>
              <a:t>www.immunize.org/catg.d/p2029.pdf</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pic>
        <p:nvPicPr>
          <p:cNvPr id="5" name="Picture 4"/>
          <p:cNvPicPr>
            <a:picLocks noChangeAspect="1"/>
          </p:cNvPicPr>
          <p:nvPr/>
        </p:nvPicPr>
        <p:blipFill>
          <a:blip r:embed="rId4"/>
          <a:stretch>
            <a:fillRect/>
          </a:stretch>
        </p:blipFill>
        <p:spPr>
          <a:xfrm>
            <a:off x="8201359" y="4236254"/>
            <a:ext cx="646232" cy="646232"/>
          </a:xfrm>
          <a:prstGeom prst="rect">
            <a:avLst/>
          </a:prstGeom>
        </p:spPr>
      </p:pic>
    </p:spTree>
    <p:extLst>
      <p:ext uri="{BB962C8B-B14F-4D97-AF65-F5344CB8AC3E}">
        <p14:creationId xmlns:p14="http://schemas.microsoft.com/office/powerpoint/2010/main" val="22941243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390" y="686503"/>
            <a:ext cx="7455076" cy="978000"/>
          </a:xfrm>
        </p:spPr>
        <p:txBody>
          <a:bodyPr/>
          <a:lstStyle/>
          <a:p>
            <a:r>
              <a:rPr lang="en-US" dirty="0" smtClean="0"/>
              <a:t>NMSIIS reporting</a:t>
            </a:r>
            <a:endParaRPr lang="en-US" dirty="0"/>
          </a:p>
        </p:txBody>
      </p:sp>
      <p:sp>
        <p:nvSpPr>
          <p:cNvPr id="3" name="Text Placeholder 2"/>
          <p:cNvSpPr>
            <a:spLocks noGrp="1"/>
          </p:cNvSpPr>
          <p:nvPr>
            <p:ph type="body" idx="1"/>
          </p:nvPr>
        </p:nvSpPr>
        <p:spPr/>
        <p:txBody>
          <a:bodyPr/>
          <a:lstStyle/>
          <a:p>
            <a:r>
              <a:rPr lang="en-US" sz="1400" cap="none" dirty="0" smtClean="0">
                <a:latin typeface="Arial" panose="020B0604020202020204" pitchFamily="34" charset="0"/>
              </a:rPr>
              <a:t>New </a:t>
            </a:r>
            <a:r>
              <a:rPr lang="en-US" sz="1400" cap="none" dirty="0">
                <a:latin typeface="Arial" panose="020B0604020202020204" pitchFamily="34" charset="0"/>
              </a:rPr>
              <a:t>M</a:t>
            </a:r>
            <a:r>
              <a:rPr lang="en-US" sz="1400" cap="none" dirty="0" smtClean="0">
                <a:latin typeface="Arial" panose="020B0604020202020204" pitchFamily="34" charset="0"/>
              </a:rPr>
              <a:t>exico utilizes the </a:t>
            </a:r>
            <a:r>
              <a:rPr lang="en-US" sz="1400" b="1" cap="none" dirty="0" smtClean="0">
                <a:latin typeface="Arial" panose="020B0604020202020204" pitchFamily="34" charset="0"/>
              </a:rPr>
              <a:t>New Mexico Statewide Immunization information System (NMSIIS). </a:t>
            </a:r>
            <a:r>
              <a:rPr lang="en-US" sz="1400" cap="none" dirty="0">
                <a:latin typeface="Arial" panose="020B0604020202020204" pitchFamily="34" charset="0"/>
              </a:rPr>
              <a:t>R</a:t>
            </a:r>
            <a:r>
              <a:rPr lang="en-US" sz="1400" cap="none" dirty="0" smtClean="0">
                <a:latin typeface="Arial" panose="020B0604020202020204" pitchFamily="34" charset="0"/>
              </a:rPr>
              <a:t>eporting to this system became a state law for all vaccine providers as of 2013. NMSIIS is used as a statewide registry that tracks and records immunizations received, generates immunization histories, and creates recommendations for needed immunizations. </a:t>
            </a:r>
          </a:p>
          <a:p>
            <a:r>
              <a:rPr lang="en-US" sz="1400" cap="none" dirty="0" smtClean="0">
                <a:latin typeface="Arial" panose="020B0604020202020204" pitchFamily="34" charset="0"/>
              </a:rPr>
              <a:t>NMSIIS is a confidential and secure computer database designed to collect and maintain the vaccination records of all children and adults in New Mexico. </a:t>
            </a:r>
            <a:endParaRPr lang="en-US" sz="1400" cap="none" dirty="0">
              <a:latin typeface="Arial" panose="020B0604020202020204" pitchFamily="34" charset="0"/>
            </a:endParaRPr>
          </a:p>
        </p:txBody>
      </p:sp>
      <p:pic>
        <p:nvPicPr>
          <p:cNvPr id="5" name="Picture 4"/>
          <p:cNvPicPr>
            <a:picLocks noChangeAspect="1"/>
          </p:cNvPicPr>
          <p:nvPr/>
        </p:nvPicPr>
        <p:blipFill>
          <a:blip r:embed="rId2"/>
          <a:stretch>
            <a:fillRect/>
          </a:stretch>
        </p:blipFill>
        <p:spPr>
          <a:xfrm>
            <a:off x="6890757" y="110350"/>
            <a:ext cx="1428750" cy="1428750"/>
          </a:xfrm>
          <a:prstGeom prst="rect">
            <a:avLst/>
          </a:prstGeom>
        </p:spPr>
      </p:pic>
      <p:sp>
        <p:nvSpPr>
          <p:cNvPr id="9" name="TextBox 8"/>
          <p:cNvSpPr txBox="1"/>
          <p:nvPr/>
        </p:nvSpPr>
        <p:spPr>
          <a:xfrm>
            <a:off x="468350" y="4266535"/>
            <a:ext cx="8422888" cy="307777"/>
          </a:xfrm>
          <a:prstGeom prst="rect">
            <a:avLst/>
          </a:prstGeom>
          <a:noFill/>
        </p:spPr>
        <p:txBody>
          <a:bodyPr wrap="square" rtlCol="0">
            <a:spAutoFit/>
          </a:bodyPr>
          <a:lstStyle/>
          <a:p>
            <a:r>
              <a:rPr lang="en-US" sz="1400" dirty="0">
                <a:latin typeface="Arial Narrow" panose="020B0606020202030204" pitchFamily="34" charset="0"/>
              </a:rPr>
              <a:t>NMSIIS Resource</a:t>
            </a:r>
            <a:r>
              <a:rPr lang="en-US" sz="1400" dirty="0" smtClean="0">
                <a:latin typeface="Arial Narrow" panose="020B0606020202030204" pitchFamily="34" charset="0"/>
              </a:rPr>
              <a:t>: </a:t>
            </a:r>
            <a:r>
              <a:rPr lang="en-US" sz="1400" dirty="0" smtClean="0">
                <a:latin typeface="Arial Narrow" panose="020B0606020202030204" pitchFamily="34" charset="0"/>
                <a:hlinkClick r:id="rId3"/>
              </a:rPr>
              <a:t>https</a:t>
            </a:r>
            <a:r>
              <a:rPr lang="en-US" sz="1400" dirty="0">
                <a:latin typeface="Arial Narrow" panose="020B0606020202030204" pitchFamily="34" charset="0"/>
                <a:hlinkClick r:id="rId3"/>
              </a:rPr>
              <a:t>://www.nmhealth.org/about/phd/idb/imp/siis</a:t>
            </a:r>
            <a:r>
              <a:rPr lang="en-US" sz="1400" dirty="0" smtClean="0">
                <a:latin typeface="Arial Narrow" panose="020B0606020202030204" pitchFamily="34" charset="0"/>
                <a:hlinkClick r:id="rId3"/>
              </a:rPr>
              <a:t>/</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spTree>
    <p:extLst>
      <p:ext uri="{BB962C8B-B14F-4D97-AF65-F5344CB8AC3E}">
        <p14:creationId xmlns:p14="http://schemas.microsoft.com/office/powerpoint/2010/main" val="36501501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013" y="285059"/>
            <a:ext cx="6798600" cy="978000"/>
          </a:xfrm>
        </p:spPr>
        <p:txBody>
          <a:bodyPr/>
          <a:lstStyle/>
          <a:p>
            <a:r>
              <a:rPr lang="en-US" dirty="0" smtClean="0"/>
              <a:t>Vaccine storage</a:t>
            </a:r>
            <a:endParaRPr lang="en-US" dirty="0"/>
          </a:p>
        </p:txBody>
      </p:sp>
      <p:sp>
        <p:nvSpPr>
          <p:cNvPr id="3" name="Text Placeholder 2"/>
          <p:cNvSpPr>
            <a:spLocks noGrp="1"/>
          </p:cNvSpPr>
          <p:nvPr>
            <p:ph type="body" idx="1"/>
          </p:nvPr>
        </p:nvSpPr>
        <p:spPr>
          <a:xfrm>
            <a:off x="398176" y="1057279"/>
            <a:ext cx="7984273" cy="2583600"/>
          </a:xfrm>
        </p:spPr>
        <p:txBody>
          <a:bodyPr/>
          <a:lstStyle/>
          <a:p>
            <a:r>
              <a:rPr lang="en-US" sz="1200" cap="none" dirty="0">
                <a:latin typeface="Arial" panose="020B0604020202020204" pitchFamily="34" charset="0"/>
              </a:rPr>
              <a:t>Vaccines must be kept at their proper storage temperature at all times to maintain their </a:t>
            </a:r>
            <a:r>
              <a:rPr lang="en-US" sz="1200" cap="none" dirty="0" smtClean="0">
                <a:latin typeface="Arial" panose="020B0604020202020204" pitchFamily="34" charset="0"/>
              </a:rPr>
              <a:t>efficacy.</a:t>
            </a:r>
          </a:p>
          <a:p>
            <a:r>
              <a:rPr lang="en-US" sz="1200" cap="none" dirty="0" smtClean="0">
                <a:latin typeface="Arial" panose="020B0604020202020204" pitchFamily="34" charset="0"/>
              </a:rPr>
              <a:t>Some </a:t>
            </a:r>
            <a:r>
              <a:rPr lang="en-US" sz="1200" cap="none" dirty="0">
                <a:latin typeface="Arial" panose="020B0604020202020204" pitchFamily="34" charset="0"/>
              </a:rPr>
              <a:t>vaccines require refrigeration, while others must be frozen. Promptly transfer the vaccines to their proper storage place immediately after receiving them, and follow these tips:</a:t>
            </a:r>
          </a:p>
          <a:p>
            <a:pPr lvl="1"/>
            <a:r>
              <a:rPr lang="en-US" sz="1050" cap="none" dirty="0" smtClean="0">
                <a:latin typeface="Arial" panose="020B0604020202020204" pitchFamily="34" charset="0"/>
              </a:rPr>
              <a:t>Store all vaccines in the middle of the refrigerator rather than the upper/lower racks or on the door for best temperature consistency.</a:t>
            </a:r>
          </a:p>
          <a:p>
            <a:pPr lvl="1"/>
            <a:r>
              <a:rPr lang="en-US" sz="1050" cap="none" dirty="0" smtClean="0">
                <a:latin typeface="Arial" panose="020B0604020202020204" pitchFamily="34" charset="0"/>
              </a:rPr>
              <a:t>Designate </a:t>
            </a:r>
            <a:r>
              <a:rPr lang="en-US" sz="1050" cap="none" dirty="0">
                <a:latin typeface="Arial" panose="020B0604020202020204" pitchFamily="34" charset="0"/>
              </a:rPr>
              <a:t>a refrigerator with a separate freezer compartment with its own outer door for vaccine storage.</a:t>
            </a:r>
          </a:p>
          <a:p>
            <a:pPr lvl="1"/>
            <a:r>
              <a:rPr lang="en-US" sz="1050" cap="none" dirty="0">
                <a:latin typeface="Arial" panose="020B0604020202020204" pitchFamily="34" charset="0"/>
              </a:rPr>
              <a:t>Do not keep any food in this </a:t>
            </a:r>
            <a:r>
              <a:rPr lang="en-US" sz="1050" cap="none" dirty="0" smtClean="0">
                <a:latin typeface="Arial" panose="020B0604020202020204" pitchFamily="34" charset="0"/>
              </a:rPr>
              <a:t>refrigerator, but may keep filled water bottles for temperature control. </a:t>
            </a:r>
            <a:endParaRPr lang="en-US" sz="1050" cap="none" dirty="0">
              <a:latin typeface="Arial" panose="020B0604020202020204" pitchFamily="34" charset="0"/>
            </a:endParaRPr>
          </a:p>
          <a:p>
            <a:pPr lvl="1"/>
            <a:r>
              <a:rPr lang="en-US" sz="1050" cap="none" dirty="0">
                <a:latin typeface="Arial" panose="020B0604020202020204" pitchFamily="34" charset="0"/>
              </a:rPr>
              <a:t>Avoid small, dormitory-style refrigerators with freezer compartments. They are not reliable for storing vaccines that need to be frozen</a:t>
            </a:r>
            <a:r>
              <a:rPr lang="en-US" sz="1050" cap="none" dirty="0" smtClean="0">
                <a:latin typeface="Arial" panose="020B0604020202020204" pitchFamily="34" charset="0"/>
              </a:rPr>
              <a:t>. Must be separate refrigerator and freezer unit. </a:t>
            </a:r>
            <a:endParaRPr lang="en-US" sz="1050" cap="none" dirty="0">
              <a:latin typeface="Arial" panose="020B0604020202020204" pitchFamily="34" charset="0"/>
            </a:endParaRPr>
          </a:p>
          <a:p>
            <a:pPr lvl="1"/>
            <a:r>
              <a:rPr lang="en-US" sz="1050" cap="none" dirty="0">
                <a:latin typeface="Arial" panose="020B0604020202020204" pitchFamily="34" charset="0"/>
              </a:rPr>
              <a:t>If you have to transport vaccines, use an insulated container with a cold source and a </a:t>
            </a:r>
            <a:r>
              <a:rPr lang="en-US" sz="1050" cap="none" dirty="0" smtClean="0">
                <a:latin typeface="Arial" panose="020B0604020202020204" pitchFamily="34" charset="0"/>
              </a:rPr>
              <a:t>thermometer/temperature log. Never let the vaccine directly touch ice packs or frozen packs.</a:t>
            </a:r>
            <a:endParaRPr lang="en-US" sz="1050" cap="none" dirty="0">
              <a:latin typeface="Arial" panose="020B0604020202020204" pitchFamily="34" charset="0"/>
            </a:endParaRPr>
          </a:p>
          <a:p>
            <a:pPr lvl="1"/>
            <a:r>
              <a:rPr lang="en-US" sz="1050" cap="none" dirty="0">
                <a:latin typeface="Arial" panose="020B0604020202020204" pitchFamily="34" charset="0"/>
              </a:rPr>
              <a:t>Monitor the temperatures in the freezer and refrigerator, and record these twice daily in a temperature log (see an example at </a:t>
            </a:r>
            <a:r>
              <a:rPr lang="en-US" sz="1050" cap="none" dirty="0">
                <a:latin typeface="Arial" panose="020B0604020202020204" pitchFamily="34" charset="0"/>
                <a:hlinkClick r:id="rId2"/>
              </a:rPr>
              <a:t>http://www.immunize.org/catg.d/p3039.pdf</a:t>
            </a:r>
            <a:r>
              <a:rPr lang="en-US" sz="1050" cap="none" dirty="0">
                <a:latin typeface="Arial" panose="020B0604020202020204" pitchFamily="34" charset="0"/>
              </a:rPr>
              <a:t>).</a:t>
            </a:r>
          </a:p>
          <a:p>
            <a:pPr lvl="1"/>
            <a:r>
              <a:rPr lang="en-US" sz="1050" cap="none" dirty="0">
                <a:latin typeface="Arial" panose="020B0604020202020204" pitchFamily="34" charset="0"/>
              </a:rPr>
              <a:t>In the event of a power failure or a faulty refrigerator or freezer, mark the affected vaccines, record their current </a:t>
            </a:r>
            <a:r>
              <a:rPr lang="en-US" sz="1050" cap="none" dirty="0" smtClean="0">
                <a:latin typeface="Arial" panose="020B0604020202020204" pitchFamily="34" charset="0"/>
              </a:rPr>
              <a:t>temperature, and work with your Supervising Pharmacist to troubleshoot. </a:t>
            </a:r>
            <a:endParaRPr lang="en-US" sz="1050" cap="none" dirty="0">
              <a:latin typeface="Arial" panose="020B0604020202020204" pitchFamily="34" charset="0"/>
            </a:endParaRPr>
          </a:p>
          <a:p>
            <a:endParaRPr lang="en-US" dirty="0"/>
          </a:p>
        </p:txBody>
      </p:sp>
      <p:sp>
        <p:nvSpPr>
          <p:cNvPr id="4" name="TextBox 3"/>
          <p:cNvSpPr txBox="1"/>
          <p:nvPr/>
        </p:nvSpPr>
        <p:spPr>
          <a:xfrm>
            <a:off x="223024" y="4378677"/>
            <a:ext cx="8214732" cy="276999"/>
          </a:xfrm>
          <a:prstGeom prst="rect">
            <a:avLst/>
          </a:prstGeom>
          <a:noFill/>
        </p:spPr>
        <p:txBody>
          <a:bodyPr wrap="square" rtlCol="0">
            <a:spAutoFit/>
          </a:bodyPr>
          <a:lstStyle/>
          <a:p>
            <a:r>
              <a:rPr lang="en-US" sz="1200" dirty="0" smtClean="0">
                <a:latin typeface="Arial Narrow" panose="020B0606020202030204" pitchFamily="34" charset="0"/>
                <a:cs typeface="Arial" panose="020B0604020202020204" pitchFamily="34" charset="0"/>
              </a:rPr>
              <a:t>American Academy of Family Physicians: </a:t>
            </a:r>
            <a:r>
              <a:rPr lang="en-US" sz="1200" dirty="0" smtClean="0">
                <a:latin typeface="Arial Narrow" panose="020B0606020202030204" pitchFamily="34" charset="0"/>
                <a:cs typeface="Arial" panose="020B0604020202020204" pitchFamily="34" charset="0"/>
                <a:hlinkClick r:id="rId3"/>
              </a:rPr>
              <a:t>https</a:t>
            </a:r>
            <a:r>
              <a:rPr lang="en-US" sz="1200" dirty="0">
                <a:latin typeface="Arial Narrow" panose="020B0606020202030204" pitchFamily="34" charset="0"/>
                <a:cs typeface="Arial" panose="020B0604020202020204" pitchFamily="34" charset="0"/>
                <a:hlinkClick r:id="rId3"/>
              </a:rPr>
              <a:t>://</a:t>
            </a:r>
            <a:r>
              <a:rPr lang="en-US" sz="1200" dirty="0" smtClean="0">
                <a:latin typeface="Arial Narrow" panose="020B0606020202030204" pitchFamily="34" charset="0"/>
                <a:cs typeface="Arial" panose="020B0604020202020204" pitchFamily="34" charset="0"/>
                <a:hlinkClick r:id="rId3"/>
              </a:rPr>
              <a:t>www.aafp.org/fpm/2007/0300/p48.html</a:t>
            </a:r>
            <a:r>
              <a:rPr lang="en-US" sz="1200" dirty="0" smtClean="0">
                <a:latin typeface="Arial Narrow" panose="020B0606020202030204" pitchFamily="34" charset="0"/>
                <a:cs typeface="Arial" panose="020B0604020202020204" pitchFamily="34" charset="0"/>
              </a:rPr>
              <a:t> </a:t>
            </a:r>
            <a:endParaRPr lang="en-US" sz="12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8233207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7"/>
          <p:cNvSpPr txBox="1">
            <a:spLocks noGrp="1"/>
          </p:cNvSpPr>
          <p:nvPr>
            <p:ph type="title"/>
          </p:nvPr>
        </p:nvSpPr>
        <p:spPr>
          <a:xfrm>
            <a:off x="628650" y="273845"/>
            <a:ext cx="7886700" cy="123071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4000"/>
              <a:buFont typeface="Garamond"/>
              <a:buNone/>
            </a:pPr>
            <a:r>
              <a:rPr lang="en-US" b="1" dirty="0" smtClean="0"/>
              <a:t>E</a:t>
            </a:r>
            <a:r>
              <a:rPr lang="en" b="1" dirty="0" smtClean="0"/>
              <a:t>mergency situations</a:t>
            </a:r>
            <a:endParaRPr b="1" dirty="0"/>
          </a:p>
        </p:txBody>
      </p:sp>
      <p:sp>
        <p:nvSpPr>
          <p:cNvPr id="337" name="Google Shape;337;p47"/>
          <p:cNvSpPr txBox="1">
            <a:spLocks noGrp="1"/>
          </p:cNvSpPr>
          <p:nvPr>
            <p:ph type="body" idx="1"/>
          </p:nvPr>
        </p:nvSpPr>
        <p:spPr>
          <a:xfrm>
            <a:off x="647331" y="1714500"/>
            <a:ext cx="7886700" cy="2911224"/>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2760"/>
              <a:buChar char="•"/>
            </a:pPr>
            <a:r>
              <a:rPr lang="en" sz="1400" cap="none" dirty="0" smtClean="0">
                <a:latin typeface="Arial" panose="020B0604020202020204" pitchFamily="34" charset="0"/>
                <a:cs typeface="Arial" panose="020B0604020202020204" pitchFamily="34" charset="0"/>
              </a:rPr>
              <a:t>Needle Stick Injury (poked yourself with a used needle)</a:t>
            </a:r>
            <a:endParaRPr sz="1400" cap="none" dirty="0" smtClean="0">
              <a:latin typeface="Arial" panose="020B0604020202020204" pitchFamily="34" charset="0"/>
              <a:cs typeface="Arial" panose="020B0604020202020204" pitchFamily="34" charset="0"/>
            </a:endParaRPr>
          </a:p>
          <a:p>
            <a:pPr marL="285750" lvl="0" indent="-285750" algn="l" rtl="0">
              <a:lnSpc>
                <a:spcPct val="100000"/>
              </a:lnSpc>
              <a:spcBef>
                <a:spcPts val="1080"/>
              </a:spcBef>
              <a:spcAft>
                <a:spcPts val="0"/>
              </a:spcAft>
              <a:buSzPts val="2760"/>
              <a:buChar char="•"/>
            </a:pPr>
            <a:r>
              <a:rPr lang="en" sz="1400" cap="none" dirty="0" smtClean="0">
                <a:latin typeface="Arial" panose="020B0604020202020204" pitchFamily="34" charset="0"/>
                <a:cs typeface="Arial" panose="020B0604020202020204" pitchFamily="34" charset="0"/>
              </a:rPr>
              <a:t>Syncope (fainting after vaccine is given) </a:t>
            </a:r>
          </a:p>
          <a:p>
            <a:pPr marL="285750" indent="-285750">
              <a:spcBef>
                <a:spcPts val="1080"/>
              </a:spcBef>
              <a:buSzPts val="2760"/>
            </a:pPr>
            <a:r>
              <a:rPr lang="en-US" sz="1400" cap="none" dirty="0">
                <a:latin typeface="Arial" panose="020B0604020202020204" pitchFamily="34" charset="0"/>
                <a:cs typeface="Arial" panose="020B0604020202020204" pitchFamily="34" charset="0"/>
              </a:rPr>
              <a:t>A</a:t>
            </a:r>
            <a:r>
              <a:rPr lang="en-US" sz="1400" cap="none" dirty="0" smtClean="0">
                <a:latin typeface="Arial" panose="020B0604020202020204" pitchFamily="34" charset="0"/>
                <a:cs typeface="Arial" panose="020B0604020202020204" pitchFamily="34" charset="0"/>
              </a:rPr>
              <a:t>llergic Reactions (skin </a:t>
            </a:r>
            <a:r>
              <a:rPr lang="en-US" sz="1400" cap="none" dirty="0">
                <a:latin typeface="Arial" panose="020B0604020202020204" pitchFamily="34" charset="0"/>
                <a:cs typeface="Arial" panose="020B0604020202020204" pitchFamily="34" charset="0"/>
              </a:rPr>
              <a:t>becomes red with </a:t>
            </a:r>
            <a:r>
              <a:rPr lang="en-US" sz="1400" cap="none" dirty="0" smtClean="0">
                <a:latin typeface="Arial" panose="020B0604020202020204" pitchFamily="34" charset="0"/>
                <a:cs typeface="Arial" panose="020B0604020202020204" pitchFamily="34" charset="0"/>
              </a:rPr>
              <a:t>hives, anaphylaxis, throat tightness)</a:t>
            </a:r>
          </a:p>
          <a:p>
            <a:pPr marL="285750" lvl="0" indent="-285750" algn="l" rtl="0">
              <a:lnSpc>
                <a:spcPct val="100000"/>
              </a:lnSpc>
              <a:spcBef>
                <a:spcPts val="1080"/>
              </a:spcBef>
              <a:spcAft>
                <a:spcPts val="0"/>
              </a:spcAft>
              <a:buSzPts val="2760"/>
              <a:buChar char="•"/>
            </a:pPr>
            <a:r>
              <a:rPr lang="en" sz="1400" cap="none" dirty="0" smtClean="0">
                <a:latin typeface="Arial" panose="020B0604020202020204" pitchFamily="34" charset="0"/>
                <a:cs typeface="Arial" panose="020B0604020202020204" pitchFamily="34" charset="0"/>
              </a:rPr>
              <a:t>Other Errors (expired vaccine given, adult dose given to a pediatric patient, etc.)</a:t>
            </a:r>
            <a:endParaRPr sz="1400" cap="none" dirty="0" smtClean="0">
              <a:latin typeface="Arial" panose="020B0604020202020204" pitchFamily="34" charset="0"/>
              <a:cs typeface="Arial" panose="020B0604020202020204" pitchFamily="34" charset="0"/>
            </a:endParaRPr>
          </a:p>
          <a:p>
            <a:pPr marL="285750" lvl="0" indent="-110490" algn="l" rtl="0">
              <a:lnSpc>
                <a:spcPct val="100000"/>
              </a:lnSpc>
              <a:spcBef>
                <a:spcPts val="1080"/>
              </a:spcBef>
              <a:spcAft>
                <a:spcPts val="0"/>
              </a:spcAft>
              <a:buSzPts val="2760"/>
              <a:buNone/>
            </a:pPr>
            <a:endParaRPr dirty="0"/>
          </a:p>
        </p:txBody>
      </p:sp>
      <p:pic>
        <p:nvPicPr>
          <p:cNvPr id="4" name="Picture 3"/>
          <p:cNvPicPr>
            <a:picLocks noChangeAspect="1"/>
          </p:cNvPicPr>
          <p:nvPr/>
        </p:nvPicPr>
        <p:blipFill>
          <a:blip r:embed="rId3"/>
          <a:stretch>
            <a:fillRect/>
          </a:stretch>
        </p:blipFill>
        <p:spPr>
          <a:xfrm>
            <a:off x="8201359" y="4236254"/>
            <a:ext cx="646232" cy="646232"/>
          </a:xfrm>
          <a:prstGeom prst="rect">
            <a:avLst/>
          </a:prstGeom>
        </p:spPr>
      </p:pic>
      <p:sp>
        <p:nvSpPr>
          <p:cNvPr id="2" name="TextBox 1"/>
          <p:cNvSpPr txBox="1"/>
          <p:nvPr/>
        </p:nvSpPr>
        <p:spPr>
          <a:xfrm flipH="1">
            <a:off x="-1" y="4190038"/>
            <a:ext cx="8201359" cy="523220"/>
          </a:xfrm>
          <a:prstGeom prst="rect">
            <a:avLst/>
          </a:prstGeom>
          <a:noFill/>
        </p:spPr>
        <p:txBody>
          <a:bodyPr wrap="square" rtlCol="0">
            <a:spAutoFit/>
          </a:bodyPr>
          <a:lstStyle/>
          <a:p>
            <a:r>
              <a:rPr lang="en-US" sz="1400" dirty="0" smtClean="0"/>
              <a:t>Note: The best practice to prevent emergency situations is to identify patient’s risk by addressing screening question responses and clarifying with your Supervising Pharmacist </a:t>
            </a:r>
            <a:r>
              <a:rPr lang="en-US" sz="1400" u="sng" dirty="0" smtClean="0"/>
              <a:t>before</a:t>
            </a:r>
            <a:r>
              <a:rPr lang="en-US" sz="1400" dirty="0" smtClean="0"/>
              <a:t> administering the immunization.   </a:t>
            </a:r>
            <a:endParaRPr lang="en-US" sz="14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248" y="366626"/>
            <a:ext cx="8593874" cy="978000"/>
          </a:xfrm>
        </p:spPr>
        <p:txBody>
          <a:bodyPr/>
          <a:lstStyle/>
          <a:p>
            <a:r>
              <a:rPr lang="en-US" dirty="0" smtClean="0"/>
              <a:t>Emergency Kits in New Mexico immunizing pharmacies - required</a:t>
            </a:r>
            <a:endParaRPr lang="en-US" dirty="0"/>
          </a:p>
        </p:txBody>
      </p:sp>
      <p:pic>
        <p:nvPicPr>
          <p:cNvPr id="5" name="Picture 4"/>
          <p:cNvPicPr>
            <a:picLocks noChangeAspect="1"/>
          </p:cNvPicPr>
          <p:nvPr/>
        </p:nvPicPr>
        <p:blipFill>
          <a:blip r:embed="rId2"/>
          <a:stretch>
            <a:fillRect/>
          </a:stretch>
        </p:blipFill>
        <p:spPr>
          <a:xfrm>
            <a:off x="3366622" y="1872243"/>
            <a:ext cx="2143125" cy="2143125"/>
          </a:xfrm>
          <a:prstGeom prst="rect">
            <a:avLst/>
          </a:prstGeom>
        </p:spPr>
      </p:pic>
      <p:pic>
        <p:nvPicPr>
          <p:cNvPr id="6" name="Picture 5"/>
          <p:cNvPicPr>
            <a:picLocks noChangeAspect="1"/>
          </p:cNvPicPr>
          <p:nvPr/>
        </p:nvPicPr>
        <p:blipFill>
          <a:blip r:embed="rId3"/>
          <a:stretch>
            <a:fillRect/>
          </a:stretch>
        </p:blipFill>
        <p:spPr>
          <a:xfrm>
            <a:off x="267630" y="1867601"/>
            <a:ext cx="2914650" cy="1571625"/>
          </a:xfrm>
          <a:prstGeom prst="rect">
            <a:avLst/>
          </a:prstGeom>
        </p:spPr>
      </p:pic>
      <p:pic>
        <p:nvPicPr>
          <p:cNvPr id="8" name="Picture 7"/>
          <p:cNvPicPr>
            <a:picLocks noChangeAspect="1"/>
          </p:cNvPicPr>
          <p:nvPr/>
        </p:nvPicPr>
        <p:blipFill>
          <a:blip r:embed="rId4"/>
          <a:stretch>
            <a:fillRect/>
          </a:stretch>
        </p:blipFill>
        <p:spPr>
          <a:xfrm>
            <a:off x="1646600" y="3564560"/>
            <a:ext cx="1151020" cy="1151020"/>
          </a:xfrm>
          <a:prstGeom prst="rect">
            <a:avLst/>
          </a:prstGeom>
        </p:spPr>
      </p:pic>
      <p:pic>
        <p:nvPicPr>
          <p:cNvPr id="10" name="Picture 9"/>
          <p:cNvPicPr>
            <a:picLocks noChangeAspect="1"/>
          </p:cNvPicPr>
          <p:nvPr/>
        </p:nvPicPr>
        <p:blipFill>
          <a:blip r:embed="rId5"/>
          <a:stretch>
            <a:fillRect/>
          </a:stretch>
        </p:blipFill>
        <p:spPr>
          <a:xfrm>
            <a:off x="5836270" y="3564560"/>
            <a:ext cx="1151020" cy="1151020"/>
          </a:xfrm>
          <a:prstGeom prst="rect">
            <a:avLst/>
          </a:prstGeom>
        </p:spPr>
      </p:pic>
      <p:sp>
        <p:nvSpPr>
          <p:cNvPr id="9" name="TextBox 8"/>
          <p:cNvSpPr txBox="1"/>
          <p:nvPr/>
        </p:nvSpPr>
        <p:spPr>
          <a:xfrm>
            <a:off x="1428605" y="4486098"/>
            <a:ext cx="2184391" cy="230832"/>
          </a:xfrm>
          <a:prstGeom prst="rect">
            <a:avLst/>
          </a:prstGeom>
          <a:noFill/>
        </p:spPr>
        <p:txBody>
          <a:bodyPr wrap="square" rtlCol="0">
            <a:spAutoFit/>
          </a:bodyPr>
          <a:lstStyle/>
          <a:p>
            <a:r>
              <a:rPr lang="en-US" sz="900" dirty="0" smtClean="0"/>
              <a:t>Optional but strongly encouraged</a:t>
            </a:r>
            <a:endParaRPr lang="en-US" sz="900" dirty="0"/>
          </a:p>
        </p:txBody>
      </p:sp>
      <p:pic>
        <p:nvPicPr>
          <p:cNvPr id="11" name="Picture 10"/>
          <p:cNvPicPr>
            <a:picLocks noChangeAspect="1"/>
          </p:cNvPicPr>
          <p:nvPr/>
        </p:nvPicPr>
        <p:blipFill>
          <a:blip r:embed="rId6"/>
          <a:stretch>
            <a:fillRect/>
          </a:stretch>
        </p:blipFill>
        <p:spPr>
          <a:xfrm>
            <a:off x="5596404" y="4486098"/>
            <a:ext cx="2188654" cy="256054"/>
          </a:xfrm>
          <a:prstGeom prst="rect">
            <a:avLst/>
          </a:prstGeom>
        </p:spPr>
      </p:pic>
      <p:pic>
        <p:nvPicPr>
          <p:cNvPr id="12" name="Picture 11"/>
          <p:cNvPicPr>
            <a:picLocks noChangeAspect="1"/>
          </p:cNvPicPr>
          <p:nvPr/>
        </p:nvPicPr>
        <p:blipFill>
          <a:blip r:embed="rId7"/>
          <a:stretch>
            <a:fillRect/>
          </a:stretch>
        </p:blipFill>
        <p:spPr>
          <a:xfrm>
            <a:off x="5694089" y="1867601"/>
            <a:ext cx="2636960" cy="1463513"/>
          </a:xfrm>
          <a:prstGeom prst="rect">
            <a:avLst/>
          </a:prstGeom>
        </p:spPr>
      </p:pic>
    </p:spTree>
    <p:extLst>
      <p:ext uri="{BB962C8B-B14F-4D97-AF65-F5344CB8AC3E}">
        <p14:creationId xmlns:p14="http://schemas.microsoft.com/office/powerpoint/2010/main" val="35657027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Trivia</a:t>
            </a:r>
            <a:endParaRPr lang="en-US" dirty="0"/>
          </a:p>
        </p:txBody>
      </p:sp>
      <p:sp>
        <p:nvSpPr>
          <p:cNvPr id="3" name="Text Placeholder 2"/>
          <p:cNvSpPr>
            <a:spLocks noGrp="1"/>
          </p:cNvSpPr>
          <p:nvPr>
            <p:ph type="body" idx="1"/>
          </p:nvPr>
        </p:nvSpPr>
        <p:spPr>
          <a:xfrm>
            <a:off x="1176866" y="1561170"/>
            <a:ext cx="6798600" cy="2533191"/>
          </a:xfrm>
        </p:spPr>
        <p:txBody>
          <a:bodyPr/>
          <a:lstStyle/>
          <a:p>
            <a:pPr marL="97155" indent="0">
              <a:buNone/>
            </a:pPr>
            <a:r>
              <a:rPr lang="en-US" sz="1400" b="1" cap="none" dirty="0" smtClean="0">
                <a:latin typeface="Arial" panose="020B0604020202020204" pitchFamily="34" charset="0"/>
              </a:rPr>
              <a:t>Question: </a:t>
            </a:r>
            <a:r>
              <a:rPr lang="en-US" sz="1400" cap="none" dirty="0" smtClean="0">
                <a:latin typeface="Arial" panose="020B0604020202020204" pitchFamily="34" charset="0"/>
              </a:rPr>
              <a:t>Name three things you do with the needle immediately after you immunize the patient?</a:t>
            </a:r>
          </a:p>
          <a:p>
            <a:pPr marL="97155" indent="0">
              <a:buNone/>
            </a:pPr>
            <a:r>
              <a:rPr lang="en-US" sz="1400" b="1" cap="none" dirty="0" smtClean="0">
                <a:latin typeface="Arial" panose="020B0604020202020204" pitchFamily="34" charset="0"/>
              </a:rPr>
              <a:t>Answer:</a:t>
            </a:r>
          </a:p>
          <a:p>
            <a:pPr>
              <a:buFont typeface="+mj-lt"/>
              <a:buAutoNum type="arabicPeriod"/>
            </a:pPr>
            <a:r>
              <a:rPr lang="en-US" sz="1400" b="1" cap="none" dirty="0" smtClean="0">
                <a:latin typeface="Arial" panose="020B0604020202020204" pitchFamily="34" charset="0"/>
              </a:rPr>
              <a:t>Retract the needle</a:t>
            </a:r>
            <a:r>
              <a:rPr lang="en-US" sz="1400" cap="none" dirty="0" smtClean="0">
                <a:latin typeface="Arial" panose="020B0604020202020204" pitchFamily="34" charset="0"/>
              </a:rPr>
              <a:t>, depending on the safety needle device type, while on the injection site (i.e. easypoint) or right after pulling the needle out of the injection site (i.e. eclipse).</a:t>
            </a:r>
          </a:p>
          <a:p>
            <a:pPr>
              <a:buFont typeface="+mj-lt"/>
              <a:buAutoNum type="arabicPeriod"/>
            </a:pPr>
            <a:r>
              <a:rPr lang="en-US" sz="1400" cap="none" dirty="0" smtClean="0">
                <a:latin typeface="Arial" panose="020B0604020202020204" pitchFamily="34" charset="0"/>
              </a:rPr>
              <a:t>Without recapping, </a:t>
            </a:r>
            <a:r>
              <a:rPr lang="en-US" sz="1400" b="1" cap="none" dirty="0" smtClean="0">
                <a:latin typeface="Arial" panose="020B0604020202020204" pitchFamily="34" charset="0"/>
              </a:rPr>
              <a:t>discard </a:t>
            </a:r>
            <a:r>
              <a:rPr lang="en-US" sz="1400" cap="none" dirty="0" smtClean="0">
                <a:latin typeface="Arial" panose="020B0604020202020204" pitchFamily="34" charset="0"/>
              </a:rPr>
              <a:t>into the nearby sharps container.</a:t>
            </a:r>
          </a:p>
          <a:p>
            <a:pPr>
              <a:buFont typeface="+mj-lt"/>
              <a:buAutoNum type="arabicPeriod"/>
            </a:pPr>
            <a:r>
              <a:rPr lang="en-US" sz="1400" cap="none" dirty="0" smtClean="0">
                <a:latin typeface="Arial" panose="020B0604020202020204" pitchFamily="34" charset="0"/>
              </a:rPr>
              <a:t>Immediately </a:t>
            </a:r>
            <a:r>
              <a:rPr lang="en-US" sz="1400" b="1" cap="none" dirty="0" smtClean="0">
                <a:latin typeface="Arial" panose="020B0604020202020204" pitchFamily="34" charset="0"/>
              </a:rPr>
              <a:t>remove</a:t>
            </a:r>
            <a:r>
              <a:rPr lang="en-US" sz="1400" cap="none" dirty="0" smtClean="0">
                <a:latin typeface="Arial" panose="020B0604020202020204" pitchFamily="34" charset="0"/>
              </a:rPr>
              <a:t> gloves and discard other equipment appropriately.  </a:t>
            </a:r>
            <a:endParaRPr lang="en-US" sz="1400" cap="none"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8201359" y="4236254"/>
            <a:ext cx="646232" cy="646232"/>
          </a:xfrm>
          <a:prstGeom prst="rect">
            <a:avLst/>
          </a:prstGeom>
        </p:spPr>
      </p:pic>
    </p:spTree>
    <p:extLst>
      <p:ext uri="{BB962C8B-B14F-4D97-AF65-F5344CB8AC3E}">
        <p14:creationId xmlns:p14="http://schemas.microsoft.com/office/powerpoint/2010/main" val="154417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8"/>
          <p:cNvSpPr txBox="1">
            <a:spLocks noGrp="1"/>
          </p:cNvSpPr>
          <p:nvPr>
            <p:ph type="title"/>
          </p:nvPr>
        </p:nvSpPr>
        <p:spPr>
          <a:xfrm>
            <a:off x="1028183" y="441025"/>
            <a:ext cx="6798734" cy="977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4000"/>
              <a:buFont typeface="Garamond"/>
              <a:buNone/>
            </a:pPr>
            <a:r>
              <a:rPr lang="en-US" b="1" dirty="0" smtClean="0"/>
              <a:t>W</a:t>
            </a:r>
            <a:r>
              <a:rPr lang="en" b="1" dirty="0" smtClean="0"/>
              <a:t>hat is a Needle stick</a:t>
            </a:r>
            <a:endParaRPr b="1" dirty="0"/>
          </a:p>
        </p:txBody>
      </p:sp>
      <p:sp>
        <p:nvSpPr>
          <p:cNvPr id="344" name="Google Shape;344;p48"/>
          <p:cNvSpPr txBox="1">
            <a:spLocks noGrp="1"/>
          </p:cNvSpPr>
          <p:nvPr>
            <p:ph type="body" idx="1"/>
          </p:nvPr>
        </p:nvSpPr>
        <p:spPr>
          <a:xfrm>
            <a:off x="1028183" y="1495894"/>
            <a:ext cx="6798600" cy="25836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2760"/>
              <a:buChar char="•"/>
            </a:pPr>
            <a:r>
              <a:rPr lang="en-US" sz="1400" b="1" cap="none" dirty="0" smtClean="0">
                <a:latin typeface="Arial" panose="020B0604020202020204" pitchFamily="34" charset="0"/>
              </a:rPr>
              <a:t>W</a:t>
            </a:r>
            <a:r>
              <a:rPr lang="en" sz="1400" b="1" cap="none" dirty="0" smtClean="0">
                <a:latin typeface="Arial" panose="020B0604020202020204" pitchFamily="34" charset="0"/>
              </a:rPr>
              <a:t>hen you or someone </a:t>
            </a:r>
            <a:r>
              <a:rPr lang="en" sz="1400" b="1" cap="none" dirty="0">
                <a:latin typeface="Arial" panose="020B0604020202020204" pitchFamily="34" charset="0"/>
              </a:rPr>
              <a:t>else is poked by a </a:t>
            </a:r>
            <a:r>
              <a:rPr lang="en" sz="1400" b="1" u="sng" cap="none" dirty="0">
                <a:latin typeface="Arial" panose="020B0604020202020204" pitchFamily="34" charset="0"/>
              </a:rPr>
              <a:t>used</a:t>
            </a:r>
            <a:r>
              <a:rPr lang="en" sz="1400" b="1" cap="none" dirty="0">
                <a:latin typeface="Arial" panose="020B0604020202020204" pitchFamily="34" charset="0"/>
              </a:rPr>
              <a:t> </a:t>
            </a:r>
            <a:r>
              <a:rPr lang="en" sz="1400" b="1" cap="none" dirty="0" smtClean="0">
                <a:latin typeface="Arial" panose="020B0604020202020204" pitchFamily="34" charset="0"/>
              </a:rPr>
              <a:t>needle. </a:t>
            </a:r>
            <a:r>
              <a:rPr lang="en-US" sz="1400" b="1" cap="none" dirty="0" smtClean="0">
                <a:latin typeface="Arial" panose="020B0604020202020204" pitchFamily="34" charset="0"/>
              </a:rPr>
              <a:t>B</a:t>
            </a:r>
            <a:r>
              <a:rPr lang="en" sz="1400" b="1" cap="none" dirty="0" smtClean="0">
                <a:latin typeface="Arial" panose="020B0604020202020204" pitchFamily="34" charset="0"/>
              </a:rPr>
              <a:t>eing poked by a clean and unused needle is NOT a needlestick. </a:t>
            </a:r>
            <a:endParaRPr sz="1400" cap="none" dirty="0">
              <a:latin typeface="Arial" panose="020B0604020202020204" pitchFamily="34" charset="0"/>
            </a:endParaRPr>
          </a:p>
          <a:p>
            <a:pPr marL="285750" lvl="0" indent="-285750" algn="l" rtl="0">
              <a:lnSpc>
                <a:spcPct val="100000"/>
              </a:lnSpc>
              <a:spcBef>
                <a:spcPts val="1080"/>
              </a:spcBef>
              <a:spcAft>
                <a:spcPts val="0"/>
              </a:spcAft>
              <a:buSzPts val="2760"/>
              <a:buChar char="•"/>
            </a:pPr>
            <a:r>
              <a:rPr lang="en" sz="1400" cap="none" dirty="0" smtClean="0">
                <a:latin typeface="Arial" panose="020B0604020202020204" pitchFamily="34" charset="0"/>
              </a:rPr>
              <a:t>Wash the </a:t>
            </a:r>
            <a:r>
              <a:rPr lang="en" sz="1400" cap="none" dirty="0">
                <a:latin typeface="Arial" panose="020B0604020202020204" pitchFamily="34" charset="0"/>
              </a:rPr>
              <a:t>affected area with soap &amp; water </a:t>
            </a:r>
            <a:r>
              <a:rPr lang="en" sz="1400" cap="none" dirty="0" smtClean="0">
                <a:latin typeface="Arial" panose="020B0604020202020204" pitchFamily="34" charset="0"/>
              </a:rPr>
              <a:t>immediately.  </a:t>
            </a:r>
            <a:endParaRPr sz="1400" cap="none" dirty="0">
              <a:latin typeface="Arial" panose="020B0604020202020204" pitchFamily="34" charset="0"/>
            </a:endParaRPr>
          </a:p>
          <a:p>
            <a:pPr marL="285750" lvl="0" indent="-285750" algn="l" rtl="0">
              <a:lnSpc>
                <a:spcPct val="100000"/>
              </a:lnSpc>
              <a:spcBef>
                <a:spcPts val="1080"/>
              </a:spcBef>
              <a:spcAft>
                <a:spcPts val="0"/>
              </a:spcAft>
              <a:buSzPts val="2760"/>
              <a:buChar char="•"/>
            </a:pPr>
            <a:r>
              <a:rPr lang="en" sz="1400" cap="none" dirty="0" smtClean="0">
                <a:latin typeface="Arial" panose="020B0604020202020204" pitchFamily="34" charset="0"/>
              </a:rPr>
              <a:t>Notify </a:t>
            </a:r>
            <a:r>
              <a:rPr lang="en" sz="1400" cap="none" dirty="0">
                <a:latin typeface="Arial" panose="020B0604020202020204" pitchFamily="34" charset="0"/>
              </a:rPr>
              <a:t>your S</a:t>
            </a:r>
            <a:r>
              <a:rPr lang="en" sz="1400" cap="none" dirty="0" smtClean="0">
                <a:latin typeface="Arial" panose="020B0604020202020204" pitchFamily="34" charset="0"/>
              </a:rPr>
              <a:t>upervising Pharmacist ASAP (do not wait).</a:t>
            </a:r>
            <a:endParaRPr sz="1400" cap="none" dirty="0">
              <a:latin typeface="Arial" panose="020B0604020202020204" pitchFamily="34" charset="0"/>
            </a:endParaRPr>
          </a:p>
          <a:p>
            <a:pPr marL="285750" lvl="0" indent="-285750" algn="l" rtl="0">
              <a:lnSpc>
                <a:spcPct val="100000"/>
              </a:lnSpc>
              <a:spcBef>
                <a:spcPts val="1080"/>
              </a:spcBef>
              <a:spcAft>
                <a:spcPts val="0"/>
              </a:spcAft>
              <a:buSzPts val="2760"/>
              <a:buChar char="•"/>
            </a:pPr>
            <a:r>
              <a:rPr lang="en" sz="1400" cap="none" dirty="0">
                <a:latin typeface="Arial" panose="020B0604020202020204" pitchFamily="34" charset="0"/>
              </a:rPr>
              <a:t>Do not let the patient leave until </a:t>
            </a:r>
            <a:r>
              <a:rPr lang="en" sz="1400" cap="none" dirty="0" smtClean="0">
                <a:latin typeface="Arial" panose="020B0604020202020204" pitchFamily="34" charset="0"/>
              </a:rPr>
              <a:t>the Supervising </a:t>
            </a:r>
            <a:r>
              <a:rPr lang="en" sz="1400" cap="none" dirty="0">
                <a:latin typeface="Arial" panose="020B0604020202020204" pitchFamily="34" charset="0"/>
              </a:rPr>
              <a:t>P</a:t>
            </a:r>
            <a:r>
              <a:rPr lang="en" sz="1400" cap="none" dirty="0" smtClean="0">
                <a:latin typeface="Arial" panose="020B0604020202020204" pitchFamily="34" charset="0"/>
              </a:rPr>
              <a:t>harmcist </a:t>
            </a:r>
            <a:r>
              <a:rPr lang="en" sz="1400" cap="none" dirty="0">
                <a:latin typeface="Arial" panose="020B0604020202020204" pitchFamily="34" charset="0"/>
              </a:rPr>
              <a:t>has the name and contact </a:t>
            </a:r>
            <a:r>
              <a:rPr lang="en" sz="1400" cap="none" dirty="0" smtClean="0">
                <a:latin typeface="Arial" panose="020B0604020202020204" pitchFamily="34" charset="0"/>
              </a:rPr>
              <a:t>information of the patient.</a:t>
            </a:r>
            <a:endParaRPr sz="1400" cap="none" dirty="0">
              <a:latin typeface="Arial" panose="020B0604020202020204" pitchFamily="34" charset="0"/>
            </a:endParaRPr>
          </a:p>
          <a:p>
            <a:pPr marL="285750" lvl="0" indent="-285750" algn="l" rtl="0">
              <a:lnSpc>
                <a:spcPct val="100000"/>
              </a:lnSpc>
              <a:spcBef>
                <a:spcPts val="1080"/>
              </a:spcBef>
              <a:spcAft>
                <a:spcPts val="0"/>
              </a:spcAft>
              <a:buSzPts val="2760"/>
              <a:buChar char="•"/>
            </a:pPr>
            <a:r>
              <a:rPr lang="en-US" sz="1400" cap="none" dirty="0" smtClean="0">
                <a:latin typeface="Arial" panose="020B0604020202020204" pitchFamily="34" charset="0"/>
              </a:rPr>
              <a:t>Follow the company procedures for needle stick requirements (i.e. lab draw).</a:t>
            </a:r>
            <a:endParaRPr sz="1400" cap="none" dirty="0">
              <a:latin typeface="Arial" panose="020B0604020202020204" pitchFamily="34" charset="0"/>
            </a:endParaRPr>
          </a:p>
          <a:p>
            <a:pPr marL="285750" lvl="0" indent="-110490" algn="l" rtl="0">
              <a:lnSpc>
                <a:spcPct val="100000"/>
              </a:lnSpc>
              <a:spcBef>
                <a:spcPts val="1080"/>
              </a:spcBef>
              <a:spcAft>
                <a:spcPts val="0"/>
              </a:spcAft>
              <a:buSzPts val="2760"/>
              <a:buNone/>
            </a:pPr>
            <a:endParaRPr dirty="0"/>
          </a:p>
        </p:txBody>
      </p:sp>
      <p:sp>
        <p:nvSpPr>
          <p:cNvPr id="2" name="TextBox 1"/>
          <p:cNvSpPr txBox="1"/>
          <p:nvPr/>
        </p:nvSpPr>
        <p:spPr>
          <a:xfrm>
            <a:off x="163551" y="4220742"/>
            <a:ext cx="8422887" cy="584775"/>
          </a:xfrm>
          <a:prstGeom prst="rect">
            <a:avLst/>
          </a:prstGeom>
          <a:noFill/>
        </p:spPr>
        <p:txBody>
          <a:bodyPr wrap="square" rtlCol="0">
            <a:spAutoFit/>
          </a:bodyPr>
          <a:lstStyle/>
          <a:p>
            <a:r>
              <a:rPr lang="en-US" sz="1600" dirty="0" smtClean="0"/>
              <a:t>Note: A needle stick may not be bleed or you may not see a poke or entrance wound, however the risk of viral infection still exists and should be treated as a needle stick accordingly. </a:t>
            </a:r>
            <a:endParaRPr lang="en-US" sz="1600" dirty="0"/>
          </a:p>
        </p:txBody>
      </p:sp>
      <p:pic>
        <p:nvPicPr>
          <p:cNvPr id="5" name="Picture 4"/>
          <p:cNvPicPr>
            <a:picLocks noChangeAspect="1"/>
          </p:cNvPicPr>
          <p:nvPr/>
        </p:nvPicPr>
        <p:blipFill>
          <a:blip r:embed="rId3"/>
          <a:stretch>
            <a:fillRect/>
          </a:stretch>
        </p:blipFill>
        <p:spPr>
          <a:xfrm>
            <a:off x="8201359" y="4236254"/>
            <a:ext cx="646232" cy="646232"/>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733" y="424040"/>
            <a:ext cx="6798600" cy="978000"/>
          </a:xfrm>
        </p:spPr>
        <p:txBody>
          <a:bodyPr/>
          <a:lstStyle/>
          <a:p>
            <a:r>
              <a:rPr lang="en-US" dirty="0" smtClean="0"/>
              <a:t>Needle stick avoidance</a:t>
            </a:r>
            <a:endParaRPr lang="en-US" dirty="0"/>
          </a:p>
        </p:txBody>
      </p:sp>
      <p:sp>
        <p:nvSpPr>
          <p:cNvPr id="3" name="Text Placeholder 2"/>
          <p:cNvSpPr>
            <a:spLocks noGrp="1"/>
          </p:cNvSpPr>
          <p:nvPr>
            <p:ph type="body" idx="1"/>
          </p:nvPr>
        </p:nvSpPr>
        <p:spPr>
          <a:xfrm>
            <a:off x="1027733" y="1258000"/>
            <a:ext cx="6798600" cy="2583600"/>
          </a:xfrm>
        </p:spPr>
        <p:txBody>
          <a:bodyPr/>
          <a:lstStyle/>
          <a:p>
            <a:r>
              <a:rPr lang="en-US" sz="1400" cap="none" dirty="0" smtClean="0">
                <a:latin typeface="Arial" panose="020B0604020202020204" pitchFamily="34" charset="0"/>
              </a:rPr>
              <a:t>Deploy safety devices on used needles immediately.</a:t>
            </a:r>
          </a:p>
          <a:p>
            <a:r>
              <a:rPr lang="en-US" sz="1400" cap="none" dirty="0" smtClean="0">
                <a:latin typeface="Arial" panose="020B0604020202020204" pitchFamily="34" charset="0"/>
              </a:rPr>
              <a:t>Dispose of used needles in sharps immediately.</a:t>
            </a:r>
          </a:p>
          <a:p>
            <a:r>
              <a:rPr lang="en-US" sz="1400" cap="none" dirty="0" smtClean="0">
                <a:latin typeface="Arial" panose="020B0604020202020204" pitchFamily="34" charset="0"/>
              </a:rPr>
              <a:t>Ensure sharps is puncture resistance.</a:t>
            </a:r>
          </a:p>
          <a:p>
            <a:r>
              <a:rPr lang="en-US" sz="1400" cap="none" dirty="0" smtClean="0">
                <a:latin typeface="Arial" panose="020B0604020202020204" pitchFamily="34" charset="0"/>
              </a:rPr>
              <a:t>Keep lid closed on sharps during non-use.</a:t>
            </a:r>
          </a:p>
          <a:p>
            <a:r>
              <a:rPr lang="en-US" sz="1400" cap="none" dirty="0" smtClean="0">
                <a:latin typeface="Arial" panose="020B0604020202020204" pitchFamily="34" charset="0"/>
              </a:rPr>
              <a:t>Keep sharps upright.</a:t>
            </a:r>
          </a:p>
          <a:p>
            <a:r>
              <a:rPr lang="en-US" sz="1400" cap="none" dirty="0" smtClean="0">
                <a:latin typeface="Arial" panose="020B0604020202020204" pitchFamily="34" charset="0"/>
              </a:rPr>
              <a:t>Do not overfill sharps.</a:t>
            </a:r>
          </a:p>
          <a:p>
            <a:r>
              <a:rPr lang="en-US" sz="1400" cap="none" dirty="0" smtClean="0">
                <a:latin typeface="Arial" panose="020B0604020202020204" pitchFamily="34" charset="0"/>
              </a:rPr>
              <a:t>Keep sharps within arm’s reach of immunizer.</a:t>
            </a:r>
          </a:p>
          <a:p>
            <a:r>
              <a:rPr lang="en-US" sz="1400" cap="none" dirty="0" smtClean="0">
                <a:latin typeface="Arial" panose="020B0604020202020204" pitchFamily="34" charset="0"/>
              </a:rPr>
              <a:t>Do not cross over other immunizers to reach sharps.</a:t>
            </a:r>
          </a:p>
          <a:p>
            <a:r>
              <a:rPr lang="en-US" sz="1400" cap="none" dirty="0" smtClean="0">
                <a:latin typeface="Arial" panose="020B0604020202020204" pitchFamily="34" charset="0"/>
              </a:rPr>
              <a:t>If patient bleeds, deploy safety device, and dispose of sharps BEFORE tending to injection site.</a:t>
            </a:r>
            <a:endParaRPr lang="en-US" sz="1400" cap="none" dirty="0">
              <a:latin typeface="Arial" panose="020B0604020202020204" pitchFamily="34" charset="0"/>
            </a:endParaRPr>
          </a:p>
        </p:txBody>
      </p:sp>
      <p:sp>
        <p:nvSpPr>
          <p:cNvPr id="4" name="TextBox 3"/>
          <p:cNvSpPr txBox="1"/>
          <p:nvPr/>
        </p:nvSpPr>
        <p:spPr>
          <a:xfrm>
            <a:off x="185853" y="4222595"/>
            <a:ext cx="8073483" cy="646331"/>
          </a:xfrm>
          <a:prstGeom prst="rect">
            <a:avLst/>
          </a:prstGeom>
          <a:noFill/>
        </p:spPr>
        <p:txBody>
          <a:bodyPr wrap="square" rtlCol="0">
            <a:spAutoFit/>
          </a:bodyPr>
          <a:lstStyle/>
          <a:p>
            <a:r>
              <a:rPr lang="en-US" sz="1200" dirty="0" smtClean="0">
                <a:latin typeface="Arial Narrow" panose="020B0606020202030204" pitchFamily="34" charset="0"/>
              </a:rPr>
              <a:t>Bloodborne Pathogen and Needle stick </a:t>
            </a:r>
            <a:r>
              <a:rPr lang="en-US" sz="1200" dirty="0">
                <a:latin typeface="Arial Narrow" panose="020B0606020202030204" pitchFamily="34" charset="0"/>
              </a:rPr>
              <a:t>Prevention</a:t>
            </a:r>
            <a:r>
              <a:rPr lang="en-US" sz="1200" dirty="0" smtClean="0">
                <a:latin typeface="Arial Narrow" panose="020B0606020202030204" pitchFamily="34" charset="0"/>
              </a:rPr>
              <a:t>: </a:t>
            </a:r>
            <a:r>
              <a:rPr lang="en-US" sz="1200" dirty="0" smtClean="0">
                <a:latin typeface="Arial Narrow" panose="020B0606020202030204" pitchFamily="34" charset="0"/>
                <a:hlinkClick r:id="rId2"/>
              </a:rPr>
              <a:t>https</a:t>
            </a:r>
            <a:r>
              <a:rPr lang="en-US" sz="1200" dirty="0">
                <a:latin typeface="Arial Narrow" panose="020B0606020202030204" pitchFamily="34" charset="0"/>
                <a:hlinkClick r:id="rId2"/>
              </a:rPr>
              <a:t>://</a:t>
            </a:r>
            <a:r>
              <a:rPr lang="en-US" sz="1200" dirty="0" smtClean="0">
                <a:latin typeface="Arial Narrow" panose="020B0606020202030204" pitchFamily="34" charset="0"/>
                <a:hlinkClick r:id="rId2"/>
              </a:rPr>
              <a:t>www.osha.gov/bloodborne-pathogens</a:t>
            </a:r>
            <a:endParaRPr lang="en-US" sz="1200" dirty="0" smtClean="0">
              <a:latin typeface="Arial Narrow" panose="020B0606020202030204" pitchFamily="34" charset="0"/>
            </a:endParaRPr>
          </a:p>
          <a:p>
            <a:r>
              <a:rPr lang="en-US" sz="1200" dirty="0" smtClean="0">
                <a:latin typeface="Arial Narrow" panose="020B0606020202030204" pitchFamily="34" charset="0"/>
              </a:rPr>
              <a:t>Sharps </a:t>
            </a:r>
            <a:r>
              <a:rPr lang="en-US" sz="1200" dirty="0">
                <a:latin typeface="Arial Narrow" panose="020B0606020202030204" pitchFamily="34" charset="0"/>
              </a:rPr>
              <a:t>Disposal Resource:  </a:t>
            </a:r>
            <a:r>
              <a:rPr lang="en-US" sz="1200" dirty="0">
                <a:latin typeface="Arial Narrow" panose="020B0606020202030204" pitchFamily="34" charset="0"/>
                <a:hlinkClick r:id="rId3"/>
              </a:rPr>
              <a:t>https://</a:t>
            </a:r>
            <a:r>
              <a:rPr lang="en-US" sz="1200" dirty="0" smtClean="0">
                <a:latin typeface="Arial Narrow" panose="020B0606020202030204" pitchFamily="34" charset="0"/>
                <a:hlinkClick r:id="rId3"/>
              </a:rPr>
              <a:t>www.pharmacytimes.com/publications/supplementals/2017/immunizationsupplementaugust2017/sharps-disposal-assuring-regulatory-compliance-during-offsite-vaccination-clinics</a:t>
            </a:r>
            <a:r>
              <a:rPr lang="en-US" sz="1200" dirty="0" smtClean="0">
                <a:latin typeface="Arial Narrow" panose="020B0606020202030204" pitchFamily="34" charset="0"/>
              </a:rPr>
              <a:t>   </a:t>
            </a:r>
            <a:endParaRPr lang="en-US" sz="1200" dirty="0">
              <a:latin typeface="Arial Narrow" panose="020B0606020202030204" pitchFamily="34" charset="0"/>
            </a:endParaRPr>
          </a:p>
        </p:txBody>
      </p:sp>
      <p:pic>
        <p:nvPicPr>
          <p:cNvPr id="5" name="Picture 4"/>
          <p:cNvPicPr>
            <a:picLocks noChangeAspect="1"/>
          </p:cNvPicPr>
          <p:nvPr/>
        </p:nvPicPr>
        <p:blipFill>
          <a:blip r:embed="rId4"/>
          <a:stretch>
            <a:fillRect/>
          </a:stretch>
        </p:blipFill>
        <p:spPr>
          <a:xfrm>
            <a:off x="8222165" y="4222694"/>
            <a:ext cx="646232" cy="646232"/>
          </a:xfrm>
          <a:prstGeom prst="rect">
            <a:avLst/>
          </a:prstGeom>
        </p:spPr>
      </p:pic>
    </p:spTree>
    <p:extLst>
      <p:ext uri="{BB962C8B-B14F-4D97-AF65-F5344CB8AC3E}">
        <p14:creationId xmlns:p14="http://schemas.microsoft.com/office/powerpoint/2010/main" val="1773937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39" y="514350"/>
            <a:ext cx="8831766" cy="863974"/>
          </a:xfrm>
        </p:spPr>
        <p:txBody>
          <a:bodyPr>
            <a:normAutofit fontScale="90000"/>
          </a:bodyPr>
          <a:lstStyle/>
          <a:p>
            <a:pPr algn="ctr"/>
            <a:r>
              <a:rPr lang="en-US" dirty="0" smtClean="0"/>
              <a:t>History of immunizations in </a:t>
            </a:r>
            <a:br>
              <a:rPr lang="en-US" dirty="0" smtClean="0"/>
            </a:br>
            <a:r>
              <a:rPr lang="en-US" dirty="0" smtClean="0"/>
              <a:t>new Mexico </a:t>
            </a:r>
            <a:endParaRPr lang="en-US" dirty="0"/>
          </a:p>
        </p:txBody>
      </p:sp>
      <p:sp>
        <p:nvSpPr>
          <p:cNvPr id="3" name="Content Placeholder 2"/>
          <p:cNvSpPr>
            <a:spLocks noGrp="1"/>
          </p:cNvSpPr>
          <p:nvPr>
            <p:ph sz="quarter" idx="13"/>
          </p:nvPr>
        </p:nvSpPr>
        <p:spPr/>
        <p:txBody>
          <a:bodyPr>
            <a:normAutofit fontScale="92500" lnSpcReduction="20000"/>
          </a:bodyPr>
          <a:lstStyle/>
          <a:p>
            <a:r>
              <a:rPr lang="en-US" cap="none" dirty="0" smtClean="0">
                <a:latin typeface="Arial" panose="020B0604020202020204" pitchFamily="34" charset="0"/>
                <a:cs typeface="Arial" panose="020B0604020202020204" pitchFamily="34" charset="0"/>
              </a:rPr>
              <a:t>In 1993, New </a:t>
            </a:r>
            <a:r>
              <a:rPr lang="en-US" cap="none" dirty="0">
                <a:latin typeface="Arial" panose="020B0604020202020204" pitchFamily="34" charset="0"/>
                <a:cs typeface="Arial" panose="020B0604020202020204" pitchFamily="34" charset="0"/>
              </a:rPr>
              <a:t>M</a:t>
            </a:r>
            <a:r>
              <a:rPr lang="en-US" cap="none" dirty="0" smtClean="0">
                <a:latin typeface="Arial" panose="020B0604020202020204" pitchFamily="34" charset="0"/>
                <a:cs typeface="Arial" panose="020B0604020202020204" pitchFamily="34" charset="0"/>
              </a:rPr>
              <a:t>exico </a:t>
            </a:r>
            <a:r>
              <a:rPr lang="en-US" cap="none" dirty="0">
                <a:latin typeface="Arial" panose="020B0604020202020204" pitchFamily="34" charset="0"/>
                <a:cs typeface="Arial" panose="020B0604020202020204" pitchFamily="34" charset="0"/>
              </a:rPr>
              <a:t>P</a:t>
            </a:r>
            <a:r>
              <a:rPr lang="en-US" cap="none" dirty="0" smtClean="0">
                <a:latin typeface="Arial" panose="020B0604020202020204" pitchFamily="34" charset="0"/>
                <a:cs typeface="Arial" panose="020B0604020202020204" pitchFamily="34" charset="0"/>
              </a:rPr>
              <a:t>harmacy Clinicians (PhC) were granted authority to prescribe and administer immunizations. </a:t>
            </a:r>
          </a:p>
          <a:p>
            <a:r>
              <a:rPr lang="en-US" cap="none" dirty="0" smtClean="0">
                <a:latin typeface="Arial" panose="020B0604020202020204" pitchFamily="34" charset="0"/>
                <a:cs typeface="Arial" panose="020B0604020202020204" pitchFamily="34" charset="0"/>
              </a:rPr>
              <a:t>In 2001, New </a:t>
            </a:r>
            <a:r>
              <a:rPr lang="en-US" cap="none" dirty="0">
                <a:latin typeface="Arial" panose="020B0604020202020204" pitchFamily="34" charset="0"/>
                <a:cs typeface="Arial" panose="020B0604020202020204" pitchFamily="34" charset="0"/>
              </a:rPr>
              <a:t>M</a:t>
            </a:r>
            <a:r>
              <a:rPr lang="en-US" cap="none" dirty="0" smtClean="0">
                <a:latin typeface="Arial" panose="020B0604020202020204" pitchFamily="34" charset="0"/>
                <a:cs typeface="Arial" panose="020B0604020202020204" pitchFamily="34" charset="0"/>
              </a:rPr>
              <a:t>exico pharmacists were granted authority to prescribe and administer immunizations.</a:t>
            </a:r>
          </a:p>
          <a:p>
            <a:r>
              <a:rPr lang="en-US" cap="none" dirty="0" smtClean="0">
                <a:latin typeface="Arial" panose="020B0604020202020204" pitchFamily="34" charset="0"/>
                <a:cs typeface="Arial" panose="020B0604020202020204" pitchFamily="34" charset="0"/>
              </a:rPr>
              <a:t>In 2015, New Mexico pharmacists were granted authority to prescribe and dispense certain travel medications.</a:t>
            </a:r>
          </a:p>
          <a:p>
            <a:r>
              <a:rPr lang="en-US" cap="none" dirty="0" smtClean="0">
                <a:latin typeface="Arial" panose="020B0604020202020204" pitchFamily="34" charset="0"/>
                <a:cs typeface="Arial" panose="020B0604020202020204" pitchFamily="34" charset="0"/>
              </a:rPr>
              <a:t>In 2020, New Mexico pharmacy technicians were allowed to administer immunizations during the emergency COVID order only.</a:t>
            </a:r>
          </a:p>
          <a:p>
            <a:r>
              <a:rPr lang="en-US" cap="none" dirty="0" smtClean="0">
                <a:latin typeface="Arial" panose="020B0604020202020204" pitchFamily="34" charset="0"/>
                <a:cs typeface="Arial" panose="020B0604020202020204" pitchFamily="34" charset="0"/>
              </a:rPr>
              <a:t>Future, New Mexico pharmacy technicians were granted authority…yet to come. </a:t>
            </a:r>
            <a:endParaRPr lang="en-US" cap="none"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113429" y="4203814"/>
            <a:ext cx="646232" cy="646232"/>
          </a:xfrm>
          <a:prstGeom prst="rect">
            <a:avLst/>
          </a:prstGeom>
        </p:spPr>
      </p:pic>
      <p:sp>
        <p:nvSpPr>
          <p:cNvPr id="5" name="TextBox 4"/>
          <p:cNvSpPr txBox="1"/>
          <p:nvPr/>
        </p:nvSpPr>
        <p:spPr>
          <a:xfrm>
            <a:off x="282498" y="4296097"/>
            <a:ext cx="7830931" cy="461665"/>
          </a:xfrm>
          <a:prstGeom prst="rect">
            <a:avLst/>
          </a:prstGeom>
          <a:noFill/>
        </p:spPr>
        <p:txBody>
          <a:bodyPr wrap="square" rtlCol="0">
            <a:spAutoFit/>
          </a:bodyPr>
          <a:lstStyle/>
          <a:p>
            <a:r>
              <a:rPr lang="en-US" sz="1200" b="1" dirty="0" smtClean="0">
                <a:latin typeface="Arial Narrow" panose="020B0606020202030204" pitchFamily="34" charset="0"/>
              </a:rPr>
              <a:t>New Mexico Protocol for Pharmacists Prescribing </a:t>
            </a:r>
            <a:r>
              <a:rPr lang="en-US" sz="1200" b="1" dirty="0">
                <a:latin typeface="Arial Narrow" panose="020B0606020202030204" pitchFamily="34" charset="0"/>
              </a:rPr>
              <a:t>of Vaccines:  </a:t>
            </a:r>
            <a:r>
              <a:rPr lang="en-US" sz="1200" b="1" dirty="0">
                <a:latin typeface="Arial Narrow" panose="020B0606020202030204" pitchFamily="34" charset="0"/>
                <a:hlinkClick r:id="rId3"/>
              </a:rPr>
              <a:t>https://www.nmpharmacy.org/resources/Documents/IZprot2015%20-%</a:t>
            </a:r>
            <a:r>
              <a:rPr lang="en-US" sz="1200" b="1" dirty="0" smtClean="0">
                <a:latin typeface="Arial Narrow" panose="020B0606020202030204" pitchFamily="34" charset="0"/>
                <a:hlinkClick r:id="rId3"/>
              </a:rPr>
              <a:t>20June%20BOP-Aug%20MB-Aug%20BON%201.pdf</a:t>
            </a:r>
            <a:r>
              <a:rPr lang="en-US" sz="1200" b="1" dirty="0" smtClean="0">
                <a:latin typeface="Arial Narrow" panose="020B0606020202030204" pitchFamily="34" charset="0"/>
              </a:rPr>
              <a:t> </a:t>
            </a:r>
            <a:endParaRPr lang="en-US" sz="1200" b="1" dirty="0">
              <a:latin typeface="Arial Narrow" panose="020B0606020202030204" pitchFamily="34" charset="0"/>
            </a:endParaRPr>
          </a:p>
        </p:txBody>
      </p:sp>
    </p:spTree>
    <p:extLst>
      <p:ext uri="{BB962C8B-B14F-4D97-AF65-F5344CB8AC3E}">
        <p14:creationId xmlns:p14="http://schemas.microsoft.com/office/powerpoint/2010/main" val="32381027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9"/>
          <p:cNvSpPr txBox="1">
            <a:spLocks noGrp="1"/>
          </p:cNvSpPr>
          <p:nvPr>
            <p:ph type="title"/>
          </p:nvPr>
        </p:nvSpPr>
        <p:spPr>
          <a:xfrm>
            <a:off x="953706" y="456044"/>
            <a:ext cx="6798734" cy="977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4000"/>
              <a:buFont typeface="Garamond"/>
              <a:buNone/>
            </a:pPr>
            <a:r>
              <a:rPr lang="en-US" b="1" dirty="0" smtClean="0"/>
              <a:t>S</a:t>
            </a:r>
            <a:r>
              <a:rPr lang="en" b="1" dirty="0" smtClean="0"/>
              <a:t>yncope or Fainting</a:t>
            </a:r>
            <a:endParaRPr dirty="0"/>
          </a:p>
        </p:txBody>
      </p:sp>
      <p:sp>
        <p:nvSpPr>
          <p:cNvPr id="351" name="Google Shape;351;p49"/>
          <p:cNvSpPr txBox="1">
            <a:spLocks noGrp="1"/>
          </p:cNvSpPr>
          <p:nvPr>
            <p:ph type="body" idx="1"/>
          </p:nvPr>
        </p:nvSpPr>
        <p:spPr>
          <a:xfrm>
            <a:off x="953706" y="1243133"/>
            <a:ext cx="6798600" cy="2583600"/>
          </a:xfrm>
          <a:prstGeom prst="rect">
            <a:avLst/>
          </a:prstGeom>
          <a:noFill/>
          <a:ln>
            <a:noFill/>
          </a:ln>
        </p:spPr>
        <p:txBody>
          <a:bodyPr spcFirstLastPara="1" wrap="square" lIns="91425" tIns="45700" rIns="91425" bIns="45700" anchor="t" anchorCtr="0">
            <a:noAutofit/>
          </a:bodyPr>
          <a:lstStyle/>
          <a:p>
            <a:pPr marL="285750" lvl="0" indent="-206629" algn="l" rtl="0">
              <a:lnSpc>
                <a:spcPct val="90000"/>
              </a:lnSpc>
              <a:spcBef>
                <a:spcPts val="0"/>
              </a:spcBef>
              <a:spcAft>
                <a:spcPts val="0"/>
              </a:spcAft>
              <a:buSzPts val="1100"/>
              <a:buChar char="•"/>
            </a:pPr>
            <a:r>
              <a:rPr lang="en" sz="1400" cap="none" dirty="0" smtClean="0">
                <a:latin typeface="Arial" panose="020B0604020202020204" pitchFamily="34" charset="0"/>
              </a:rPr>
              <a:t>Occurs most commonly in adolescent and teens.</a:t>
            </a:r>
          </a:p>
          <a:p>
            <a:pPr marL="285750" lvl="0" indent="-206629" algn="l" rtl="0">
              <a:lnSpc>
                <a:spcPct val="90000"/>
              </a:lnSpc>
              <a:spcBef>
                <a:spcPts val="0"/>
              </a:spcBef>
              <a:spcAft>
                <a:spcPts val="0"/>
              </a:spcAft>
              <a:buSzPts val="1100"/>
              <a:buChar char="•"/>
            </a:pPr>
            <a:r>
              <a:rPr lang="en" sz="1400" cap="none" dirty="0" smtClean="0">
                <a:latin typeface="Arial" panose="020B0604020202020204" pitchFamily="34" charset="0"/>
              </a:rPr>
              <a:t>It </a:t>
            </a:r>
            <a:r>
              <a:rPr lang="en" sz="1400" cap="none" dirty="0">
                <a:latin typeface="Arial" panose="020B0604020202020204" pitchFamily="34" charset="0"/>
              </a:rPr>
              <a:t>is best to give injections with the </a:t>
            </a:r>
            <a:r>
              <a:rPr lang="en" sz="1400" u="sng" cap="none" dirty="0">
                <a:latin typeface="Arial" panose="020B0604020202020204" pitchFamily="34" charset="0"/>
              </a:rPr>
              <a:t>patient in a seated </a:t>
            </a:r>
            <a:r>
              <a:rPr lang="en" sz="1400" u="sng" cap="none" dirty="0" smtClean="0">
                <a:latin typeface="Arial" panose="020B0604020202020204" pitchFamily="34" charset="0"/>
              </a:rPr>
              <a:t>position or lying down position.</a:t>
            </a:r>
            <a:endParaRPr lang="en-US" sz="1400" u="sng" cap="none" dirty="0">
              <a:latin typeface="Arial" panose="020B0604020202020204" pitchFamily="34" charset="0"/>
            </a:endParaRPr>
          </a:p>
          <a:p>
            <a:pPr marL="285750" lvl="0" indent="-206629" algn="l" rtl="0">
              <a:lnSpc>
                <a:spcPct val="90000"/>
              </a:lnSpc>
              <a:spcBef>
                <a:spcPts val="1008"/>
              </a:spcBef>
              <a:spcAft>
                <a:spcPts val="0"/>
              </a:spcAft>
              <a:buSzPts val="1100"/>
              <a:buChar char="•"/>
            </a:pPr>
            <a:r>
              <a:rPr lang="en" sz="1400" cap="none" dirty="0" smtClean="0">
                <a:latin typeface="Arial" panose="020B0604020202020204" pitchFamily="34" charset="0"/>
              </a:rPr>
              <a:t>If </a:t>
            </a:r>
            <a:r>
              <a:rPr lang="en" sz="1400" cap="none" dirty="0">
                <a:latin typeface="Arial" panose="020B0604020202020204" pitchFamily="34" charset="0"/>
              </a:rPr>
              <a:t>a patient reports feeling light headed or </a:t>
            </a:r>
            <a:r>
              <a:rPr lang="en" sz="1400" cap="none" dirty="0" smtClean="0">
                <a:latin typeface="Arial" panose="020B0604020202020204" pitchFamily="34" charset="0"/>
              </a:rPr>
              <a:t>dizzy after you have given the injection:</a:t>
            </a:r>
            <a:endParaRPr lang="en" sz="1400" cap="none" dirty="0">
              <a:latin typeface="Arial" panose="020B0604020202020204" pitchFamily="34" charset="0"/>
            </a:endParaRPr>
          </a:p>
          <a:p>
            <a:pPr marL="742950" lvl="1" indent="-206629">
              <a:lnSpc>
                <a:spcPct val="90000"/>
              </a:lnSpc>
              <a:spcBef>
                <a:spcPts val="1008"/>
              </a:spcBef>
              <a:buSzPts val="1100"/>
            </a:pPr>
            <a:r>
              <a:rPr lang="en" sz="1250" cap="none" dirty="0" smtClean="0">
                <a:latin typeface="Arial" panose="020B0604020202020204" pitchFamily="34" charset="0"/>
              </a:rPr>
              <a:t>Get help and/or your Supervising Pharmacist.</a:t>
            </a:r>
            <a:endParaRPr lang="en" sz="1250" cap="none" dirty="0">
              <a:latin typeface="Arial" panose="020B0604020202020204" pitchFamily="34" charset="0"/>
            </a:endParaRPr>
          </a:p>
          <a:p>
            <a:pPr marL="742950" lvl="1" indent="-206629">
              <a:lnSpc>
                <a:spcPct val="90000"/>
              </a:lnSpc>
              <a:spcBef>
                <a:spcPts val="1008"/>
              </a:spcBef>
              <a:buSzPts val="1100"/>
            </a:pPr>
            <a:r>
              <a:rPr lang="en" sz="1250" cap="none" dirty="0" smtClean="0">
                <a:latin typeface="Arial" panose="020B0604020202020204" pitchFamily="34" charset="0"/>
              </a:rPr>
              <a:t>Have </a:t>
            </a:r>
            <a:r>
              <a:rPr lang="en" sz="1250" cap="none" dirty="0">
                <a:latin typeface="Arial" panose="020B0604020202020204" pitchFamily="34" charset="0"/>
              </a:rPr>
              <a:t>the patient lie </a:t>
            </a:r>
            <a:r>
              <a:rPr lang="en" sz="1250" cap="none" dirty="0" smtClean="0">
                <a:latin typeface="Arial" panose="020B0604020202020204" pitchFamily="34" charset="0"/>
              </a:rPr>
              <a:t>down.</a:t>
            </a:r>
            <a:endParaRPr lang="en" sz="1250" cap="none" dirty="0">
              <a:latin typeface="Arial" panose="020B0604020202020204" pitchFamily="34" charset="0"/>
            </a:endParaRPr>
          </a:p>
          <a:p>
            <a:pPr marL="285750" lvl="0" indent="-206629" algn="l" rtl="0">
              <a:lnSpc>
                <a:spcPct val="90000"/>
              </a:lnSpc>
              <a:spcBef>
                <a:spcPts val="1008"/>
              </a:spcBef>
              <a:spcAft>
                <a:spcPts val="0"/>
              </a:spcAft>
              <a:buSzPts val="1100"/>
              <a:buChar char="•"/>
            </a:pPr>
            <a:r>
              <a:rPr lang="en" sz="1400" cap="none" dirty="0" smtClean="0">
                <a:latin typeface="Arial" panose="020B0604020202020204" pitchFamily="34" charset="0"/>
              </a:rPr>
              <a:t>Most </a:t>
            </a:r>
            <a:r>
              <a:rPr lang="en" sz="1400" cap="none" dirty="0">
                <a:latin typeface="Arial" panose="020B0604020202020204" pitchFamily="34" charset="0"/>
              </a:rPr>
              <a:t>patients will recover with in a few </a:t>
            </a:r>
            <a:r>
              <a:rPr lang="en" sz="1400" cap="none" dirty="0" smtClean="0">
                <a:latin typeface="Arial" panose="020B0604020202020204" pitchFamily="34" charset="0"/>
              </a:rPr>
              <a:t>minutes.</a:t>
            </a:r>
            <a:endParaRPr lang="en" sz="1400" cap="none" dirty="0">
              <a:latin typeface="Arial" panose="020B0604020202020204" pitchFamily="34" charset="0"/>
            </a:endParaRPr>
          </a:p>
          <a:p>
            <a:pPr marL="742950" lvl="1" indent="-206629">
              <a:lnSpc>
                <a:spcPct val="90000"/>
              </a:lnSpc>
              <a:spcBef>
                <a:spcPts val="1008"/>
              </a:spcBef>
              <a:buSzPts val="1100"/>
            </a:pPr>
            <a:r>
              <a:rPr lang="en" sz="1250" cap="none" dirty="0" smtClean="0">
                <a:latin typeface="Arial" panose="020B0604020202020204" pitchFamily="34" charset="0"/>
              </a:rPr>
              <a:t>Prevent falls and stabelize the patient.</a:t>
            </a:r>
            <a:endParaRPr lang="en" sz="1250" cap="none" dirty="0">
              <a:latin typeface="Arial" panose="020B0604020202020204" pitchFamily="34" charset="0"/>
            </a:endParaRPr>
          </a:p>
          <a:p>
            <a:pPr marL="742950" lvl="1" indent="-206629">
              <a:lnSpc>
                <a:spcPct val="90000"/>
              </a:lnSpc>
              <a:spcBef>
                <a:spcPts val="1008"/>
              </a:spcBef>
              <a:buSzPts val="1100"/>
            </a:pPr>
            <a:r>
              <a:rPr lang="en" sz="1250" cap="none" dirty="0" smtClean="0">
                <a:latin typeface="Arial" panose="020B0604020202020204" pitchFamily="34" charset="0"/>
              </a:rPr>
              <a:t>Work with your Supervising Pharmacist to assess </a:t>
            </a:r>
            <a:r>
              <a:rPr lang="en" sz="1250" cap="none" dirty="0">
                <a:latin typeface="Arial" panose="020B0604020202020204" pitchFamily="34" charset="0"/>
              </a:rPr>
              <a:t>that </a:t>
            </a:r>
            <a:r>
              <a:rPr lang="en" sz="1250" cap="none" dirty="0" smtClean="0">
                <a:latin typeface="Arial" panose="020B0604020202020204" pitchFamily="34" charset="0"/>
              </a:rPr>
              <a:t>there </a:t>
            </a:r>
            <a:r>
              <a:rPr lang="en" sz="1250" cap="none" dirty="0">
                <a:latin typeface="Arial" panose="020B0604020202020204" pitchFamily="34" charset="0"/>
              </a:rPr>
              <a:t>is not a more serious </a:t>
            </a:r>
            <a:r>
              <a:rPr lang="en" sz="1250" cap="none" dirty="0" smtClean="0">
                <a:latin typeface="Arial" panose="020B0604020202020204" pitchFamily="34" charset="0"/>
              </a:rPr>
              <a:t>problem. </a:t>
            </a:r>
            <a:endParaRPr sz="1250" cap="none" dirty="0">
              <a:latin typeface="Arial" panose="020B0604020202020204" pitchFamily="34" charset="0"/>
            </a:endParaRPr>
          </a:p>
          <a:p>
            <a:pPr marL="0" lvl="0" indent="0" algn="l" rtl="0">
              <a:lnSpc>
                <a:spcPct val="90000"/>
              </a:lnSpc>
              <a:spcBef>
                <a:spcPts val="1008"/>
              </a:spcBef>
              <a:spcAft>
                <a:spcPts val="0"/>
              </a:spcAft>
              <a:buSzPts val="2346"/>
              <a:buNone/>
            </a:pPr>
            <a:endParaRPr sz="2040" dirty="0"/>
          </a:p>
          <a:p>
            <a:pPr marL="0" lvl="0" indent="0" algn="l" rtl="0">
              <a:lnSpc>
                <a:spcPct val="90000"/>
              </a:lnSpc>
              <a:spcBef>
                <a:spcPts val="1008"/>
              </a:spcBef>
              <a:spcAft>
                <a:spcPts val="0"/>
              </a:spcAft>
              <a:buSzPts val="2346"/>
              <a:buNone/>
            </a:pPr>
            <a:endParaRPr sz="2040" dirty="0"/>
          </a:p>
        </p:txBody>
      </p:sp>
      <p:sp>
        <p:nvSpPr>
          <p:cNvPr id="2" name="TextBox 1"/>
          <p:cNvSpPr txBox="1"/>
          <p:nvPr/>
        </p:nvSpPr>
        <p:spPr>
          <a:xfrm flipH="1">
            <a:off x="179534" y="4215161"/>
            <a:ext cx="7708095" cy="646331"/>
          </a:xfrm>
          <a:prstGeom prst="rect">
            <a:avLst/>
          </a:prstGeom>
          <a:noFill/>
        </p:spPr>
        <p:txBody>
          <a:bodyPr wrap="square" rtlCol="0">
            <a:spAutoFit/>
          </a:bodyPr>
          <a:lstStyle/>
          <a:p>
            <a:r>
              <a:rPr lang="en-US" dirty="0" smtClean="0"/>
              <a:t>Note: All patients should be asked to be observed for at least 15 minutes post-vaccine if possible. </a:t>
            </a:r>
            <a:endParaRPr lang="en-US" dirty="0"/>
          </a:p>
        </p:txBody>
      </p:sp>
      <p:pic>
        <p:nvPicPr>
          <p:cNvPr id="5" name="Picture 4"/>
          <p:cNvPicPr>
            <a:picLocks noChangeAspect="1"/>
          </p:cNvPicPr>
          <p:nvPr/>
        </p:nvPicPr>
        <p:blipFill>
          <a:blip r:embed="rId3"/>
          <a:stretch>
            <a:fillRect/>
          </a:stretch>
        </p:blipFill>
        <p:spPr>
          <a:xfrm>
            <a:off x="8222165" y="4222694"/>
            <a:ext cx="646232" cy="646232"/>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4" y="210718"/>
            <a:ext cx="6798600" cy="978000"/>
          </a:xfrm>
        </p:spPr>
        <p:txBody>
          <a:bodyPr/>
          <a:lstStyle/>
          <a:p>
            <a:r>
              <a:rPr lang="en-US" dirty="0" smtClean="0"/>
              <a:t>Allergic reaction</a:t>
            </a:r>
            <a:endParaRPr lang="en-US" dirty="0"/>
          </a:p>
        </p:txBody>
      </p:sp>
      <p:sp>
        <p:nvSpPr>
          <p:cNvPr id="3" name="Text Placeholder 2"/>
          <p:cNvSpPr>
            <a:spLocks noGrp="1"/>
          </p:cNvSpPr>
          <p:nvPr>
            <p:ph type="body" idx="1"/>
          </p:nvPr>
        </p:nvSpPr>
        <p:spPr>
          <a:xfrm>
            <a:off x="916670" y="699718"/>
            <a:ext cx="6798600" cy="2198876"/>
          </a:xfrm>
        </p:spPr>
        <p:txBody>
          <a:bodyPr/>
          <a:lstStyle/>
          <a:p>
            <a:pPr marL="285750" indent="-285750">
              <a:spcBef>
                <a:spcPts val="1080"/>
              </a:spcBef>
              <a:buSzPts val="2760"/>
            </a:pPr>
            <a:endParaRPr lang="en-US" sz="1400" cap="none" dirty="0" smtClean="0">
              <a:latin typeface="Arial" panose="020B0604020202020204" pitchFamily="34" charset="0"/>
              <a:cs typeface="Arial" panose="020B0604020202020204" pitchFamily="34" charset="0"/>
            </a:endParaRPr>
          </a:p>
          <a:p>
            <a:pPr marL="285750" indent="-285750">
              <a:spcBef>
                <a:spcPts val="1080"/>
              </a:spcBef>
              <a:buSzPts val="2760"/>
            </a:pPr>
            <a:r>
              <a:rPr lang="en-US" sz="1300" cap="none" dirty="0">
                <a:latin typeface="Arial" panose="020B0604020202020204" pitchFamily="34" charset="0"/>
              </a:rPr>
              <a:t>Anaphylaxis following vaccines is rare, occurring at a rate of approximately one per million doses for many vaccines. </a:t>
            </a:r>
          </a:p>
          <a:p>
            <a:pPr marL="285750" indent="-285750">
              <a:spcBef>
                <a:spcPts val="1080"/>
              </a:spcBef>
              <a:buSzPts val="2760"/>
            </a:pPr>
            <a:r>
              <a:rPr lang="en-US" sz="1300" cap="none" dirty="0" smtClean="0">
                <a:latin typeface="Arial" panose="020B0604020202020204" pitchFamily="34" charset="0"/>
                <a:cs typeface="Arial" panose="020B0604020202020204" pitchFamily="34" charset="0"/>
              </a:rPr>
              <a:t>If a patient reports itchy skin, hives, </a:t>
            </a:r>
            <a:r>
              <a:rPr lang="en-US" sz="1300" cap="none" dirty="0">
                <a:latin typeface="Arial" panose="020B0604020202020204" pitchFamily="34" charset="0"/>
                <a:cs typeface="Arial" panose="020B0604020202020204" pitchFamily="34" charset="0"/>
              </a:rPr>
              <a:t>anaphylaxis</a:t>
            </a:r>
            <a:r>
              <a:rPr lang="en-US" sz="1300" cap="none" dirty="0" smtClean="0">
                <a:latin typeface="Arial" panose="020B0604020202020204" pitchFamily="34" charset="0"/>
                <a:cs typeface="Arial" panose="020B0604020202020204" pitchFamily="34" charset="0"/>
              </a:rPr>
              <a:t>, or throat tightness</a:t>
            </a:r>
            <a:r>
              <a:rPr lang="en-US" sz="1300" cap="none" dirty="0">
                <a:latin typeface="Arial" panose="020B0604020202020204" pitchFamily="34" charset="0"/>
                <a:cs typeface="Arial" panose="020B0604020202020204" pitchFamily="34" charset="0"/>
              </a:rPr>
              <a:t> </a:t>
            </a:r>
            <a:r>
              <a:rPr lang="en-US" sz="1300" cap="none" dirty="0" smtClean="0">
                <a:latin typeface="Arial" panose="020B0604020202020204" pitchFamily="34" charset="0"/>
                <a:cs typeface="Arial" panose="020B0604020202020204" pitchFamily="34" charset="0"/>
              </a:rPr>
              <a:t>after you have given the injection:</a:t>
            </a:r>
          </a:p>
          <a:p>
            <a:pPr marL="742950" lvl="1" indent="-285750">
              <a:spcBef>
                <a:spcPts val="1080"/>
              </a:spcBef>
              <a:buSzPts val="2760"/>
            </a:pPr>
            <a:r>
              <a:rPr lang="en" sz="1300" cap="none" dirty="0" smtClean="0">
                <a:latin typeface="Arial" panose="020B0604020202020204" pitchFamily="34" charset="0"/>
              </a:rPr>
              <a:t>Get </a:t>
            </a:r>
            <a:r>
              <a:rPr lang="en" sz="1300" cap="none" dirty="0">
                <a:latin typeface="Arial" panose="020B0604020202020204" pitchFamily="34" charset="0"/>
              </a:rPr>
              <a:t>help and your Supervising </a:t>
            </a:r>
            <a:r>
              <a:rPr lang="en" sz="1300" cap="none" dirty="0" smtClean="0">
                <a:latin typeface="Arial" panose="020B0604020202020204" pitchFamily="34" charset="0"/>
              </a:rPr>
              <a:t>Pharmacist.</a:t>
            </a:r>
          </a:p>
          <a:p>
            <a:pPr marL="742950" lvl="1" indent="-285750">
              <a:spcBef>
                <a:spcPts val="1080"/>
              </a:spcBef>
              <a:buSzPts val="2760"/>
            </a:pPr>
            <a:r>
              <a:rPr lang="en-US" sz="1300" cap="none" dirty="0" smtClean="0">
                <a:latin typeface="Arial" panose="020B0604020202020204" pitchFamily="34" charset="0"/>
              </a:rPr>
              <a:t>Get the Emergency Kit (your Supervising Pharmacist will initiate therapy if required).</a:t>
            </a:r>
            <a:endParaRPr lang="en-US" sz="1300" cap="none" dirty="0" smtClean="0">
              <a:latin typeface="Arial" panose="020B0604020202020204" pitchFamily="34" charset="0"/>
              <a:cs typeface="Arial" panose="020B0604020202020204" pitchFamily="34" charset="0"/>
            </a:endParaRPr>
          </a:p>
          <a:p>
            <a:pPr marL="285750" indent="-285750">
              <a:spcBef>
                <a:spcPts val="1080"/>
              </a:spcBef>
              <a:buSzPts val="2760"/>
            </a:pPr>
            <a:r>
              <a:rPr lang="en-US" sz="1300" cap="none" dirty="0" smtClean="0">
                <a:latin typeface="Arial" panose="020B0604020202020204" pitchFamily="34" charset="0"/>
              </a:rPr>
              <a:t>For respiratory symptoms, cardiovascular </a:t>
            </a:r>
            <a:r>
              <a:rPr lang="en-US" sz="1300" cap="none" dirty="0">
                <a:latin typeface="Arial" panose="020B0604020202020204" pitchFamily="34" charset="0"/>
              </a:rPr>
              <a:t>symptoms, or other </a:t>
            </a:r>
            <a:r>
              <a:rPr lang="en-US" sz="1300" cap="none" dirty="0" smtClean="0">
                <a:latin typeface="Arial" panose="020B0604020202020204" pitchFamily="34" charset="0"/>
              </a:rPr>
              <a:t>signs/symptoms </a:t>
            </a:r>
            <a:r>
              <a:rPr lang="en-US" sz="1300" cap="none" dirty="0">
                <a:latin typeface="Arial" panose="020B0604020202020204" pitchFamily="34" charset="0"/>
              </a:rPr>
              <a:t>of anaphylaxis, immediate </a:t>
            </a:r>
            <a:r>
              <a:rPr lang="en-US" sz="1300" cap="none" dirty="0" smtClean="0">
                <a:latin typeface="Arial" panose="020B0604020202020204" pitchFamily="34" charset="0"/>
              </a:rPr>
              <a:t>IM epinephrine </a:t>
            </a:r>
            <a:r>
              <a:rPr lang="en-US" sz="1300" cap="none" dirty="0">
                <a:latin typeface="Arial" panose="020B0604020202020204" pitchFamily="34" charset="0"/>
              </a:rPr>
              <a:t>is the treatment of </a:t>
            </a:r>
            <a:r>
              <a:rPr lang="en-US" sz="1300" cap="none" dirty="0" smtClean="0">
                <a:latin typeface="Arial" panose="020B0604020202020204" pitchFamily="34" charset="0"/>
              </a:rPr>
              <a:t>choice.</a:t>
            </a:r>
          </a:p>
          <a:p>
            <a:pPr marL="742950" lvl="1" indent="-285750">
              <a:spcBef>
                <a:spcPts val="1080"/>
              </a:spcBef>
              <a:buSzPts val="2760"/>
            </a:pPr>
            <a:r>
              <a:rPr lang="en-US" sz="1300" cap="none" dirty="0" smtClean="0">
                <a:latin typeface="Arial" panose="020B0604020202020204" pitchFamily="34" charset="0"/>
              </a:rPr>
              <a:t>Most </a:t>
            </a:r>
            <a:r>
              <a:rPr lang="en-US" sz="1300" cap="none" dirty="0">
                <a:latin typeface="Arial" panose="020B0604020202020204" pitchFamily="34" charset="0"/>
              </a:rPr>
              <a:t>patients will recover </a:t>
            </a:r>
            <a:r>
              <a:rPr lang="en-US" sz="1300" cap="none" dirty="0" smtClean="0">
                <a:latin typeface="Arial" panose="020B0604020202020204" pitchFamily="34" charset="0"/>
              </a:rPr>
              <a:t>after IM epinephrine is administered.</a:t>
            </a:r>
          </a:p>
          <a:p>
            <a:pPr marL="1200150" lvl="2" indent="-285750">
              <a:spcBef>
                <a:spcPts val="1080"/>
              </a:spcBef>
              <a:buSzPts val="2760"/>
            </a:pPr>
            <a:r>
              <a:rPr lang="en-US" sz="1300" cap="none" dirty="0" smtClean="0">
                <a:latin typeface="Arial" panose="020B0604020202020204" pitchFamily="34" charset="0"/>
              </a:rPr>
              <a:t>EMS assessment is still required.</a:t>
            </a:r>
            <a:endParaRPr lang="en-US" sz="1300" cap="none" dirty="0">
              <a:latin typeface="Arial" panose="020B0604020202020204" pitchFamily="34" charset="0"/>
            </a:endParaRPr>
          </a:p>
        </p:txBody>
      </p:sp>
      <p:sp>
        <p:nvSpPr>
          <p:cNvPr id="4" name="TextBox 3"/>
          <p:cNvSpPr txBox="1"/>
          <p:nvPr/>
        </p:nvSpPr>
        <p:spPr>
          <a:xfrm flipH="1">
            <a:off x="380146" y="4346522"/>
            <a:ext cx="8392037" cy="307777"/>
          </a:xfrm>
          <a:prstGeom prst="rect">
            <a:avLst/>
          </a:prstGeom>
          <a:noFill/>
        </p:spPr>
        <p:txBody>
          <a:bodyPr wrap="square" rtlCol="0">
            <a:spAutoFit/>
          </a:bodyPr>
          <a:lstStyle/>
          <a:p>
            <a:r>
              <a:rPr lang="en-US" sz="1400" dirty="0" smtClean="0">
                <a:latin typeface="Arial Narrow" panose="020B0606020202030204" pitchFamily="34" charset="0"/>
              </a:rPr>
              <a:t>CDC Resource: </a:t>
            </a:r>
            <a:r>
              <a:rPr lang="en-US" sz="1400" dirty="0" smtClean="0">
                <a:latin typeface="Arial Narrow" panose="020B0606020202030204" pitchFamily="34" charset="0"/>
                <a:hlinkClick r:id="rId2"/>
              </a:rPr>
              <a:t>https://www.cdc.gov/vaccines/hcp/acip-recs/general-recs/adverse-reactions.html</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pic>
        <p:nvPicPr>
          <p:cNvPr id="5" name="Picture 4"/>
          <p:cNvPicPr>
            <a:picLocks noChangeAspect="1"/>
          </p:cNvPicPr>
          <p:nvPr/>
        </p:nvPicPr>
        <p:blipFill>
          <a:blip r:embed="rId3"/>
          <a:stretch>
            <a:fillRect/>
          </a:stretch>
        </p:blipFill>
        <p:spPr>
          <a:xfrm>
            <a:off x="8222165" y="4222694"/>
            <a:ext cx="646232" cy="646232"/>
          </a:xfrm>
          <a:prstGeom prst="rect">
            <a:avLst/>
          </a:prstGeom>
        </p:spPr>
      </p:pic>
    </p:spTree>
    <p:extLst>
      <p:ext uri="{BB962C8B-B14F-4D97-AF65-F5344CB8AC3E}">
        <p14:creationId xmlns:p14="http://schemas.microsoft.com/office/powerpoint/2010/main" val="35178931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Errors</a:t>
            </a:r>
            <a:endParaRPr lang="en-US" dirty="0"/>
          </a:p>
        </p:txBody>
      </p:sp>
      <p:sp>
        <p:nvSpPr>
          <p:cNvPr id="3" name="Text Placeholder 2"/>
          <p:cNvSpPr>
            <a:spLocks noGrp="1"/>
          </p:cNvSpPr>
          <p:nvPr>
            <p:ph type="body" idx="1"/>
          </p:nvPr>
        </p:nvSpPr>
        <p:spPr>
          <a:xfrm>
            <a:off x="1117391" y="1664503"/>
            <a:ext cx="6798600" cy="2583600"/>
          </a:xfrm>
        </p:spPr>
        <p:txBody>
          <a:bodyPr/>
          <a:lstStyle/>
          <a:p>
            <a:pPr marL="285750" lvl="0" indent="-285750">
              <a:spcBef>
                <a:spcPts val="1080"/>
              </a:spcBef>
              <a:buSzPts val="2760"/>
            </a:pPr>
            <a:r>
              <a:rPr lang="en-US" sz="1600" cap="none" dirty="0">
                <a:latin typeface="Arial" panose="020B0604020202020204" pitchFamily="34" charset="0"/>
                <a:cs typeface="Arial" panose="020B0604020202020204" pitchFamily="34" charset="0"/>
              </a:rPr>
              <a:t>Other </a:t>
            </a:r>
            <a:r>
              <a:rPr lang="en-US" sz="1600" cap="none" dirty="0" smtClean="0">
                <a:latin typeface="Arial" panose="020B0604020202020204" pitchFamily="34" charset="0"/>
                <a:cs typeface="Arial" panose="020B0604020202020204" pitchFamily="34" charset="0"/>
              </a:rPr>
              <a:t>Errors </a:t>
            </a:r>
            <a:r>
              <a:rPr lang="en-US" sz="1600" cap="none" dirty="0">
                <a:latin typeface="Arial" panose="020B0604020202020204" pitchFamily="34" charset="0"/>
                <a:cs typeface="Arial" panose="020B0604020202020204" pitchFamily="34" charset="0"/>
              </a:rPr>
              <a:t>(expired vaccine given, </a:t>
            </a:r>
            <a:r>
              <a:rPr lang="en-US" sz="1600" cap="none" dirty="0" smtClean="0">
                <a:latin typeface="Arial" panose="020B0604020202020204" pitchFamily="34" charset="0"/>
                <a:cs typeface="Arial" panose="020B0604020202020204" pitchFamily="34" charset="0"/>
              </a:rPr>
              <a:t>adult </a:t>
            </a:r>
            <a:r>
              <a:rPr lang="en-US" sz="1600" cap="none" dirty="0">
                <a:latin typeface="Arial" panose="020B0604020202020204" pitchFamily="34" charset="0"/>
                <a:cs typeface="Arial" panose="020B0604020202020204" pitchFamily="34" charset="0"/>
              </a:rPr>
              <a:t>dose given to a pediatric patient</a:t>
            </a:r>
            <a:r>
              <a:rPr lang="en-US" sz="1600" cap="none" dirty="0" smtClean="0">
                <a:latin typeface="Arial" panose="020B0604020202020204" pitchFamily="34" charset="0"/>
                <a:cs typeface="Arial" panose="020B0604020202020204" pitchFamily="34" charset="0"/>
              </a:rPr>
              <a:t>)</a:t>
            </a:r>
          </a:p>
          <a:p>
            <a:pPr marL="742950" lvl="1" indent="-285750">
              <a:spcBef>
                <a:spcPts val="1080"/>
              </a:spcBef>
              <a:buSzPts val="2760"/>
            </a:pPr>
            <a:r>
              <a:rPr lang="en-US" sz="1450" cap="none" dirty="0" smtClean="0">
                <a:latin typeface="Arial" panose="020B0604020202020204" pitchFamily="34" charset="0"/>
                <a:cs typeface="Arial" panose="020B0604020202020204" pitchFamily="34" charset="0"/>
              </a:rPr>
              <a:t>Get your Supervising Pharmacist for further evaluation and next steps.</a:t>
            </a:r>
          </a:p>
          <a:p>
            <a:pPr marL="742950" lvl="1" indent="-285750">
              <a:spcBef>
                <a:spcPts val="1080"/>
              </a:spcBef>
              <a:buSzPts val="2760"/>
            </a:pPr>
            <a:r>
              <a:rPr lang="en-US" sz="1450" cap="none" dirty="0" smtClean="0">
                <a:latin typeface="Arial" panose="020B0604020202020204" pitchFamily="34" charset="0"/>
                <a:cs typeface="Arial" panose="020B0604020202020204" pitchFamily="34" charset="0"/>
              </a:rPr>
              <a:t>Work with your Supervising Pharmacist to correctly report the error to your company quality improvement process, as required by New Mexico State Board of Pharmacy Laws.</a:t>
            </a:r>
          </a:p>
          <a:p>
            <a:pPr marL="742950" lvl="1" indent="-285750">
              <a:spcBef>
                <a:spcPts val="1080"/>
              </a:spcBef>
              <a:buSzPts val="2760"/>
            </a:pPr>
            <a:r>
              <a:rPr lang="en-US" sz="1450" cap="none" dirty="0" smtClean="0">
                <a:latin typeface="Arial" panose="020B0604020202020204" pitchFamily="34" charset="0"/>
                <a:cs typeface="Arial" panose="020B0604020202020204" pitchFamily="34" charset="0"/>
              </a:rPr>
              <a:t>Let your Supervising Pharmacist handle further communication with the patient and/or company. </a:t>
            </a:r>
          </a:p>
          <a:p>
            <a:pPr marL="742950" lvl="1" indent="-285750">
              <a:spcBef>
                <a:spcPts val="1080"/>
              </a:spcBef>
              <a:buSzPts val="2760"/>
            </a:pPr>
            <a:endParaRPr lang="en-US" sz="1450" cap="none" dirty="0">
              <a:latin typeface="Arial" panose="020B0604020202020204" pitchFamily="34" charset="0"/>
              <a:cs typeface="Arial" panose="020B0604020202020204" pitchFamily="34" charset="0"/>
            </a:endParaRPr>
          </a:p>
          <a:p>
            <a:endParaRPr lang="en-US" dirty="0"/>
          </a:p>
        </p:txBody>
      </p:sp>
      <p:pic>
        <p:nvPicPr>
          <p:cNvPr id="4" name="Picture 3"/>
          <p:cNvPicPr>
            <a:picLocks noChangeAspect="1"/>
          </p:cNvPicPr>
          <p:nvPr/>
        </p:nvPicPr>
        <p:blipFill>
          <a:blip r:embed="rId2"/>
          <a:stretch>
            <a:fillRect/>
          </a:stretch>
        </p:blipFill>
        <p:spPr>
          <a:xfrm>
            <a:off x="8222165" y="4222694"/>
            <a:ext cx="646232" cy="646232"/>
          </a:xfrm>
          <a:prstGeom prst="rect">
            <a:avLst/>
          </a:prstGeom>
        </p:spPr>
      </p:pic>
    </p:spTree>
    <p:extLst>
      <p:ext uri="{BB962C8B-B14F-4D97-AF65-F5344CB8AC3E}">
        <p14:creationId xmlns:p14="http://schemas.microsoft.com/office/powerpoint/2010/main" val="39054063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reporting = vaers</a:t>
            </a:r>
            <a:endParaRPr lang="en-US" dirty="0"/>
          </a:p>
        </p:txBody>
      </p:sp>
      <p:sp>
        <p:nvSpPr>
          <p:cNvPr id="3" name="Text Placeholder 2"/>
          <p:cNvSpPr>
            <a:spLocks noGrp="1"/>
          </p:cNvSpPr>
          <p:nvPr>
            <p:ph type="body" idx="1"/>
          </p:nvPr>
        </p:nvSpPr>
        <p:spPr>
          <a:xfrm>
            <a:off x="1176865" y="1664503"/>
            <a:ext cx="6798600" cy="2583600"/>
          </a:xfrm>
        </p:spPr>
        <p:txBody>
          <a:bodyPr/>
          <a:lstStyle/>
          <a:p>
            <a:r>
              <a:rPr lang="en-US" sz="1400" b="1" cap="none" dirty="0" smtClean="0">
                <a:latin typeface="Arial" panose="020B0604020202020204" pitchFamily="34" charset="0"/>
              </a:rPr>
              <a:t>Vaccine Adverse </a:t>
            </a:r>
            <a:r>
              <a:rPr lang="en-US" sz="1400" b="1" cap="none" dirty="0">
                <a:latin typeface="Arial" panose="020B0604020202020204" pitchFamily="34" charset="0"/>
              </a:rPr>
              <a:t>E</a:t>
            </a:r>
            <a:r>
              <a:rPr lang="en-US" sz="1400" b="1" cap="none" dirty="0" smtClean="0">
                <a:latin typeface="Arial" panose="020B0604020202020204" pitchFamily="34" charset="0"/>
              </a:rPr>
              <a:t>vent Reporting </a:t>
            </a:r>
            <a:r>
              <a:rPr lang="en-US" sz="1400" b="1" cap="none" dirty="0">
                <a:latin typeface="Arial" panose="020B0604020202020204" pitchFamily="34" charset="0"/>
              </a:rPr>
              <a:t>S</a:t>
            </a:r>
            <a:r>
              <a:rPr lang="en-US" sz="1400" b="1" cap="none" dirty="0" smtClean="0">
                <a:latin typeface="Arial" panose="020B0604020202020204" pitchFamily="34" charset="0"/>
              </a:rPr>
              <a:t>ystem (VAERS)</a:t>
            </a:r>
          </a:p>
          <a:p>
            <a:r>
              <a:rPr lang="en-US" sz="1400" cap="none" dirty="0">
                <a:latin typeface="Arial" panose="020B0604020202020204" pitchFamily="34" charset="0"/>
              </a:rPr>
              <a:t>Established in 1990, </a:t>
            </a:r>
            <a:r>
              <a:rPr lang="en-US" sz="1400" cap="none" dirty="0" smtClean="0">
                <a:latin typeface="Arial" panose="020B0604020202020204" pitchFamily="34" charset="0"/>
              </a:rPr>
              <a:t>VAERS </a:t>
            </a:r>
            <a:r>
              <a:rPr lang="en-US" sz="1400" cap="none" dirty="0">
                <a:latin typeface="Arial" panose="020B0604020202020204" pitchFamily="34" charset="0"/>
              </a:rPr>
              <a:t>is a national early warning system to detect possible safety problems in </a:t>
            </a:r>
            <a:r>
              <a:rPr lang="en-US" sz="1400" cap="none" dirty="0" smtClean="0">
                <a:latin typeface="Arial" panose="020B0604020202020204" pitchFamily="34" charset="0"/>
              </a:rPr>
              <a:t>U.S. licensed </a:t>
            </a:r>
            <a:r>
              <a:rPr lang="en-US" sz="1400" cap="none" dirty="0">
                <a:latin typeface="Arial" panose="020B0604020202020204" pitchFamily="34" charset="0"/>
              </a:rPr>
              <a:t>vaccines. </a:t>
            </a:r>
            <a:endParaRPr lang="en-US" sz="1400" cap="none" dirty="0" smtClean="0">
              <a:latin typeface="Arial" panose="020B0604020202020204" pitchFamily="34" charset="0"/>
            </a:endParaRPr>
          </a:p>
          <a:p>
            <a:r>
              <a:rPr lang="en-US" sz="1400" cap="none" dirty="0" smtClean="0">
                <a:latin typeface="Arial" panose="020B0604020202020204" pitchFamily="34" charset="0"/>
              </a:rPr>
              <a:t>VAERS </a:t>
            </a:r>
            <a:r>
              <a:rPr lang="en-US" sz="1400" cap="none" dirty="0">
                <a:latin typeface="Arial" panose="020B0604020202020204" pitchFamily="34" charset="0"/>
              </a:rPr>
              <a:t>accepts and analyzes reports of adverse events </a:t>
            </a:r>
            <a:r>
              <a:rPr lang="en-US" sz="1400" cap="none" dirty="0" smtClean="0">
                <a:latin typeface="Arial" panose="020B0604020202020204" pitchFamily="34" charset="0"/>
              </a:rPr>
              <a:t>or </a:t>
            </a:r>
            <a:r>
              <a:rPr lang="en-US" sz="1400" cap="none" dirty="0">
                <a:latin typeface="Arial" panose="020B0604020202020204" pitchFamily="34" charset="0"/>
              </a:rPr>
              <a:t>side </a:t>
            </a:r>
            <a:r>
              <a:rPr lang="en-US" sz="1400" cap="none" dirty="0" smtClean="0">
                <a:latin typeface="Arial" panose="020B0604020202020204" pitchFamily="34" charset="0"/>
              </a:rPr>
              <a:t>effects </a:t>
            </a:r>
            <a:r>
              <a:rPr lang="en-US" sz="1400" cap="none" dirty="0">
                <a:latin typeface="Arial" panose="020B0604020202020204" pitchFamily="34" charset="0"/>
              </a:rPr>
              <a:t>after a person has received a vaccination. </a:t>
            </a:r>
            <a:endParaRPr lang="en-US" sz="1400" cap="none" dirty="0" smtClean="0">
              <a:latin typeface="Arial" panose="020B0604020202020204" pitchFamily="34" charset="0"/>
            </a:endParaRPr>
          </a:p>
          <a:p>
            <a:r>
              <a:rPr lang="en-US" sz="1400" cap="none" dirty="0" smtClean="0">
                <a:latin typeface="Arial" panose="020B0604020202020204" pitchFamily="34" charset="0"/>
              </a:rPr>
              <a:t>Anyone </a:t>
            </a:r>
            <a:r>
              <a:rPr lang="en-US" sz="1400" cap="none" dirty="0">
                <a:latin typeface="Arial" panose="020B0604020202020204" pitchFamily="34" charset="0"/>
              </a:rPr>
              <a:t>can </a:t>
            </a:r>
            <a:r>
              <a:rPr lang="en-US" sz="1400" cap="none" dirty="0" smtClean="0">
                <a:latin typeface="Arial" panose="020B0604020202020204" pitchFamily="34" charset="0"/>
              </a:rPr>
              <a:t>report </a:t>
            </a:r>
            <a:r>
              <a:rPr lang="en-US" sz="1400" cap="none" dirty="0">
                <a:latin typeface="Arial" panose="020B0604020202020204" pitchFamily="34" charset="0"/>
              </a:rPr>
              <a:t>to </a:t>
            </a:r>
            <a:r>
              <a:rPr lang="en-US" sz="1400" cap="none" dirty="0" smtClean="0">
                <a:latin typeface="Arial" panose="020B0604020202020204" pitchFamily="34" charset="0"/>
              </a:rPr>
              <a:t>VAERS, even if you did not administer the vaccination.</a:t>
            </a:r>
          </a:p>
          <a:p>
            <a:r>
              <a:rPr lang="en-US" sz="1400" cap="none" dirty="0" smtClean="0">
                <a:latin typeface="Arial" panose="020B0604020202020204" pitchFamily="34" charset="0"/>
              </a:rPr>
              <a:t>NMPhA strongly encourages you to work with your Supervising Pharmacist in reporting VAERS when possible.  </a:t>
            </a:r>
          </a:p>
          <a:p>
            <a:r>
              <a:rPr lang="en-US" sz="1400" cap="none" dirty="0" smtClean="0">
                <a:latin typeface="Arial" panose="020B0604020202020204" pitchFamily="34" charset="0"/>
              </a:rPr>
              <a:t>New Mexico Pharmacists </a:t>
            </a:r>
            <a:r>
              <a:rPr lang="en-US" sz="1400" cap="none" dirty="0">
                <a:latin typeface="Arial" panose="020B0604020202020204" pitchFamily="34" charset="0"/>
              </a:rPr>
              <a:t>are required to report </a:t>
            </a:r>
            <a:r>
              <a:rPr lang="en-US" sz="1400" cap="none" dirty="0" smtClean="0">
                <a:latin typeface="Arial" panose="020B0604020202020204" pitchFamily="34" charset="0"/>
              </a:rPr>
              <a:t>adverse </a:t>
            </a:r>
            <a:r>
              <a:rPr lang="en-US" sz="1400" cap="none" dirty="0">
                <a:latin typeface="Arial" panose="020B0604020202020204" pitchFamily="34" charset="0"/>
              </a:rPr>
              <a:t>events </a:t>
            </a:r>
            <a:r>
              <a:rPr lang="en-US" sz="1400" cap="none" dirty="0" smtClean="0">
                <a:latin typeface="Arial" panose="020B0604020202020204" pitchFamily="34" charset="0"/>
              </a:rPr>
              <a:t>to VAERS as per the New Mexico Board of Pharmacy Prescriptive Authority Protocol for Immunizing Pharmacists. </a:t>
            </a:r>
            <a:endParaRPr lang="en-US" sz="1400" cap="none" dirty="0">
              <a:latin typeface="Arial" panose="020B0604020202020204" pitchFamily="34" charset="0"/>
            </a:endParaRPr>
          </a:p>
        </p:txBody>
      </p:sp>
      <p:sp>
        <p:nvSpPr>
          <p:cNvPr id="4" name="TextBox 3"/>
          <p:cNvSpPr txBox="1"/>
          <p:nvPr/>
        </p:nvSpPr>
        <p:spPr>
          <a:xfrm>
            <a:off x="361004" y="4320285"/>
            <a:ext cx="8430322" cy="307777"/>
          </a:xfrm>
          <a:prstGeom prst="rect">
            <a:avLst/>
          </a:prstGeom>
          <a:noFill/>
        </p:spPr>
        <p:txBody>
          <a:bodyPr wrap="square" rtlCol="0">
            <a:spAutoFit/>
          </a:bodyPr>
          <a:lstStyle/>
          <a:p>
            <a:r>
              <a:rPr lang="en-US" sz="1400" dirty="0">
                <a:latin typeface="Arial Narrow" panose="020B0606020202030204" pitchFamily="34" charset="0"/>
              </a:rPr>
              <a:t>VAERS Resource: </a:t>
            </a:r>
            <a:r>
              <a:rPr lang="en-US" sz="1400" dirty="0" smtClean="0">
                <a:latin typeface="Arial Narrow" panose="020B0606020202030204" pitchFamily="34" charset="0"/>
                <a:hlinkClick r:id="rId2"/>
              </a:rPr>
              <a:t>https</a:t>
            </a:r>
            <a:r>
              <a:rPr lang="en-US" sz="1400" dirty="0">
                <a:latin typeface="Arial Narrow" panose="020B0606020202030204" pitchFamily="34" charset="0"/>
                <a:hlinkClick r:id="rId2"/>
              </a:rPr>
              <a:t>://vaers.hhs.gov</a:t>
            </a:r>
            <a:r>
              <a:rPr lang="en-US" sz="1400" dirty="0" smtClean="0">
                <a:latin typeface="Arial Narrow" panose="020B0606020202030204" pitchFamily="34" charset="0"/>
                <a:hlinkClick r:id="rId2"/>
              </a:rPr>
              <a:t>/</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pic>
        <p:nvPicPr>
          <p:cNvPr id="5" name="Picture 4"/>
          <p:cNvPicPr>
            <a:picLocks noChangeAspect="1"/>
          </p:cNvPicPr>
          <p:nvPr/>
        </p:nvPicPr>
        <p:blipFill>
          <a:blip r:embed="rId3"/>
          <a:stretch>
            <a:fillRect/>
          </a:stretch>
        </p:blipFill>
        <p:spPr>
          <a:xfrm>
            <a:off x="8222165" y="4222694"/>
            <a:ext cx="646232" cy="646232"/>
          </a:xfrm>
          <a:prstGeom prst="rect">
            <a:avLst/>
          </a:prstGeom>
        </p:spPr>
      </p:pic>
    </p:spTree>
    <p:extLst>
      <p:ext uri="{BB962C8B-B14F-4D97-AF65-F5344CB8AC3E}">
        <p14:creationId xmlns:p14="http://schemas.microsoft.com/office/powerpoint/2010/main" val="42923800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222" y="419396"/>
            <a:ext cx="6798600" cy="978000"/>
          </a:xfrm>
        </p:spPr>
        <p:txBody>
          <a:bodyPr/>
          <a:lstStyle/>
          <a:p>
            <a:r>
              <a:rPr lang="en-US" dirty="0" smtClean="0"/>
              <a:t>Patient resource = nVicp</a:t>
            </a:r>
            <a:endParaRPr lang="en-US" dirty="0"/>
          </a:p>
        </p:txBody>
      </p:sp>
      <p:sp>
        <p:nvSpPr>
          <p:cNvPr id="3" name="Text Placeholder 2"/>
          <p:cNvSpPr>
            <a:spLocks noGrp="1"/>
          </p:cNvSpPr>
          <p:nvPr>
            <p:ph type="body" idx="1"/>
          </p:nvPr>
        </p:nvSpPr>
        <p:spPr>
          <a:xfrm>
            <a:off x="1154564" y="1399026"/>
            <a:ext cx="6798600" cy="2583600"/>
          </a:xfrm>
        </p:spPr>
        <p:txBody>
          <a:bodyPr/>
          <a:lstStyle/>
          <a:p>
            <a:r>
              <a:rPr lang="en-US" sz="1400" b="1" cap="none" dirty="0" smtClean="0">
                <a:latin typeface="Arial" panose="020B0604020202020204" pitchFamily="34" charset="0"/>
                <a:cs typeface="Arial" panose="020B0604020202020204" pitchFamily="34" charset="0"/>
              </a:rPr>
              <a:t>National Vaccine Injury </a:t>
            </a:r>
            <a:r>
              <a:rPr lang="en-US" sz="1400" b="1" cap="none" dirty="0">
                <a:latin typeface="Arial" panose="020B0604020202020204" pitchFamily="34" charset="0"/>
                <a:cs typeface="Arial" panose="020B0604020202020204" pitchFamily="34" charset="0"/>
              </a:rPr>
              <a:t>C</a:t>
            </a:r>
            <a:r>
              <a:rPr lang="en-US" sz="1400" b="1" cap="none" dirty="0" smtClean="0">
                <a:latin typeface="Arial" panose="020B0604020202020204" pitchFamily="34" charset="0"/>
                <a:cs typeface="Arial" panose="020B0604020202020204" pitchFamily="34" charset="0"/>
              </a:rPr>
              <a:t>ompensation </a:t>
            </a:r>
            <a:r>
              <a:rPr lang="en-US" sz="1400" b="1" cap="none" dirty="0">
                <a:latin typeface="Arial" panose="020B0604020202020204" pitchFamily="34" charset="0"/>
                <a:cs typeface="Arial" panose="020B0604020202020204" pitchFamily="34" charset="0"/>
              </a:rPr>
              <a:t>P</a:t>
            </a:r>
            <a:r>
              <a:rPr lang="en-US" sz="1400" b="1" cap="none" dirty="0" smtClean="0">
                <a:latin typeface="Arial" panose="020B0604020202020204" pitchFamily="34" charset="0"/>
                <a:cs typeface="Arial" panose="020B0604020202020204" pitchFamily="34" charset="0"/>
              </a:rPr>
              <a:t>rogram (NVICP)</a:t>
            </a:r>
          </a:p>
          <a:p>
            <a:r>
              <a:rPr lang="en-US" sz="1400" cap="none" dirty="0">
                <a:latin typeface="Arial" panose="020B0604020202020204" pitchFamily="34" charset="0"/>
                <a:cs typeface="Arial" panose="020B0604020202020204" pitchFamily="34" charset="0"/>
              </a:rPr>
              <a:t>The </a:t>
            </a:r>
            <a:r>
              <a:rPr lang="en-US" sz="1400" cap="none" dirty="0" smtClean="0">
                <a:latin typeface="Arial" panose="020B0604020202020204" pitchFamily="34" charset="0"/>
                <a:cs typeface="Arial" panose="020B0604020202020204" pitchFamily="34" charset="0"/>
              </a:rPr>
              <a:t>NVICP is </a:t>
            </a:r>
            <a:r>
              <a:rPr lang="en-US" sz="1400" cap="none" dirty="0">
                <a:latin typeface="Arial" panose="020B0604020202020204" pitchFamily="34" charset="0"/>
                <a:cs typeface="Arial" panose="020B0604020202020204" pitchFamily="34" charset="0"/>
              </a:rPr>
              <a:t>a no-fault alternative to the traditional legal system for resolving vaccine injury petitions.</a:t>
            </a:r>
          </a:p>
          <a:p>
            <a:r>
              <a:rPr lang="en-US" sz="1400" cap="none" dirty="0">
                <a:latin typeface="Arial" panose="020B0604020202020204" pitchFamily="34" charset="0"/>
                <a:cs typeface="Arial" panose="020B0604020202020204" pitchFamily="34" charset="0"/>
              </a:rPr>
              <a:t>It was created in the 1980s, after lawsuits against vaccine companies and health care providers threatened to cause vaccine shortages and </a:t>
            </a:r>
            <a:r>
              <a:rPr lang="en-US" sz="1400" cap="none" dirty="0" smtClean="0">
                <a:latin typeface="Arial" panose="020B0604020202020204" pitchFamily="34" charset="0"/>
                <a:cs typeface="Arial" panose="020B0604020202020204" pitchFamily="34" charset="0"/>
              </a:rPr>
              <a:t>reduce </a:t>
            </a:r>
            <a:r>
              <a:rPr lang="en-US" sz="1400" cap="none" dirty="0">
                <a:latin typeface="Arial" panose="020B0604020202020204" pitchFamily="34" charset="0"/>
                <a:cs typeface="Arial" panose="020B0604020202020204" pitchFamily="34" charset="0"/>
              </a:rPr>
              <a:t>vaccination </a:t>
            </a:r>
            <a:r>
              <a:rPr lang="en-US" sz="1400" cap="none" dirty="0" smtClean="0">
                <a:latin typeface="Arial" panose="020B0604020202020204" pitchFamily="34" charset="0"/>
                <a:cs typeface="Arial" panose="020B0604020202020204" pitchFamily="34" charset="0"/>
              </a:rPr>
              <a:t>rates.</a:t>
            </a:r>
            <a:endParaRPr lang="en-US" sz="1400" cap="none" dirty="0">
              <a:latin typeface="Arial" panose="020B0604020202020204" pitchFamily="34" charset="0"/>
              <a:cs typeface="Arial" panose="020B0604020202020204" pitchFamily="34" charset="0"/>
            </a:endParaRPr>
          </a:p>
          <a:p>
            <a:r>
              <a:rPr lang="en-US" sz="1400" cap="none" dirty="0">
                <a:latin typeface="Arial" panose="020B0604020202020204" pitchFamily="34" charset="0"/>
                <a:cs typeface="Arial" panose="020B0604020202020204" pitchFamily="34" charset="0"/>
              </a:rPr>
              <a:t>Any individual, of any age, who received </a:t>
            </a:r>
            <a:r>
              <a:rPr lang="en-US" sz="1400" cap="none" dirty="0" smtClean="0">
                <a:latin typeface="Arial" panose="020B0604020202020204" pitchFamily="34" charset="0"/>
                <a:cs typeface="Arial" panose="020B0604020202020204" pitchFamily="34" charset="0"/>
              </a:rPr>
              <a:t>a routine vaccine </a:t>
            </a:r>
            <a:r>
              <a:rPr lang="en-US" sz="1400" cap="none" dirty="0">
                <a:latin typeface="Arial" panose="020B0604020202020204" pitchFamily="34" charset="0"/>
                <a:cs typeface="Arial" panose="020B0604020202020204" pitchFamily="34" charset="0"/>
              </a:rPr>
              <a:t>and believes he or she was injured as a result, can file a petition. </a:t>
            </a:r>
            <a:endParaRPr lang="en-US" sz="1400" cap="none" dirty="0" smtClean="0">
              <a:latin typeface="Arial" panose="020B0604020202020204" pitchFamily="34" charset="0"/>
              <a:cs typeface="Arial" panose="020B0604020202020204" pitchFamily="34" charset="0"/>
            </a:endParaRPr>
          </a:p>
          <a:p>
            <a:r>
              <a:rPr lang="en-US" sz="1400" cap="none" dirty="0" smtClean="0">
                <a:latin typeface="Arial" panose="020B0604020202020204" pitchFamily="34" charset="0"/>
                <a:cs typeface="Arial" panose="020B0604020202020204" pitchFamily="34" charset="0"/>
              </a:rPr>
              <a:t>Parents</a:t>
            </a:r>
            <a:r>
              <a:rPr lang="en-US" sz="1400" cap="none" dirty="0">
                <a:latin typeface="Arial" panose="020B0604020202020204" pitchFamily="34" charset="0"/>
                <a:cs typeface="Arial" panose="020B0604020202020204" pitchFamily="34" charset="0"/>
              </a:rPr>
              <a:t>, legal guardians and legal representatives can file on behalf of children, disabled adults, and individuals who are deceased</a:t>
            </a:r>
            <a:r>
              <a:rPr lang="en-US" sz="1400" cap="none" dirty="0" smtClean="0">
                <a:latin typeface="Arial" panose="020B0604020202020204" pitchFamily="34" charset="0"/>
                <a:cs typeface="Arial" panose="020B0604020202020204" pitchFamily="34" charset="0"/>
              </a:rPr>
              <a:t>.</a:t>
            </a:r>
          </a:p>
          <a:p>
            <a:r>
              <a:rPr lang="en-US" sz="1400" cap="none" dirty="0" smtClean="0">
                <a:latin typeface="Arial" panose="020B0604020202020204" pitchFamily="34" charset="0"/>
                <a:cs typeface="Arial" panose="020B0604020202020204" pitchFamily="34" charset="0"/>
              </a:rPr>
              <a:t>NMPhA strongly encourages you to refer patient questions about NVICP to your Supervising Pharmacist.  </a:t>
            </a:r>
            <a:endParaRPr lang="en-US" sz="1400" cap="none" dirty="0">
              <a:latin typeface="Arial" panose="020B0604020202020204" pitchFamily="34" charset="0"/>
              <a:cs typeface="Arial" panose="020B0604020202020204" pitchFamily="34" charset="0"/>
            </a:endParaRPr>
          </a:p>
          <a:p>
            <a:endParaRPr lang="en-US" dirty="0"/>
          </a:p>
        </p:txBody>
      </p:sp>
      <p:sp>
        <p:nvSpPr>
          <p:cNvPr id="4" name="TextBox 3"/>
          <p:cNvSpPr txBox="1"/>
          <p:nvPr/>
        </p:nvSpPr>
        <p:spPr>
          <a:xfrm>
            <a:off x="356840" y="4326674"/>
            <a:ext cx="7880195" cy="307777"/>
          </a:xfrm>
          <a:prstGeom prst="rect">
            <a:avLst/>
          </a:prstGeom>
          <a:noFill/>
        </p:spPr>
        <p:txBody>
          <a:bodyPr wrap="square" rtlCol="0">
            <a:spAutoFit/>
          </a:bodyPr>
          <a:lstStyle/>
          <a:p>
            <a:r>
              <a:rPr lang="en-US" sz="1400" dirty="0">
                <a:latin typeface="Arial Narrow" panose="020B0606020202030204" pitchFamily="34" charset="0"/>
              </a:rPr>
              <a:t>NICP Resource: </a:t>
            </a:r>
            <a:r>
              <a:rPr lang="en-US" sz="1400" dirty="0">
                <a:latin typeface="Arial Narrow" panose="020B0606020202030204" pitchFamily="34" charset="0"/>
                <a:hlinkClick r:id="rId2"/>
              </a:rPr>
              <a:t>https://</a:t>
            </a:r>
            <a:r>
              <a:rPr lang="en-US" sz="1400" dirty="0" smtClean="0">
                <a:latin typeface="Arial Narrow" panose="020B0606020202030204" pitchFamily="34" charset="0"/>
                <a:hlinkClick r:id="rId2"/>
              </a:rPr>
              <a:t>www.hrsa.gov/vaccine-compensation/index.html</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pic>
        <p:nvPicPr>
          <p:cNvPr id="5" name="Picture 4"/>
          <p:cNvPicPr>
            <a:picLocks noChangeAspect="1"/>
          </p:cNvPicPr>
          <p:nvPr/>
        </p:nvPicPr>
        <p:blipFill>
          <a:blip r:embed="rId3"/>
          <a:stretch>
            <a:fillRect/>
          </a:stretch>
        </p:blipFill>
        <p:spPr>
          <a:xfrm>
            <a:off x="8222165" y="4222694"/>
            <a:ext cx="646232" cy="646232"/>
          </a:xfrm>
          <a:prstGeom prst="rect">
            <a:avLst/>
          </a:prstGeom>
        </p:spPr>
      </p:pic>
    </p:spTree>
    <p:extLst>
      <p:ext uri="{BB962C8B-B14F-4D97-AF65-F5344CB8AC3E}">
        <p14:creationId xmlns:p14="http://schemas.microsoft.com/office/powerpoint/2010/main" val="10094800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to patient FAQ’s</a:t>
            </a:r>
            <a:endParaRPr lang="en-US" dirty="0"/>
          </a:p>
        </p:txBody>
      </p:sp>
      <p:sp>
        <p:nvSpPr>
          <p:cNvPr id="3" name="Text Placeholder 2"/>
          <p:cNvSpPr>
            <a:spLocks noGrp="1"/>
          </p:cNvSpPr>
          <p:nvPr>
            <p:ph type="body" idx="1"/>
          </p:nvPr>
        </p:nvSpPr>
        <p:spPr/>
        <p:txBody>
          <a:bodyPr/>
          <a:lstStyle/>
          <a:p>
            <a:endParaRPr lang="en-US" dirty="0"/>
          </a:p>
        </p:txBody>
      </p:sp>
      <p:sp>
        <p:nvSpPr>
          <p:cNvPr id="4" name="Action Button: Help 3">
            <a:hlinkClick r:id="" action="ppaction://noaction" highlightClick="1"/>
          </p:cNvPr>
          <p:cNvSpPr/>
          <p:nvPr/>
        </p:nvSpPr>
        <p:spPr>
          <a:xfrm>
            <a:off x="2899317" y="2252546"/>
            <a:ext cx="45719" cy="45719"/>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3062868" y="2110084"/>
            <a:ext cx="2601952" cy="930481"/>
          </a:xfrm>
          <a:prstGeom prst="rect">
            <a:avLst/>
          </a:prstGeom>
          <a:noFill/>
        </p:spPr>
        <p:txBody>
          <a:bodyPr wrap="squar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6" name="Picture 5"/>
          <p:cNvPicPr>
            <a:picLocks noChangeAspect="1"/>
          </p:cNvPicPr>
          <p:nvPr/>
        </p:nvPicPr>
        <p:blipFill>
          <a:blip r:embed="rId2"/>
          <a:stretch>
            <a:fillRect/>
          </a:stretch>
        </p:blipFill>
        <p:spPr>
          <a:xfrm>
            <a:off x="8222165" y="4222694"/>
            <a:ext cx="646232" cy="646232"/>
          </a:xfrm>
          <a:prstGeom prst="rect">
            <a:avLst/>
          </a:prstGeom>
        </p:spPr>
      </p:pic>
    </p:spTree>
    <p:extLst>
      <p:ext uri="{BB962C8B-B14F-4D97-AF65-F5344CB8AC3E}">
        <p14:creationId xmlns:p14="http://schemas.microsoft.com/office/powerpoint/2010/main" val="14421631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9"/>
          <p:cNvSpPr txBox="1">
            <a:spLocks noGrp="1"/>
          </p:cNvSpPr>
          <p:nvPr>
            <p:ph type="title"/>
          </p:nvPr>
        </p:nvSpPr>
        <p:spPr>
          <a:xfrm>
            <a:off x="1080222" y="342681"/>
            <a:ext cx="6798734" cy="977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4000"/>
              <a:buFont typeface="Garamond"/>
              <a:buNone/>
            </a:pPr>
            <a:r>
              <a:rPr lang="en" b="1" dirty="0"/>
              <a:t>Will it hurt?</a:t>
            </a:r>
            <a:endParaRPr dirty="0"/>
          </a:p>
        </p:txBody>
      </p:sp>
      <p:sp>
        <p:nvSpPr>
          <p:cNvPr id="430" name="Google Shape;430;p59"/>
          <p:cNvSpPr txBox="1">
            <a:spLocks noGrp="1"/>
          </p:cNvSpPr>
          <p:nvPr>
            <p:ph type="body" idx="1"/>
          </p:nvPr>
        </p:nvSpPr>
        <p:spPr>
          <a:xfrm>
            <a:off x="628650" y="1390213"/>
            <a:ext cx="7886700" cy="357134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2760"/>
              <a:buFontTx/>
              <a:buChar char="-"/>
            </a:pPr>
            <a:r>
              <a:rPr lang="en-US" sz="1400" cap="none" dirty="0" smtClean="0">
                <a:latin typeface="Arial" panose="020B0604020202020204" pitchFamily="34" charset="0"/>
                <a:cs typeface="Arial" panose="020B0604020202020204" pitchFamily="34" charset="0"/>
              </a:rPr>
              <a:t>It may hurt, because it is an injection, but for most people it is minimal. </a:t>
            </a:r>
            <a:endParaRPr lang="en-US" sz="1400" cap="none" dirty="0">
              <a:latin typeface="Arial" panose="020B0604020202020204" pitchFamily="34" charset="0"/>
              <a:cs typeface="Arial" panose="020B0604020202020204" pitchFamily="34" charset="0"/>
            </a:endParaRPr>
          </a:p>
          <a:p>
            <a:pPr marL="285750" lvl="0" indent="-285750" algn="l" rtl="0">
              <a:lnSpc>
                <a:spcPct val="100000"/>
              </a:lnSpc>
              <a:spcBef>
                <a:spcPts val="0"/>
              </a:spcBef>
              <a:spcAft>
                <a:spcPts val="0"/>
              </a:spcAft>
              <a:buSzPts val="2760"/>
              <a:buFontTx/>
              <a:buChar char="-"/>
            </a:pPr>
            <a:r>
              <a:rPr lang="en-US" sz="1400" cap="none" dirty="0" smtClean="0">
                <a:latin typeface="Arial" panose="020B0604020202020204" pitchFamily="34" charset="0"/>
                <a:cs typeface="Arial" panose="020B0604020202020204" pitchFamily="34" charset="0"/>
              </a:rPr>
              <a:t>Refer further questions to the Supervising Pharmacist for additional post-vaccine patient counseling and education. </a:t>
            </a:r>
            <a:endParaRPr sz="1400" cap="none" dirty="0">
              <a:latin typeface="Arial" panose="020B0604020202020204" pitchFamily="34" charset="0"/>
              <a:cs typeface="Arial" panose="020B0604020202020204" pitchFamily="34" charset="0"/>
            </a:endParaRPr>
          </a:p>
        </p:txBody>
      </p:sp>
      <p:pic>
        <p:nvPicPr>
          <p:cNvPr id="431" name="Google Shape;431;p59" descr="photo.JPG"/>
          <p:cNvPicPr preferRelativeResize="0"/>
          <p:nvPr/>
        </p:nvPicPr>
        <p:blipFill rotWithShape="1">
          <a:blip r:embed="rId3">
            <a:alphaModFix/>
          </a:blip>
          <a:srcRect/>
          <a:stretch/>
        </p:blipFill>
        <p:spPr>
          <a:xfrm rot="-5400000">
            <a:off x="4473130" y="1650417"/>
            <a:ext cx="2437985" cy="3352800"/>
          </a:xfrm>
          <a:prstGeom prst="rect">
            <a:avLst/>
          </a:prstGeom>
          <a:noFill/>
          <a:ln>
            <a:noFill/>
          </a:ln>
        </p:spPr>
      </p:pic>
      <p:pic>
        <p:nvPicPr>
          <p:cNvPr id="5" name="Picture 4"/>
          <p:cNvPicPr>
            <a:picLocks noChangeAspect="1"/>
          </p:cNvPicPr>
          <p:nvPr/>
        </p:nvPicPr>
        <p:blipFill>
          <a:blip r:embed="rId4"/>
          <a:stretch>
            <a:fillRect/>
          </a:stretch>
        </p:blipFill>
        <p:spPr>
          <a:xfrm>
            <a:off x="8222165" y="4222694"/>
            <a:ext cx="646232" cy="646232"/>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1176866" y="686503"/>
            <a:ext cx="6798734" cy="977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4000"/>
              <a:buFont typeface="Garamond"/>
              <a:buNone/>
            </a:pPr>
            <a:r>
              <a:rPr lang="en" dirty="0"/>
              <a:t>So why does it hurt so much?</a:t>
            </a:r>
            <a:endParaRPr dirty="0"/>
          </a:p>
        </p:txBody>
      </p:sp>
      <p:sp>
        <p:nvSpPr>
          <p:cNvPr id="118" name="Google Shape;118;p20"/>
          <p:cNvSpPr txBox="1">
            <a:spLocks noGrp="1"/>
          </p:cNvSpPr>
          <p:nvPr>
            <p:ph type="body" idx="1"/>
          </p:nvPr>
        </p:nvSpPr>
        <p:spPr>
          <a:xfrm>
            <a:off x="1072788" y="1635067"/>
            <a:ext cx="3337500" cy="2585400"/>
          </a:xfrm>
          <a:prstGeom prst="rect">
            <a:avLst/>
          </a:prstGeom>
          <a:noFill/>
          <a:ln>
            <a:noFill/>
          </a:ln>
        </p:spPr>
        <p:txBody>
          <a:bodyPr spcFirstLastPara="1" wrap="square" lIns="91425" tIns="45700" rIns="91425" bIns="45700" anchor="t" anchorCtr="0">
            <a:noAutofit/>
          </a:bodyPr>
          <a:lstStyle/>
          <a:p>
            <a:r>
              <a:rPr lang="en-US" sz="1400" cap="none" dirty="0">
                <a:latin typeface="Arial" panose="020B0604020202020204" pitchFamily="34" charset="0"/>
              </a:rPr>
              <a:t>Vaccines </a:t>
            </a:r>
            <a:r>
              <a:rPr lang="en-US" sz="1400" cap="none" dirty="0" smtClean="0">
                <a:latin typeface="Arial" panose="020B0604020202020204" pitchFamily="34" charset="0"/>
              </a:rPr>
              <a:t>may include </a:t>
            </a:r>
            <a:r>
              <a:rPr lang="en-US" sz="1400" cap="none" dirty="0">
                <a:latin typeface="Arial" panose="020B0604020202020204" pitchFamily="34" charset="0"/>
              </a:rPr>
              <a:t>a variety of ingredients including antigens, stabilizers, adjuvants, antibiotics, </a:t>
            </a:r>
            <a:r>
              <a:rPr lang="en-US" sz="1400" cap="none" dirty="0" smtClean="0">
                <a:latin typeface="Arial" panose="020B0604020202020204" pitchFamily="34" charset="0"/>
              </a:rPr>
              <a:t>and/or </a:t>
            </a:r>
            <a:r>
              <a:rPr lang="en-US" sz="1400" cap="none" dirty="0">
                <a:latin typeface="Arial" panose="020B0604020202020204" pitchFamily="34" charset="0"/>
              </a:rPr>
              <a:t>preservatives.</a:t>
            </a:r>
          </a:p>
          <a:p>
            <a:r>
              <a:rPr lang="en-US" sz="1400" cap="none" dirty="0">
                <a:latin typeface="Arial" panose="020B0604020202020204" pitchFamily="34" charset="0"/>
              </a:rPr>
              <a:t>They may also contain residual by-products from the production process. </a:t>
            </a:r>
            <a:endParaRPr lang="en-US" sz="1400" cap="none" dirty="0" smtClean="0">
              <a:latin typeface="Arial" panose="020B0604020202020204" pitchFamily="34" charset="0"/>
            </a:endParaRPr>
          </a:p>
          <a:p>
            <a:r>
              <a:rPr lang="en-US" sz="1400" cap="none" dirty="0" smtClean="0">
                <a:latin typeface="Arial" panose="020B0604020202020204" pitchFamily="34" charset="0"/>
              </a:rPr>
              <a:t>All of the above ingredients can cause pain during or after the injection. </a:t>
            </a:r>
            <a:endParaRPr lang="en" sz="1400" cap="none" dirty="0" smtClean="0">
              <a:latin typeface="Arial" panose="020B0604020202020204" pitchFamily="34" charset="0"/>
            </a:endParaRPr>
          </a:p>
        </p:txBody>
      </p:sp>
      <p:pic>
        <p:nvPicPr>
          <p:cNvPr id="119" name="Google Shape;119;p20" descr="Image result for immunization hurting"/>
          <p:cNvPicPr preferRelativeResize="0"/>
          <p:nvPr/>
        </p:nvPicPr>
        <p:blipFill>
          <a:blip r:embed="rId3">
            <a:alphaModFix/>
          </a:blip>
          <a:stretch>
            <a:fillRect/>
          </a:stretch>
        </p:blipFill>
        <p:spPr>
          <a:xfrm>
            <a:off x="4576233" y="1650426"/>
            <a:ext cx="2857500" cy="2800350"/>
          </a:xfrm>
          <a:prstGeom prst="rect">
            <a:avLst/>
          </a:prstGeom>
          <a:noFill/>
          <a:ln>
            <a:noFill/>
          </a:ln>
        </p:spPr>
      </p:pic>
      <p:pic>
        <p:nvPicPr>
          <p:cNvPr id="3" name="Picture 2"/>
          <p:cNvPicPr>
            <a:picLocks noChangeAspect="1"/>
          </p:cNvPicPr>
          <p:nvPr/>
        </p:nvPicPr>
        <p:blipFill>
          <a:blip r:embed="rId4"/>
          <a:stretch>
            <a:fillRect/>
          </a:stretch>
        </p:blipFill>
        <p:spPr>
          <a:xfrm>
            <a:off x="8188724" y="4220467"/>
            <a:ext cx="646232" cy="646232"/>
          </a:xfrm>
          <a:prstGeom prst="rect">
            <a:avLst/>
          </a:prstGeom>
        </p:spPr>
      </p:pic>
      <p:sp>
        <p:nvSpPr>
          <p:cNvPr id="4" name="TextBox 3"/>
          <p:cNvSpPr txBox="1"/>
          <p:nvPr/>
        </p:nvSpPr>
        <p:spPr>
          <a:xfrm flipH="1">
            <a:off x="320782" y="4534829"/>
            <a:ext cx="7654818" cy="307777"/>
          </a:xfrm>
          <a:prstGeom prst="rect">
            <a:avLst/>
          </a:prstGeom>
          <a:noFill/>
        </p:spPr>
        <p:txBody>
          <a:bodyPr wrap="square" rtlCol="0">
            <a:spAutoFit/>
          </a:bodyPr>
          <a:lstStyle/>
          <a:p>
            <a:r>
              <a:rPr lang="en-US" sz="1400" dirty="0" smtClean="0">
                <a:latin typeface="Arial Narrow" panose="020B0606020202030204" pitchFamily="34" charset="0"/>
              </a:rPr>
              <a:t>World </a:t>
            </a:r>
            <a:r>
              <a:rPr lang="en-US" sz="1400" dirty="0">
                <a:latin typeface="Arial Narrow" panose="020B0606020202030204" pitchFamily="34" charset="0"/>
              </a:rPr>
              <a:t>Health Organization: </a:t>
            </a:r>
            <a:r>
              <a:rPr lang="en-US" sz="1400" dirty="0">
                <a:latin typeface="Arial Narrow" panose="020B0606020202030204" pitchFamily="34" charset="0"/>
                <a:hlinkClick r:id="rId5"/>
              </a:rPr>
              <a:t>https://</a:t>
            </a:r>
            <a:r>
              <a:rPr lang="en-US" sz="1400" dirty="0" smtClean="0">
                <a:latin typeface="Arial Narrow" panose="020B0606020202030204" pitchFamily="34" charset="0"/>
                <a:hlinkClick r:id="rId5"/>
              </a:rPr>
              <a:t>vaccine-safety-training.org/vaccine-components.html</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spTree>
    <p:extLst>
      <p:ext uri="{BB962C8B-B14F-4D97-AF65-F5344CB8AC3E}">
        <p14:creationId xmlns:p14="http://schemas.microsoft.com/office/powerpoint/2010/main" val="37941078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0"/>
          <p:cNvSpPr txBox="1">
            <a:spLocks noGrp="1"/>
          </p:cNvSpPr>
          <p:nvPr>
            <p:ph type="title"/>
          </p:nvPr>
        </p:nvSpPr>
        <p:spPr>
          <a:xfrm>
            <a:off x="1139696" y="171575"/>
            <a:ext cx="6798734" cy="977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62626"/>
              </a:buClr>
              <a:buSzPts val="3600"/>
              <a:buFont typeface="Garamond"/>
              <a:buNone/>
            </a:pPr>
            <a:r>
              <a:rPr lang="en" sz="3600" b="1" dirty="0"/>
              <a:t>What other vaccines do I need?</a:t>
            </a:r>
            <a:endParaRPr dirty="0"/>
          </a:p>
        </p:txBody>
      </p:sp>
      <p:sp>
        <p:nvSpPr>
          <p:cNvPr id="438" name="Google Shape;438;p60"/>
          <p:cNvSpPr txBox="1">
            <a:spLocks noGrp="1"/>
          </p:cNvSpPr>
          <p:nvPr>
            <p:ph type="body" idx="1"/>
          </p:nvPr>
        </p:nvSpPr>
        <p:spPr>
          <a:xfrm>
            <a:off x="267628" y="916031"/>
            <a:ext cx="8645913" cy="25836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2760"/>
              <a:buNone/>
            </a:pPr>
            <a:r>
              <a:rPr lang="en" sz="1400" cap="none" dirty="0" smtClean="0">
                <a:latin typeface="Arial" panose="020B0604020202020204" pitchFamily="34" charset="0"/>
              </a:rPr>
              <a:t>-The answer to this question, depends on</a:t>
            </a:r>
            <a:r>
              <a:rPr lang="en-US" sz="1400" cap="none" dirty="0" smtClean="0">
                <a:latin typeface="Arial" panose="020B0604020202020204" pitchFamily="34" charset="0"/>
              </a:rPr>
              <a:t> t</a:t>
            </a:r>
            <a:r>
              <a:rPr lang="en" sz="1400" cap="none" dirty="0" smtClean="0">
                <a:latin typeface="Arial" panose="020B0604020202020204" pitchFamily="34" charset="0"/>
              </a:rPr>
              <a:t>he patient’s age, past vaccines, and medical condition(s).</a:t>
            </a:r>
          </a:p>
          <a:p>
            <a:pPr marL="285750" lvl="0" indent="-285750" algn="l" rtl="0">
              <a:lnSpc>
                <a:spcPct val="100000"/>
              </a:lnSpc>
              <a:spcBef>
                <a:spcPts val="0"/>
              </a:spcBef>
              <a:spcAft>
                <a:spcPts val="0"/>
              </a:spcAft>
              <a:buSzPts val="2760"/>
              <a:buNone/>
            </a:pPr>
            <a:r>
              <a:rPr lang="en" sz="1400" cap="none" dirty="0" smtClean="0">
                <a:latin typeface="Arial" panose="020B0604020202020204" pitchFamily="34" charset="0"/>
              </a:rPr>
              <a:t>-</a:t>
            </a:r>
            <a:r>
              <a:rPr lang="en-US" sz="1400" cap="none" dirty="0" smtClean="0">
                <a:latin typeface="Arial" panose="020B0604020202020204" pitchFamily="34" charset="0"/>
              </a:rPr>
              <a:t>The ACIP has immunization schedules (updated every January) that will assist the Supervising Pharmacist in prescribing additional immunizations that are best for the patient. </a:t>
            </a:r>
          </a:p>
          <a:p>
            <a:pPr marL="285750" lvl="0" indent="-285750" algn="l" rtl="0">
              <a:lnSpc>
                <a:spcPct val="100000"/>
              </a:lnSpc>
              <a:spcBef>
                <a:spcPts val="0"/>
              </a:spcBef>
              <a:spcAft>
                <a:spcPts val="0"/>
              </a:spcAft>
              <a:buSzPts val="2760"/>
              <a:buNone/>
            </a:pPr>
            <a:endParaRPr sz="1400" b="1" cap="none" dirty="0">
              <a:latin typeface="Arial" panose="020B0604020202020204" pitchFamily="34" charset="0"/>
            </a:endParaRPr>
          </a:p>
        </p:txBody>
      </p:sp>
      <p:sp>
        <p:nvSpPr>
          <p:cNvPr id="2" name="TextBox 1"/>
          <p:cNvSpPr txBox="1"/>
          <p:nvPr/>
        </p:nvSpPr>
        <p:spPr>
          <a:xfrm>
            <a:off x="200722" y="4731094"/>
            <a:ext cx="8415454" cy="307777"/>
          </a:xfrm>
          <a:prstGeom prst="rect">
            <a:avLst/>
          </a:prstGeom>
          <a:noFill/>
        </p:spPr>
        <p:txBody>
          <a:bodyPr wrap="square" rtlCol="0">
            <a:spAutoFit/>
          </a:bodyPr>
          <a:lstStyle/>
          <a:p>
            <a:r>
              <a:rPr lang="en-US" sz="1400" dirty="0" smtClean="0">
                <a:latin typeface="Arial Narrow" panose="020B0606020202030204" pitchFamily="34" charset="0"/>
              </a:rPr>
              <a:t>CDC Immunization </a:t>
            </a:r>
            <a:r>
              <a:rPr lang="en-US" sz="1400" dirty="0">
                <a:latin typeface="Arial Narrow" panose="020B0606020202030204" pitchFamily="34" charset="0"/>
              </a:rPr>
              <a:t>Schedules </a:t>
            </a:r>
            <a:r>
              <a:rPr lang="en-US" sz="1400" dirty="0" smtClean="0">
                <a:latin typeface="Arial Narrow" panose="020B0606020202030204" pitchFamily="34" charset="0"/>
              </a:rPr>
              <a:t>Resource: </a:t>
            </a:r>
            <a:r>
              <a:rPr lang="en-US" sz="1400" dirty="0" smtClean="0">
                <a:latin typeface="Arial Narrow" panose="020B0606020202030204" pitchFamily="34" charset="0"/>
                <a:hlinkClick r:id="rId3"/>
              </a:rPr>
              <a:t>https</a:t>
            </a:r>
            <a:r>
              <a:rPr lang="en-US" sz="1400" dirty="0">
                <a:latin typeface="Arial Narrow" panose="020B0606020202030204" pitchFamily="34" charset="0"/>
                <a:hlinkClick r:id="rId3"/>
              </a:rPr>
              <a:t>://</a:t>
            </a:r>
            <a:r>
              <a:rPr lang="en-US" sz="1400" dirty="0" smtClean="0">
                <a:latin typeface="Arial Narrow" panose="020B0606020202030204" pitchFamily="34" charset="0"/>
                <a:hlinkClick r:id="rId3"/>
              </a:rPr>
              <a:t>www.cdc.gov/vaccines/schedules/hcp/index.html</a:t>
            </a:r>
            <a:r>
              <a:rPr lang="en-US" sz="1400" dirty="0" smtClean="0">
                <a:latin typeface="Arial Narrow" panose="020B0606020202030204" pitchFamily="34" charset="0"/>
              </a:rPr>
              <a:t>  </a:t>
            </a:r>
            <a:endParaRPr lang="en-US" sz="1400" dirty="0">
              <a:latin typeface="Arial Narrow" panose="020B060602020203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22" y="1651930"/>
            <a:ext cx="4009328" cy="307916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331" y="1651930"/>
            <a:ext cx="4026751" cy="3092545"/>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368" y="285059"/>
            <a:ext cx="6798600" cy="978000"/>
          </a:xfrm>
        </p:spPr>
        <p:txBody>
          <a:bodyPr/>
          <a:lstStyle/>
          <a:p>
            <a:r>
              <a:rPr lang="en-US" dirty="0" smtClean="0"/>
              <a:t>Catch up vaccine schedule</a:t>
            </a:r>
            <a:endParaRPr lang="en-US" dirty="0"/>
          </a:p>
        </p:txBody>
      </p:sp>
      <p:sp>
        <p:nvSpPr>
          <p:cNvPr id="3" name="Text Placeholder 2"/>
          <p:cNvSpPr>
            <a:spLocks noGrp="1"/>
          </p:cNvSpPr>
          <p:nvPr>
            <p:ph type="body" idx="1"/>
          </p:nvPr>
        </p:nvSpPr>
        <p:spPr>
          <a:xfrm>
            <a:off x="750850" y="1465633"/>
            <a:ext cx="7194880" cy="2583600"/>
          </a:xfrm>
        </p:spPr>
        <p:txBody>
          <a:bodyPr/>
          <a:lstStyle/>
          <a:p>
            <a:r>
              <a:rPr lang="en-US" sz="1400" cap="none" dirty="0" smtClean="0">
                <a:latin typeface="Arial" panose="020B0604020202020204" pitchFamily="34" charset="0"/>
              </a:rPr>
              <a:t>Due to COVID-19, we are anticipating that many patients will come in to the pharmacy needing to catch up or receive a late vaccine.</a:t>
            </a:r>
          </a:p>
          <a:p>
            <a:r>
              <a:rPr lang="en-US" sz="1400" cap="none" dirty="0" smtClean="0">
                <a:latin typeface="Arial" panose="020B0604020202020204" pitchFamily="34" charset="0"/>
              </a:rPr>
              <a:t>For children ages 4 months to 18 years, a catch up schedule exists, please refer these questions to your Supervising Pharmacist.</a:t>
            </a:r>
          </a:p>
          <a:p>
            <a:r>
              <a:rPr lang="en-US" sz="1400" cap="none" dirty="0" smtClean="0">
                <a:latin typeface="Arial" panose="020B0604020202020204" pitchFamily="34" charset="0"/>
              </a:rPr>
              <a:t>One general principle of vaccines is that if there is a late vaccination in the series (i.e. Hepatitis B Vaccination </a:t>
            </a:r>
            <a:r>
              <a:rPr lang="en-US" sz="1400" cap="none" dirty="0">
                <a:latin typeface="Arial" panose="020B0604020202020204" pitchFamily="34" charset="0"/>
              </a:rPr>
              <a:t>S</a:t>
            </a:r>
            <a:r>
              <a:rPr lang="en-US" sz="1400" cap="none" dirty="0" smtClean="0">
                <a:latin typeface="Arial" panose="020B0604020202020204" pitchFamily="34" charset="0"/>
              </a:rPr>
              <a:t>eries), then the late vaccination is acceptable and the series does not need to be restarted, however, please refer these questions to your Supervising Pharmacist. </a:t>
            </a:r>
          </a:p>
          <a:p>
            <a:pPr lvl="1"/>
            <a:r>
              <a:rPr lang="en-US" sz="1400" cap="none" dirty="0" smtClean="0">
                <a:latin typeface="Arial" panose="020B0604020202020204" pitchFamily="34" charset="0"/>
              </a:rPr>
              <a:t>Note: There may be exceptions to this principle with certain vaccines such as oral typhoid or COVID-19 vaccines. </a:t>
            </a:r>
          </a:p>
          <a:p>
            <a:endParaRPr lang="en-US" dirty="0"/>
          </a:p>
        </p:txBody>
      </p:sp>
      <p:sp>
        <p:nvSpPr>
          <p:cNvPr id="4" name="TextBox 3"/>
          <p:cNvSpPr txBox="1"/>
          <p:nvPr/>
        </p:nvSpPr>
        <p:spPr>
          <a:xfrm>
            <a:off x="275063" y="4378712"/>
            <a:ext cx="8422888"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CDC Catch Up </a:t>
            </a:r>
            <a:r>
              <a:rPr lang="en-US" sz="1400" dirty="0">
                <a:latin typeface="Arial" panose="020B0604020202020204" pitchFamily="34" charset="0"/>
                <a:cs typeface="Arial" panose="020B0604020202020204" pitchFamily="34" charset="0"/>
              </a:rPr>
              <a:t>Vaccine Schedule: </a:t>
            </a:r>
            <a:r>
              <a:rPr lang="en-US" sz="1400" dirty="0">
                <a:latin typeface="Arial" panose="020B0604020202020204" pitchFamily="34" charset="0"/>
                <a:cs typeface="Arial" panose="020B0604020202020204" pitchFamily="34" charset="0"/>
                <a:hlinkClick r:id="rId2"/>
              </a:rPr>
              <a:t>https://</a:t>
            </a:r>
            <a:r>
              <a:rPr lang="en-US" sz="1400" dirty="0" smtClean="0">
                <a:latin typeface="Arial" panose="020B0604020202020204" pitchFamily="34" charset="0"/>
                <a:cs typeface="Arial" panose="020B0604020202020204" pitchFamily="34" charset="0"/>
                <a:hlinkClick r:id="rId2"/>
              </a:rPr>
              <a:t>www.cdc.gov/vaccines/schedules/hcp/imz/catchup.html</a:t>
            </a:r>
            <a:r>
              <a:rPr lang="en-US" sz="1400" dirty="0" smtClean="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8181547" y="4176138"/>
            <a:ext cx="646232" cy="646232"/>
          </a:xfrm>
          <a:prstGeom prst="rect">
            <a:avLst/>
          </a:prstGeom>
        </p:spPr>
      </p:pic>
    </p:spTree>
    <p:extLst>
      <p:ext uri="{BB962C8B-B14F-4D97-AF65-F5344CB8AC3E}">
        <p14:creationId xmlns:p14="http://schemas.microsoft.com/office/powerpoint/2010/main" val="3783362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85" y="514350"/>
            <a:ext cx="8588676" cy="863974"/>
          </a:xfrm>
        </p:spPr>
        <p:txBody>
          <a:bodyPr>
            <a:normAutofit fontScale="90000"/>
          </a:bodyPr>
          <a:lstStyle/>
          <a:p>
            <a:pPr algn="ctr"/>
            <a:r>
              <a:rPr lang="en-US" dirty="0" smtClean="0"/>
              <a:t>The </a:t>
            </a:r>
            <a:r>
              <a:rPr lang="en-US" u="sng" dirty="0" smtClean="0"/>
              <a:t>pharmacy technician’s </a:t>
            </a:r>
            <a:r>
              <a:rPr lang="en-US" dirty="0" smtClean="0"/>
              <a:t>role in immunizations in new Mexico </a:t>
            </a:r>
            <a:br>
              <a:rPr lang="en-US" dirty="0" smtClean="0"/>
            </a:br>
            <a:r>
              <a:rPr lang="en-US" dirty="0" smtClean="0"/>
              <a:t>(actions technicians may perform)</a:t>
            </a:r>
            <a:endParaRPr lang="en-US" dirty="0"/>
          </a:p>
        </p:txBody>
      </p:sp>
      <p:sp>
        <p:nvSpPr>
          <p:cNvPr id="3" name="Content Placeholder 2"/>
          <p:cNvSpPr>
            <a:spLocks noGrp="1"/>
          </p:cNvSpPr>
          <p:nvPr>
            <p:ph sz="quarter" idx="13"/>
          </p:nvPr>
        </p:nvSpPr>
        <p:spPr>
          <a:xfrm>
            <a:off x="514351" y="1642946"/>
            <a:ext cx="7796030" cy="2573977"/>
          </a:xfrm>
        </p:spPr>
        <p:txBody>
          <a:bodyPr>
            <a:normAutofit fontScale="92500"/>
          </a:bodyPr>
          <a:lstStyle/>
          <a:p>
            <a:r>
              <a:rPr lang="en-US" cap="none" dirty="0" smtClean="0">
                <a:latin typeface="Arial" panose="020B0604020202020204" pitchFamily="34" charset="0"/>
                <a:cs typeface="Arial" panose="020B0604020202020204" pitchFamily="34" charset="0"/>
              </a:rPr>
              <a:t>As a New Mexico pharmacy technician, certified in immunizations, you will be able to:</a:t>
            </a:r>
          </a:p>
          <a:p>
            <a:pPr marL="342900" indent="-342900">
              <a:buFont typeface="+mj-lt"/>
              <a:buAutoNum type="arabicPeriod"/>
            </a:pPr>
            <a:r>
              <a:rPr lang="en-US" cap="none" dirty="0" smtClean="0">
                <a:latin typeface="Arial" panose="020B0604020202020204" pitchFamily="34" charset="0"/>
                <a:cs typeface="Arial" panose="020B0604020202020204" pitchFamily="34" charset="0"/>
              </a:rPr>
              <a:t>Identify eligible patients for immunizations.</a:t>
            </a:r>
          </a:p>
          <a:p>
            <a:pPr marL="342900" indent="-342900">
              <a:buFont typeface="+mj-lt"/>
              <a:buAutoNum type="arabicPeriod"/>
            </a:pPr>
            <a:r>
              <a:rPr lang="en-US" cap="none" dirty="0" smtClean="0">
                <a:latin typeface="Arial" panose="020B0604020202020204" pitchFamily="34" charset="0"/>
                <a:cs typeface="Arial" panose="020B0604020202020204" pitchFamily="34" charset="0"/>
              </a:rPr>
              <a:t>Perform clinic set-up or 2</a:t>
            </a:r>
            <a:r>
              <a:rPr lang="en-US" cap="none" baseline="30000" dirty="0" smtClean="0">
                <a:latin typeface="Arial" panose="020B0604020202020204" pitchFamily="34" charset="0"/>
                <a:cs typeface="Arial" panose="020B0604020202020204" pitchFamily="34" charset="0"/>
              </a:rPr>
              <a:t>nd</a:t>
            </a:r>
            <a:r>
              <a:rPr lang="en-US" cap="none" dirty="0" smtClean="0">
                <a:latin typeface="Arial" panose="020B0604020202020204" pitchFamily="34" charset="0"/>
                <a:cs typeface="Arial" panose="020B0604020202020204" pitchFamily="34" charset="0"/>
              </a:rPr>
              <a:t> dose appointment scheduling.</a:t>
            </a:r>
          </a:p>
          <a:p>
            <a:pPr marL="342900" indent="-342900">
              <a:buFont typeface="+mj-lt"/>
              <a:buAutoNum type="arabicPeriod"/>
            </a:pPr>
            <a:r>
              <a:rPr lang="en-US" cap="none" dirty="0" smtClean="0">
                <a:latin typeface="Arial" panose="020B0604020202020204" pitchFamily="34" charset="0"/>
                <a:cs typeface="Arial" panose="020B0604020202020204" pitchFamily="34" charset="0"/>
              </a:rPr>
              <a:t>Perform inventory management, immunization ordering, and temperature log recording. </a:t>
            </a:r>
          </a:p>
          <a:p>
            <a:pPr marL="342900" indent="-342900">
              <a:buFont typeface="+mj-lt"/>
              <a:buAutoNum type="arabicPeriod"/>
            </a:pPr>
            <a:r>
              <a:rPr lang="en-US" cap="none" dirty="0" smtClean="0">
                <a:latin typeface="Arial" panose="020B0604020202020204" pitchFamily="34" charset="0"/>
                <a:cs typeface="Arial" panose="020B0604020202020204" pitchFamily="34" charset="0"/>
              </a:rPr>
              <a:t>Prepare and administer immunizations.</a:t>
            </a:r>
          </a:p>
          <a:p>
            <a:pPr marL="342900" indent="-342900">
              <a:buFont typeface="+mj-lt"/>
              <a:buAutoNum type="arabicPeriod"/>
            </a:pPr>
            <a:r>
              <a:rPr lang="en-US" cap="none" dirty="0" smtClean="0">
                <a:latin typeface="Arial" panose="020B0604020202020204" pitchFamily="34" charset="0"/>
                <a:cs typeface="Arial" panose="020B0604020202020204" pitchFamily="34" charset="0"/>
              </a:rPr>
              <a:t>Complete billing and claim adjudication.</a:t>
            </a:r>
          </a:p>
          <a:p>
            <a:pPr marL="342900" indent="-342900">
              <a:buFont typeface="+mj-lt"/>
              <a:buAutoNum type="arabicPeriod"/>
            </a:pPr>
            <a:r>
              <a:rPr lang="en-US" cap="none" dirty="0" smtClean="0">
                <a:latin typeface="Arial" panose="020B0604020202020204" pitchFamily="34" charset="0"/>
                <a:cs typeface="Arial" panose="020B0604020202020204" pitchFamily="34" charset="0"/>
              </a:rPr>
              <a:t>Complete documentation of immunizations.</a:t>
            </a:r>
            <a:endParaRPr lang="en-US" cap="none"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113429" y="4203814"/>
            <a:ext cx="646232" cy="646232"/>
          </a:xfrm>
          <a:prstGeom prst="rect">
            <a:avLst/>
          </a:prstGeom>
        </p:spPr>
      </p:pic>
      <p:sp>
        <p:nvSpPr>
          <p:cNvPr id="5" name="TextBox 4"/>
          <p:cNvSpPr txBox="1"/>
          <p:nvPr/>
        </p:nvSpPr>
        <p:spPr>
          <a:xfrm flipH="1">
            <a:off x="65069" y="4126790"/>
            <a:ext cx="8048359" cy="646331"/>
          </a:xfrm>
          <a:prstGeom prst="rect">
            <a:avLst/>
          </a:prstGeom>
          <a:noFill/>
        </p:spPr>
        <p:txBody>
          <a:bodyPr wrap="square" rtlCol="0">
            <a:spAutoFit/>
          </a:bodyPr>
          <a:lstStyle/>
          <a:p>
            <a:r>
              <a:rPr lang="en-US" sz="1200" dirty="0" smtClean="0">
                <a:latin typeface="Arial Narrow" panose="020B0606020202030204" pitchFamily="34" charset="0"/>
              </a:rPr>
              <a:t>NM Board of Pharmacy Qualified Pharmacy Technician Childhood and COVID-19 Vaccine Administration and COVID-19 Testing Document</a:t>
            </a:r>
            <a:r>
              <a:rPr lang="en-US" sz="1200" dirty="0">
                <a:latin typeface="Arial Narrow" panose="020B0606020202030204" pitchFamily="34" charset="0"/>
              </a:rPr>
              <a:t>: </a:t>
            </a:r>
            <a:r>
              <a:rPr lang="en-US" sz="1200" dirty="0">
                <a:latin typeface="Arial Narrow" panose="020B0606020202030204" pitchFamily="34" charset="0"/>
                <a:hlinkClick r:id="rId3"/>
              </a:rPr>
              <a:t>http://</a:t>
            </a:r>
            <a:r>
              <a:rPr lang="en-US" sz="1200" dirty="0" smtClean="0">
                <a:latin typeface="Arial Narrow" panose="020B0606020202030204" pitchFamily="34" charset="0"/>
                <a:hlinkClick r:id="rId3"/>
              </a:rPr>
              <a:t>www.rld.state.nm.us/uploads/FileLinks/ad6770c244f74bdaaeaa53842023b4c7/technician_vaccine_administration_and_covid_testing_ii.pdf</a:t>
            </a:r>
            <a:r>
              <a:rPr lang="en-US" sz="1200" dirty="0" smtClean="0">
                <a:latin typeface="Arial Narrow" panose="020B0606020202030204" pitchFamily="34" charset="0"/>
              </a:rPr>
              <a:t> </a:t>
            </a:r>
            <a:endParaRPr lang="en-US" sz="1200" dirty="0">
              <a:latin typeface="Arial Narrow" panose="020B0606020202030204" pitchFamily="34" charset="0"/>
            </a:endParaRPr>
          </a:p>
        </p:txBody>
      </p:sp>
    </p:spTree>
    <p:extLst>
      <p:ext uri="{BB962C8B-B14F-4D97-AF65-F5344CB8AC3E}">
        <p14:creationId xmlns:p14="http://schemas.microsoft.com/office/powerpoint/2010/main" val="410995370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Text Placeholder 2"/>
          <p:cNvSpPr>
            <a:spLocks noGrp="1"/>
          </p:cNvSpPr>
          <p:nvPr>
            <p:ph type="body" idx="1"/>
          </p:nvPr>
        </p:nvSpPr>
        <p:spPr>
          <a:xfrm>
            <a:off x="1176866" y="1639094"/>
            <a:ext cx="6798600" cy="2583600"/>
          </a:xfrm>
        </p:spPr>
        <p:txBody>
          <a:bodyPr/>
          <a:lstStyle/>
          <a:p>
            <a:r>
              <a:rPr lang="en-US" sz="1400" cap="none" dirty="0" smtClean="0">
                <a:latin typeface="Arial" panose="020B0604020202020204" pitchFamily="34" charset="0"/>
              </a:rPr>
              <a:t>Pharmacy Technicians, with training and certification, are qualified to give immunizations to new Mexicans.</a:t>
            </a:r>
          </a:p>
          <a:p>
            <a:r>
              <a:rPr lang="en-US" sz="1400" cap="none" dirty="0" smtClean="0">
                <a:latin typeface="Arial" panose="020B0604020202020204" pitchFamily="34" charset="0"/>
              </a:rPr>
              <a:t>Pharmacy Technicians play a vital role both in the pharmacy and to their communities.</a:t>
            </a:r>
          </a:p>
          <a:p>
            <a:r>
              <a:rPr lang="en-US" sz="1400" cap="none" dirty="0" smtClean="0">
                <a:latin typeface="Arial" panose="020B0604020202020204" pitchFamily="34" charset="0"/>
              </a:rPr>
              <a:t>Pharmacy Technicians can vaccinate safely and effectively for patients. </a:t>
            </a:r>
          </a:p>
          <a:p>
            <a:r>
              <a:rPr lang="en-US" sz="1400" cap="none" dirty="0" smtClean="0">
                <a:latin typeface="Arial" panose="020B0604020202020204" pitchFamily="34" charset="0"/>
              </a:rPr>
              <a:t>Pharmacy Technicians can assist in increasing vaccination rates in New </a:t>
            </a:r>
            <a:r>
              <a:rPr lang="en-US" sz="1400" cap="none" dirty="0">
                <a:latin typeface="Arial" panose="020B0604020202020204" pitchFamily="34" charset="0"/>
              </a:rPr>
              <a:t>M</a:t>
            </a:r>
            <a:r>
              <a:rPr lang="en-US" sz="1400" cap="none" dirty="0" smtClean="0">
                <a:latin typeface="Arial" panose="020B0604020202020204" pitchFamily="34" charset="0"/>
              </a:rPr>
              <a:t>exico.</a:t>
            </a:r>
          </a:p>
          <a:p>
            <a:r>
              <a:rPr lang="en-US" sz="1400" cap="none" dirty="0" smtClean="0">
                <a:latin typeface="Arial" panose="020B0604020202020204" pitchFamily="34" charset="0"/>
              </a:rPr>
              <a:t>Increased effort will be ongoing, so that this may be sustained as Board of Pharmacy law, even after emergency orders have expired.</a:t>
            </a:r>
            <a:endParaRPr lang="en-US" sz="1400" cap="none"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8222165" y="4222694"/>
            <a:ext cx="646232" cy="646232"/>
          </a:xfrm>
          <a:prstGeom prst="rect">
            <a:avLst/>
          </a:prstGeom>
        </p:spPr>
      </p:pic>
    </p:spTree>
    <p:extLst>
      <p:ext uri="{BB962C8B-B14F-4D97-AF65-F5344CB8AC3E}">
        <p14:creationId xmlns:p14="http://schemas.microsoft.com/office/powerpoint/2010/main" val="20071313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182" y="485781"/>
            <a:ext cx="6798600" cy="978000"/>
          </a:xfrm>
        </p:spPr>
        <p:txBody>
          <a:bodyPr/>
          <a:lstStyle/>
          <a:p>
            <a:r>
              <a:rPr lang="en-US" dirty="0" smtClean="0"/>
              <a:t>Next steps</a:t>
            </a:r>
            <a:endParaRPr lang="en-US" dirty="0"/>
          </a:p>
        </p:txBody>
      </p:sp>
      <p:sp>
        <p:nvSpPr>
          <p:cNvPr id="3" name="Text Placeholder 2"/>
          <p:cNvSpPr>
            <a:spLocks noGrp="1"/>
          </p:cNvSpPr>
          <p:nvPr>
            <p:ph type="body" idx="1"/>
          </p:nvPr>
        </p:nvSpPr>
        <p:spPr>
          <a:xfrm>
            <a:off x="1028181" y="1463781"/>
            <a:ext cx="7193983" cy="2583600"/>
          </a:xfrm>
        </p:spPr>
        <p:txBody>
          <a:bodyPr/>
          <a:lstStyle/>
          <a:p>
            <a:r>
              <a:rPr lang="en-US" sz="1400" cap="none" dirty="0" smtClean="0">
                <a:latin typeface="Arial" panose="020B0604020202020204" pitchFamily="34" charset="0"/>
              </a:rPr>
              <a:t>Please complete the home study (open-book) assessment exam (70% or better is required).</a:t>
            </a:r>
          </a:p>
          <a:p>
            <a:r>
              <a:rPr lang="en-US" sz="1400" cap="none" dirty="0" smtClean="0">
                <a:latin typeface="Arial" panose="020B0604020202020204" pitchFamily="34" charset="0"/>
              </a:rPr>
              <a:t>You will have two attempts to take the home-study assessment exam.</a:t>
            </a:r>
          </a:p>
          <a:p>
            <a:r>
              <a:rPr lang="en-US" sz="1400" cap="none" dirty="0" smtClean="0">
                <a:latin typeface="Arial" panose="020B0604020202020204" pitchFamily="34" charset="0"/>
              </a:rPr>
              <a:t>If you do not pass after both attempts, the NMPhA will work with your Supervising Pharmacist to determine next steps for you. </a:t>
            </a:r>
          </a:p>
          <a:p>
            <a:endParaRPr lang="en-US" sz="1400" cap="none" dirty="0">
              <a:latin typeface="Arial" panose="020B0604020202020204" pitchFamily="34" charset="0"/>
            </a:endParaRPr>
          </a:p>
          <a:p>
            <a:r>
              <a:rPr lang="en-US" sz="1400" cap="none" dirty="0" smtClean="0">
                <a:latin typeface="Arial" panose="020B0604020202020204" pitchFamily="34" charset="0"/>
              </a:rPr>
              <a:t>The live training course will have a zoom link, which you will be emailed to you, and will include discussion, a post course (open-book) assessment quiz (70% or better is required), and an injection technique assessment form (which you are responsible for returning completed). </a:t>
            </a:r>
          </a:p>
          <a:p>
            <a:r>
              <a:rPr lang="en-US" sz="1400" cap="none" dirty="0" smtClean="0">
                <a:latin typeface="Arial" panose="020B0604020202020204" pitchFamily="34" charset="0"/>
              </a:rPr>
              <a:t>You will have two attempts to take the post course assessment quiz.</a:t>
            </a:r>
          </a:p>
          <a:p>
            <a:r>
              <a:rPr lang="en-US" sz="1400" cap="none" dirty="0" smtClean="0">
                <a:latin typeface="Arial" panose="020B0604020202020204" pitchFamily="34" charset="0"/>
              </a:rPr>
              <a:t>If you do not pass after both attempts, the NMPhA will work with your Supervising Pharmacist to determine next steps for you.</a:t>
            </a:r>
            <a:endParaRPr lang="en-US" sz="1400" cap="none"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8222165" y="4222694"/>
            <a:ext cx="646232" cy="646232"/>
          </a:xfrm>
          <a:prstGeom prst="rect">
            <a:avLst/>
          </a:prstGeom>
        </p:spPr>
      </p:pic>
    </p:spTree>
    <p:extLst>
      <p:ext uri="{BB962C8B-B14F-4D97-AF65-F5344CB8AC3E}">
        <p14:creationId xmlns:p14="http://schemas.microsoft.com/office/powerpoint/2010/main" val="40484100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514350"/>
            <a:ext cx="8347151" cy="863974"/>
          </a:xfrm>
        </p:spPr>
        <p:txBody>
          <a:bodyPr>
            <a:normAutofit fontScale="90000"/>
          </a:bodyPr>
          <a:lstStyle/>
          <a:p>
            <a:pPr algn="ctr"/>
            <a:r>
              <a:rPr lang="en-US" dirty="0" smtClean="0"/>
              <a:t>the </a:t>
            </a:r>
            <a:r>
              <a:rPr lang="en-US" u="sng" dirty="0" smtClean="0"/>
              <a:t>pharmacist’s</a:t>
            </a:r>
            <a:r>
              <a:rPr lang="en-US" dirty="0" smtClean="0"/>
              <a:t> role in immunizations in new Mexico </a:t>
            </a:r>
            <a:br>
              <a:rPr lang="en-US" dirty="0" smtClean="0"/>
            </a:br>
            <a:r>
              <a:rPr lang="en-US" dirty="0" smtClean="0"/>
              <a:t>(actions technicians may </a:t>
            </a:r>
            <a:r>
              <a:rPr lang="en-US" u="sng" dirty="0" smtClean="0"/>
              <a:t>not</a:t>
            </a:r>
            <a:r>
              <a:rPr lang="en-US" dirty="0" smtClean="0"/>
              <a:t> perform)</a:t>
            </a:r>
            <a:endParaRPr lang="en-US" dirty="0"/>
          </a:p>
        </p:txBody>
      </p:sp>
      <p:sp>
        <p:nvSpPr>
          <p:cNvPr id="3" name="Content Placeholder 2"/>
          <p:cNvSpPr>
            <a:spLocks noGrp="1"/>
          </p:cNvSpPr>
          <p:nvPr>
            <p:ph sz="quarter" idx="13"/>
          </p:nvPr>
        </p:nvSpPr>
        <p:spPr>
          <a:xfrm>
            <a:off x="425141" y="1488074"/>
            <a:ext cx="7796030" cy="2950112"/>
          </a:xfrm>
        </p:spPr>
        <p:txBody>
          <a:bodyPr>
            <a:normAutofit/>
          </a:bodyPr>
          <a:lstStyle/>
          <a:p>
            <a:pPr marL="342900" indent="-342900">
              <a:buFont typeface="+mj-lt"/>
              <a:buAutoNum type="arabicPeriod"/>
            </a:pPr>
            <a:r>
              <a:rPr lang="en-US" cap="none" dirty="0" smtClean="0">
                <a:latin typeface="Arial" panose="020B0604020202020204" pitchFamily="34" charset="0"/>
                <a:cs typeface="Arial" panose="020B0604020202020204" pitchFamily="34" charset="0"/>
              </a:rPr>
              <a:t>Verifying the screening questions, consent form, and immunization prescription.</a:t>
            </a:r>
          </a:p>
          <a:p>
            <a:pPr marL="342900" indent="-342900">
              <a:buFont typeface="+mj-lt"/>
              <a:buAutoNum type="arabicPeriod"/>
            </a:pPr>
            <a:r>
              <a:rPr lang="en-US" cap="none" dirty="0" smtClean="0">
                <a:latin typeface="Arial" panose="020B0604020202020204" pitchFamily="34" charset="0"/>
                <a:cs typeface="Arial" panose="020B0604020202020204" pitchFamily="34" charset="0"/>
              </a:rPr>
              <a:t>Educating patients on vaccines and clinical information (vaccine education).</a:t>
            </a:r>
          </a:p>
          <a:p>
            <a:pPr marL="342900" indent="-342900">
              <a:buFont typeface="+mj-lt"/>
              <a:buAutoNum type="arabicPeriod"/>
            </a:pPr>
            <a:r>
              <a:rPr lang="en-US" cap="none" dirty="0" smtClean="0">
                <a:latin typeface="Arial" panose="020B0604020202020204" pitchFamily="34" charset="0"/>
                <a:cs typeface="Arial" panose="020B0604020202020204" pitchFamily="34" charset="0"/>
              </a:rPr>
              <a:t>Counseling patients on other vaccine needs (vaccine assessment).</a:t>
            </a:r>
          </a:p>
          <a:p>
            <a:pPr marL="342900" indent="-342900">
              <a:buFont typeface="+mj-lt"/>
              <a:buAutoNum type="arabicPeriod"/>
            </a:pPr>
            <a:r>
              <a:rPr lang="en-US" cap="none" dirty="0" smtClean="0">
                <a:latin typeface="Arial" panose="020B0604020202020204" pitchFamily="34" charset="0"/>
                <a:cs typeface="Arial" panose="020B0604020202020204" pitchFamily="34" charset="0"/>
              </a:rPr>
              <a:t>Decision making for and with patients on vaccine needs (clinical decision making).</a:t>
            </a:r>
          </a:p>
          <a:p>
            <a:pPr marL="342900" indent="-342900">
              <a:buFont typeface="+mj-lt"/>
              <a:buAutoNum type="arabicPeriod"/>
            </a:pPr>
            <a:r>
              <a:rPr lang="en-US" cap="none" dirty="0" smtClean="0">
                <a:latin typeface="Arial" panose="020B0604020202020204" pitchFamily="34" charset="0"/>
                <a:cs typeface="Arial" panose="020B0604020202020204" pitchFamily="34" charset="0"/>
              </a:rPr>
              <a:t>Answering patient questions pre </a:t>
            </a:r>
            <a:r>
              <a:rPr lang="en-US" cap="none" dirty="0">
                <a:latin typeface="Arial" panose="020B0604020202020204" pitchFamily="34" charset="0"/>
                <a:cs typeface="Arial" panose="020B0604020202020204" pitchFamily="34" charset="0"/>
              </a:rPr>
              <a:t>&amp;</a:t>
            </a:r>
            <a:r>
              <a:rPr lang="en-US" cap="none" dirty="0" smtClean="0">
                <a:latin typeface="Arial" panose="020B0604020202020204" pitchFamily="34" charset="0"/>
                <a:cs typeface="Arial" panose="020B0604020202020204" pitchFamily="34" charset="0"/>
              </a:rPr>
              <a:t> post vaccine administration (vaccine counseling).</a:t>
            </a:r>
          </a:p>
          <a:p>
            <a:pPr marL="342900" indent="-342900">
              <a:buFont typeface="+mj-lt"/>
              <a:buAutoNum type="arabicPeriod"/>
            </a:pPr>
            <a:r>
              <a:rPr lang="en-US" cap="none" dirty="0" smtClean="0">
                <a:latin typeface="Arial" panose="020B0604020202020204" pitchFamily="34" charset="0"/>
                <a:cs typeface="Arial" panose="020B0604020202020204" pitchFamily="34" charset="0"/>
              </a:rPr>
              <a:t>Administration of Emergency Response prescription medication(s) (</a:t>
            </a:r>
            <a:r>
              <a:rPr lang="en-US" cap="none" dirty="0">
                <a:latin typeface="Arial" panose="020B0604020202020204" pitchFamily="34" charset="0"/>
                <a:cs typeface="Arial" panose="020B0604020202020204" pitchFamily="34" charset="0"/>
              </a:rPr>
              <a:t>e</a:t>
            </a:r>
            <a:r>
              <a:rPr lang="en-US" cap="none" dirty="0" smtClean="0">
                <a:latin typeface="Arial" panose="020B0604020202020204" pitchFamily="34" charset="0"/>
                <a:cs typeface="Arial" panose="020B0604020202020204" pitchFamily="34" charset="0"/>
              </a:rPr>
              <a:t>mergency situations).</a:t>
            </a:r>
            <a:endParaRPr lang="en-US" cap="none"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113429" y="4203814"/>
            <a:ext cx="646232" cy="646232"/>
          </a:xfrm>
          <a:prstGeom prst="rect">
            <a:avLst/>
          </a:prstGeom>
        </p:spPr>
      </p:pic>
    </p:spTree>
    <p:extLst>
      <p:ext uri="{BB962C8B-B14F-4D97-AF65-F5344CB8AC3E}">
        <p14:creationId xmlns:p14="http://schemas.microsoft.com/office/powerpoint/2010/main" val="171194056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Main Event">
  <a:themeElements>
    <a:clrScheme name="Custom 6">
      <a:dk1>
        <a:sysClr val="windowText" lastClr="000000"/>
      </a:dk1>
      <a:lt1>
        <a:sysClr val="window" lastClr="FFFFFF"/>
      </a:lt1>
      <a:dk2>
        <a:srgbClr val="424242"/>
      </a:dk2>
      <a:lt2>
        <a:srgbClr val="C8C8C8"/>
      </a:lt2>
      <a:accent1>
        <a:srgbClr val="6BA68C"/>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ppt/theme/theme2.xml><?xml version="1.0" encoding="utf-8"?>
<a:theme xmlns:a="http://schemas.openxmlformats.org/drawingml/2006/main" name="Ion">
  <a:themeElements>
    <a:clrScheme name="Custom 4">
      <a:dk1>
        <a:sysClr val="windowText" lastClr="000000"/>
      </a:dk1>
      <a:lt1>
        <a:sysClr val="window" lastClr="FFFFFF"/>
      </a:lt1>
      <a:dk2>
        <a:srgbClr val="399993"/>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4524</TotalTime>
  <Words>8644</Words>
  <Application>Microsoft Office PowerPoint</Application>
  <PresentationFormat>On-screen Show (16:9)</PresentationFormat>
  <Paragraphs>578</Paragraphs>
  <Slides>81</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81</vt:i4>
      </vt:variant>
    </vt:vector>
  </HeadingPairs>
  <TitlesOfParts>
    <vt:vector size="91" baseType="lpstr">
      <vt:lpstr>Arial</vt:lpstr>
      <vt:lpstr>Arial Narrow</vt:lpstr>
      <vt:lpstr>Century Gothic</vt:lpstr>
      <vt:lpstr>Garamond</vt:lpstr>
      <vt:lpstr>Impact</vt:lpstr>
      <vt:lpstr>Noto Sans Symbols</vt:lpstr>
      <vt:lpstr>Wingdings</vt:lpstr>
      <vt:lpstr>Wingdings 3</vt:lpstr>
      <vt:lpstr>Main Event</vt:lpstr>
      <vt:lpstr>Ion</vt:lpstr>
      <vt:lpstr>Pharmacist Technician Immunization Training Course</vt:lpstr>
      <vt:lpstr>Who’s Excited?</vt:lpstr>
      <vt:lpstr>Introduction</vt:lpstr>
      <vt:lpstr>Disclosures</vt:lpstr>
      <vt:lpstr>Objectives</vt:lpstr>
      <vt:lpstr>History of the pharmacy technician</vt:lpstr>
      <vt:lpstr>History of immunizations in  new Mexico </vt:lpstr>
      <vt:lpstr>The pharmacy technician’s role in immunizations in new Mexico  (actions technicians may perform)</vt:lpstr>
      <vt:lpstr>the pharmacist’s role in immunizations in new Mexico  (actions technicians may not perform)</vt:lpstr>
      <vt:lpstr>Pharmacy technicians success with immunizations thus far &amp; yet To come…</vt:lpstr>
      <vt:lpstr>HHS Federal guidance</vt:lpstr>
      <vt:lpstr>New Mexico Board of Pharmacy state Guidance</vt:lpstr>
      <vt:lpstr>So who can you, Pharmacy Technician, immunize/vaccinate in new Mexico?</vt:lpstr>
      <vt:lpstr>Requirements &amp; suggestions</vt:lpstr>
      <vt:lpstr>Immunization definitions</vt:lpstr>
      <vt:lpstr>How vaccinations work</vt:lpstr>
      <vt:lpstr>How vaccines work</vt:lpstr>
      <vt:lpstr>Two Common types of vaccines</vt:lpstr>
      <vt:lpstr>recognizing vaccines</vt:lpstr>
      <vt:lpstr>Types of covid-19 vaccines</vt:lpstr>
      <vt:lpstr>Immunity types</vt:lpstr>
      <vt:lpstr>Resources for understanding how immunizations work</vt:lpstr>
      <vt:lpstr>The Why to immunize</vt:lpstr>
      <vt:lpstr>So let’s do it new Mexico pharmacy technicians!</vt:lpstr>
      <vt:lpstr>vaccine preparation </vt:lpstr>
      <vt:lpstr>Vaccine preparation</vt:lpstr>
      <vt:lpstr>PowerPoint Presentation</vt:lpstr>
      <vt:lpstr>vaccine preparation</vt:lpstr>
      <vt:lpstr>Summary; drawing up vaccine</vt:lpstr>
      <vt:lpstr>Equipment and supplies</vt:lpstr>
      <vt:lpstr>vaccines site of administration</vt:lpstr>
      <vt:lpstr>Needle size selection</vt:lpstr>
      <vt:lpstr>Sites of administration;  chart review</vt:lpstr>
      <vt:lpstr>Needle size selection</vt:lpstr>
      <vt:lpstr>Intramuscular (IM) injection </vt:lpstr>
      <vt:lpstr>Anterolateral (thigh) injection</vt:lpstr>
      <vt:lpstr>Needle size selection</vt:lpstr>
      <vt:lpstr>Intramuscular (im) injection</vt:lpstr>
      <vt:lpstr>Needle size selection</vt:lpstr>
      <vt:lpstr>Subcutaneous (SQ) injection</vt:lpstr>
      <vt:lpstr>Needle size selection</vt:lpstr>
      <vt:lpstr>Subcutaneous (sq) injection</vt:lpstr>
      <vt:lpstr>Intranasal administration</vt:lpstr>
      <vt:lpstr>Equipment and supplies</vt:lpstr>
      <vt:lpstr>Safety needle devices Resources</vt:lpstr>
      <vt:lpstr>Additional supplies needed</vt:lpstr>
      <vt:lpstr>7 Rights of Vaccine administration</vt:lpstr>
      <vt:lpstr>Giving vaccines, saving lives!</vt:lpstr>
      <vt:lpstr>vaccine administration demonstrations</vt:lpstr>
      <vt:lpstr>Vaccine Administration Technique overview</vt:lpstr>
      <vt:lpstr>What is sirva?</vt:lpstr>
      <vt:lpstr>Screening Questions/Responses or vaccine administration record (VAR)</vt:lpstr>
      <vt:lpstr>Sample var</vt:lpstr>
      <vt:lpstr>Vaccine Information Sheet (VIS)</vt:lpstr>
      <vt:lpstr>Needle disposal</vt:lpstr>
      <vt:lpstr>Resource; vaccine package insert</vt:lpstr>
      <vt:lpstr>Professionalism</vt:lpstr>
      <vt:lpstr>Professionalism</vt:lpstr>
      <vt:lpstr>Professional; Do and Do NOTs</vt:lpstr>
      <vt:lpstr>Example of a positive tech-patient interaction</vt:lpstr>
      <vt:lpstr>Proper documentation sample</vt:lpstr>
      <vt:lpstr>Proper immunization/vaccination reporting</vt:lpstr>
      <vt:lpstr>NMSIIS reporting</vt:lpstr>
      <vt:lpstr>Vaccine storage</vt:lpstr>
      <vt:lpstr>Emergency situations</vt:lpstr>
      <vt:lpstr>Emergency Kits in New Mexico immunizing pharmacies - required</vt:lpstr>
      <vt:lpstr>Trivia</vt:lpstr>
      <vt:lpstr>What is a Needle stick</vt:lpstr>
      <vt:lpstr>Needle stick avoidance</vt:lpstr>
      <vt:lpstr>Syncope or Fainting</vt:lpstr>
      <vt:lpstr>Allergic reaction</vt:lpstr>
      <vt:lpstr>other Errors</vt:lpstr>
      <vt:lpstr>Error reporting = vaers</vt:lpstr>
      <vt:lpstr>Patient resource = nVicp</vt:lpstr>
      <vt:lpstr>Response to patient FAQ’s</vt:lpstr>
      <vt:lpstr>Will it hurt?</vt:lpstr>
      <vt:lpstr>So why does it hurt so much?</vt:lpstr>
      <vt:lpstr>What other vaccines do I need?</vt:lpstr>
      <vt:lpstr>Catch up vaccine schedule</vt:lpstr>
      <vt:lpstr>summary</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Immunization Basics “The Class” P1’s</dc:title>
  <dc:creator>copuser</dc:creator>
  <cp:lastModifiedBy>Windows User</cp:lastModifiedBy>
  <cp:revision>127</cp:revision>
  <dcterms:modified xsi:type="dcterms:W3CDTF">2020-12-06T23:24:26Z</dcterms:modified>
</cp:coreProperties>
</file>