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xml" ContentType="application/vnd.openxmlformats-officedocument.presentationml.tags+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Lst>
  <p:notesMasterIdLst>
    <p:notesMasterId r:id="rId56"/>
  </p:notesMasterIdLst>
  <p:sldIdLst>
    <p:sldId id="256" r:id="rId2"/>
    <p:sldId id="306" r:id="rId3"/>
    <p:sldId id="257" r:id="rId4"/>
    <p:sldId id="258" r:id="rId5"/>
    <p:sldId id="259" r:id="rId6"/>
    <p:sldId id="260" r:id="rId7"/>
    <p:sldId id="262" r:id="rId8"/>
    <p:sldId id="263" r:id="rId9"/>
    <p:sldId id="264" r:id="rId10"/>
    <p:sldId id="277" r:id="rId11"/>
    <p:sldId id="265" r:id="rId12"/>
    <p:sldId id="273" r:id="rId13"/>
    <p:sldId id="274" r:id="rId14"/>
    <p:sldId id="303" r:id="rId15"/>
    <p:sldId id="304" r:id="rId16"/>
    <p:sldId id="305" r:id="rId17"/>
    <p:sldId id="278" r:id="rId18"/>
    <p:sldId id="317" r:id="rId19"/>
    <p:sldId id="286" r:id="rId20"/>
    <p:sldId id="297" r:id="rId21"/>
    <p:sldId id="298" r:id="rId22"/>
    <p:sldId id="299" r:id="rId23"/>
    <p:sldId id="295" r:id="rId24"/>
    <p:sldId id="284" r:id="rId25"/>
    <p:sldId id="300" r:id="rId26"/>
    <p:sldId id="294" r:id="rId27"/>
    <p:sldId id="292" r:id="rId28"/>
    <p:sldId id="293" r:id="rId29"/>
    <p:sldId id="291" r:id="rId30"/>
    <p:sldId id="290" r:id="rId31"/>
    <p:sldId id="276" r:id="rId32"/>
    <p:sldId id="289" r:id="rId33"/>
    <p:sldId id="301" r:id="rId34"/>
    <p:sldId id="271" r:id="rId35"/>
    <p:sldId id="272" r:id="rId36"/>
    <p:sldId id="288" r:id="rId37"/>
    <p:sldId id="287" r:id="rId38"/>
    <p:sldId id="302" r:id="rId39"/>
    <p:sldId id="266" r:id="rId40"/>
    <p:sldId id="309" r:id="rId41"/>
    <p:sldId id="269" r:id="rId42"/>
    <p:sldId id="308" r:id="rId43"/>
    <p:sldId id="310" r:id="rId44"/>
    <p:sldId id="311" r:id="rId45"/>
    <p:sldId id="312" r:id="rId46"/>
    <p:sldId id="267" r:id="rId47"/>
    <p:sldId id="268" r:id="rId48"/>
    <p:sldId id="275" r:id="rId49"/>
    <p:sldId id="307" r:id="rId50"/>
    <p:sldId id="318" r:id="rId51"/>
    <p:sldId id="319" r:id="rId52"/>
    <p:sldId id="316" r:id="rId53"/>
    <p:sldId id="315" r:id="rId54"/>
    <p:sldId id="314" r:id="rId5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A Robinson" initials="JAR" lastIdx="2" clrIdx="0"/>
  <p:cmAuthor id="2" name="Connie Folse" initials="CF"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094B"/>
    <a:srgbClr val="26ABA0"/>
    <a:srgbClr val="F47A5C"/>
    <a:srgbClr val="F2D46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89" autoAdjust="0"/>
    <p:restoredTop sz="95833"/>
  </p:normalViewPr>
  <p:slideViewPr>
    <p:cSldViewPr snapToGrid="0" snapToObjects="1">
      <p:cViewPr varScale="1">
        <p:scale>
          <a:sx n="86" d="100"/>
          <a:sy n="86" d="100"/>
        </p:scale>
        <p:origin x="4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73026112366"/>
          <c:y val="0.209693671392091"/>
          <c:w val="0.85609571736972601"/>
          <c:h val="0.72479432210820904"/>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F866-429B-A45C-C9B1FFAADF0D}"/>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F866-429B-A45C-C9B1FFAADF0D}"/>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F866-429B-A45C-C9B1FFAADF0D}"/>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F866-429B-A45C-C9B1FFAADF0D}"/>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9-F866-429B-A45C-C9B1FFAADF0D}"/>
              </c:ext>
            </c:extLst>
          </c:dPt>
          <c:dLbls>
            <c:dLbl>
              <c:idx val="0"/>
              <c:layout>
                <c:manualLayout>
                  <c:x val="-1.1587923551363999E-16"/>
                  <c:y val="0"/>
                </c:manualLayout>
              </c:layout>
              <c:tx>
                <c:rich>
                  <a:bodyPr/>
                  <a:lstStyle/>
                  <a:p>
                    <a:fld id="{AEA9191E-B6B0-4AEE-930B-327770AA1D3A}"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866-429B-A45C-C9B1FFAADF0D}"/>
                </c:ext>
              </c:extLst>
            </c:dLbl>
            <c:dLbl>
              <c:idx val="1"/>
              <c:layout>
                <c:manualLayout>
                  <c:x val="3.16037929528519E-3"/>
                  <c:y val="-9.5980418801223605E-17"/>
                </c:manualLayout>
              </c:layout>
              <c:tx>
                <c:rich>
                  <a:bodyPr/>
                  <a:lstStyle/>
                  <a:p>
                    <a:fld id="{AEA9191E-B6B0-4AEE-930B-327770AA1D3A}"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866-429B-A45C-C9B1FFAADF0D}"/>
                </c:ext>
              </c:extLst>
            </c:dLbl>
            <c:dLbl>
              <c:idx val="2"/>
              <c:layout>
                <c:manualLayout>
                  <c:x val="3.16037929528519E-3"/>
                  <c:y val="0"/>
                </c:manualLayout>
              </c:layout>
              <c:tx>
                <c:rich>
                  <a:bodyPr/>
                  <a:lstStyle/>
                  <a:p>
                    <a:fld id="{AEA9191E-B6B0-4AEE-930B-327770AA1D3A}"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866-429B-A45C-C9B1FFAADF0D}"/>
                </c:ext>
              </c:extLst>
            </c:dLbl>
            <c:dLbl>
              <c:idx val="3"/>
              <c:layout>
                <c:manualLayout>
                  <c:x val="1.58018964764259E-3"/>
                  <c:y val="-4.7990209400611501E-17"/>
                </c:manualLayout>
              </c:layout>
              <c:tx>
                <c:rich>
                  <a:bodyPr/>
                  <a:lstStyle/>
                  <a:p>
                    <a:fld id="{AEA9191E-B6B0-4AEE-930B-327770AA1D3A}"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866-429B-A45C-C9B1FFAADF0D}"/>
                </c:ext>
              </c:extLst>
            </c:dLbl>
            <c:dLbl>
              <c:idx val="4"/>
              <c:layout>
                <c:manualLayout>
                  <c:x val="0"/>
                  <c:y val="2.61767802477849E-3"/>
                </c:manualLayout>
              </c:layout>
              <c:tx>
                <c:rich>
                  <a:bodyPr/>
                  <a:lstStyle/>
                  <a:p>
                    <a:fld id="{AEA9191E-B6B0-4AEE-930B-327770AA1D3A}"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866-429B-A45C-C9B1FFAADF0D}"/>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LNG-IUD</c:v>
                </c:pt>
                <c:pt idx="1">
                  <c:v>Copper IUD</c:v>
                </c:pt>
                <c:pt idx="2">
                  <c:v>Implant</c:v>
                </c:pt>
                <c:pt idx="3">
                  <c:v>Short-acting methods</c:v>
                </c:pt>
              </c:strCache>
            </c:strRef>
          </c:cat>
          <c:val>
            <c:numRef>
              <c:f>Sheet1!$B$2:$B$5</c:f>
              <c:numCache>
                <c:formatCode>General</c:formatCode>
                <c:ptCount val="4"/>
                <c:pt idx="0">
                  <c:v>85.7</c:v>
                </c:pt>
                <c:pt idx="1">
                  <c:v>80.099999999999994</c:v>
                </c:pt>
                <c:pt idx="2">
                  <c:v>78.7</c:v>
                </c:pt>
                <c:pt idx="3">
                  <c:v>52.7</c:v>
                </c:pt>
              </c:numCache>
            </c:numRef>
          </c:val>
          <c:extLst>
            <c:ext xmlns:c16="http://schemas.microsoft.com/office/drawing/2014/chart" uri="{C3380CC4-5D6E-409C-BE32-E72D297353CC}">
              <c16:uniqueId val="{0000000A-F866-429B-A45C-C9B1FFAADF0D}"/>
            </c:ext>
          </c:extLst>
        </c:ser>
        <c:dLbls>
          <c:showLegendKey val="0"/>
          <c:showVal val="0"/>
          <c:showCatName val="0"/>
          <c:showSerName val="0"/>
          <c:showPercent val="0"/>
          <c:showBubbleSize val="0"/>
        </c:dLbls>
        <c:gapWidth val="182"/>
        <c:axId val="-1994233696"/>
        <c:axId val="-1994685488"/>
      </c:barChart>
      <c:catAx>
        <c:axId val="-1994233696"/>
        <c:scaling>
          <c:orientation val="minMax"/>
        </c:scaling>
        <c:delete val="0"/>
        <c:axPos val="l"/>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994685488"/>
        <c:crosses val="autoZero"/>
        <c:auto val="1"/>
        <c:lblAlgn val="ctr"/>
        <c:lblOffset val="100"/>
        <c:noMultiLvlLbl val="0"/>
      </c:catAx>
      <c:valAx>
        <c:axId val="-1994685488"/>
        <c:scaling>
          <c:orientation val="minMax"/>
        </c:scaling>
        <c:delete val="1"/>
        <c:axPos val="b"/>
        <c:majorGridlines>
          <c:spPr>
            <a:ln w="9525" cap="flat" cmpd="sng" algn="ctr">
              <a:solidFill>
                <a:schemeClr val="bg1">
                  <a:lumMod val="75000"/>
                </a:schemeClr>
              </a:solidFill>
              <a:round/>
            </a:ln>
            <a:effectLst/>
          </c:spPr>
        </c:majorGridlines>
        <c:numFmt formatCode="General" sourceLinked="1"/>
        <c:majorTickMark val="none"/>
        <c:minorTickMark val="none"/>
        <c:tickLblPos val="nextTo"/>
        <c:crossAx val="-1994233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0-04-02T11:00:11.660" idx="43">
    <p:pos x="6024" y="1475"/>
    <p:text>migrain with aura said 2 for lng and implant. i changed to 1 - they are 1s in the MEC??</p:text>
    <p:extLst>
      <p:ext uri="{C676402C-5697-4E1C-873F-D02D1690AC5C}">
        <p15:threadingInfo xmlns:p15="http://schemas.microsoft.com/office/powerpoint/2012/main" timeZoneBias="420"/>
      </p:ext>
    </p:extLst>
  </p:cm>
  <p:cm authorId="1" dt="2020-04-03T13:21:05.078" idx="1">
    <p:pos x="6024" y="1571"/>
    <p:text>Great!!</p:text>
    <p:extLst>
      <p:ext uri="{C676402C-5697-4E1C-873F-D02D1690AC5C}">
        <p15:threadingInfo xmlns:p15="http://schemas.microsoft.com/office/powerpoint/2012/main" timeZoneBias="360">
          <p15:parentCm authorId="2" idx="43"/>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6DD486-2513-1B44-9EC0-1BB8448C3B44}" type="doc">
      <dgm:prSet loTypeId="urn:microsoft.com/office/officeart/2005/8/layout/vProcess5" loCatId="list" qsTypeId="urn:microsoft.com/office/officeart/2005/8/quickstyle/simple4" qsCatId="simple" csTypeId="urn:microsoft.com/office/officeart/2005/8/colors/accent1_2" csCatId="accent1"/>
      <dgm:spPr/>
      <dgm:t>
        <a:bodyPr/>
        <a:lstStyle/>
        <a:p>
          <a:endParaRPr lang="es-ES_tradnl"/>
        </a:p>
      </dgm:t>
    </dgm:pt>
    <dgm:pt modelId="{02A048E6-B612-6E47-9CC1-3742296EDD6E}">
      <dgm:prSet/>
      <dgm:spPr/>
      <dgm:t>
        <a:bodyPr/>
        <a:lstStyle/>
        <a:p>
          <a:pPr rtl="0"/>
          <a:r>
            <a:rPr lang="en-US" dirty="0"/>
            <a:t>Contains estrogen and progestin</a:t>
          </a:r>
        </a:p>
      </dgm:t>
    </dgm:pt>
    <dgm:pt modelId="{3A28C63D-60FE-DD49-B1D0-3A3694EF8704}" type="parTrans" cxnId="{84B5561F-F888-0248-AFC2-002BBDD62E0C}">
      <dgm:prSet/>
      <dgm:spPr/>
      <dgm:t>
        <a:bodyPr/>
        <a:lstStyle/>
        <a:p>
          <a:endParaRPr lang="es-ES_tradnl"/>
        </a:p>
      </dgm:t>
    </dgm:pt>
    <dgm:pt modelId="{3866E4B7-32FB-0246-951C-BA451631BA72}" type="sibTrans" cxnId="{84B5561F-F888-0248-AFC2-002BBDD62E0C}">
      <dgm:prSet/>
      <dgm:spPr/>
      <dgm:t>
        <a:bodyPr/>
        <a:lstStyle/>
        <a:p>
          <a:endParaRPr lang="es-ES_tradnl"/>
        </a:p>
      </dgm:t>
    </dgm:pt>
    <dgm:pt modelId="{229FA2EF-BE77-0E4E-89FF-E3CEEFD883CF}">
      <dgm:prSet/>
      <dgm:spPr/>
      <dgm:t>
        <a:bodyPr/>
        <a:lstStyle/>
        <a:p>
          <a:pPr rtl="0"/>
          <a:r>
            <a:rPr lang="en-US"/>
            <a:t>Flexible ring that is placed in the        vagina</a:t>
          </a:r>
        </a:p>
      </dgm:t>
    </dgm:pt>
    <dgm:pt modelId="{DCCED1C4-7FCD-2941-BF33-EA3957F7BC79}" type="parTrans" cxnId="{AB47BD6E-9912-3744-B60A-9A53BC1D2E0B}">
      <dgm:prSet/>
      <dgm:spPr/>
      <dgm:t>
        <a:bodyPr/>
        <a:lstStyle/>
        <a:p>
          <a:endParaRPr lang="es-ES_tradnl"/>
        </a:p>
      </dgm:t>
    </dgm:pt>
    <dgm:pt modelId="{9C476F34-4ECA-F343-8F73-BA5EA85186B6}" type="sibTrans" cxnId="{AB47BD6E-9912-3744-B60A-9A53BC1D2E0B}">
      <dgm:prSet/>
      <dgm:spPr/>
      <dgm:t>
        <a:bodyPr/>
        <a:lstStyle/>
        <a:p>
          <a:endParaRPr lang="es-ES_tradnl"/>
        </a:p>
      </dgm:t>
    </dgm:pt>
    <dgm:pt modelId="{F68322DC-9129-8B4E-B2C1-B260902AB5CF}">
      <dgm:prSet/>
      <dgm:spPr/>
      <dgm:t>
        <a:bodyPr/>
        <a:lstStyle/>
        <a:p>
          <a:pPr rtl="0"/>
          <a:r>
            <a:rPr lang="en-US"/>
            <a:t>Used 3 weeks/out 1 week</a:t>
          </a:r>
        </a:p>
      </dgm:t>
    </dgm:pt>
    <dgm:pt modelId="{D19F4CF4-F7C0-474E-BC5A-620C1A5AB85F}" type="parTrans" cxnId="{577A02B8-AA37-5C4F-B048-C98512D5A19D}">
      <dgm:prSet/>
      <dgm:spPr/>
      <dgm:t>
        <a:bodyPr/>
        <a:lstStyle/>
        <a:p>
          <a:endParaRPr lang="es-ES_tradnl"/>
        </a:p>
      </dgm:t>
    </dgm:pt>
    <dgm:pt modelId="{28D44650-E340-D647-893C-4D0C1ADDAB6B}" type="sibTrans" cxnId="{577A02B8-AA37-5C4F-B048-C98512D5A19D}">
      <dgm:prSet/>
      <dgm:spPr/>
      <dgm:t>
        <a:bodyPr/>
        <a:lstStyle/>
        <a:p>
          <a:endParaRPr lang="es-ES_tradnl"/>
        </a:p>
      </dgm:t>
    </dgm:pt>
    <dgm:pt modelId="{571E9DD9-1CBD-124F-BC11-8362D6389B82}">
      <dgm:prSet/>
      <dgm:spPr/>
      <dgm:t>
        <a:bodyPr/>
        <a:lstStyle/>
        <a:p>
          <a:pPr rtl="0"/>
          <a:r>
            <a:rPr lang="en-US"/>
            <a:t>4 weeks of medication in each ring</a:t>
          </a:r>
        </a:p>
      </dgm:t>
    </dgm:pt>
    <dgm:pt modelId="{A5C48409-4D07-0544-B24B-510B6CCB2E46}" type="parTrans" cxnId="{244A526E-4CF7-6148-98A9-EDBADCC551E6}">
      <dgm:prSet/>
      <dgm:spPr/>
      <dgm:t>
        <a:bodyPr/>
        <a:lstStyle/>
        <a:p>
          <a:endParaRPr lang="es-ES_tradnl"/>
        </a:p>
      </dgm:t>
    </dgm:pt>
    <dgm:pt modelId="{7F0B154D-EF79-F246-9CCC-9AF651F15C61}" type="sibTrans" cxnId="{244A526E-4CF7-6148-98A9-EDBADCC551E6}">
      <dgm:prSet/>
      <dgm:spPr/>
      <dgm:t>
        <a:bodyPr/>
        <a:lstStyle/>
        <a:p>
          <a:endParaRPr lang="es-ES_tradnl"/>
        </a:p>
      </dgm:t>
    </dgm:pt>
    <dgm:pt modelId="{7501BE83-E522-4A43-B28C-DE27644C7597}">
      <dgm:prSet/>
      <dgm:spPr/>
      <dgm:t>
        <a:bodyPr/>
        <a:lstStyle/>
        <a:p>
          <a:pPr rtl="0"/>
          <a:r>
            <a:rPr lang="en-US"/>
            <a:t>Continuous use: Can be changed once every 4 weeks</a:t>
          </a:r>
        </a:p>
      </dgm:t>
    </dgm:pt>
    <dgm:pt modelId="{094C2B5F-6260-4C47-8D07-9E515FB0A90A}" type="parTrans" cxnId="{12D867B0-6F7C-8347-8325-5A00F06029AD}">
      <dgm:prSet/>
      <dgm:spPr/>
      <dgm:t>
        <a:bodyPr/>
        <a:lstStyle/>
        <a:p>
          <a:endParaRPr lang="es-ES_tradnl"/>
        </a:p>
      </dgm:t>
    </dgm:pt>
    <dgm:pt modelId="{D64D05DF-D258-5F4F-897C-74B629F92084}" type="sibTrans" cxnId="{12D867B0-6F7C-8347-8325-5A00F06029AD}">
      <dgm:prSet/>
      <dgm:spPr/>
      <dgm:t>
        <a:bodyPr/>
        <a:lstStyle/>
        <a:p>
          <a:endParaRPr lang="es-ES_tradnl"/>
        </a:p>
      </dgm:t>
    </dgm:pt>
    <dgm:pt modelId="{855269A2-8356-FC4E-B909-41B7E55F8514}" type="pres">
      <dgm:prSet presAssocID="{9D6DD486-2513-1B44-9EC0-1BB8448C3B44}" presName="outerComposite" presStyleCnt="0">
        <dgm:presLayoutVars>
          <dgm:chMax val="5"/>
          <dgm:dir/>
          <dgm:resizeHandles val="exact"/>
        </dgm:presLayoutVars>
      </dgm:prSet>
      <dgm:spPr/>
    </dgm:pt>
    <dgm:pt modelId="{132FA490-52B1-DE42-BED9-A2F7F4A97480}" type="pres">
      <dgm:prSet presAssocID="{9D6DD486-2513-1B44-9EC0-1BB8448C3B44}" presName="dummyMaxCanvas" presStyleCnt="0">
        <dgm:presLayoutVars/>
      </dgm:prSet>
      <dgm:spPr/>
    </dgm:pt>
    <dgm:pt modelId="{FF241EC4-A5FA-5E45-958B-2A974E785C7C}" type="pres">
      <dgm:prSet presAssocID="{9D6DD486-2513-1B44-9EC0-1BB8448C3B44}" presName="ThreeNodes_1" presStyleLbl="node1" presStyleIdx="0" presStyleCnt="3">
        <dgm:presLayoutVars>
          <dgm:bulletEnabled val="1"/>
        </dgm:presLayoutVars>
      </dgm:prSet>
      <dgm:spPr/>
    </dgm:pt>
    <dgm:pt modelId="{F79F6917-71E2-4140-85F2-D266608EC21B}" type="pres">
      <dgm:prSet presAssocID="{9D6DD486-2513-1B44-9EC0-1BB8448C3B44}" presName="ThreeNodes_2" presStyleLbl="node1" presStyleIdx="1" presStyleCnt="3">
        <dgm:presLayoutVars>
          <dgm:bulletEnabled val="1"/>
        </dgm:presLayoutVars>
      </dgm:prSet>
      <dgm:spPr/>
    </dgm:pt>
    <dgm:pt modelId="{7F414EE4-08FF-E947-B6CB-09E7962A1604}" type="pres">
      <dgm:prSet presAssocID="{9D6DD486-2513-1B44-9EC0-1BB8448C3B44}" presName="ThreeNodes_3" presStyleLbl="node1" presStyleIdx="2" presStyleCnt="3">
        <dgm:presLayoutVars>
          <dgm:bulletEnabled val="1"/>
        </dgm:presLayoutVars>
      </dgm:prSet>
      <dgm:spPr/>
    </dgm:pt>
    <dgm:pt modelId="{9E1DA605-32CA-E745-9149-DD72D78CAA73}" type="pres">
      <dgm:prSet presAssocID="{9D6DD486-2513-1B44-9EC0-1BB8448C3B44}" presName="ThreeConn_1-2" presStyleLbl="fgAccFollowNode1" presStyleIdx="0" presStyleCnt="2">
        <dgm:presLayoutVars>
          <dgm:bulletEnabled val="1"/>
        </dgm:presLayoutVars>
      </dgm:prSet>
      <dgm:spPr/>
    </dgm:pt>
    <dgm:pt modelId="{2DE30350-280D-C743-8CF3-795D43A0ABF1}" type="pres">
      <dgm:prSet presAssocID="{9D6DD486-2513-1B44-9EC0-1BB8448C3B44}" presName="ThreeConn_2-3" presStyleLbl="fgAccFollowNode1" presStyleIdx="1" presStyleCnt="2">
        <dgm:presLayoutVars>
          <dgm:bulletEnabled val="1"/>
        </dgm:presLayoutVars>
      </dgm:prSet>
      <dgm:spPr/>
    </dgm:pt>
    <dgm:pt modelId="{95242E98-9E28-1147-8960-5C22C5DE4DBE}" type="pres">
      <dgm:prSet presAssocID="{9D6DD486-2513-1B44-9EC0-1BB8448C3B44}" presName="ThreeNodes_1_text" presStyleLbl="node1" presStyleIdx="2" presStyleCnt="3">
        <dgm:presLayoutVars>
          <dgm:bulletEnabled val="1"/>
        </dgm:presLayoutVars>
      </dgm:prSet>
      <dgm:spPr/>
    </dgm:pt>
    <dgm:pt modelId="{8115F498-4A94-4044-9FD0-F60C1F408400}" type="pres">
      <dgm:prSet presAssocID="{9D6DD486-2513-1B44-9EC0-1BB8448C3B44}" presName="ThreeNodes_2_text" presStyleLbl="node1" presStyleIdx="2" presStyleCnt="3">
        <dgm:presLayoutVars>
          <dgm:bulletEnabled val="1"/>
        </dgm:presLayoutVars>
      </dgm:prSet>
      <dgm:spPr/>
    </dgm:pt>
    <dgm:pt modelId="{14E5AF5C-4337-6041-882B-25D5FADA488D}" type="pres">
      <dgm:prSet presAssocID="{9D6DD486-2513-1B44-9EC0-1BB8448C3B44}" presName="ThreeNodes_3_text" presStyleLbl="node1" presStyleIdx="2" presStyleCnt="3">
        <dgm:presLayoutVars>
          <dgm:bulletEnabled val="1"/>
        </dgm:presLayoutVars>
      </dgm:prSet>
      <dgm:spPr/>
    </dgm:pt>
  </dgm:ptLst>
  <dgm:cxnLst>
    <dgm:cxn modelId="{E7BBBB0D-2999-E541-9572-7CC37EDC4E2E}" type="presOf" srcId="{3866E4B7-32FB-0246-951C-BA451631BA72}" destId="{9E1DA605-32CA-E745-9149-DD72D78CAA73}" srcOrd="0" destOrd="0" presId="urn:microsoft.com/office/officeart/2005/8/layout/vProcess5"/>
    <dgm:cxn modelId="{2462B812-1B48-924F-83EB-17830A214D8B}" type="presOf" srcId="{F68322DC-9129-8B4E-B2C1-B260902AB5CF}" destId="{8115F498-4A94-4044-9FD0-F60C1F408400}" srcOrd="1" destOrd="1" presId="urn:microsoft.com/office/officeart/2005/8/layout/vProcess5"/>
    <dgm:cxn modelId="{84B5561F-F888-0248-AFC2-002BBDD62E0C}" srcId="{9D6DD486-2513-1B44-9EC0-1BB8448C3B44}" destId="{02A048E6-B612-6E47-9CC1-3742296EDD6E}" srcOrd="0" destOrd="0" parTransId="{3A28C63D-60FE-DD49-B1D0-3A3694EF8704}" sibTransId="{3866E4B7-32FB-0246-951C-BA451631BA72}"/>
    <dgm:cxn modelId="{BA559F24-01E9-4943-AFF2-B31EF0FD90D2}" type="presOf" srcId="{9C476F34-4ECA-F343-8F73-BA5EA85186B6}" destId="{2DE30350-280D-C743-8CF3-795D43A0ABF1}" srcOrd="0" destOrd="0" presId="urn:microsoft.com/office/officeart/2005/8/layout/vProcess5"/>
    <dgm:cxn modelId="{1D8A982E-2E91-734D-A00D-68D6F039793F}" type="presOf" srcId="{571E9DD9-1CBD-124F-BC11-8362D6389B82}" destId="{F79F6917-71E2-4140-85F2-D266608EC21B}" srcOrd="0" destOrd="2" presId="urn:microsoft.com/office/officeart/2005/8/layout/vProcess5"/>
    <dgm:cxn modelId="{7F2C3938-B95B-CC49-9462-3703E42A7838}" type="presOf" srcId="{7501BE83-E522-4A43-B28C-DE27644C7597}" destId="{7F414EE4-08FF-E947-B6CB-09E7962A1604}" srcOrd="0" destOrd="0" presId="urn:microsoft.com/office/officeart/2005/8/layout/vProcess5"/>
    <dgm:cxn modelId="{6CFE7D40-59C2-034C-9E29-455A6F89B16E}" type="presOf" srcId="{9D6DD486-2513-1B44-9EC0-1BB8448C3B44}" destId="{855269A2-8356-FC4E-B909-41B7E55F8514}" srcOrd="0" destOrd="0" presId="urn:microsoft.com/office/officeart/2005/8/layout/vProcess5"/>
    <dgm:cxn modelId="{86086563-3088-2E4E-B355-1B8B71F72F2E}" type="presOf" srcId="{02A048E6-B612-6E47-9CC1-3742296EDD6E}" destId="{95242E98-9E28-1147-8960-5C22C5DE4DBE}" srcOrd="1" destOrd="0" presId="urn:microsoft.com/office/officeart/2005/8/layout/vProcess5"/>
    <dgm:cxn modelId="{244A526E-4CF7-6148-98A9-EDBADCC551E6}" srcId="{229FA2EF-BE77-0E4E-89FF-E3CEEFD883CF}" destId="{571E9DD9-1CBD-124F-BC11-8362D6389B82}" srcOrd="1" destOrd="0" parTransId="{A5C48409-4D07-0544-B24B-510B6CCB2E46}" sibTransId="{7F0B154D-EF79-F246-9CCC-9AF651F15C61}"/>
    <dgm:cxn modelId="{AB47BD6E-9912-3744-B60A-9A53BC1D2E0B}" srcId="{9D6DD486-2513-1B44-9EC0-1BB8448C3B44}" destId="{229FA2EF-BE77-0E4E-89FF-E3CEEFD883CF}" srcOrd="1" destOrd="0" parTransId="{DCCED1C4-7FCD-2941-BF33-EA3957F7BC79}" sibTransId="{9C476F34-4ECA-F343-8F73-BA5EA85186B6}"/>
    <dgm:cxn modelId="{721F117E-0DDD-FB4F-92B5-4782396835C8}" type="presOf" srcId="{7501BE83-E522-4A43-B28C-DE27644C7597}" destId="{14E5AF5C-4337-6041-882B-25D5FADA488D}" srcOrd="1" destOrd="0" presId="urn:microsoft.com/office/officeart/2005/8/layout/vProcess5"/>
    <dgm:cxn modelId="{4C7BB886-56F7-084B-9936-C68329B33291}" type="presOf" srcId="{229FA2EF-BE77-0E4E-89FF-E3CEEFD883CF}" destId="{F79F6917-71E2-4140-85F2-D266608EC21B}" srcOrd="0" destOrd="0" presId="urn:microsoft.com/office/officeart/2005/8/layout/vProcess5"/>
    <dgm:cxn modelId="{12D867B0-6F7C-8347-8325-5A00F06029AD}" srcId="{9D6DD486-2513-1B44-9EC0-1BB8448C3B44}" destId="{7501BE83-E522-4A43-B28C-DE27644C7597}" srcOrd="2" destOrd="0" parTransId="{094C2B5F-6260-4C47-8D07-9E515FB0A90A}" sibTransId="{D64D05DF-D258-5F4F-897C-74B629F92084}"/>
    <dgm:cxn modelId="{577A02B8-AA37-5C4F-B048-C98512D5A19D}" srcId="{229FA2EF-BE77-0E4E-89FF-E3CEEFD883CF}" destId="{F68322DC-9129-8B4E-B2C1-B260902AB5CF}" srcOrd="0" destOrd="0" parTransId="{D19F4CF4-F7C0-474E-BC5A-620C1A5AB85F}" sibTransId="{28D44650-E340-D647-893C-4D0C1ADDAB6B}"/>
    <dgm:cxn modelId="{B7F0E0CC-7AFA-3749-94BD-E7FA820BE499}" type="presOf" srcId="{571E9DD9-1CBD-124F-BC11-8362D6389B82}" destId="{8115F498-4A94-4044-9FD0-F60C1F408400}" srcOrd="1" destOrd="2" presId="urn:microsoft.com/office/officeart/2005/8/layout/vProcess5"/>
    <dgm:cxn modelId="{E3E405F0-5213-844B-B25E-1A379EC9886B}" type="presOf" srcId="{F68322DC-9129-8B4E-B2C1-B260902AB5CF}" destId="{F79F6917-71E2-4140-85F2-D266608EC21B}" srcOrd="0" destOrd="1" presId="urn:microsoft.com/office/officeart/2005/8/layout/vProcess5"/>
    <dgm:cxn modelId="{F4B8BDF4-7181-334A-9BE4-3C236D0DCD0A}" type="presOf" srcId="{02A048E6-B612-6E47-9CC1-3742296EDD6E}" destId="{FF241EC4-A5FA-5E45-958B-2A974E785C7C}" srcOrd="0" destOrd="0" presId="urn:microsoft.com/office/officeart/2005/8/layout/vProcess5"/>
    <dgm:cxn modelId="{1A62BCFD-79F3-D447-8999-B35C9ADB3C76}" type="presOf" srcId="{229FA2EF-BE77-0E4E-89FF-E3CEEFD883CF}" destId="{8115F498-4A94-4044-9FD0-F60C1F408400}" srcOrd="1" destOrd="0" presId="urn:microsoft.com/office/officeart/2005/8/layout/vProcess5"/>
    <dgm:cxn modelId="{8D94BF84-6CB3-D54B-85E7-26475F508982}" type="presParOf" srcId="{855269A2-8356-FC4E-B909-41B7E55F8514}" destId="{132FA490-52B1-DE42-BED9-A2F7F4A97480}" srcOrd="0" destOrd="0" presId="urn:microsoft.com/office/officeart/2005/8/layout/vProcess5"/>
    <dgm:cxn modelId="{C762DED6-A245-E443-B349-EF5E3C04FE36}" type="presParOf" srcId="{855269A2-8356-FC4E-B909-41B7E55F8514}" destId="{FF241EC4-A5FA-5E45-958B-2A974E785C7C}" srcOrd="1" destOrd="0" presId="urn:microsoft.com/office/officeart/2005/8/layout/vProcess5"/>
    <dgm:cxn modelId="{C60DE658-D05C-0040-834F-3B783A05EDF1}" type="presParOf" srcId="{855269A2-8356-FC4E-B909-41B7E55F8514}" destId="{F79F6917-71E2-4140-85F2-D266608EC21B}" srcOrd="2" destOrd="0" presId="urn:microsoft.com/office/officeart/2005/8/layout/vProcess5"/>
    <dgm:cxn modelId="{6EB44F3E-E717-7546-968C-E87D5A390FBE}" type="presParOf" srcId="{855269A2-8356-FC4E-B909-41B7E55F8514}" destId="{7F414EE4-08FF-E947-B6CB-09E7962A1604}" srcOrd="3" destOrd="0" presId="urn:microsoft.com/office/officeart/2005/8/layout/vProcess5"/>
    <dgm:cxn modelId="{25BDE2C3-B761-D14C-9B17-CA48305BDD1C}" type="presParOf" srcId="{855269A2-8356-FC4E-B909-41B7E55F8514}" destId="{9E1DA605-32CA-E745-9149-DD72D78CAA73}" srcOrd="4" destOrd="0" presId="urn:microsoft.com/office/officeart/2005/8/layout/vProcess5"/>
    <dgm:cxn modelId="{9418C260-6F0A-C24B-82E9-A4FDFD7CAC5D}" type="presParOf" srcId="{855269A2-8356-FC4E-B909-41B7E55F8514}" destId="{2DE30350-280D-C743-8CF3-795D43A0ABF1}" srcOrd="5" destOrd="0" presId="urn:microsoft.com/office/officeart/2005/8/layout/vProcess5"/>
    <dgm:cxn modelId="{EC386202-AF1B-6F49-ADF9-0F764E121359}" type="presParOf" srcId="{855269A2-8356-FC4E-B909-41B7E55F8514}" destId="{95242E98-9E28-1147-8960-5C22C5DE4DBE}" srcOrd="6" destOrd="0" presId="urn:microsoft.com/office/officeart/2005/8/layout/vProcess5"/>
    <dgm:cxn modelId="{F616C837-E7E6-B744-B476-23B3CCAE263D}" type="presParOf" srcId="{855269A2-8356-FC4E-B909-41B7E55F8514}" destId="{8115F498-4A94-4044-9FD0-F60C1F408400}" srcOrd="7" destOrd="0" presId="urn:microsoft.com/office/officeart/2005/8/layout/vProcess5"/>
    <dgm:cxn modelId="{77B44930-012F-D448-AD06-A306B26B727F}" type="presParOf" srcId="{855269A2-8356-FC4E-B909-41B7E55F8514}" destId="{14E5AF5C-4337-6041-882B-25D5FADA488D}"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B3851C-D58D-7F43-AE03-3357585F00E0}" type="doc">
      <dgm:prSet loTypeId="urn:microsoft.com/office/officeart/2005/8/layout/default" loCatId="list" qsTypeId="urn:microsoft.com/office/officeart/2009/2/quickstyle/3d8" qsCatId="3D" csTypeId="urn:microsoft.com/office/officeart/2005/8/colors/accent1_2" csCatId="accent1"/>
      <dgm:spPr/>
      <dgm:t>
        <a:bodyPr/>
        <a:lstStyle/>
        <a:p>
          <a:endParaRPr lang="es-ES_tradnl"/>
        </a:p>
      </dgm:t>
    </dgm:pt>
    <dgm:pt modelId="{B253C240-C92A-9D43-9A0D-268703A3023B}">
      <dgm:prSet/>
      <dgm:spPr/>
      <dgm:t>
        <a:bodyPr/>
        <a:lstStyle/>
        <a:p>
          <a:pPr rtl="0"/>
          <a:r>
            <a:rPr lang="en-US" b="0" i="0" dirty="0">
              <a:latin typeface="Vitesse Book" pitchFamily="50" charset="0"/>
            </a:rPr>
            <a:t>Contains estrogen and progestin</a:t>
          </a:r>
          <a:endParaRPr lang="en-US" dirty="0">
            <a:latin typeface="Vitesse Book" pitchFamily="50" charset="0"/>
          </a:endParaRPr>
        </a:p>
      </dgm:t>
    </dgm:pt>
    <dgm:pt modelId="{1F11FE1B-8526-C444-A37B-F8C01537349C}" type="parTrans" cxnId="{6D9009FC-1796-9F47-9310-531BD5F78BD8}">
      <dgm:prSet/>
      <dgm:spPr/>
      <dgm:t>
        <a:bodyPr/>
        <a:lstStyle/>
        <a:p>
          <a:endParaRPr lang="es-ES_tradnl"/>
        </a:p>
      </dgm:t>
    </dgm:pt>
    <dgm:pt modelId="{FCF519D1-C3BF-CB42-8C57-288A8E2A6D4B}" type="sibTrans" cxnId="{6D9009FC-1796-9F47-9310-531BD5F78BD8}">
      <dgm:prSet/>
      <dgm:spPr/>
      <dgm:t>
        <a:bodyPr/>
        <a:lstStyle/>
        <a:p>
          <a:endParaRPr lang="es-ES_tradnl"/>
        </a:p>
      </dgm:t>
    </dgm:pt>
    <dgm:pt modelId="{2351BBE1-75DE-3542-ABE7-DDB689E0B78A}">
      <dgm:prSet/>
      <dgm:spPr/>
      <dgm:t>
        <a:bodyPr/>
        <a:lstStyle/>
        <a:p>
          <a:pPr rtl="0"/>
          <a:r>
            <a:rPr lang="en-US" b="0" i="0" dirty="0">
              <a:latin typeface="Vitesse Book" pitchFamily="50" charset="0"/>
            </a:rPr>
            <a:t>Applied once a week</a:t>
          </a:r>
          <a:endParaRPr lang="en-US" dirty="0">
            <a:latin typeface="Vitesse Book" pitchFamily="50" charset="0"/>
          </a:endParaRPr>
        </a:p>
      </dgm:t>
    </dgm:pt>
    <dgm:pt modelId="{BF8527C7-450D-F343-AE1A-358EFCF764C5}" type="parTrans" cxnId="{FF1D586D-1681-E745-A104-BFC461C31B86}">
      <dgm:prSet/>
      <dgm:spPr/>
      <dgm:t>
        <a:bodyPr/>
        <a:lstStyle/>
        <a:p>
          <a:endParaRPr lang="es-ES_tradnl"/>
        </a:p>
      </dgm:t>
    </dgm:pt>
    <dgm:pt modelId="{3319830E-8672-BD4E-87AD-CD14EF4DA3CD}" type="sibTrans" cxnId="{FF1D586D-1681-E745-A104-BFC461C31B86}">
      <dgm:prSet/>
      <dgm:spPr/>
      <dgm:t>
        <a:bodyPr/>
        <a:lstStyle/>
        <a:p>
          <a:endParaRPr lang="es-ES_tradnl"/>
        </a:p>
      </dgm:t>
    </dgm:pt>
    <dgm:pt modelId="{3493CBB0-7E0A-BB46-8255-1769F100D1F0}">
      <dgm:prSet/>
      <dgm:spPr/>
      <dgm:t>
        <a:bodyPr/>
        <a:lstStyle/>
        <a:p>
          <a:pPr rtl="0"/>
          <a:r>
            <a:rPr lang="en-US" b="0" i="0" dirty="0">
              <a:latin typeface="Vitesse Book" pitchFamily="50" charset="0"/>
            </a:rPr>
            <a:t>Use 3 weeks, off 1 week</a:t>
          </a:r>
          <a:endParaRPr lang="en-US" dirty="0">
            <a:latin typeface="Vitesse Book" pitchFamily="50" charset="0"/>
          </a:endParaRPr>
        </a:p>
      </dgm:t>
    </dgm:pt>
    <dgm:pt modelId="{76225197-A4BF-C44E-966E-87F2D53D5092}" type="parTrans" cxnId="{FE89FE83-93E4-8E4A-B4EA-7AB375DF0219}">
      <dgm:prSet/>
      <dgm:spPr/>
      <dgm:t>
        <a:bodyPr/>
        <a:lstStyle/>
        <a:p>
          <a:endParaRPr lang="es-ES_tradnl"/>
        </a:p>
      </dgm:t>
    </dgm:pt>
    <dgm:pt modelId="{770D0991-D5FF-2847-9172-6DE17EB45676}" type="sibTrans" cxnId="{FE89FE83-93E4-8E4A-B4EA-7AB375DF0219}">
      <dgm:prSet/>
      <dgm:spPr/>
      <dgm:t>
        <a:bodyPr/>
        <a:lstStyle/>
        <a:p>
          <a:endParaRPr lang="es-ES_tradnl"/>
        </a:p>
      </dgm:t>
    </dgm:pt>
    <dgm:pt modelId="{5617CFEC-3E18-4CCF-B502-B68B2326797D}" type="pres">
      <dgm:prSet presAssocID="{EAB3851C-D58D-7F43-AE03-3357585F00E0}" presName="diagram" presStyleCnt="0">
        <dgm:presLayoutVars>
          <dgm:dir/>
          <dgm:resizeHandles val="exact"/>
        </dgm:presLayoutVars>
      </dgm:prSet>
      <dgm:spPr/>
    </dgm:pt>
    <dgm:pt modelId="{157E9344-16AD-4AA3-9A3E-B5EA74FB0792}" type="pres">
      <dgm:prSet presAssocID="{B253C240-C92A-9D43-9A0D-268703A3023B}" presName="node" presStyleLbl="node1" presStyleIdx="0" presStyleCnt="3">
        <dgm:presLayoutVars>
          <dgm:bulletEnabled val="1"/>
        </dgm:presLayoutVars>
      </dgm:prSet>
      <dgm:spPr/>
    </dgm:pt>
    <dgm:pt modelId="{997E10CB-B6A3-485F-8341-7AB78D7FF47B}" type="pres">
      <dgm:prSet presAssocID="{FCF519D1-C3BF-CB42-8C57-288A8E2A6D4B}" presName="sibTrans" presStyleCnt="0"/>
      <dgm:spPr/>
    </dgm:pt>
    <dgm:pt modelId="{02972274-6942-4BDB-AA06-3A607E47A490}" type="pres">
      <dgm:prSet presAssocID="{2351BBE1-75DE-3542-ABE7-DDB689E0B78A}" presName="node" presStyleLbl="node1" presStyleIdx="1" presStyleCnt="3" custLinFactNeighborX="21066" custLinFactNeighborY="-1627">
        <dgm:presLayoutVars>
          <dgm:bulletEnabled val="1"/>
        </dgm:presLayoutVars>
      </dgm:prSet>
      <dgm:spPr/>
    </dgm:pt>
    <dgm:pt modelId="{D59C9BA4-6286-4857-B1FF-122532F40EB8}" type="pres">
      <dgm:prSet presAssocID="{3319830E-8672-BD4E-87AD-CD14EF4DA3CD}" presName="sibTrans" presStyleCnt="0"/>
      <dgm:spPr/>
    </dgm:pt>
    <dgm:pt modelId="{6FC042B8-9C67-4891-A859-0860EE9BA81D}" type="pres">
      <dgm:prSet presAssocID="{3493CBB0-7E0A-BB46-8255-1769F100D1F0}" presName="node" presStyleLbl="node1" presStyleIdx="2" presStyleCnt="3" custLinFactNeighborX="13956" custLinFactNeighborY="1628">
        <dgm:presLayoutVars>
          <dgm:bulletEnabled val="1"/>
        </dgm:presLayoutVars>
      </dgm:prSet>
      <dgm:spPr/>
    </dgm:pt>
  </dgm:ptLst>
  <dgm:cxnLst>
    <dgm:cxn modelId="{BE0D9B67-89BD-465B-BB29-C90DA61EAB29}" type="presOf" srcId="{3493CBB0-7E0A-BB46-8255-1769F100D1F0}" destId="{6FC042B8-9C67-4891-A859-0860EE9BA81D}" srcOrd="0" destOrd="0" presId="urn:microsoft.com/office/officeart/2005/8/layout/default"/>
    <dgm:cxn modelId="{FF1D586D-1681-E745-A104-BFC461C31B86}" srcId="{EAB3851C-D58D-7F43-AE03-3357585F00E0}" destId="{2351BBE1-75DE-3542-ABE7-DDB689E0B78A}" srcOrd="1" destOrd="0" parTransId="{BF8527C7-450D-F343-AE1A-358EFCF764C5}" sibTransId="{3319830E-8672-BD4E-87AD-CD14EF4DA3CD}"/>
    <dgm:cxn modelId="{13F67D4D-322D-4D39-9BED-E692FB05D082}" type="presOf" srcId="{EAB3851C-D58D-7F43-AE03-3357585F00E0}" destId="{5617CFEC-3E18-4CCF-B502-B68B2326797D}" srcOrd="0" destOrd="0" presId="urn:microsoft.com/office/officeart/2005/8/layout/default"/>
    <dgm:cxn modelId="{FE89FE83-93E4-8E4A-B4EA-7AB375DF0219}" srcId="{EAB3851C-D58D-7F43-AE03-3357585F00E0}" destId="{3493CBB0-7E0A-BB46-8255-1769F100D1F0}" srcOrd="2" destOrd="0" parTransId="{76225197-A4BF-C44E-966E-87F2D53D5092}" sibTransId="{770D0991-D5FF-2847-9172-6DE17EB45676}"/>
    <dgm:cxn modelId="{005B9694-EE19-4F30-845F-C71DBB3361CB}" type="presOf" srcId="{2351BBE1-75DE-3542-ABE7-DDB689E0B78A}" destId="{02972274-6942-4BDB-AA06-3A607E47A490}" srcOrd="0" destOrd="0" presId="urn:microsoft.com/office/officeart/2005/8/layout/default"/>
    <dgm:cxn modelId="{E93ADBB7-81A9-4984-9273-6707391B4D45}" type="presOf" srcId="{B253C240-C92A-9D43-9A0D-268703A3023B}" destId="{157E9344-16AD-4AA3-9A3E-B5EA74FB0792}" srcOrd="0" destOrd="0" presId="urn:microsoft.com/office/officeart/2005/8/layout/default"/>
    <dgm:cxn modelId="{6D9009FC-1796-9F47-9310-531BD5F78BD8}" srcId="{EAB3851C-D58D-7F43-AE03-3357585F00E0}" destId="{B253C240-C92A-9D43-9A0D-268703A3023B}" srcOrd="0" destOrd="0" parTransId="{1F11FE1B-8526-C444-A37B-F8C01537349C}" sibTransId="{FCF519D1-C3BF-CB42-8C57-288A8E2A6D4B}"/>
    <dgm:cxn modelId="{8B527F27-28D8-4F29-B2A8-1E573897982A}" type="presParOf" srcId="{5617CFEC-3E18-4CCF-B502-B68B2326797D}" destId="{157E9344-16AD-4AA3-9A3E-B5EA74FB0792}" srcOrd="0" destOrd="0" presId="urn:microsoft.com/office/officeart/2005/8/layout/default"/>
    <dgm:cxn modelId="{08283273-1052-45EE-9EF0-52168B205450}" type="presParOf" srcId="{5617CFEC-3E18-4CCF-B502-B68B2326797D}" destId="{997E10CB-B6A3-485F-8341-7AB78D7FF47B}" srcOrd="1" destOrd="0" presId="urn:microsoft.com/office/officeart/2005/8/layout/default"/>
    <dgm:cxn modelId="{8AB75CB2-AA4C-4289-803B-EFDD5586BEF8}" type="presParOf" srcId="{5617CFEC-3E18-4CCF-B502-B68B2326797D}" destId="{02972274-6942-4BDB-AA06-3A607E47A490}" srcOrd="2" destOrd="0" presId="urn:microsoft.com/office/officeart/2005/8/layout/default"/>
    <dgm:cxn modelId="{7B842B17-CA5B-491E-8F16-1CF2C8A80BCA}" type="presParOf" srcId="{5617CFEC-3E18-4CCF-B502-B68B2326797D}" destId="{D59C9BA4-6286-4857-B1FF-122532F40EB8}" srcOrd="3" destOrd="0" presId="urn:microsoft.com/office/officeart/2005/8/layout/default"/>
    <dgm:cxn modelId="{5120B5BA-23F3-4AAB-8AD3-94327D5FD875}" type="presParOf" srcId="{5617CFEC-3E18-4CCF-B502-B68B2326797D}" destId="{6FC042B8-9C67-4891-A859-0860EE9BA81D}"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41EC4-A5FA-5E45-958B-2A974E785C7C}">
      <dsp:nvSpPr>
        <dsp:cNvPr id="0" name=""/>
        <dsp:cNvSpPr/>
      </dsp:nvSpPr>
      <dsp:spPr>
        <a:xfrm>
          <a:off x="0" y="0"/>
          <a:ext cx="5164781" cy="1279236"/>
        </a:xfrm>
        <a:prstGeom prst="roundRect">
          <a:avLst>
            <a:gd name="adj" fmla="val 10000"/>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t>Contains estrogen and progestin</a:t>
          </a:r>
        </a:p>
      </dsp:txBody>
      <dsp:txXfrm>
        <a:off x="37468" y="37468"/>
        <a:ext cx="3784385" cy="1204300"/>
      </dsp:txXfrm>
    </dsp:sp>
    <dsp:sp modelId="{F79F6917-71E2-4140-85F2-D266608EC21B}">
      <dsp:nvSpPr>
        <dsp:cNvPr id="0" name=""/>
        <dsp:cNvSpPr/>
      </dsp:nvSpPr>
      <dsp:spPr>
        <a:xfrm>
          <a:off x="455716" y="1492442"/>
          <a:ext cx="5164781" cy="1279236"/>
        </a:xfrm>
        <a:prstGeom prst="roundRect">
          <a:avLst>
            <a:gd name="adj" fmla="val 10000"/>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Flexible ring that is placed in the        vagina</a:t>
          </a:r>
        </a:p>
        <a:p>
          <a:pPr marL="171450" lvl="1" indent="-171450" algn="l" defTabSz="711200" rtl="0">
            <a:lnSpc>
              <a:spcPct val="90000"/>
            </a:lnSpc>
            <a:spcBef>
              <a:spcPct val="0"/>
            </a:spcBef>
            <a:spcAft>
              <a:spcPct val="15000"/>
            </a:spcAft>
            <a:buChar char="•"/>
          </a:pPr>
          <a:r>
            <a:rPr lang="en-US" sz="1600" kern="1200"/>
            <a:t>Used 3 weeks/out 1 week</a:t>
          </a:r>
        </a:p>
        <a:p>
          <a:pPr marL="171450" lvl="1" indent="-171450" algn="l" defTabSz="711200" rtl="0">
            <a:lnSpc>
              <a:spcPct val="90000"/>
            </a:lnSpc>
            <a:spcBef>
              <a:spcPct val="0"/>
            </a:spcBef>
            <a:spcAft>
              <a:spcPct val="15000"/>
            </a:spcAft>
            <a:buChar char="•"/>
          </a:pPr>
          <a:r>
            <a:rPr lang="en-US" sz="1600" kern="1200"/>
            <a:t>4 weeks of medication in each ring</a:t>
          </a:r>
        </a:p>
      </dsp:txBody>
      <dsp:txXfrm>
        <a:off x="493184" y="1529910"/>
        <a:ext cx="3802626" cy="1204300"/>
      </dsp:txXfrm>
    </dsp:sp>
    <dsp:sp modelId="{7F414EE4-08FF-E947-B6CB-09E7962A1604}">
      <dsp:nvSpPr>
        <dsp:cNvPr id="0" name=""/>
        <dsp:cNvSpPr/>
      </dsp:nvSpPr>
      <dsp:spPr>
        <a:xfrm>
          <a:off x="911432" y="2984884"/>
          <a:ext cx="5164781" cy="1279236"/>
        </a:xfrm>
        <a:prstGeom prst="roundRect">
          <a:avLst>
            <a:gd name="adj" fmla="val 10000"/>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Continuous use: Can be changed once every 4 weeks</a:t>
          </a:r>
        </a:p>
      </dsp:txBody>
      <dsp:txXfrm>
        <a:off x="948900" y="3022352"/>
        <a:ext cx="3802626" cy="1204300"/>
      </dsp:txXfrm>
    </dsp:sp>
    <dsp:sp modelId="{9E1DA605-32CA-E745-9149-DD72D78CAA73}">
      <dsp:nvSpPr>
        <dsp:cNvPr id="0" name=""/>
        <dsp:cNvSpPr/>
      </dsp:nvSpPr>
      <dsp:spPr>
        <a:xfrm>
          <a:off x="4333278" y="970087"/>
          <a:ext cx="831503" cy="831503"/>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S_tradnl" sz="3600" kern="1200"/>
        </a:p>
      </dsp:txBody>
      <dsp:txXfrm>
        <a:off x="4520366" y="970087"/>
        <a:ext cx="457327" cy="625706"/>
      </dsp:txXfrm>
    </dsp:sp>
    <dsp:sp modelId="{2DE30350-280D-C743-8CF3-795D43A0ABF1}">
      <dsp:nvSpPr>
        <dsp:cNvPr id="0" name=""/>
        <dsp:cNvSpPr/>
      </dsp:nvSpPr>
      <dsp:spPr>
        <a:xfrm>
          <a:off x="4788994" y="2454001"/>
          <a:ext cx="831503" cy="831503"/>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S_tradnl" sz="3600" kern="1200"/>
        </a:p>
      </dsp:txBody>
      <dsp:txXfrm>
        <a:off x="4976082" y="2454001"/>
        <a:ext cx="457327" cy="6257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7E9344-16AD-4AA3-9A3E-B5EA74FB0792}">
      <dsp:nvSpPr>
        <dsp:cNvPr id="0" name=""/>
        <dsp:cNvSpPr/>
      </dsp:nvSpPr>
      <dsp:spPr>
        <a:xfrm>
          <a:off x="764" y="29099"/>
          <a:ext cx="2980095" cy="1788057"/>
        </a:xfrm>
        <a:prstGeom prst="rect">
          <a:avLst/>
        </a:prstGeom>
        <a:solidFill>
          <a:schemeClr val="accent1">
            <a:hueOff val="0"/>
            <a:satOff val="0"/>
            <a:lumOff val="0"/>
            <a:alphaOff val="0"/>
          </a:schemeClr>
        </a:solidFill>
        <a:ln>
          <a:noFill/>
        </a:ln>
        <a:effectLst>
          <a:outerShdw blurRad="50800" dist="12700" dir="5400000" algn="ctr" rotWithShape="0">
            <a:srgbClr val="000000">
              <a:alpha val="50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b="0" i="0" kern="1200" dirty="0">
              <a:latin typeface="Vitesse Book" pitchFamily="50" charset="0"/>
            </a:rPr>
            <a:t>Contains estrogen and progestin</a:t>
          </a:r>
          <a:endParaRPr lang="en-US" sz="3800" kern="1200" dirty="0">
            <a:latin typeface="Vitesse Book" pitchFamily="50" charset="0"/>
          </a:endParaRPr>
        </a:p>
      </dsp:txBody>
      <dsp:txXfrm>
        <a:off x="764" y="29099"/>
        <a:ext cx="2980095" cy="1788057"/>
      </dsp:txXfrm>
    </dsp:sp>
    <dsp:sp modelId="{02972274-6942-4BDB-AA06-3A607E47A490}">
      <dsp:nvSpPr>
        <dsp:cNvPr id="0" name=""/>
        <dsp:cNvSpPr/>
      </dsp:nvSpPr>
      <dsp:spPr>
        <a:xfrm>
          <a:off x="3279633" y="8"/>
          <a:ext cx="2980095" cy="1788057"/>
        </a:xfrm>
        <a:prstGeom prst="rect">
          <a:avLst/>
        </a:prstGeom>
        <a:solidFill>
          <a:schemeClr val="accent1">
            <a:hueOff val="0"/>
            <a:satOff val="0"/>
            <a:lumOff val="0"/>
            <a:alphaOff val="0"/>
          </a:schemeClr>
        </a:solidFill>
        <a:ln>
          <a:noFill/>
        </a:ln>
        <a:effectLst>
          <a:outerShdw blurRad="50800" dist="12700" dir="5400000" algn="ctr" rotWithShape="0">
            <a:srgbClr val="000000">
              <a:alpha val="50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b="0" i="0" kern="1200" dirty="0">
              <a:latin typeface="Vitesse Book" pitchFamily="50" charset="0"/>
            </a:rPr>
            <a:t>Applied once a week</a:t>
          </a:r>
          <a:endParaRPr lang="en-US" sz="3800" kern="1200" dirty="0">
            <a:latin typeface="Vitesse Book" pitchFamily="50" charset="0"/>
          </a:endParaRPr>
        </a:p>
      </dsp:txBody>
      <dsp:txXfrm>
        <a:off x="3279633" y="8"/>
        <a:ext cx="2980095" cy="1788057"/>
      </dsp:txXfrm>
    </dsp:sp>
    <dsp:sp modelId="{6FC042B8-9C67-4891-A859-0860EE9BA81D}">
      <dsp:nvSpPr>
        <dsp:cNvPr id="0" name=""/>
        <dsp:cNvSpPr/>
      </dsp:nvSpPr>
      <dsp:spPr>
        <a:xfrm>
          <a:off x="2055718" y="2144266"/>
          <a:ext cx="2980095" cy="1788057"/>
        </a:xfrm>
        <a:prstGeom prst="rect">
          <a:avLst/>
        </a:prstGeom>
        <a:solidFill>
          <a:schemeClr val="accent1">
            <a:hueOff val="0"/>
            <a:satOff val="0"/>
            <a:lumOff val="0"/>
            <a:alphaOff val="0"/>
          </a:schemeClr>
        </a:solidFill>
        <a:ln>
          <a:noFill/>
        </a:ln>
        <a:effectLst>
          <a:outerShdw blurRad="50800" dist="12700" dir="5400000" algn="ctr" rotWithShape="0">
            <a:srgbClr val="000000">
              <a:alpha val="50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b="0" i="0" kern="1200" dirty="0">
              <a:latin typeface="Vitesse Book" pitchFamily="50" charset="0"/>
            </a:rPr>
            <a:t>Use 3 weeks, off 1 week</a:t>
          </a:r>
          <a:endParaRPr lang="en-US" sz="3800" kern="1200" dirty="0">
            <a:latin typeface="Vitesse Book" pitchFamily="50" charset="0"/>
          </a:endParaRPr>
        </a:p>
      </dsp:txBody>
      <dsp:txXfrm>
        <a:off x="2055718" y="2144266"/>
        <a:ext cx="2980095" cy="178805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ES_tradnl"/>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A28B0DC-D364-9546-906E-EA154C9BA889}" type="datetimeFigureOut">
              <a:rPr lang="es-ES_tradnl" smtClean="0"/>
              <a:t>25/08/2020</a:t>
            </a:fld>
            <a:endParaRPr lang="es-ES_tradnl"/>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ES_tradnl"/>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ES_tradnl"/>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69FBD3-FD2E-114D-807A-97BB6C7F6109}" type="slidenum">
              <a:rPr lang="es-ES_tradnl" smtClean="0"/>
              <a:t>‹#›</a:t>
            </a:fld>
            <a:endParaRPr lang="es-ES_tradnl"/>
          </a:p>
        </p:txBody>
      </p:sp>
    </p:spTree>
    <p:extLst>
      <p:ext uri="{BB962C8B-B14F-4D97-AF65-F5344CB8AC3E}">
        <p14:creationId xmlns:p14="http://schemas.microsoft.com/office/powerpoint/2010/main" val="1432905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javascript:AL_get(this,%20'jour',%20'Contracep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onlinelibrary.wiley.com/doi/10.1111/aogs.12916/abstrac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www.uptodate.com/contents/overview-of-intrauterine-contraception/abstract/25" TargetMode="External"/><Relationship Id="rId3" Type="http://schemas.openxmlformats.org/officeDocument/2006/relationships/hyperlink" Target="http://www.uptodate.com/contents/overview-of-intrauterine-contraception/abstract/16" TargetMode="External"/><Relationship Id="rId7" Type="http://schemas.openxmlformats.org/officeDocument/2006/relationships/hyperlink" Target="http://www.uptodate.com/contents/overview-of-intrauterine-contraception/abstract/24"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www.uptodate.com/contents/overview-of-intrauterine-contraception/abstract/22" TargetMode="External"/><Relationship Id="rId5" Type="http://schemas.openxmlformats.org/officeDocument/2006/relationships/hyperlink" Target="http://www.uptodate.com/contents/overview-of-intrauterine-contraception/abstract/21" TargetMode="External"/><Relationship Id="rId4" Type="http://schemas.openxmlformats.org/officeDocument/2006/relationships/hyperlink" Target="http://www.uptodate.com/contents/overview-of-intrauterine-contraception/abstract/18" TargetMode="External"/><Relationship Id="rId9" Type="http://schemas.openxmlformats.org/officeDocument/2006/relationships/hyperlink" Target="http://www.uptodate.com/contents/overview-of-intrauterine-contraception/abstract/26"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ncbi.nlm.nih.gov/pubmed/?term=Madden%20T%5bAuthor%5d&amp;cauthor=true&amp;cauthor_uid=21508749" TargetMode="External"/><Relationship Id="rId3" Type="http://schemas.openxmlformats.org/officeDocument/2006/relationships/hyperlink" Target="https://www.ncbi.nlm.nih.gov/entrez/eutils/elink.fcgi?dbfrom=pubmed&amp;retmode=ref&amp;cmd=prlinks&amp;id=21508749" TargetMode="External"/><Relationship Id="rId7" Type="http://schemas.openxmlformats.org/officeDocument/2006/relationships/hyperlink" Target="https://www.ncbi.nlm.nih.gov/pubmed/?term=Petrosky%20E%5bAuthor%5d&amp;cauthor=true&amp;cauthor_uid=21508749"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ncbi.nlm.nih.gov/pubmed/?term=Allsworth%20JE%5bAuthor%5d&amp;cauthor=true&amp;cauthor_uid=21508749" TargetMode="External"/><Relationship Id="rId5" Type="http://schemas.openxmlformats.org/officeDocument/2006/relationships/hyperlink" Target="https://www.ncbi.nlm.nih.gov/pubmed/?term=Zhao%20Q%5bAuthor%5d&amp;cauthor=true&amp;cauthor_uid=21508749" TargetMode="External"/><Relationship Id="rId10" Type="http://schemas.openxmlformats.org/officeDocument/2006/relationships/hyperlink" Target="https://www.ncbi.nlm.nih.gov/pubmed/?term=Secura%20G%5bAuthor%5d&amp;cauthor=true&amp;cauthor_uid=21508749" TargetMode="External"/><Relationship Id="rId4" Type="http://schemas.openxmlformats.org/officeDocument/2006/relationships/hyperlink" Target="https://www.ncbi.nlm.nih.gov/pubmed/?term=Peipert%20JF%5bAuthor%5d&amp;cauthor=true&amp;cauthor_uid=21508749" TargetMode="External"/><Relationship Id="rId9" Type="http://schemas.openxmlformats.org/officeDocument/2006/relationships/hyperlink" Target="https://www.ncbi.nlm.nih.gov/pubmed/?term=Eisenberg%20D%5bAuthor%5d&amp;cauthor=true&amp;cauthor_uid=21508749"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cbi.nlm.nih.gov/pubmed/27125892"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ncbi.nlm.nih.gov/pubmed/?term=Peipert%20JF%5bAuthor%5d&amp;cauthor=true&amp;cauthor_uid=25198262" TargetMode="External"/><Relationship Id="rId3" Type="http://schemas.openxmlformats.org/officeDocument/2006/relationships/hyperlink" Target="https://www.ncbi.nlm.nih.gov/pubmed/?term=Madden%20T%5bAuthor%5d&amp;cauthor=true&amp;cauthor_uid=25198262" TargetMode="External"/><Relationship Id="rId7" Type="http://schemas.openxmlformats.org/officeDocument/2006/relationships/hyperlink" Target="https://www.ncbi.nlm.nih.gov/pubmed/?term=Eisenberg%20DL%5bAuthor%5d&amp;cauthor=true&amp;cauthor_uid=25198262"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www.ncbi.nlm.nih.gov/pubmed/?term=Secura%20GM%5bAuthor%5d&amp;cauthor=true&amp;cauthor_uid=25198262" TargetMode="External"/><Relationship Id="rId5" Type="http://schemas.openxmlformats.org/officeDocument/2006/relationships/hyperlink" Target="https://www.ncbi.nlm.nih.gov/pubmed/?term=Zhao%20Q%5bAuthor%5d&amp;cauthor=true&amp;cauthor_uid=25198262" TargetMode="External"/><Relationship Id="rId4" Type="http://schemas.openxmlformats.org/officeDocument/2006/relationships/hyperlink" Target="https://www.ncbi.nlm.nih.gov/pubmed/?term=McNicholas%20C%5bAuthor%5d&amp;cauthor=true&amp;cauthor_uid=25198262"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dc.gov/reproductivehealth/UnintendedPregnancy/Contraception_Guidance.ht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Jen </a:t>
            </a:r>
            <a:r>
              <a:rPr lang="es-ES_tradnl" dirty="0" err="1"/>
              <a:t>starts</a:t>
            </a:r>
            <a:endParaRPr lang="es-ES_tradnl" dirty="0"/>
          </a:p>
        </p:txBody>
      </p:sp>
      <p:sp>
        <p:nvSpPr>
          <p:cNvPr id="4" name="Slide Number Placeholder 3"/>
          <p:cNvSpPr>
            <a:spLocks noGrp="1"/>
          </p:cNvSpPr>
          <p:nvPr>
            <p:ph type="sldNum" sz="quarter" idx="10"/>
          </p:nvPr>
        </p:nvSpPr>
        <p:spPr/>
        <p:txBody>
          <a:bodyPr/>
          <a:lstStyle/>
          <a:p>
            <a:fld id="{17CB4670-D62D-9146-A159-273A92441949}" type="slidenum">
              <a:rPr lang="en-US" smtClean="0"/>
              <a:t>3</a:t>
            </a:fld>
            <a:endParaRPr lang="en-US"/>
          </a:p>
        </p:txBody>
      </p:sp>
    </p:spTree>
    <p:extLst>
      <p:ext uri="{BB962C8B-B14F-4D97-AF65-F5344CB8AC3E}">
        <p14:creationId xmlns:p14="http://schemas.microsoft.com/office/powerpoint/2010/main" val="1935332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xfrm>
            <a:off x="739775" y="731838"/>
            <a:ext cx="4364038" cy="245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bwMode="auto">
          <a:xfrm>
            <a:off x="747778" y="3327691"/>
            <a:ext cx="6323584" cy="12274261"/>
          </a:xfrm>
        </p:spPr>
        <p:txBody>
          <a:bodyPr wrap="square" numCol="1" anchor="t" anchorCtr="0" compatLnSpc="1">
            <a:prstTxWarp prst="textNoShape">
              <a:avLst/>
            </a:prstTxWarp>
            <a:noAutofit/>
          </a:bodyPr>
          <a:lstStyle/>
          <a:p>
            <a:pPr marL="246209" indent="-246209">
              <a:lnSpc>
                <a:spcPct val="110000"/>
              </a:lnSpc>
            </a:pPr>
            <a:r>
              <a:rPr lang="en-US" sz="900" u="sng" dirty="0"/>
              <a:t>Talking Points</a:t>
            </a:r>
            <a:endParaRPr lang="en-US" sz="900" dirty="0">
              <a:cs typeface="Arial" charset="0"/>
            </a:endParaRPr>
          </a:p>
          <a:p>
            <a:pPr marL="246209" indent="-246209">
              <a:lnSpc>
                <a:spcPct val="110000"/>
              </a:lnSpc>
              <a:buFontTx/>
              <a:buChar char="•"/>
            </a:pPr>
            <a:r>
              <a:rPr lang="en-US" sz="900" dirty="0">
                <a:cs typeface="Arial" charset="0"/>
              </a:rPr>
              <a:t>3-month injectable (Depo-Provera): A 1-mL crystalline suspension of 150 mg of DMPA is injected intramuscularly into the deltoid or gluteus </a:t>
            </a:r>
            <a:r>
              <a:rPr lang="en-US" sz="900" dirty="0" err="1">
                <a:cs typeface="Arial" charset="0"/>
              </a:rPr>
              <a:t>maximus</a:t>
            </a:r>
            <a:r>
              <a:rPr lang="en-US" sz="900" dirty="0">
                <a:cs typeface="Arial" charset="0"/>
              </a:rPr>
              <a:t> muscle every 11–13 weeks. </a:t>
            </a:r>
          </a:p>
          <a:p>
            <a:pPr marL="246209" indent="-246209">
              <a:lnSpc>
                <a:spcPct val="110000"/>
              </a:lnSpc>
              <a:buFontTx/>
              <a:buChar char="•"/>
            </a:pPr>
            <a:r>
              <a:rPr lang="en-US" sz="900" dirty="0">
                <a:cs typeface="Arial" charset="0"/>
              </a:rPr>
              <a:t>Mechanism of Action:</a:t>
            </a:r>
          </a:p>
          <a:p>
            <a:pPr marL="738628" lvl="1" indent="-246209">
              <a:lnSpc>
                <a:spcPct val="110000"/>
              </a:lnSpc>
              <a:buFont typeface="Wingdings" charset="0"/>
              <a:buChar char="§"/>
            </a:pPr>
            <a:r>
              <a:rPr lang="en-US" sz="900" dirty="0">
                <a:cs typeface="Arial" charset="0"/>
              </a:rPr>
              <a:t>As with other </a:t>
            </a:r>
            <a:r>
              <a:rPr lang="en-US" sz="900" dirty="0" err="1">
                <a:cs typeface="Arial" charset="0"/>
              </a:rPr>
              <a:t>progestins</a:t>
            </a:r>
            <a:r>
              <a:rPr lang="en-US" sz="900" dirty="0">
                <a:cs typeface="Arial" charset="0"/>
              </a:rPr>
              <a:t> it not only prevents ovulation; it also reduces ovarian production of estradiol. </a:t>
            </a:r>
          </a:p>
          <a:p>
            <a:pPr marL="246209" indent="-246209">
              <a:lnSpc>
                <a:spcPct val="110000"/>
              </a:lnSpc>
              <a:buFontTx/>
              <a:buChar char="•"/>
            </a:pPr>
            <a:r>
              <a:rPr lang="en-US" sz="900" dirty="0">
                <a:cs typeface="Arial" charset="0"/>
              </a:rPr>
              <a:t>Candidates:</a:t>
            </a:r>
          </a:p>
          <a:p>
            <a:pPr marL="738628" lvl="1" indent="-246209">
              <a:lnSpc>
                <a:spcPct val="110000"/>
              </a:lnSpc>
              <a:buFont typeface="Wingdings" charset="0"/>
              <a:buChar char="§"/>
            </a:pPr>
            <a:r>
              <a:rPr lang="en-US" sz="900" dirty="0">
                <a:cs typeface="Arial" charset="0"/>
              </a:rPr>
              <a:t>DMPA is a good choice for women who want reversible, nondaily contraception</a:t>
            </a:r>
          </a:p>
          <a:p>
            <a:pPr marL="738628" lvl="1" indent="-246209">
              <a:lnSpc>
                <a:spcPct val="110000"/>
              </a:lnSpc>
              <a:buFont typeface="Wingdings" charset="0"/>
              <a:buChar char="§"/>
            </a:pPr>
            <a:r>
              <a:rPr lang="en-US" sz="900" dirty="0">
                <a:cs typeface="Arial" charset="0"/>
              </a:rPr>
              <a:t>DMPA does not require daily use. The convenience and high efficacy rate of DMPA have made this contraceptive method increasingly popular with teens--the percentage of teens who had used DMPA increased from 10% in 1995 to 21% in 2002.</a:t>
            </a:r>
          </a:p>
          <a:p>
            <a:pPr marL="738628" lvl="1" indent="-246209">
              <a:lnSpc>
                <a:spcPct val="110000"/>
              </a:lnSpc>
              <a:buFont typeface="Wingdings" charset="0"/>
              <a:buChar char="§"/>
            </a:pPr>
            <a:r>
              <a:rPr lang="en-US" sz="900" dirty="0">
                <a:cs typeface="Arial" charset="0"/>
              </a:rPr>
              <a:t>Clinical situations in which estrogen is contraindicated include complicated migraine headaches, diabetes, smokers aged &gt;age 35, and postpartum women. DMPA can be initiated immediately postpartum because it does not contain estrogen--it does not affect breastfeeding.</a:t>
            </a:r>
          </a:p>
          <a:p>
            <a:pPr marL="738628" lvl="1" indent="-246209">
              <a:lnSpc>
                <a:spcPct val="110000"/>
              </a:lnSpc>
              <a:buFont typeface="Wingdings" charset="0"/>
              <a:buChar char="§"/>
            </a:pPr>
            <a:r>
              <a:rPr lang="en-US" sz="900" dirty="0">
                <a:cs typeface="Arial" charset="0"/>
              </a:rPr>
              <a:t>The amenorrhea the majority of DMPA users experience may improve conditions such as menorrhagia, </a:t>
            </a:r>
            <a:r>
              <a:rPr lang="en-US" sz="900" dirty="0" err="1">
                <a:cs typeface="Arial" charset="0"/>
              </a:rPr>
              <a:t>dysmenorrhia</a:t>
            </a:r>
            <a:r>
              <a:rPr lang="en-US" sz="900" dirty="0">
                <a:cs typeface="Arial" charset="0"/>
              </a:rPr>
              <a:t>, and iron deficiency anemia. At least one-half of users develop amenorrhea within 12 months. Amenorrhea may be a desired lifestyle change. DMPA also can decrease the risk of dysfunctional menstrual bleeding in women who are overweight.</a:t>
            </a:r>
          </a:p>
          <a:p>
            <a:pPr marL="738628" lvl="1" indent="-246209">
              <a:lnSpc>
                <a:spcPct val="110000"/>
              </a:lnSpc>
              <a:buFont typeface="Wingdings" charset="0"/>
              <a:buChar char="§"/>
            </a:pPr>
            <a:r>
              <a:rPr lang="en-US" sz="900" dirty="0">
                <a:cs typeface="Arial" charset="0"/>
              </a:rPr>
              <a:t>Women who do not wish to conceive immediately after discontinuing it. </a:t>
            </a:r>
          </a:p>
          <a:p>
            <a:pPr marL="246209" indent="-246209">
              <a:lnSpc>
                <a:spcPct val="110000"/>
              </a:lnSpc>
              <a:buFontTx/>
              <a:buChar char="•"/>
            </a:pPr>
            <a:r>
              <a:rPr lang="en-US" sz="900" dirty="0">
                <a:cs typeface="Arial" charset="0"/>
              </a:rPr>
              <a:t>Advantages:</a:t>
            </a:r>
          </a:p>
          <a:p>
            <a:pPr marL="738628" lvl="1" indent="-246209">
              <a:lnSpc>
                <a:spcPct val="110000"/>
              </a:lnSpc>
              <a:buFont typeface="Wingdings" charset="0"/>
              <a:buChar char="§"/>
            </a:pPr>
            <a:r>
              <a:rPr lang="en-US" sz="900" dirty="0">
                <a:cs typeface="Arial" charset="0"/>
              </a:rPr>
              <a:t>Reduces the risk of endometrial cancer by up to 80%, with continuing protection after discontinuation.</a:t>
            </a:r>
          </a:p>
          <a:p>
            <a:pPr marL="738628" lvl="1" indent="-246209">
              <a:lnSpc>
                <a:spcPct val="110000"/>
              </a:lnSpc>
              <a:buFont typeface="Wingdings" charset="0"/>
              <a:buChar char="§"/>
            </a:pPr>
            <a:r>
              <a:rPr lang="en-US" sz="900" dirty="0">
                <a:cs typeface="Arial" charset="0"/>
              </a:rPr>
              <a:t>Reduces risk of PID and uterine </a:t>
            </a:r>
            <a:r>
              <a:rPr lang="en-US" sz="900" dirty="0" err="1">
                <a:cs typeface="Arial" charset="0"/>
              </a:rPr>
              <a:t>leiomyomata</a:t>
            </a:r>
            <a:endParaRPr lang="en-US" sz="900" dirty="0">
              <a:cs typeface="Arial" charset="0"/>
            </a:endParaRPr>
          </a:p>
          <a:p>
            <a:pPr marL="738628" lvl="1" indent="-246209">
              <a:lnSpc>
                <a:spcPct val="110000"/>
              </a:lnSpc>
              <a:buFont typeface="Wingdings" charset="0"/>
              <a:buChar char="§"/>
            </a:pPr>
            <a:r>
              <a:rPr lang="en-US" sz="900" dirty="0">
                <a:cs typeface="Arial" charset="0"/>
              </a:rPr>
              <a:t>Can decrease the number and severity of crises in patients with sickle cell anemia.</a:t>
            </a:r>
          </a:p>
          <a:p>
            <a:pPr marL="246209" indent="-246209">
              <a:lnSpc>
                <a:spcPct val="110000"/>
              </a:lnSpc>
              <a:buFontTx/>
              <a:buChar char="•"/>
            </a:pPr>
            <a:r>
              <a:rPr lang="en-US" sz="900" dirty="0">
                <a:cs typeface="Arial" charset="0"/>
              </a:rPr>
              <a:t>Contraindication:</a:t>
            </a:r>
          </a:p>
          <a:p>
            <a:pPr marL="738628" lvl="1" indent="-246209">
              <a:lnSpc>
                <a:spcPct val="110000"/>
              </a:lnSpc>
              <a:buFont typeface="Wingdings" charset="0"/>
              <a:buChar char="§"/>
            </a:pPr>
            <a:r>
              <a:rPr lang="en-US" sz="900" dirty="0">
                <a:cs typeface="Arial" charset="0"/>
              </a:rPr>
              <a:t>Known or suspected malignancy of the breast (WHO Medical Eligibility Criteria for Contraceptive Use, 3rd edition 2004).</a:t>
            </a:r>
          </a:p>
          <a:p>
            <a:pPr marL="246209" indent="-246209">
              <a:lnSpc>
                <a:spcPct val="110000"/>
              </a:lnSpc>
              <a:buFontTx/>
              <a:buChar char="•"/>
            </a:pPr>
            <a:r>
              <a:rPr lang="en-US" sz="900" dirty="0">
                <a:cs typeface="Arial" charset="0"/>
              </a:rPr>
              <a:t>Disadvantages:</a:t>
            </a:r>
          </a:p>
          <a:p>
            <a:pPr marL="738628" lvl="1" indent="-246209">
              <a:lnSpc>
                <a:spcPct val="110000"/>
              </a:lnSpc>
              <a:buFont typeface="Wingdings" charset="0"/>
              <a:buChar char="§"/>
            </a:pPr>
            <a:r>
              <a:rPr lang="en-US" sz="900" dirty="0">
                <a:cs typeface="Arial" charset="0"/>
              </a:rPr>
              <a:t>Weight gain: The data suggests that weight gain with DMPA varies from person to person. </a:t>
            </a:r>
          </a:p>
          <a:p>
            <a:pPr marL="738628" lvl="1" indent="-246209">
              <a:lnSpc>
                <a:spcPct val="110000"/>
              </a:lnSpc>
              <a:buFont typeface="Wingdings" charset="0"/>
              <a:buChar char="§"/>
            </a:pPr>
            <a:r>
              <a:rPr lang="en-US" sz="900" dirty="0">
                <a:cs typeface="Arial" charset="0"/>
              </a:rPr>
              <a:t>Menstrual irregularities: Most women have an altered menstrual cycle with DMPA, including irregular bleeding and spotting, and rarely heavy bleeding, for at least the first 3 months of use. These menstrual changes decrease over time. By one year, up to 70% of women have amenorrhea. </a:t>
            </a:r>
          </a:p>
          <a:p>
            <a:pPr marL="738628" lvl="1" indent="-246209">
              <a:lnSpc>
                <a:spcPct val="110000"/>
              </a:lnSpc>
              <a:buFont typeface="Wingdings" charset="0"/>
              <a:buChar char="§"/>
            </a:pPr>
            <a:r>
              <a:rPr lang="en-US" sz="900" dirty="0">
                <a:cs typeface="Arial" charset="0"/>
              </a:rPr>
              <a:t>Bone mineral density (as discussed in </a:t>
            </a:r>
            <a:r>
              <a:rPr lang="en-US" sz="900" dirty="0" err="1">
                <a:cs typeface="Arial" charset="0"/>
              </a:rPr>
              <a:t>Mikayla</a:t>
            </a:r>
            <a:r>
              <a:rPr lang="en-US" sz="900" dirty="0">
                <a:cs typeface="Arial" charset="0"/>
              </a:rPr>
              <a:t> case study)</a:t>
            </a:r>
          </a:p>
          <a:p>
            <a:pPr marL="738628" lvl="1" indent="-246209">
              <a:lnSpc>
                <a:spcPct val="110000"/>
              </a:lnSpc>
              <a:buFont typeface="Wingdings" charset="0"/>
              <a:buChar char="§"/>
            </a:pPr>
            <a:r>
              <a:rPr lang="en-US" sz="900" dirty="0">
                <a:cs typeface="Arial" charset="0"/>
              </a:rPr>
              <a:t>Return to fertility: The median time to conception for those who do conceive is 10 months following the last injection. </a:t>
            </a:r>
          </a:p>
          <a:p>
            <a:pPr marL="246209" indent="-246209">
              <a:lnSpc>
                <a:spcPct val="110000"/>
              </a:lnSpc>
              <a:buFontTx/>
              <a:buChar char="•"/>
            </a:pPr>
            <a:r>
              <a:rPr lang="en-US" sz="900" dirty="0">
                <a:cs typeface="Arial" charset="0"/>
              </a:rPr>
              <a:t>CDC updated its recommendations in 2012 to indicate that data are inconclusive as to whether women using DMPA might be at increased risk for HIV acquisition, and that these women should be strongly advised to always also use either female or male condoms and take other HIV preventive measures. [CDC 2012]</a:t>
            </a:r>
          </a:p>
          <a:p>
            <a:pPr marL="246209" indent="-246209"/>
            <a:endParaRPr lang="en-US" sz="1000" dirty="0">
              <a:cs typeface="Arial" charset="0"/>
            </a:endParaRPr>
          </a:p>
          <a:p>
            <a:pPr marL="246209" indent="-246209"/>
            <a:r>
              <a:rPr lang="en-US" sz="900" u="sng" dirty="0">
                <a:cs typeface="Arial" charset="0"/>
              </a:rPr>
              <a:t>References</a:t>
            </a:r>
          </a:p>
          <a:p>
            <a:pPr marL="246209" indent="-246209">
              <a:buFontTx/>
              <a:buChar char="•"/>
            </a:pPr>
            <a:r>
              <a:rPr lang="en-US" sz="900" dirty="0">
                <a:cs typeface="Arial" charset="0"/>
              </a:rPr>
              <a:t>ACOG practice bulletin. No. 73: Use of hormonal contraception in women with coexisting medical conditions. </a:t>
            </a:r>
            <a:r>
              <a:rPr lang="en-US" sz="900" dirty="0" err="1">
                <a:cs typeface="Arial" charset="0"/>
              </a:rPr>
              <a:t>Obstet</a:t>
            </a:r>
            <a:r>
              <a:rPr lang="en-US" sz="900" dirty="0">
                <a:cs typeface="Arial" charset="0"/>
              </a:rPr>
              <a:t> </a:t>
            </a:r>
            <a:r>
              <a:rPr lang="en-US" sz="900" dirty="0" err="1">
                <a:cs typeface="Arial" charset="0"/>
              </a:rPr>
              <a:t>Gynecol</a:t>
            </a:r>
            <a:r>
              <a:rPr lang="en-US" sz="900" dirty="0">
                <a:cs typeface="Arial" charset="0"/>
              </a:rPr>
              <a:t> 2006;107:1453–72.</a:t>
            </a:r>
          </a:p>
          <a:p>
            <a:pPr marL="246209" indent="-246209">
              <a:buFontTx/>
              <a:buChar char="•"/>
            </a:pPr>
            <a:r>
              <a:rPr lang="en-US" sz="900" dirty="0">
                <a:cs typeface="Arial" charset="0"/>
              </a:rPr>
              <a:t>Cromer BA, </a:t>
            </a:r>
            <a:r>
              <a:rPr lang="en-US" sz="900" dirty="0" err="1">
                <a:cs typeface="Arial" charset="0"/>
              </a:rPr>
              <a:t>Lazebnik</a:t>
            </a:r>
            <a:r>
              <a:rPr lang="en-US" sz="900" dirty="0">
                <a:cs typeface="Arial" charset="0"/>
              </a:rPr>
              <a:t> R, Rome E, et al. Double-blinded randomized controlled trial of estrogen supplementation in adolescent girls who receive depot </a:t>
            </a:r>
            <a:r>
              <a:rPr lang="en-US" sz="900" dirty="0" err="1">
                <a:cs typeface="Arial" charset="0"/>
              </a:rPr>
              <a:t>medroxyprogesterone</a:t>
            </a:r>
            <a:r>
              <a:rPr lang="en-US" sz="900" dirty="0">
                <a:cs typeface="Arial" charset="0"/>
              </a:rPr>
              <a:t> acetate for contraception. Am J </a:t>
            </a:r>
            <a:r>
              <a:rPr lang="en-US" sz="900" dirty="0" err="1">
                <a:cs typeface="Arial" charset="0"/>
              </a:rPr>
              <a:t>Obstet</a:t>
            </a:r>
            <a:r>
              <a:rPr lang="en-US" sz="900" dirty="0">
                <a:cs typeface="Arial" charset="0"/>
              </a:rPr>
              <a:t> Gynecol. 2005;192(1):42-47.</a:t>
            </a:r>
          </a:p>
          <a:p>
            <a:pPr marL="246209" indent="-246209">
              <a:buFontTx/>
              <a:buChar char="•"/>
            </a:pPr>
            <a:r>
              <a:rPr lang="en-US" sz="900" dirty="0" err="1">
                <a:cs typeface="Arial" charset="0"/>
              </a:rPr>
              <a:t>Cullins</a:t>
            </a:r>
            <a:r>
              <a:rPr lang="en-US" sz="900" dirty="0">
                <a:cs typeface="Arial" charset="0"/>
              </a:rPr>
              <a:t> VE. </a:t>
            </a:r>
            <a:r>
              <a:rPr lang="en-US" sz="900" dirty="0" err="1">
                <a:cs typeface="Arial" charset="0"/>
              </a:rPr>
              <a:t>Noncontraceptive</a:t>
            </a:r>
            <a:r>
              <a:rPr lang="en-US" sz="900" dirty="0">
                <a:cs typeface="Arial" charset="0"/>
              </a:rPr>
              <a:t> benefits and therapeutic uses of depot </a:t>
            </a:r>
            <a:r>
              <a:rPr lang="en-US" sz="900" dirty="0" err="1">
                <a:cs typeface="Arial" charset="0"/>
              </a:rPr>
              <a:t>medroxyprogesterone</a:t>
            </a:r>
            <a:r>
              <a:rPr lang="en-US" sz="900" dirty="0">
                <a:cs typeface="Arial" charset="0"/>
              </a:rPr>
              <a:t> acetate. J </a:t>
            </a:r>
            <a:r>
              <a:rPr lang="en-US" sz="900" dirty="0" err="1">
                <a:cs typeface="Arial" charset="0"/>
              </a:rPr>
              <a:t>Reprod</a:t>
            </a:r>
            <a:r>
              <a:rPr lang="en-US" sz="900" dirty="0">
                <a:cs typeface="Arial" charset="0"/>
              </a:rPr>
              <a:t> Med. 1996;41(5 </a:t>
            </a:r>
            <a:r>
              <a:rPr lang="en-US" sz="900" dirty="0" err="1">
                <a:cs typeface="Arial" charset="0"/>
              </a:rPr>
              <a:t>Suppl</a:t>
            </a:r>
            <a:r>
              <a:rPr lang="en-US" sz="900" dirty="0">
                <a:cs typeface="Arial" charset="0"/>
              </a:rPr>
              <a:t>):428-433. Review.</a:t>
            </a:r>
          </a:p>
          <a:p>
            <a:pPr marL="246209" indent="-246209">
              <a:buFontTx/>
              <a:buChar char="•"/>
            </a:pPr>
            <a:r>
              <a:rPr lang="en-US" sz="900" dirty="0">
                <a:cs typeface="Arial" charset="0"/>
              </a:rPr>
              <a:t>FDA Talk Paper. Black box warning added concerning long-term use of Depo-Provera contraceptive injection. US Food and Drug Administration web site. Available at: http://</a:t>
            </a:r>
            <a:r>
              <a:rPr lang="en-US" sz="900" dirty="0" err="1">
                <a:cs typeface="Arial" charset="0"/>
              </a:rPr>
              <a:t>www.fda.gov</a:t>
            </a:r>
            <a:r>
              <a:rPr lang="en-US" sz="900" dirty="0">
                <a:cs typeface="Arial" charset="0"/>
              </a:rPr>
              <a:t>/</a:t>
            </a:r>
            <a:r>
              <a:rPr lang="en-US" sz="900" dirty="0" err="1">
                <a:cs typeface="Arial" charset="0"/>
              </a:rPr>
              <a:t>bbs</a:t>
            </a:r>
            <a:r>
              <a:rPr lang="en-US" sz="900" dirty="0">
                <a:cs typeface="Arial" charset="0"/>
              </a:rPr>
              <a:t>/topics/ANSWERS/2004/ANS01325.html. </a:t>
            </a:r>
          </a:p>
          <a:p>
            <a:pPr marL="246209" indent="-246209">
              <a:buFontTx/>
              <a:buChar char="•"/>
            </a:pPr>
            <a:r>
              <a:rPr lang="en-US" sz="900" dirty="0" err="1">
                <a:cs typeface="Arial" charset="0"/>
              </a:rPr>
              <a:t>Kaunitz</a:t>
            </a:r>
            <a:r>
              <a:rPr lang="en-US" sz="900" dirty="0">
                <a:cs typeface="Arial" charset="0"/>
              </a:rPr>
              <a:t> AM. Current concepts regarding use of DMPA. J </a:t>
            </a:r>
            <a:r>
              <a:rPr lang="en-US" sz="900" dirty="0" err="1">
                <a:cs typeface="Arial" charset="0"/>
              </a:rPr>
              <a:t>Reprod</a:t>
            </a:r>
            <a:r>
              <a:rPr lang="en-US" sz="900" dirty="0">
                <a:cs typeface="Arial" charset="0"/>
              </a:rPr>
              <a:t> Med. 2002;47(9 </a:t>
            </a:r>
            <a:r>
              <a:rPr lang="en-US" sz="900" dirty="0" err="1">
                <a:cs typeface="Arial" charset="0"/>
              </a:rPr>
              <a:t>Suppl</a:t>
            </a:r>
            <a:r>
              <a:rPr lang="en-US" sz="900" dirty="0">
                <a:cs typeface="Arial" charset="0"/>
              </a:rPr>
              <a:t>):785-789.</a:t>
            </a:r>
          </a:p>
          <a:p>
            <a:pPr marL="246209" indent="-246209">
              <a:buFontTx/>
              <a:buChar char="•"/>
            </a:pPr>
            <a:r>
              <a:rPr lang="en-US" sz="900" dirty="0" err="1">
                <a:cs typeface="Arial" charset="0"/>
              </a:rPr>
              <a:t>Kaunitz</a:t>
            </a:r>
            <a:r>
              <a:rPr lang="en-US" sz="900" dirty="0">
                <a:cs typeface="Arial" charset="0"/>
              </a:rPr>
              <a:t> AM, Arias R, McClung M. Bone density recovery after depot </a:t>
            </a:r>
            <a:r>
              <a:rPr lang="en-US" sz="900" dirty="0" err="1">
                <a:cs typeface="Arial" charset="0"/>
              </a:rPr>
              <a:t>medroxyprogesterone</a:t>
            </a:r>
            <a:r>
              <a:rPr lang="en-US" sz="900" dirty="0">
                <a:cs typeface="Arial" charset="0"/>
              </a:rPr>
              <a:t> acetate injectable contraception use. Contraception 77 (2008) 67-76.</a:t>
            </a:r>
          </a:p>
          <a:p>
            <a:pPr marL="246209" indent="-246209">
              <a:buFontTx/>
              <a:buChar char="•"/>
            </a:pPr>
            <a:r>
              <a:rPr lang="en-US" sz="900" dirty="0" err="1">
                <a:cs typeface="Arial" charset="0"/>
              </a:rPr>
              <a:t>Kaunitz</a:t>
            </a:r>
            <a:r>
              <a:rPr lang="en-US" sz="900" dirty="0">
                <a:cs typeface="Arial" charset="0"/>
              </a:rPr>
              <a:t> A, Shields W. Depo-Provera</a:t>
            </a:r>
            <a:r>
              <a:rPr lang="ja-JP" altLang="en-US" sz="900" dirty="0">
                <a:cs typeface="Arial" charset="0"/>
              </a:rPr>
              <a:t>’</a:t>
            </a:r>
            <a:r>
              <a:rPr lang="en-US" altLang="ja-JP" sz="900" dirty="0">
                <a:cs typeface="Arial" charset="0"/>
              </a:rPr>
              <a:t>s black box: time to reconsider? Contraception. 2005;72(3): 165-167.</a:t>
            </a:r>
          </a:p>
          <a:p>
            <a:pPr marL="246209" indent="-246209">
              <a:buFontTx/>
              <a:buChar char="•"/>
            </a:pPr>
            <a:r>
              <a:rPr lang="en-US" sz="900" dirty="0" err="1">
                <a:cs typeface="Arial" charset="0"/>
              </a:rPr>
              <a:t>Leeman</a:t>
            </a:r>
            <a:r>
              <a:rPr lang="en-US" sz="900" dirty="0">
                <a:cs typeface="Arial" charset="0"/>
              </a:rPr>
              <a:t> L. Medical barriers to effective contraception. </a:t>
            </a:r>
            <a:r>
              <a:rPr lang="en-US" sz="900" dirty="0" err="1">
                <a:cs typeface="Arial" charset="0"/>
              </a:rPr>
              <a:t>Obstet</a:t>
            </a:r>
            <a:r>
              <a:rPr lang="en-US" sz="900" dirty="0">
                <a:cs typeface="Arial" charset="0"/>
              </a:rPr>
              <a:t> </a:t>
            </a:r>
            <a:r>
              <a:rPr lang="en-US" sz="900" dirty="0" err="1">
                <a:cs typeface="Arial" charset="0"/>
              </a:rPr>
              <a:t>Gynecol</a:t>
            </a:r>
            <a:r>
              <a:rPr lang="en-US" sz="900" dirty="0">
                <a:cs typeface="Arial" charset="0"/>
              </a:rPr>
              <a:t> </a:t>
            </a:r>
            <a:r>
              <a:rPr lang="en-US" sz="900" dirty="0" err="1">
                <a:cs typeface="Arial" charset="0"/>
              </a:rPr>
              <a:t>Clin</a:t>
            </a:r>
            <a:r>
              <a:rPr lang="en-US" sz="900" dirty="0">
                <a:cs typeface="Arial" charset="0"/>
              </a:rPr>
              <a:t> N Amer. 34 (2007) 19-29.</a:t>
            </a:r>
          </a:p>
          <a:p>
            <a:pPr marL="246209" indent="-246209">
              <a:buFontTx/>
              <a:buChar char="•"/>
            </a:pPr>
            <a:r>
              <a:rPr lang="en-US" sz="900" dirty="0">
                <a:cs typeface="Arial" charset="0"/>
              </a:rPr>
              <a:t>Rosenberg L et al. Bone status after cessation of use of injectable progestin contraceptives. Contraception 2007 Dec; 76:425.</a:t>
            </a:r>
          </a:p>
          <a:p>
            <a:pPr marL="246209" indent="-246209">
              <a:buFontTx/>
              <a:buChar char="•"/>
            </a:pPr>
            <a:r>
              <a:rPr lang="en-US" sz="900" dirty="0">
                <a:cs typeface="Arial" charset="0"/>
              </a:rPr>
              <a:t>Thomas DB, Ray RM. Depot-</a:t>
            </a:r>
            <a:r>
              <a:rPr lang="en-US" sz="900" dirty="0" err="1">
                <a:cs typeface="Arial" charset="0"/>
              </a:rPr>
              <a:t>medroxyprogesterone</a:t>
            </a:r>
            <a:r>
              <a:rPr lang="en-US" sz="900" dirty="0">
                <a:cs typeface="Arial" charset="0"/>
              </a:rPr>
              <a:t> acetate (DMPA) and risk of invasive adenocarcinomas and </a:t>
            </a:r>
            <a:r>
              <a:rPr lang="en-US" sz="900" dirty="0" err="1">
                <a:cs typeface="Arial" charset="0"/>
              </a:rPr>
              <a:t>adenosquamous</a:t>
            </a:r>
            <a:r>
              <a:rPr lang="en-US" sz="900" dirty="0">
                <a:cs typeface="Arial" charset="0"/>
              </a:rPr>
              <a:t> carcinomas of the uterine cervix. WHO Collaborative Study of </a:t>
            </a:r>
            <a:r>
              <a:rPr lang="en-US" sz="900" dirty="0" err="1">
                <a:cs typeface="Arial" charset="0"/>
              </a:rPr>
              <a:t>Neoplasia</a:t>
            </a:r>
            <a:r>
              <a:rPr lang="en-US" sz="900" dirty="0">
                <a:cs typeface="Arial" charset="0"/>
              </a:rPr>
              <a:t> and Steroid Contraceptives. </a:t>
            </a:r>
            <a:r>
              <a:rPr lang="en-US" sz="900" dirty="0">
                <a:cs typeface="Arial" charset="0"/>
                <a:hlinkClick r:id="rId3"/>
              </a:rPr>
              <a:t>Contraception.</a:t>
            </a:r>
            <a:r>
              <a:rPr lang="en-US" sz="900" dirty="0">
                <a:cs typeface="Arial" charset="0"/>
              </a:rPr>
              <a:t> 1995;52(5):307-312. </a:t>
            </a:r>
          </a:p>
          <a:p>
            <a:pPr marL="246209" indent="-246209">
              <a:buFontTx/>
              <a:buChar char="•"/>
            </a:pPr>
            <a:r>
              <a:rPr lang="en-US" sz="900" dirty="0" err="1">
                <a:cs typeface="Arial" charset="0"/>
              </a:rPr>
              <a:t>Trussel</a:t>
            </a:r>
            <a:r>
              <a:rPr lang="en-US" sz="900" dirty="0">
                <a:cs typeface="Arial" charset="0"/>
              </a:rPr>
              <a:t> J. Contraceptive efficacy. In Hatcher RA, </a:t>
            </a:r>
            <a:r>
              <a:rPr lang="en-US" sz="900" dirty="0" err="1">
                <a:cs typeface="Arial" charset="0"/>
              </a:rPr>
              <a:t>Trussel</a:t>
            </a:r>
            <a:r>
              <a:rPr lang="en-US" sz="900" dirty="0">
                <a:cs typeface="Arial" charset="0"/>
              </a:rPr>
              <a:t> J, Nelson AL, Cates W, Stewart FH, </a:t>
            </a:r>
            <a:r>
              <a:rPr lang="en-US" sz="900" dirty="0" err="1">
                <a:cs typeface="Arial" charset="0"/>
              </a:rPr>
              <a:t>Kowal</a:t>
            </a:r>
            <a:r>
              <a:rPr lang="en-US" sz="900" dirty="0">
                <a:cs typeface="Arial" charset="0"/>
              </a:rPr>
              <a:t> D. Contraceptive Technology: 20</a:t>
            </a:r>
            <a:r>
              <a:rPr lang="en-US" sz="900" baseline="30000" dirty="0">
                <a:cs typeface="Arial" charset="0"/>
              </a:rPr>
              <a:t>th</a:t>
            </a:r>
            <a:r>
              <a:rPr lang="en-US" sz="900" dirty="0">
                <a:cs typeface="Arial" charset="0"/>
              </a:rPr>
              <a:t> revised ed. New York, NY: Ardent Media, 2011.</a:t>
            </a:r>
          </a:p>
          <a:p>
            <a:pPr marL="246209" indent="-246209">
              <a:buFontTx/>
              <a:buChar char="•"/>
            </a:pPr>
            <a:r>
              <a:rPr lang="en-US" sz="900" dirty="0" err="1">
                <a:cs typeface="Arial" charset="0"/>
              </a:rPr>
              <a:t>Trussel</a:t>
            </a:r>
            <a:r>
              <a:rPr lang="en-US" sz="900" dirty="0">
                <a:cs typeface="Arial" charset="0"/>
              </a:rPr>
              <a:t> J. Contraceptive failure in the United States. Contraception. 2004;70(2):89-96.</a:t>
            </a:r>
          </a:p>
          <a:p>
            <a:pPr marL="246209" indent="-246209">
              <a:buFontTx/>
              <a:buChar char="•"/>
            </a:pPr>
            <a:r>
              <a:rPr lang="en-US" sz="900" dirty="0">
                <a:cs typeface="Arial" charset="0"/>
              </a:rPr>
              <a:t>US Approved Prescribing Information for DMPA Contraceptive Injection, Pharmacia &amp; Upjohn Co. </a:t>
            </a:r>
            <a:r>
              <a:rPr lang="en-US" sz="900" dirty="0" err="1">
                <a:cs typeface="Arial" charset="0"/>
              </a:rPr>
              <a:t>www.pharmacia.com</a:t>
            </a:r>
            <a:r>
              <a:rPr lang="en-US" sz="900" dirty="0">
                <a:cs typeface="Arial" charset="0"/>
              </a:rPr>
              <a:t> 1999. </a:t>
            </a:r>
          </a:p>
          <a:p>
            <a:pPr marL="246209" indent="-246209">
              <a:buFontTx/>
              <a:buChar char="•"/>
            </a:pPr>
            <a:r>
              <a:rPr lang="en-US" sz="900" dirty="0" err="1">
                <a:cs typeface="Arial" charset="0"/>
              </a:rPr>
              <a:t>Westhoff</a:t>
            </a:r>
            <a:r>
              <a:rPr lang="en-US" sz="900" dirty="0">
                <a:cs typeface="Arial" charset="0"/>
              </a:rPr>
              <a:t> C. Depot-</a:t>
            </a:r>
            <a:r>
              <a:rPr lang="en-US" sz="900" dirty="0" err="1">
                <a:cs typeface="Arial" charset="0"/>
              </a:rPr>
              <a:t>medroxyprogesterone</a:t>
            </a:r>
            <a:r>
              <a:rPr lang="en-US" sz="900" dirty="0">
                <a:cs typeface="Arial" charset="0"/>
              </a:rPr>
              <a:t> acetate injection (Depo-Provera®): a highly effective contraceptive option with proven long-term safety. Contraception. 2003;68(2):75-87.</a:t>
            </a:r>
          </a:p>
          <a:p>
            <a:pPr marL="246209" indent="-246209">
              <a:buFontTx/>
              <a:buChar char="•"/>
            </a:pPr>
            <a:r>
              <a:rPr lang="en-US" sz="900" dirty="0">
                <a:cs typeface="Arial" charset="0"/>
              </a:rPr>
              <a:t>WHO Medical Eligibility Criteria for Contraceptive Use, 3rd edition 2004.</a:t>
            </a:r>
          </a:p>
          <a:p>
            <a:pPr marL="246209" indent="-246209">
              <a:buFontTx/>
              <a:buChar char="•"/>
            </a:pPr>
            <a:r>
              <a:rPr lang="en-US" sz="900" dirty="0">
                <a:cs typeface="Arial" charset="0"/>
              </a:rPr>
              <a:t>World Health Organization. WHO statement on hormonal contraception and bone health. Available at: http://</a:t>
            </a:r>
            <a:r>
              <a:rPr lang="en-US" sz="900" dirty="0" err="1">
                <a:cs typeface="Arial" charset="0"/>
              </a:rPr>
              <a:t>www.who.int</a:t>
            </a:r>
            <a:r>
              <a:rPr lang="en-US" sz="900" dirty="0">
                <a:cs typeface="Arial" charset="0"/>
              </a:rPr>
              <a:t>/reproductive-health/</a:t>
            </a:r>
            <a:r>
              <a:rPr lang="en-US" sz="900" dirty="0" err="1">
                <a:cs typeface="Arial" charset="0"/>
              </a:rPr>
              <a:t>family_planning</a:t>
            </a:r>
            <a:r>
              <a:rPr lang="en-US" sz="900" dirty="0">
                <a:cs typeface="Arial" charset="0"/>
              </a:rPr>
              <a:t>/</a:t>
            </a:r>
            <a:r>
              <a:rPr lang="en-US" sz="900" dirty="0" err="1">
                <a:cs typeface="Arial" charset="0"/>
              </a:rPr>
              <a:t>bone_health</a:t>
            </a:r>
            <a:r>
              <a:rPr lang="en-US" sz="900" dirty="0">
                <a:cs typeface="Arial" charset="0"/>
              </a:rPr>
              <a:t>. html. </a:t>
            </a:r>
          </a:p>
          <a:p>
            <a:pPr marL="246209" indent="-246209">
              <a:buFontTx/>
              <a:buChar char="•"/>
            </a:pPr>
            <a:r>
              <a:rPr lang="en-US" sz="900" dirty="0">
                <a:cs typeface="Arial" charset="0"/>
              </a:rPr>
              <a:t>Centers for Disease Control and Prevention (CDC). Update to CDC's U.S. Medical Eligibility Criteria for Contraceptive Use, 2010: revised recommendations for the use of hormonal contraception among women at high risk for HIV infection or infected with HIV. MMWR </a:t>
            </a:r>
            <a:r>
              <a:rPr lang="en-US" sz="900" dirty="0" err="1">
                <a:cs typeface="Arial" charset="0"/>
              </a:rPr>
              <a:t>Morb</a:t>
            </a:r>
            <a:r>
              <a:rPr lang="en-US" sz="900" dirty="0">
                <a:cs typeface="Arial" charset="0"/>
              </a:rPr>
              <a:t> Mortal </a:t>
            </a:r>
            <a:r>
              <a:rPr lang="en-US" sz="900" dirty="0" err="1">
                <a:cs typeface="Arial" charset="0"/>
              </a:rPr>
              <a:t>Wkly</a:t>
            </a:r>
            <a:r>
              <a:rPr lang="en-US" sz="900" dirty="0">
                <a:cs typeface="Arial" charset="0"/>
              </a:rPr>
              <a:t> Rep. 2012 Jun 22;61(24):449-52 </a:t>
            </a:r>
          </a:p>
          <a:p>
            <a:pPr marL="246209" indent="-246209">
              <a:buFontTx/>
              <a:buChar char="•"/>
            </a:pPr>
            <a:endParaRPr lang="en-US" sz="900" dirty="0">
              <a:cs typeface="Arial" charset="0"/>
            </a:endParaRPr>
          </a:p>
          <a:p>
            <a:pPr marL="246209" indent="-246209"/>
            <a:r>
              <a:rPr lang="en-US" sz="900" dirty="0"/>
              <a:t>---</a:t>
            </a:r>
          </a:p>
          <a:p>
            <a:pPr marL="246209" indent="-246209"/>
            <a:r>
              <a:rPr lang="en-US" sz="900" dirty="0"/>
              <a:t>Original content for this slide submitted by ARHP</a:t>
            </a:r>
            <a:r>
              <a:rPr lang="ja-JP" altLang="en-US" sz="900" dirty="0"/>
              <a:t>’</a:t>
            </a:r>
            <a:r>
              <a:rPr lang="en-US" altLang="ja-JP" sz="900" dirty="0"/>
              <a:t>s Clinical Advisory Committee for </a:t>
            </a:r>
            <a:r>
              <a:rPr lang="en-US" altLang="ja-JP" sz="900" i="1" dirty="0"/>
              <a:t>Choosing a Birth Control Method  </a:t>
            </a:r>
            <a:r>
              <a:rPr lang="en-US" altLang="ja-JP" sz="900" dirty="0"/>
              <a:t>in May 2009. Original funding received from Bayer, </a:t>
            </a:r>
            <a:r>
              <a:rPr lang="en-US" altLang="ja-JP" sz="900" dirty="0" err="1"/>
              <a:t>Duramed</a:t>
            </a:r>
            <a:r>
              <a:rPr lang="en-US" altLang="ja-JP" sz="900" dirty="0"/>
              <a:t> and Schering Plough. </a:t>
            </a:r>
            <a:r>
              <a:rPr lang="en-US" sz="900" dirty="0"/>
              <a:t>Updates were made possible by funding received from Bayer Healthcare Pharmaceuticals, </a:t>
            </a:r>
            <a:r>
              <a:rPr lang="en-US" sz="900" dirty="0" err="1"/>
              <a:t>Conceptus</a:t>
            </a:r>
            <a:r>
              <a:rPr lang="en-US" sz="900" dirty="0"/>
              <a:t>, Inc., and </a:t>
            </a:r>
            <a:r>
              <a:rPr lang="en-US" sz="900" dirty="0" err="1"/>
              <a:t>Teva</a:t>
            </a:r>
            <a:r>
              <a:rPr lang="en-US" sz="900" dirty="0"/>
              <a:t> Pharmaceuticals educational grants. </a:t>
            </a:r>
            <a:r>
              <a:rPr lang="en-US" altLang="ja-JP" sz="900" dirty="0"/>
              <a:t>This slide is available at </a:t>
            </a:r>
            <a:r>
              <a:rPr lang="en-US" altLang="ja-JP" sz="900" dirty="0" err="1"/>
              <a:t>www.arhp.org</a:t>
            </a:r>
            <a:r>
              <a:rPr lang="en-US" altLang="ja-JP" sz="900" dirty="0"/>
              <a:t>/core. </a:t>
            </a:r>
          </a:p>
          <a:p>
            <a:pPr marL="246209" indent="-246209">
              <a:spcBef>
                <a:spcPct val="0"/>
              </a:spcBef>
              <a:buFontTx/>
              <a:buChar char="•"/>
            </a:pPr>
            <a:endParaRPr lang="en-US" sz="700" b="1" dirty="0">
              <a:cs typeface="Arial" charset="0"/>
            </a:endParaRPr>
          </a:p>
          <a:p>
            <a:pPr marL="246209" indent="-246209"/>
            <a:endParaRPr lang="en-US" sz="700" dirty="0"/>
          </a:p>
          <a:p>
            <a:pPr marL="246209" indent="-246209">
              <a:buFontTx/>
              <a:buChar char="•"/>
            </a:pPr>
            <a:endParaRPr lang="en-US" sz="700" dirty="0">
              <a:cs typeface="Arial" charset="0"/>
            </a:endParaRPr>
          </a:p>
          <a:p>
            <a:pPr marL="246209" indent="-246209">
              <a:lnSpc>
                <a:spcPct val="60000"/>
              </a:lnSpc>
              <a:buFontTx/>
              <a:buChar char="•"/>
            </a:pPr>
            <a:endParaRPr lang="en-US" sz="200" dirty="0">
              <a:latin typeface="Verdana" charset="0"/>
            </a:endParaRPr>
          </a:p>
        </p:txBody>
      </p:sp>
    </p:spTree>
    <p:extLst>
      <p:ext uri="{BB962C8B-B14F-4D97-AF65-F5344CB8AC3E}">
        <p14:creationId xmlns:p14="http://schemas.microsoft.com/office/powerpoint/2010/main" val="1454722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1200">
                <a:solidFill>
                  <a:schemeClr val="tx1"/>
                </a:solidFill>
                <a:latin typeface="Verdana" charset="0"/>
                <a:ea typeface="ＭＳ Ｐゴシック" charset="0"/>
                <a:cs typeface="ＭＳ Ｐゴシック" charset="0"/>
              </a:defRPr>
            </a:lvl1pPr>
            <a:lvl2pPr marL="800181" indent="-307761">
              <a:defRPr sz="1200">
                <a:solidFill>
                  <a:schemeClr val="tx1"/>
                </a:solidFill>
                <a:latin typeface="Verdana" charset="0"/>
                <a:ea typeface="ＭＳ Ｐゴシック" charset="0"/>
              </a:defRPr>
            </a:lvl2pPr>
            <a:lvl3pPr marL="1231049" indent="-246209">
              <a:defRPr sz="1200">
                <a:solidFill>
                  <a:schemeClr val="tx1"/>
                </a:solidFill>
                <a:latin typeface="Verdana" charset="0"/>
                <a:ea typeface="ＭＳ Ｐゴシック" charset="0"/>
              </a:defRPr>
            </a:lvl3pPr>
            <a:lvl4pPr marL="1723467" indent="-246209">
              <a:defRPr sz="1200">
                <a:solidFill>
                  <a:schemeClr val="tx1"/>
                </a:solidFill>
                <a:latin typeface="Verdana" charset="0"/>
                <a:ea typeface="ＭＳ Ｐゴシック" charset="0"/>
              </a:defRPr>
            </a:lvl4pPr>
            <a:lvl5pPr marL="2215887" indent="-246209">
              <a:defRPr sz="1200">
                <a:solidFill>
                  <a:schemeClr val="tx1"/>
                </a:solidFill>
                <a:latin typeface="Verdana" charset="0"/>
                <a:ea typeface="ＭＳ Ｐゴシック" charset="0"/>
              </a:defRPr>
            </a:lvl5pPr>
            <a:lvl6pPr marL="2708305" indent="-246209" eaLnBrk="0" fontAlgn="base" hangingPunct="0">
              <a:spcBef>
                <a:spcPct val="30000"/>
              </a:spcBef>
              <a:spcAft>
                <a:spcPct val="0"/>
              </a:spcAft>
              <a:defRPr sz="1200">
                <a:solidFill>
                  <a:schemeClr val="tx1"/>
                </a:solidFill>
                <a:latin typeface="Verdana" charset="0"/>
                <a:ea typeface="ＭＳ Ｐゴシック" charset="0"/>
              </a:defRPr>
            </a:lvl6pPr>
            <a:lvl7pPr marL="3200724" indent="-246209" eaLnBrk="0" fontAlgn="base" hangingPunct="0">
              <a:spcBef>
                <a:spcPct val="30000"/>
              </a:spcBef>
              <a:spcAft>
                <a:spcPct val="0"/>
              </a:spcAft>
              <a:defRPr sz="1200">
                <a:solidFill>
                  <a:schemeClr val="tx1"/>
                </a:solidFill>
                <a:latin typeface="Verdana" charset="0"/>
                <a:ea typeface="ＭＳ Ｐゴシック" charset="0"/>
              </a:defRPr>
            </a:lvl7pPr>
            <a:lvl8pPr marL="3693143" indent="-246209" eaLnBrk="0" fontAlgn="base" hangingPunct="0">
              <a:spcBef>
                <a:spcPct val="30000"/>
              </a:spcBef>
              <a:spcAft>
                <a:spcPct val="0"/>
              </a:spcAft>
              <a:defRPr sz="1200">
                <a:solidFill>
                  <a:schemeClr val="tx1"/>
                </a:solidFill>
                <a:latin typeface="Verdana" charset="0"/>
                <a:ea typeface="ＭＳ Ｐゴシック" charset="0"/>
              </a:defRPr>
            </a:lvl8pPr>
            <a:lvl9pPr marL="4185563" indent="-246209" eaLnBrk="0" fontAlgn="base" hangingPunct="0">
              <a:spcBef>
                <a:spcPct val="30000"/>
              </a:spcBef>
              <a:spcAft>
                <a:spcPct val="0"/>
              </a:spcAft>
              <a:defRPr sz="1200">
                <a:solidFill>
                  <a:schemeClr val="tx1"/>
                </a:solidFill>
                <a:latin typeface="Verdana" charset="0"/>
                <a:ea typeface="ＭＳ Ｐゴシック" charset="0"/>
              </a:defRPr>
            </a:lvl9pPr>
          </a:lstStyle>
          <a:p>
            <a:pPr defTabSz="465887">
              <a:defRPr/>
            </a:pPr>
            <a:r>
              <a:rPr lang="en-US">
                <a:solidFill>
                  <a:prstClr val="black"/>
                </a:solidFill>
                <a:latin typeface="Arial" charset="0"/>
              </a:rPr>
              <a:t>[Insert Lecture Name Here]</a:t>
            </a:r>
          </a:p>
        </p:txBody>
      </p:sp>
      <p:sp>
        <p:nvSpPr>
          <p:cNvPr id="10957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Verdana" charset="0"/>
                <a:ea typeface="ＭＳ Ｐゴシック" charset="0"/>
                <a:cs typeface="ＭＳ Ｐゴシック" charset="0"/>
              </a:defRPr>
            </a:lvl1pPr>
            <a:lvl2pPr marL="800181" indent="-307761">
              <a:defRPr sz="1200">
                <a:solidFill>
                  <a:schemeClr val="tx1"/>
                </a:solidFill>
                <a:latin typeface="Verdana" charset="0"/>
                <a:ea typeface="ＭＳ Ｐゴシック" charset="0"/>
              </a:defRPr>
            </a:lvl2pPr>
            <a:lvl3pPr marL="1231049" indent="-246209">
              <a:defRPr sz="1200">
                <a:solidFill>
                  <a:schemeClr val="tx1"/>
                </a:solidFill>
                <a:latin typeface="Verdana" charset="0"/>
                <a:ea typeface="ＭＳ Ｐゴシック" charset="0"/>
              </a:defRPr>
            </a:lvl3pPr>
            <a:lvl4pPr marL="1723467" indent="-246209">
              <a:defRPr sz="1200">
                <a:solidFill>
                  <a:schemeClr val="tx1"/>
                </a:solidFill>
                <a:latin typeface="Verdana" charset="0"/>
                <a:ea typeface="ＭＳ Ｐゴシック" charset="0"/>
              </a:defRPr>
            </a:lvl4pPr>
            <a:lvl5pPr marL="2215887" indent="-246209">
              <a:defRPr sz="1200">
                <a:solidFill>
                  <a:schemeClr val="tx1"/>
                </a:solidFill>
                <a:latin typeface="Verdana" charset="0"/>
                <a:ea typeface="ＭＳ Ｐゴシック" charset="0"/>
              </a:defRPr>
            </a:lvl5pPr>
            <a:lvl6pPr marL="2708305" indent="-246209" eaLnBrk="0" fontAlgn="base" hangingPunct="0">
              <a:spcBef>
                <a:spcPct val="30000"/>
              </a:spcBef>
              <a:spcAft>
                <a:spcPct val="0"/>
              </a:spcAft>
              <a:defRPr sz="1200">
                <a:solidFill>
                  <a:schemeClr val="tx1"/>
                </a:solidFill>
                <a:latin typeface="Verdana" charset="0"/>
                <a:ea typeface="ＭＳ Ｐゴシック" charset="0"/>
              </a:defRPr>
            </a:lvl6pPr>
            <a:lvl7pPr marL="3200724" indent="-246209" eaLnBrk="0" fontAlgn="base" hangingPunct="0">
              <a:spcBef>
                <a:spcPct val="30000"/>
              </a:spcBef>
              <a:spcAft>
                <a:spcPct val="0"/>
              </a:spcAft>
              <a:defRPr sz="1200">
                <a:solidFill>
                  <a:schemeClr val="tx1"/>
                </a:solidFill>
                <a:latin typeface="Verdana" charset="0"/>
                <a:ea typeface="ＭＳ Ｐゴシック" charset="0"/>
              </a:defRPr>
            </a:lvl7pPr>
            <a:lvl8pPr marL="3693143" indent="-246209" eaLnBrk="0" fontAlgn="base" hangingPunct="0">
              <a:spcBef>
                <a:spcPct val="30000"/>
              </a:spcBef>
              <a:spcAft>
                <a:spcPct val="0"/>
              </a:spcAft>
              <a:defRPr sz="1200">
                <a:solidFill>
                  <a:schemeClr val="tx1"/>
                </a:solidFill>
                <a:latin typeface="Verdana" charset="0"/>
                <a:ea typeface="ＭＳ Ｐゴシック" charset="0"/>
              </a:defRPr>
            </a:lvl8pPr>
            <a:lvl9pPr marL="4185563" indent="-246209" eaLnBrk="0" fontAlgn="base" hangingPunct="0">
              <a:spcBef>
                <a:spcPct val="30000"/>
              </a:spcBef>
              <a:spcAft>
                <a:spcPct val="0"/>
              </a:spcAft>
              <a:defRPr sz="1200">
                <a:solidFill>
                  <a:schemeClr val="tx1"/>
                </a:solidFill>
                <a:latin typeface="Verdana" charset="0"/>
                <a:ea typeface="ＭＳ Ｐゴシック" charset="0"/>
              </a:defRPr>
            </a:lvl9pPr>
          </a:lstStyle>
          <a:p>
            <a:pPr defTabSz="465887">
              <a:defRPr/>
            </a:pPr>
            <a:r>
              <a:rPr lang="en-US">
                <a:solidFill>
                  <a:prstClr val="black"/>
                </a:solidFill>
                <a:latin typeface="Arial" charset="0"/>
              </a:rPr>
              <a:t>Slide </a:t>
            </a:r>
            <a:fld id="{86F71CDA-AAAA-6F45-B644-F5A5608C3372}" type="slidenum">
              <a:rPr lang="en-US">
                <a:solidFill>
                  <a:prstClr val="black"/>
                </a:solidFill>
                <a:latin typeface="Arial" charset="0"/>
              </a:rPr>
              <a:pPr defTabSz="465887">
                <a:defRPr/>
              </a:pPr>
              <a:t>15</a:t>
            </a:fld>
            <a:endParaRPr lang="en-US">
              <a:solidFill>
                <a:prstClr val="black"/>
              </a:solidFill>
              <a:latin typeface="Arial" charset="0"/>
            </a:endParaRPr>
          </a:p>
        </p:txBody>
      </p:sp>
      <p:sp>
        <p:nvSpPr>
          <p:cNvPr id="109572" name="Rectangle 2"/>
          <p:cNvSpPr>
            <a:spLocks noGrp="1" noRot="1" noChangeAspect="1" noChangeArrowheads="1" noTextEdit="1"/>
          </p:cNvSpPr>
          <p:nvPr>
            <p:ph type="sldImg"/>
          </p:nvPr>
        </p:nvSpPr>
        <p:spPr bwMode="auto">
          <a:xfrm>
            <a:off x="731838" y="731838"/>
            <a:ext cx="4438650" cy="24971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3429" name="Rectangle 3"/>
          <p:cNvSpPr>
            <a:spLocks noGrp="1" noChangeArrowheads="1"/>
          </p:cNvSpPr>
          <p:nvPr>
            <p:ph type="body" idx="1"/>
          </p:nvPr>
        </p:nvSpPr>
        <p:spPr bwMode="auto">
          <a:xfrm>
            <a:off x="421181" y="3327326"/>
            <a:ext cx="6683431" cy="14779285"/>
          </a:xfrm>
        </p:spPr>
        <p:txBody>
          <a:bodyPr wrap="square" numCol="1" anchor="t" anchorCtr="0" compatLnSpc="1">
            <a:prstTxWarp prst="textNoShape">
              <a:avLst/>
            </a:prstTxWarp>
            <a:noAutofit/>
          </a:bodyPr>
          <a:lstStyle/>
          <a:p>
            <a:pPr marL="246209" indent="-246209">
              <a:lnSpc>
                <a:spcPct val="120000"/>
              </a:lnSpc>
            </a:pPr>
            <a:r>
              <a:rPr lang="en-US" u="sng" dirty="0"/>
              <a:t>Talking Points</a:t>
            </a:r>
            <a:endParaRPr lang="en-US" dirty="0">
              <a:cs typeface="Arial" charset="0"/>
            </a:endParaRPr>
          </a:p>
          <a:p>
            <a:pPr marL="246209" lvl="1" indent="-246209">
              <a:lnSpc>
                <a:spcPct val="120000"/>
              </a:lnSpc>
              <a:buFontTx/>
              <a:buChar char="•"/>
            </a:pPr>
            <a:r>
              <a:rPr lang="en-US" dirty="0">
                <a:cs typeface="Arial" charset="0"/>
              </a:rPr>
              <a:t>Ring is flexible, transparent, and colorless to nearly colorless. </a:t>
            </a:r>
          </a:p>
          <a:p>
            <a:pPr marL="246209" lvl="1" indent="-246209">
              <a:lnSpc>
                <a:spcPct val="120000"/>
              </a:lnSpc>
              <a:buFontTx/>
              <a:buChar char="•"/>
            </a:pPr>
            <a:r>
              <a:rPr lang="en-US" dirty="0">
                <a:cs typeface="Arial" charset="0"/>
              </a:rPr>
              <a:t>Ring comes in one size that fits most women; no fitting is required. One ring is inserted into the vagina per cycle and is to remain in place continuously for 3 weeks, followed by a ring-free week.</a:t>
            </a:r>
          </a:p>
          <a:p>
            <a:pPr marL="246209" lvl="1" indent="-246209">
              <a:lnSpc>
                <a:spcPct val="120000"/>
              </a:lnSpc>
              <a:buFontTx/>
              <a:buChar char="•"/>
            </a:pPr>
            <a:r>
              <a:rPr lang="en-US" dirty="0">
                <a:cs typeface="Arial" charset="0"/>
              </a:rPr>
              <a:t>When inserted, the ring delivers ~ 120 </a:t>
            </a:r>
            <a:r>
              <a:rPr lang="en-US" dirty="0">
                <a:cs typeface="Arial" charset="0"/>
                <a:sym typeface="Symbol" charset="0"/>
              </a:rPr>
              <a:t></a:t>
            </a:r>
            <a:r>
              <a:rPr lang="en-US" dirty="0">
                <a:cs typeface="Arial" charset="0"/>
              </a:rPr>
              <a:t>g of </a:t>
            </a:r>
            <a:r>
              <a:rPr lang="en-US" dirty="0" err="1">
                <a:cs typeface="Arial" charset="0"/>
              </a:rPr>
              <a:t>etonorgestrel</a:t>
            </a:r>
            <a:r>
              <a:rPr lang="en-US" dirty="0">
                <a:cs typeface="Arial" charset="0"/>
              </a:rPr>
              <a:t> and 15 </a:t>
            </a:r>
            <a:r>
              <a:rPr lang="en-US" dirty="0">
                <a:cs typeface="Arial" charset="0"/>
                <a:sym typeface="Symbol" charset="0"/>
              </a:rPr>
              <a:t></a:t>
            </a:r>
            <a:r>
              <a:rPr lang="en-US" dirty="0">
                <a:cs typeface="Arial" charset="0"/>
              </a:rPr>
              <a:t>g of </a:t>
            </a:r>
            <a:r>
              <a:rPr lang="en-US" dirty="0" err="1">
                <a:cs typeface="Arial" charset="0"/>
              </a:rPr>
              <a:t>ethinyl</a:t>
            </a:r>
            <a:r>
              <a:rPr lang="en-US" dirty="0">
                <a:cs typeface="Arial" charset="0"/>
              </a:rPr>
              <a:t> estradiol/day to the systemic circulation over a 3-week period. After insertion, maximum serum concentrations of </a:t>
            </a:r>
            <a:r>
              <a:rPr lang="en-US" dirty="0" err="1">
                <a:cs typeface="Arial" charset="0"/>
              </a:rPr>
              <a:t>etonorgestrel</a:t>
            </a:r>
            <a:r>
              <a:rPr lang="en-US" dirty="0">
                <a:cs typeface="Arial" charset="0"/>
              </a:rPr>
              <a:t> and </a:t>
            </a:r>
            <a:r>
              <a:rPr lang="en-US" dirty="0" err="1">
                <a:cs typeface="Arial" charset="0"/>
              </a:rPr>
              <a:t>ethinyl</a:t>
            </a:r>
            <a:r>
              <a:rPr lang="en-US" dirty="0">
                <a:cs typeface="Arial" charset="0"/>
              </a:rPr>
              <a:t> estradiol are achieved in approximately 1 week and show a gradual linear decline thereafter. </a:t>
            </a:r>
          </a:p>
          <a:p>
            <a:pPr marL="246209" lvl="1" indent="-246209">
              <a:lnSpc>
                <a:spcPct val="120000"/>
              </a:lnSpc>
              <a:buFontTx/>
              <a:buChar char="•"/>
            </a:pPr>
            <a:r>
              <a:rPr lang="en-US" dirty="0">
                <a:cs typeface="Arial" charset="0"/>
              </a:rPr>
              <a:t>Women not previously using hormonal contraception should insert the ring on or before day 5 of the cycle, counting the first day of menstruation as day 1. Back-up contraception is recommended for the first 7 days of ring use.</a:t>
            </a:r>
          </a:p>
          <a:p>
            <a:pPr marL="246209" lvl="1" indent="-246209">
              <a:lnSpc>
                <a:spcPct val="120000"/>
              </a:lnSpc>
              <a:buFontTx/>
              <a:buChar char="•"/>
            </a:pPr>
            <a:r>
              <a:rPr lang="en-US" dirty="0">
                <a:cs typeface="Arial" charset="0"/>
              </a:rPr>
              <a:t>Women switching from a combination OC may insert the ring any time within 7 days after the last combined estrogen/progestin OC and no later than the day that a new cycle of pills would have been started. No back-up method is needed.</a:t>
            </a:r>
          </a:p>
          <a:p>
            <a:pPr marL="246209" lvl="1" indent="-246209">
              <a:lnSpc>
                <a:spcPct val="120000"/>
              </a:lnSpc>
              <a:buFontTx/>
              <a:buChar char="•"/>
            </a:pPr>
            <a:r>
              <a:rPr lang="en-US" dirty="0">
                <a:cs typeface="Arial" charset="0"/>
              </a:rPr>
              <a:t>Mechanism of Action:</a:t>
            </a:r>
          </a:p>
          <a:p>
            <a:pPr marL="738628" lvl="2" indent="-246209">
              <a:lnSpc>
                <a:spcPct val="120000"/>
              </a:lnSpc>
              <a:buFont typeface="Wingdings" charset="0"/>
              <a:buChar char="§"/>
            </a:pPr>
            <a:r>
              <a:rPr lang="en-US" dirty="0">
                <a:cs typeface="Arial" charset="0"/>
              </a:rPr>
              <a:t>Similar to COC</a:t>
            </a:r>
            <a:r>
              <a:rPr lang="ja-JP" altLang="en-US" dirty="0">
                <a:cs typeface="Arial" charset="0"/>
              </a:rPr>
              <a:t>’</a:t>
            </a:r>
            <a:r>
              <a:rPr lang="en-US" altLang="ja-JP" dirty="0">
                <a:cs typeface="Arial" charset="0"/>
              </a:rPr>
              <a:t>s mechanism of action. </a:t>
            </a:r>
          </a:p>
          <a:p>
            <a:pPr marL="738628" lvl="2" indent="-246209">
              <a:lnSpc>
                <a:spcPct val="120000"/>
              </a:lnSpc>
              <a:buFont typeface="Wingdings" charset="0"/>
              <a:buChar char="§"/>
            </a:pPr>
            <a:r>
              <a:rPr lang="en-US" dirty="0">
                <a:cs typeface="Arial" charset="0"/>
              </a:rPr>
              <a:t>The ring inhibits ovulation and sperm motility, fertilization, and implantation.</a:t>
            </a:r>
          </a:p>
          <a:p>
            <a:pPr marL="246209" lvl="1" indent="-246209">
              <a:lnSpc>
                <a:spcPct val="120000"/>
              </a:lnSpc>
              <a:buFontTx/>
              <a:buChar char="•"/>
            </a:pPr>
            <a:r>
              <a:rPr lang="en-US" dirty="0">
                <a:cs typeface="Arial" charset="0"/>
              </a:rPr>
              <a:t>Candidates:</a:t>
            </a:r>
          </a:p>
          <a:p>
            <a:pPr marL="738628" lvl="2" indent="-246209">
              <a:lnSpc>
                <a:spcPct val="120000"/>
              </a:lnSpc>
              <a:buFont typeface="Wingdings" charset="0"/>
              <a:buChar char="§"/>
            </a:pPr>
            <a:r>
              <a:rPr lang="en-US" dirty="0">
                <a:cs typeface="Arial" charset="0"/>
              </a:rPr>
              <a:t>Women who desire the convenience of a 3-week regimen, as well as those who have difficulty using a daily method.</a:t>
            </a:r>
          </a:p>
          <a:p>
            <a:pPr marL="738628" lvl="2" indent="-246209">
              <a:lnSpc>
                <a:spcPct val="120000"/>
              </a:lnSpc>
              <a:buFont typeface="Wingdings" charset="0"/>
              <a:buChar char="§"/>
            </a:pPr>
            <a:r>
              <a:rPr lang="en-US" dirty="0">
                <a:cs typeface="Arial" charset="0"/>
              </a:rPr>
              <a:t>Women who want to regulate their periods.</a:t>
            </a:r>
          </a:p>
          <a:p>
            <a:pPr marL="738628" lvl="2" indent="-246209">
              <a:lnSpc>
                <a:spcPct val="120000"/>
              </a:lnSpc>
              <a:buFont typeface="Wingdings" charset="0"/>
              <a:buChar char="§"/>
            </a:pPr>
            <a:r>
              <a:rPr lang="en-US" dirty="0">
                <a:cs typeface="Arial" charset="0"/>
              </a:rPr>
              <a:t>The hormonal benefits of the vaginal ring are similar to those of the contraceptive skin patch and pill.</a:t>
            </a:r>
          </a:p>
          <a:p>
            <a:pPr marL="738628" lvl="2" indent="-246209">
              <a:lnSpc>
                <a:spcPct val="120000"/>
              </a:lnSpc>
              <a:buFont typeface="Wingdings" charset="0"/>
              <a:buChar char="§"/>
            </a:pPr>
            <a:r>
              <a:rPr lang="en-US" dirty="0">
                <a:cs typeface="Arial" charset="0"/>
              </a:rPr>
              <a:t>No data are available regarding the efficacy of the vaginal contraceptive ring in women of heavier body weight.</a:t>
            </a:r>
          </a:p>
          <a:p>
            <a:pPr marL="738628" lvl="2" indent="-246209">
              <a:lnSpc>
                <a:spcPct val="120000"/>
              </a:lnSpc>
              <a:buFont typeface="Wingdings" charset="0"/>
              <a:buChar char="§"/>
            </a:pPr>
            <a:r>
              <a:rPr lang="en-US" dirty="0">
                <a:cs typeface="Arial" charset="0"/>
              </a:rPr>
              <a:t>Ring improves vaginal flora, leading to reduced frequency of bacterial </a:t>
            </a:r>
            <a:r>
              <a:rPr lang="en-US" dirty="0" err="1">
                <a:cs typeface="Arial" charset="0"/>
              </a:rPr>
              <a:t>vaginosis</a:t>
            </a:r>
            <a:r>
              <a:rPr lang="en-US" dirty="0">
                <a:cs typeface="Arial" charset="0"/>
              </a:rPr>
              <a:t>. </a:t>
            </a:r>
          </a:p>
          <a:p>
            <a:pPr marL="738628" lvl="2" indent="-246209">
              <a:lnSpc>
                <a:spcPct val="120000"/>
              </a:lnSpc>
              <a:buFont typeface="Wingdings" charset="0"/>
              <a:buChar char="§"/>
            </a:pPr>
            <a:r>
              <a:rPr lang="en-US" dirty="0">
                <a:cs typeface="Arial" charset="0"/>
              </a:rPr>
              <a:t>A multicenter trial showed a low incidence of gastrointestinal problems, such as nausea and vomiting.</a:t>
            </a:r>
          </a:p>
          <a:p>
            <a:pPr marL="246209" lvl="1" indent="-246209">
              <a:lnSpc>
                <a:spcPct val="120000"/>
              </a:lnSpc>
              <a:buFontTx/>
              <a:buChar char="•"/>
            </a:pPr>
            <a:r>
              <a:rPr lang="en-US" dirty="0">
                <a:cs typeface="Arial" charset="0"/>
              </a:rPr>
              <a:t>Advantages: </a:t>
            </a:r>
          </a:p>
          <a:p>
            <a:pPr marL="738628" lvl="2" indent="-246209">
              <a:lnSpc>
                <a:spcPct val="120000"/>
              </a:lnSpc>
              <a:buFont typeface="Wingdings" charset="0"/>
              <a:buChar char="§"/>
            </a:pPr>
            <a:r>
              <a:rPr lang="en-US" dirty="0">
                <a:cs typeface="Arial" charset="0"/>
              </a:rPr>
              <a:t>Convenient, once a month use</a:t>
            </a:r>
          </a:p>
          <a:p>
            <a:pPr marL="738628" lvl="2" indent="-246209">
              <a:lnSpc>
                <a:spcPct val="120000"/>
              </a:lnSpc>
              <a:buFont typeface="Wingdings" charset="0"/>
              <a:buChar char="§"/>
            </a:pPr>
            <a:r>
              <a:rPr lang="en-US" dirty="0">
                <a:cs typeface="Arial" charset="0"/>
              </a:rPr>
              <a:t>Privacy</a:t>
            </a:r>
          </a:p>
          <a:p>
            <a:pPr marL="738628" lvl="2" indent="-246209">
              <a:lnSpc>
                <a:spcPct val="120000"/>
              </a:lnSpc>
              <a:buFont typeface="Wingdings" charset="0"/>
              <a:buChar char="§"/>
            </a:pPr>
            <a:r>
              <a:rPr lang="en-US" dirty="0">
                <a:cs typeface="Arial" charset="0"/>
              </a:rPr>
              <a:t>Cycle control, few women experience untimely spotting or bleeding</a:t>
            </a:r>
          </a:p>
          <a:p>
            <a:pPr marL="246209" lvl="1" indent="-246209">
              <a:lnSpc>
                <a:spcPct val="120000"/>
              </a:lnSpc>
              <a:buFontTx/>
              <a:buChar char="•"/>
            </a:pPr>
            <a:r>
              <a:rPr lang="en-US" dirty="0">
                <a:cs typeface="Arial" charset="0"/>
              </a:rPr>
              <a:t>Contraindications: </a:t>
            </a:r>
          </a:p>
          <a:p>
            <a:pPr marL="738628" lvl="2" indent="-246209">
              <a:lnSpc>
                <a:spcPct val="120000"/>
              </a:lnSpc>
              <a:buFont typeface="Wingdings" charset="0"/>
              <a:buChar char="§"/>
            </a:pPr>
            <a:r>
              <a:rPr lang="en-US" dirty="0">
                <a:cs typeface="Arial" charset="0"/>
              </a:rPr>
              <a:t>Same as those for combination OCs (except those related to intestinal absorption problems)</a:t>
            </a:r>
          </a:p>
          <a:p>
            <a:pPr marL="738628" lvl="2" indent="-246209">
              <a:lnSpc>
                <a:spcPct val="120000"/>
              </a:lnSpc>
              <a:buFont typeface="Wingdings" charset="0"/>
              <a:buChar char="§"/>
            </a:pPr>
            <a:r>
              <a:rPr lang="en-US" dirty="0">
                <a:cs typeface="Arial" charset="0"/>
              </a:rPr>
              <a:t>Significant pelvic relaxation</a:t>
            </a:r>
          </a:p>
          <a:p>
            <a:pPr marL="738628" lvl="2" indent="-246209">
              <a:lnSpc>
                <a:spcPct val="120000"/>
              </a:lnSpc>
              <a:buFont typeface="Wingdings" charset="0"/>
              <a:buChar char="§"/>
            </a:pPr>
            <a:r>
              <a:rPr lang="en-US" dirty="0">
                <a:cs typeface="Arial" charset="0"/>
              </a:rPr>
              <a:t>Vaginal obstruction</a:t>
            </a:r>
          </a:p>
          <a:p>
            <a:pPr marL="738628" lvl="2" indent="-246209">
              <a:lnSpc>
                <a:spcPct val="120000"/>
              </a:lnSpc>
              <a:buFont typeface="Wingdings" charset="0"/>
              <a:buChar char="§"/>
            </a:pPr>
            <a:r>
              <a:rPr lang="en-US" dirty="0">
                <a:cs typeface="Arial" charset="0"/>
              </a:rPr>
              <a:t>Unable to touch genitalia </a:t>
            </a:r>
          </a:p>
          <a:p>
            <a:pPr marL="246209" lvl="1" indent="-246209">
              <a:lnSpc>
                <a:spcPct val="120000"/>
              </a:lnSpc>
              <a:buFontTx/>
              <a:buChar char="•"/>
            </a:pPr>
            <a:r>
              <a:rPr lang="en-US" dirty="0">
                <a:cs typeface="Arial" charset="0"/>
              </a:rPr>
              <a:t>Disadvantages:</a:t>
            </a:r>
          </a:p>
          <a:p>
            <a:pPr marL="738628" lvl="2" indent="-246209">
              <a:lnSpc>
                <a:spcPct val="120000"/>
              </a:lnSpc>
              <a:buFont typeface="Wingdings" charset="0"/>
              <a:buChar char="§"/>
            </a:pPr>
            <a:r>
              <a:rPr lang="en-US" dirty="0">
                <a:cs typeface="Arial" charset="0"/>
              </a:rPr>
              <a:t>Possibility of </a:t>
            </a:r>
            <a:r>
              <a:rPr lang="en-US" dirty="0" err="1">
                <a:cs typeface="Arial" charset="0"/>
              </a:rPr>
              <a:t>leukorrhea</a:t>
            </a:r>
            <a:r>
              <a:rPr lang="en-US" dirty="0">
                <a:cs typeface="Arial" charset="0"/>
              </a:rPr>
              <a:t> and vaginitis</a:t>
            </a:r>
          </a:p>
          <a:p>
            <a:pPr marL="738628" lvl="2" indent="-246209">
              <a:lnSpc>
                <a:spcPct val="120000"/>
              </a:lnSpc>
              <a:buFont typeface="Wingdings" charset="0"/>
              <a:buChar char="§"/>
            </a:pPr>
            <a:r>
              <a:rPr lang="en-US" dirty="0">
                <a:cs typeface="Arial" charset="0"/>
              </a:rPr>
              <a:t>Hormone-related side effects associated with use of the vaginal ring, such as headache and nausea, are similar to those seen with OCs, although more study is needed. Local adverse effects associated with use of the vaginal ring include </a:t>
            </a:r>
            <a:r>
              <a:rPr lang="en-US" dirty="0" err="1">
                <a:cs typeface="Arial" charset="0"/>
              </a:rPr>
              <a:t>leukorrhea</a:t>
            </a:r>
            <a:r>
              <a:rPr lang="en-US" dirty="0">
                <a:cs typeface="Arial" charset="0"/>
              </a:rPr>
              <a:t>, vaginitis, and a slight risk (1%) of device expulsion. The ring is rarely felt during intercourse. </a:t>
            </a:r>
          </a:p>
          <a:p>
            <a:pPr marL="246209" lvl="1" indent="-246209">
              <a:lnSpc>
                <a:spcPct val="120000"/>
              </a:lnSpc>
              <a:buFontTx/>
              <a:buChar char="•"/>
            </a:pPr>
            <a:r>
              <a:rPr lang="en-US" dirty="0">
                <a:cs typeface="Arial" charset="0"/>
              </a:rPr>
              <a:t>Counseling:</a:t>
            </a:r>
          </a:p>
          <a:p>
            <a:pPr marL="738628" lvl="2" indent="-246209">
              <a:lnSpc>
                <a:spcPct val="120000"/>
              </a:lnSpc>
              <a:buFont typeface="Wingdings" charset="0"/>
              <a:buChar char="§"/>
            </a:pPr>
            <a:r>
              <a:rPr lang="en-US" dirty="0">
                <a:cs typeface="Arial" charset="0"/>
              </a:rPr>
              <a:t>The ring is easy to insert; there is no wrong way to insert it.</a:t>
            </a:r>
          </a:p>
          <a:p>
            <a:pPr marL="738628" lvl="2" indent="-246209">
              <a:lnSpc>
                <a:spcPct val="120000"/>
              </a:lnSpc>
              <a:buFont typeface="Wingdings" charset="0"/>
              <a:buChar char="§"/>
            </a:pPr>
            <a:r>
              <a:rPr lang="en-US" dirty="0">
                <a:cs typeface="Arial" charset="0"/>
              </a:rPr>
              <a:t>The ring can be placed anywhere in the vagina, but the deeper it</a:t>
            </a:r>
            <a:r>
              <a:rPr lang="ja-JP" altLang="en-US" dirty="0">
                <a:cs typeface="Arial" charset="0"/>
              </a:rPr>
              <a:t>’</a:t>
            </a:r>
            <a:r>
              <a:rPr lang="en-US" altLang="ja-JP" dirty="0">
                <a:cs typeface="Arial" charset="0"/>
              </a:rPr>
              <a:t>s placed, the less likely it will be felt.</a:t>
            </a:r>
          </a:p>
          <a:p>
            <a:pPr marL="738628" lvl="2" indent="-246209">
              <a:lnSpc>
                <a:spcPct val="120000"/>
              </a:lnSpc>
              <a:buFont typeface="Wingdings" charset="0"/>
              <a:buChar char="§"/>
            </a:pPr>
            <a:r>
              <a:rPr lang="en-US" dirty="0">
                <a:cs typeface="Arial" charset="0"/>
              </a:rPr>
              <a:t>After 3 weeks, remove the ring for one week and then insert a new ring.</a:t>
            </a:r>
          </a:p>
          <a:p>
            <a:pPr marL="738628" lvl="2" indent="-246209">
              <a:lnSpc>
                <a:spcPct val="120000"/>
              </a:lnSpc>
              <a:buFont typeface="Wingdings" charset="0"/>
              <a:buChar char="§"/>
            </a:pPr>
            <a:r>
              <a:rPr lang="en-US" dirty="0">
                <a:cs typeface="Arial" charset="0"/>
              </a:rPr>
              <a:t>Patients need to be cautioned that the ring can be inadvertently expelled from the vagina while removing a tampon or during bowel and bladder emptying, especially with straining or constipation. Often women are not aware that the device has been expelled.</a:t>
            </a:r>
          </a:p>
          <a:p>
            <a:pPr marL="738628" lvl="2" indent="-246209">
              <a:lnSpc>
                <a:spcPct val="120000"/>
              </a:lnSpc>
              <a:buFont typeface="Wingdings" charset="0"/>
              <a:buChar char="§"/>
            </a:pPr>
            <a:r>
              <a:rPr lang="en-US" dirty="0">
                <a:cs typeface="Arial" charset="0"/>
              </a:rPr>
              <a:t>If the ring falls out, it should be rinsed with warm water and reinserted within 3 hours.</a:t>
            </a:r>
          </a:p>
          <a:p>
            <a:pPr marL="246209" lvl="1" indent="-246209">
              <a:lnSpc>
                <a:spcPct val="120000"/>
              </a:lnSpc>
              <a:buFontTx/>
              <a:buChar char="•"/>
            </a:pPr>
            <a:endParaRPr lang="en-US" dirty="0">
              <a:cs typeface="Arial" charset="0"/>
            </a:endParaRPr>
          </a:p>
          <a:p>
            <a:pPr marL="246209" lvl="1" indent="-246209"/>
            <a:r>
              <a:rPr lang="en-US" sz="1700" u="sng" dirty="0">
                <a:cs typeface="Arial" charset="0"/>
              </a:rPr>
              <a:t>References</a:t>
            </a:r>
          </a:p>
          <a:p>
            <a:pPr marL="246209" lvl="1" indent="-246209">
              <a:buFontTx/>
              <a:buChar char="•"/>
            </a:pPr>
            <a:r>
              <a:rPr lang="en-US" sz="700" dirty="0">
                <a:cs typeface="Arial" charset="0"/>
              </a:rPr>
              <a:t>Brunei V, </a:t>
            </a:r>
            <a:r>
              <a:rPr lang="en-US" sz="700" dirty="0" err="1">
                <a:cs typeface="Arial" charset="0"/>
              </a:rPr>
              <a:t>Pontello</a:t>
            </a:r>
            <a:r>
              <a:rPr lang="en-US" sz="700" dirty="0">
                <a:cs typeface="Arial" charset="0"/>
              </a:rPr>
              <a:t> V, </a:t>
            </a:r>
            <a:r>
              <a:rPr lang="en-US" sz="700" dirty="0" err="1">
                <a:cs typeface="Arial" charset="0"/>
              </a:rPr>
              <a:t>Luisi</a:t>
            </a:r>
            <a:r>
              <a:rPr lang="en-US" sz="700" dirty="0">
                <a:cs typeface="Arial" charset="0"/>
              </a:rPr>
              <a:t> S, </a:t>
            </a:r>
            <a:r>
              <a:rPr lang="en-US" sz="700" dirty="0" err="1">
                <a:cs typeface="Arial" charset="0"/>
              </a:rPr>
              <a:t>Petraglia</a:t>
            </a:r>
            <a:r>
              <a:rPr lang="en-US" sz="700" dirty="0">
                <a:cs typeface="Arial" charset="0"/>
              </a:rPr>
              <a:t> F. An open-label, </a:t>
            </a:r>
            <a:r>
              <a:rPr lang="en-US" sz="700" dirty="0" err="1">
                <a:cs typeface="Arial" charset="0"/>
              </a:rPr>
              <a:t>multicentre</a:t>
            </a:r>
            <a:r>
              <a:rPr lang="en-US" sz="700" dirty="0">
                <a:cs typeface="Arial" charset="0"/>
              </a:rPr>
              <a:t> trial to evaluate the vaginal bleeding pattern of the combine contraceptive vaginal ring </a:t>
            </a:r>
            <a:r>
              <a:rPr lang="en-US" sz="700" dirty="0" err="1">
                <a:cs typeface="Arial" charset="0"/>
              </a:rPr>
              <a:t>NuvaRing</a:t>
            </a:r>
            <a:r>
              <a:rPr lang="en-US" sz="700" dirty="0">
                <a:cs typeface="Arial" charset="0"/>
              </a:rPr>
              <a:t>. </a:t>
            </a:r>
            <a:r>
              <a:rPr lang="en-US" sz="700" dirty="0" err="1">
                <a:cs typeface="Arial" charset="0"/>
              </a:rPr>
              <a:t>Eur</a:t>
            </a:r>
            <a:r>
              <a:rPr lang="en-US" sz="700" dirty="0">
                <a:cs typeface="Arial" charset="0"/>
              </a:rPr>
              <a:t> J </a:t>
            </a:r>
            <a:r>
              <a:rPr lang="en-US" sz="700" dirty="0" err="1">
                <a:cs typeface="Arial" charset="0"/>
              </a:rPr>
              <a:t>Obstet</a:t>
            </a:r>
            <a:r>
              <a:rPr lang="en-US" sz="700" dirty="0">
                <a:cs typeface="Arial" charset="0"/>
              </a:rPr>
              <a:t> </a:t>
            </a:r>
            <a:r>
              <a:rPr lang="en-US" sz="700" dirty="0" err="1">
                <a:cs typeface="Arial" charset="0"/>
              </a:rPr>
              <a:t>Gynecol</a:t>
            </a:r>
            <a:r>
              <a:rPr lang="en-US" sz="700" dirty="0">
                <a:cs typeface="Arial" charset="0"/>
              </a:rPr>
              <a:t> </a:t>
            </a:r>
            <a:r>
              <a:rPr lang="en-US" sz="700" dirty="0" err="1">
                <a:cs typeface="Arial" charset="0"/>
              </a:rPr>
              <a:t>Reprod</a:t>
            </a:r>
            <a:r>
              <a:rPr lang="en-US" sz="700" dirty="0">
                <a:cs typeface="Arial" charset="0"/>
              </a:rPr>
              <a:t> Biol. 2008.</a:t>
            </a:r>
          </a:p>
          <a:p>
            <a:pPr marL="246209" lvl="1" indent="-246209">
              <a:buFontTx/>
              <a:buChar char="•"/>
            </a:pPr>
            <a:r>
              <a:rPr lang="en-US" sz="700" dirty="0" err="1">
                <a:cs typeface="Arial" charset="0"/>
              </a:rPr>
              <a:t>Dieben</a:t>
            </a:r>
            <a:r>
              <a:rPr lang="en-US" sz="700" dirty="0">
                <a:cs typeface="Arial" charset="0"/>
              </a:rPr>
              <a:t> TO, </a:t>
            </a:r>
            <a:r>
              <a:rPr lang="en-US" sz="700" dirty="0" err="1">
                <a:cs typeface="Arial" charset="0"/>
              </a:rPr>
              <a:t>Roumen</a:t>
            </a:r>
            <a:r>
              <a:rPr lang="en-US" sz="700" dirty="0">
                <a:cs typeface="Arial" charset="0"/>
              </a:rPr>
              <a:t> FJ, </a:t>
            </a:r>
            <a:r>
              <a:rPr lang="en-US" sz="700" dirty="0" err="1">
                <a:cs typeface="Arial" charset="0"/>
              </a:rPr>
              <a:t>Apter</a:t>
            </a:r>
            <a:r>
              <a:rPr lang="en-US" sz="700" dirty="0">
                <a:cs typeface="Arial" charset="0"/>
              </a:rPr>
              <a:t> D. Efficacy, cycle control, and user acceptability of a novel combined contraceptive vaginal ring. </a:t>
            </a:r>
            <a:r>
              <a:rPr lang="en-US" sz="700" dirty="0" err="1">
                <a:cs typeface="Arial" charset="0"/>
              </a:rPr>
              <a:t>Obstet</a:t>
            </a:r>
            <a:r>
              <a:rPr lang="en-US" sz="700" dirty="0">
                <a:cs typeface="Arial" charset="0"/>
              </a:rPr>
              <a:t> Gynecol. 2002;100:585-93.</a:t>
            </a:r>
          </a:p>
          <a:p>
            <a:pPr marL="246209" lvl="1" indent="-246209">
              <a:buFontTx/>
              <a:buChar char="•"/>
            </a:pPr>
            <a:r>
              <a:rPr lang="en-US" sz="700" dirty="0">
                <a:cs typeface="Arial" charset="0"/>
              </a:rPr>
              <a:t>Herndon EJ, </a:t>
            </a:r>
            <a:r>
              <a:rPr lang="en-US" sz="700" dirty="0" err="1">
                <a:cs typeface="Arial" charset="0"/>
              </a:rPr>
              <a:t>Zieman</a:t>
            </a:r>
            <a:r>
              <a:rPr lang="en-US" sz="700" dirty="0">
                <a:cs typeface="Arial" charset="0"/>
              </a:rPr>
              <a:t> M. New contraceptive options. Am </a:t>
            </a:r>
            <a:r>
              <a:rPr lang="en-US" sz="700" dirty="0" err="1">
                <a:cs typeface="Arial" charset="0"/>
              </a:rPr>
              <a:t>Fam</a:t>
            </a:r>
            <a:r>
              <a:rPr lang="en-US" sz="700" dirty="0">
                <a:cs typeface="Arial" charset="0"/>
              </a:rPr>
              <a:t> Physician. 2004;69:853-860. </a:t>
            </a:r>
          </a:p>
          <a:p>
            <a:pPr marL="246209" lvl="1" indent="-246209">
              <a:buFontTx/>
              <a:buChar char="•"/>
            </a:pPr>
            <a:r>
              <a:rPr lang="en-US" sz="700" dirty="0" err="1">
                <a:cs typeface="Arial" charset="0"/>
              </a:rPr>
              <a:t>Lete</a:t>
            </a:r>
            <a:r>
              <a:rPr lang="en-US" sz="700" dirty="0">
                <a:cs typeface="Arial" charset="0"/>
              </a:rPr>
              <a:t> I, </a:t>
            </a:r>
            <a:r>
              <a:rPr lang="en-US" sz="700" dirty="0" err="1">
                <a:cs typeface="Arial" charset="0"/>
              </a:rPr>
              <a:t>Doval</a:t>
            </a:r>
            <a:r>
              <a:rPr lang="en-US" sz="700" dirty="0">
                <a:cs typeface="Arial" charset="0"/>
              </a:rPr>
              <a:t> JL, Perez-Campos E, et al. Factors affecting women</a:t>
            </a:r>
            <a:r>
              <a:rPr lang="ja-JP" altLang="en-US" sz="700" dirty="0">
                <a:cs typeface="Arial" charset="0"/>
              </a:rPr>
              <a:t>’</a:t>
            </a:r>
            <a:r>
              <a:rPr lang="en-US" altLang="ja-JP" sz="700" dirty="0">
                <a:cs typeface="Arial" charset="0"/>
              </a:rPr>
              <a:t>s selection of a combined hormonal contraceptive method: the TEAM-06 Spanish cross-sectional study. Contraception. 2007;76:77-83.</a:t>
            </a:r>
          </a:p>
          <a:p>
            <a:pPr marL="246209" lvl="1" indent="-246209">
              <a:buFontTx/>
              <a:buChar char="•"/>
            </a:pPr>
            <a:r>
              <a:rPr lang="en-US" sz="700" dirty="0">
                <a:cs typeface="Arial" charset="0"/>
              </a:rPr>
              <a:t>Linn ES. Progress in contraception: new technology. </a:t>
            </a:r>
            <a:r>
              <a:rPr lang="en-US" sz="700" dirty="0" err="1">
                <a:cs typeface="Arial" charset="0"/>
              </a:rPr>
              <a:t>Int</a:t>
            </a:r>
            <a:r>
              <a:rPr lang="en-US" sz="700" dirty="0">
                <a:cs typeface="Arial" charset="0"/>
              </a:rPr>
              <a:t> J </a:t>
            </a:r>
            <a:r>
              <a:rPr lang="en-US" sz="700" dirty="0" err="1">
                <a:cs typeface="Arial" charset="0"/>
              </a:rPr>
              <a:t>Fertil</a:t>
            </a:r>
            <a:r>
              <a:rPr lang="en-US" sz="700" dirty="0">
                <a:cs typeface="Arial" charset="0"/>
              </a:rPr>
              <a:t>. 2003;48:182-91.</a:t>
            </a:r>
          </a:p>
          <a:p>
            <a:pPr marL="246209" lvl="1" indent="-246209">
              <a:buFontTx/>
              <a:buChar char="•"/>
            </a:pPr>
            <a:r>
              <a:rPr lang="en-US" sz="700" dirty="0" err="1">
                <a:cs typeface="Arial" charset="0"/>
              </a:rPr>
              <a:t>NuvaRing</a:t>
            </a:r>
            <a:r>
              <a:rPr lang="en-US" sz="700" dirty="0">
                <a:cs typeface="Arial" charset="0"/>
              </a:rPr>
              <a:t> Prescribing Information. </a:t>
            </a:r>
            <a:r>
              <a:rPr lang="en-US" sz="700" dirty="0" err="1">
                <a:cs typeface="Arial" charset="0"/>
              </a:rPr>
              <a:t>Organon</a:t>
            </a:r>
            <a:r>
              <a:rPr lang="en-US" sz="700" dirty="0">
                <a:cs typeface="Arial" charset="0"/>
              </a:rPr>
              <a:t> Inc., West Orange, NJ; 2001.</a:t>
            </a:r>
          </a:p>
          <a:p>
            <a:pPr marL="246209" lvl="1" indent="-246209">
              <a:buFontTx/>
              <a:buChar char="•"/>
            </a:pPr>
            <a:r>
              <a:rPr lang="en-US" sz="700" dirty="0" err="1">
                <a:cs typeface="Arial" charset="0"/>
              </a:rPr>
              <a:t>Roumen</a:t>
            </a:r>
            <a:r>
              <a:rPr lang="en-US" sz="700" dirty="0">
                <a:cs typeface="Arial" charset="0"/>
              </a:rPr>
              <a:t> FJME, </a:t>
            </a:r>
            <a:r>
              <a:rPr lang="en-US" sz="700" dirty="0" err="1">
                <a:cs typeface="Arial" charset="0"/>
              </a:rPr>
              <a:t>Apter</a:t>
            </a:r>
            <a:r>
              <a:rPr lang="en-US" sz="700" dirty="0">
                <a:cs typeface="Arial" charset="0"/>
              </a:rPr>
              <a:t> D, Mulders TMT, </a:t>
            </a:r>
            <a:r>
              <a:rPr lang="en-US" sz="700" dirty="0" err="1">
                <a:cs typeface="Arial" charset="0"/>
              </a:rPr>
              <a:t>Dieben</a:t>
            </a:r>
            <a:r>
              <a:rPr lang="en-US" sz="700" dirty="0">
                <a:cs typeface="Arial" charset="0"/>
              </a:rPr>
              <a:t> TOM. Efficacy, tolerability and acceptability of a novel contraceptive vaginal ring releasing </a:t>
            </a:r>
            <a:r>
              <a:rPr lang="en-US" sz="700" dirty="0" err="1">
                <a:cs typeface="Arial" charset="0"/>
              </a:rPr>
              <a:t>etonogestrel</a:t>
            </a:r>
            <a:r>
              <a:rPr lang="en-US" sz="700" dirty="0">
                <a:cs typeface="Arial" charset="0"/>
              </a:rPr>
              <a:t> and </a:t>
            </a:r>
            <a:r>
              <a:rPr lang="en-US" sz="700" dirty="0" err="1">
                <a:cs typeface="Arial" charset="0"/>
              </a:rPr>
              <a:t>ethinyl</a:t>
            </a:r>
            <a:r>
              <a:rPr lang="en-US" sz="700" dirty="0">
                <a:cs typeface="Arial" charset="0"/>
              </a:rPr>
              <a:t> </a:t>
            </a:r>
            <a:r>
              <a:rPr lang="en-US" sz="700" dirty="0" err="1">
                <a:cs typeface="Arial" charset="0"/>
              </a:rPr>
              <a:t>oestradiol</a:t>
            </a:r>
            <a:r>
              <a:rPr lang="en-US" sz="700" dirty="0">
                <a:cs typeface="Arial" charset="0"/>
              </a:rPr>
              <a:t>. Hum </a:t>
            </a:r>
            <a:r>
              <a:rPr lang="en-US" sz="700" dirty="0" err="1">
                <a:cs typeface="Arial" charset="0"/>
              </a:rPr>
              <a:t>Reprod</a:t>
            </a:r>
            <a:r>
              <a:rPr lang="en-US" sz="700" dirty="0">
                <a:cs typeface="Arial" charset="0"/>
              </a:rPr>
              <a:t>. 2001;16:469-75.</a:t>
            </a:r>
          </a:p>
          <a:p>
            <a:pPr marL="246209" lvl="1" indent="-246209">
              <a:buFontTx/>
              <a:buChar char="•"/>
            </a:pPr>
            <a:r>
              <a:rPr lang="en-US" sz="700" dirty="0" err="1">
                <a:cs typeface="Arial" charset="0"/>
              </a:rPr>
              <a:t>Timmer</a:t>
            </a:r>
            <a:r>
              <a:rPr lang="en-US" sz="700" dirty="0">
                <a:cs typeface="Arial" charset="0"/>
              </a:rPr>
              <a:t> CJ, Mulders TMT. Pharmacokinetics of </a:t>
            </a:r>
            <a:r>
              <a:rPr lang="en-US" sz="700" dirty="0" err="1">
                <a:cs typeface="Arial" charset="0"/>
              </a:rPr>
              <a:t>etonogestrel</a:t>
            </a:r>
            <a:r>
              <a:rPr lang="en-US" sz="700" dirty="0">
                <a:cs typeface="Arial" charset="0"/>
              </a:rPr>
              <a:t> and </a:t>
            </a:r>
            <a:r>
              <a:rPr lang="en-US" sz="700" dirty="0" err="1">
                <a:cs typeface="Arial" charset="0"/>
              </a:rPr>
              <a:t>ethinylestradiol</a:t>
            </a:r>
            <a:r>
              <a:rPr lang="en-US" sz="700" dirty="0">
                <a:cs typeface="Arial" charset="0"/>
              </a:rPr>
              <a:t> released from a combined contraceptive vaginal ring. </a:t>
            </a:r>
            <a:r>
              <a:rPr lang="en-US" sz="700" dirty="0" err="1">
                <a:cs typeface="Arial" charset="0"/>
              </a:rPr>
              <a:t>Clin</a:t>
            </a:r>
            <a:r>
              <a:rPr lang="en-US" sz="700" dirty="0">
                <a:cs typeface="Arial" charset="0"/>
              </a:rPr>
              <a:t> </a:t>
            </a:r>
            <a:r>
              <a:rPr lang="en-US" sz="700" dirty="0" err="1">
                <a:cs typeface="Arial" charset="0"/>
              </a:rPr>
              <a:t>Pharmacokinet</a:t>
            </a:r>
            <a:r>
              <a:rPr lang="en-US" sz="700" dirty="0">
                <a:cs typeface="Arial" charset="0"/>
              </a:rPr>
              <a:t>. 2000;39:233-42.</a:t>
            </a:r>
          </a:p>
          <a:p>
            <a:pPr marL="246209" lvl="1" indent="-246209">
              <a:buFontTx/>
              <a:buChar char="•"/>
            </a:pPr>
            <a:r>
              <a:rPr lang="en-US" sz="700" dirty="0" err="1">
                <a:cs typeface="Arial" charset="0"/>
              </a:rPr>
              <a:t>Trussel</a:t>
            </a:r>
            <a:r>
              <a:rPr lang="en-US" sz="700" dirty="0">
                <a:cs typeface="Arial" charset="0"/>
              </a:rPr>
              <a:t> J. Contraceptive efficacy. In Hatcher RA, </a:t>
            </a:r>
            <a:r>
              <a:rPr lang="en-US" sz="700" dirty="0" err="1">
                <a:cs typeface="Arial" charset="0"/>
              </a:rPr>
              <a:t>Trussel</a:t>
            </a:r>
            <a:r>
              <a:rPr lang="en-US" sz="700" dirty="0">
                <a:cs typeface="Arial" charset="0"/>
              </a:rPr>
              <a:t> J, Nelson AL, Cates W, Stewart FH, </a:t>
            </a:r>
            <a:r>
              <a:rPr lang="en-US" sz="700" dirty="0" err="1">
                <a:cs typeface="Arial" charset="0"/>
              </a:rPr>
              <a:t>Kowal</a:t>
            </a:r>
            <a:r>
              <a:rPr lang="en-US" sz="700" dirty="0">
                <a:cs typeface="Arial" charset="0"/>
              </a:rPr>
              <a:t> D. Contraceptive Technology: 20</a:t>
            </a:r>
            <a:r>
              <a:rPr lang="en-US" sz="700" baseline="30000" dirty="0">
                <a:cs typeface="Arial" charset="0"/>
              </a:rPr>
              <a:t>th</a:t>
            </a:r>
            <a:r>
              <a:rPr lang="en-US" sz="700" dirty="0">
                <a:cs typeface="Arial" charset="0"/>
              </a:rPr>
              <a:t> revised ed. New York, NY: Ardent Media, 2011.</a:t>
            </a:r>
          </a:p>
          <a:p>
            <a:pPr marL="246209" lvl="1" indent="-246209">
              <a:buFontTx/>
              <a:buChar char="•"/>
            </a:pPr>
            <a:r>
              <a:rPr lang="en-US" sz="700" dirty="0">
                <a:cs typeface="Arial" charset="0"/>
              </a:rPr>
              <a:t>Vaginal ring. Mayo Clinic. January 2008. http://</a:t>
            </a:r>
            <a:r>
              <a:rPr lang="en-US" sz="700" dirty="0" err="1">
                <a:cs typeface="Arial" charset="0"/>
              </a:rPr>
              <a:t>www.mayoclinic.com</a:t>
            </a:r>
            <a:r>
              <a:rPr lang="en-US" sz="700" dirty="0">
                <a:cs typeface="Arial" charset="0"/>
              </a:rPr>
              <a:t>/health/birth-control/BI99999/PAGE=BI00017</a:t>
            </a:r>
          </a:p>
          <a:p>
            <a:pPr marL="246209" lvl="1" indent="-246209"/>
            <a:endParaRPr lang="en-US" sz="700" dirty="0">
              <a:cs typeface="Arial" charset="0"/>
            </a:endParaRPr>
          </a:p>
          <a:p>
            <a:pPr marL="246209" indent="-246209"/>
            <a:r>
              <a:rPr lang="en-US" sz="700" dirty="0"/>
              <a:t>---</a:t>
            </a:r>
          </a:p>
          <a:p>
            <a:pPr marL="246209" indent="-246209"/>
            <a:r>
              <a:rPr lang="en-US" sz="700" dirty="0"/>
              <a:t>Original content for this slide submitted by ARHP</a:t>
            </a:r>
            <a:r>
              <a:rPr lang="ja-JP" altLang="en-US" sz="700" dirty="0"/>
              <a:t>’</a:t>
            </a:r>
            <a:r>
              <a:rPr lang="en-US" altLang="ja-JP" sz="700" dirty="0"/>
              <a:t>s Clinical Advisory Committee for </a:t>
            </a:r>
            <a:r>
              <a:rPr lang="en-US" altLang="ja-JP" sz="700" i="1" dirty="0"/>
              <a:t>Choosing a Birth Control Method  </a:t>
            </a:r>
            <a:r>
              <a:rPr lang="en-US" altLang="ja-JP" sz="700" dirty="0"/>
              <a:t>in May 2009. Original funding received from Bayer, </a:t>
            </a:r>
            <a:r>
              <a:rPr lang="en-US" altLang="ja-JP" sz="700" dirty="0" err="1"/>
              <a:t>Duramed</a:t>
            </a:r>
            <a:r>
              <a:rPr lang="en-US" altLang="ja-JP" sz="700" dirty="0"/>
              <a:t> and Schering Plough. </a:t>
            </a:r>
            <a:r>
              <a:rPr lang="en-US" sz="700" dirty="0"/>
              <a:t>Updates were made possible by funding received from Bayer Healthcare Pharmaceuticals, </a:t>
            </a:r>
            <a:r>
              <a:rPr lang="en-US" sz="700" dirty="0" err="1"/>
              <a:t>Conceptus</a:t>
            </a:r>
            <a:r>
              <a:rPr lang="en-US" sz="700" dirty="0"/>
              <a:t>, Inc., and </a:t>
            </a:r>
            <a:r>
              <a:rPr lang="en-US" sz="700" dirty="0" err="1"/>
              <a:t>Teva</a:t>
            </a:r>
            <a:r>
              <a:rPr lang="en-US" sz="700" dirty="0"/>
              <a:t> Pharmaceuticals educational grants. </a:t>
            </a:r>
            <a:r>
              <a:rPr lang="en-US" altLang="ja-JP" sz="700" dirty="0"/>
              <a:t>This slide is available at </a:t>
            </a:r>
            <a:r>
              <a:rPr lang="en-US" altLang="ja-JP" sz="700" dirty="0" err="1"/>
              <a:t>www.arhp.org</a:t>
            </a:r>
            <a:r>
              <a:rPr lang="en-US" altLang="ja-JP" sz="700" dirty="0"/>
              <a:t>/core. </a:t>
            </a:r>
          </a:p>
          <a:p>
            <a:pPr marL="246209" lvl="1" indent="-246209">
              <a:buFontTx/>
              <a:buChar char="•"/>
            </a:pPr>
            <a:endParaRPr lang="en-US" sz="800" dirty="0">
              <a:cs typeface="Arial" charset="0"/>
            </a:endParaRPr>
          </a:p>
          <a:p>
            <a:pPr marL="246209" lvl="1" indent="-246209">
              <a:lnSpc>
                <a:spcPct val="60000"/>
              </a:lnSpc>
            </a:pPr>
            <a:endParaRPr lang="en-US" sz="500" dirty="0">
              <a:latin typeface="Verdana" charset="0"/>
              <a:cs typeface="Arial" charset="0"/>
            </a:endParaRPr>
          </a:p>
        </p:txBody>
      </p:sp>
    </p:spTree>
    <p:extLst>
      <p:ext uri="{BB962C8B-B14F-4D97-AF65-F5344CB8AC3E}">
        <p14:creationId xmlns:p14="http://schemas.microsoft.com/office/powerpoint/2010/main" val="9021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731838"/>
            <a:ext cx="4575175" cy="2573337"/>
          </a:xfrm>
        </p:spPr>
      </p:sp>
      <p:sp>
        <p:nvSpPr>
          <p:cNvPr id="3" name="Notes Placeholder 2"/>
          <p:cNvSpPr>
            <a:spLocks noGrp="1"/>
          </p:cNvSpPr>
          <p:nvPr>
            <p:ph type="body" idx="1"/>
          </p:nvPr>
        </p:nvSpPr>
        <p:spPr>
          <a:xfrm>
            <a:off x="197939" y="3447704"/>
            <a:ext cx="6334668" cy="13928381"/>
          </a:xfrm>
        </p:spPr>
        <p:txBody>
          <a:bodyPr>
            <a:noAutofit/>
          </a:bodyPr>
          <a:lstStyle/>
          <a:p>
            <a:pPr marL="246209" indent="-246209"/>
            <a:r>
              <a:rPr lang="en-US" u="sng" dirty="0"/>
              <a:t>Talking Points</a:t>
            </a:r>
            <a:endParaRPr lang="en-US" dirty="0">
              <a:cs typeface="Arial" charset="0"/>
            </a:endParaRPr>
          </a:p>
          <a:p>
            <a:pPr marL="246209" lvl="1" indent="-246209">
              <a:buFontTx/>
              <a:buChar char="•"/>
            </a:pPr>
            <a:r>
              <a:rPr lang="en-US" dirty="0">
                <a:cs typeface="Arial" charset="0"/>
              </a:rPr>
              <a:t>The beige-colored, transdermal contraceptive patch is applied once a week to the abdomen, buttock, upper outer arm, or upper torso.</a:t>
            </a:r>
          </a:p>
          <a:p>
            <a:pPr marL="246209" lvl="1" indent="-246209">
              <a:buFontTx/>
              <a:buChar char="•"/>
            </a:pPr>
            <a:r>
              <a:rPr lang="en-US" dirty="0">
                <a:cs typeface="Arial" charset="0"/>
              </a:rPr>
              <a:t>The patch delivers 150 </a:t>
            </a:r>
            <a:r>
              <a:rPr lang="en-US" dirty="0">
                <a:cs typeface="Arial" charset="0"/>
                <a:sym typeface="Symbol" charset="0"/>
              </a:rPr>
              <a:t>g of </a:t>
            </a:r>
            <a:r>
              <a:rPr lang="en-US" dirty="0" err="1">
                <a:cs typeface="Arial" charset="0"/>
                <a:sym typeface="Symbol" charset="0"/>
              </a:rPr>
              <a:t>norelgestromin</a:t>
            </a:r>
            <a:r>
              <a:rPr lang="en-US" dirty="0">
                <a:cs typeface="Arial" charset="0"/>
                <a:sym typeface="Symbol" charset="0"/>
              </a:rPr>
              <a:t>/20 g of </a:t>
            </a:r>
            <a:r>
              <a:rPr lang="en-US" dirty="0" err="1">
                <a:cs typeface="Arial" charset="0"/>
                <a:sym typeface="Symbol" charset="0"/>
              </a:rPr>
              <a:t>ethinyl</a:t>
            </a:r>
            <a:r>
              <a:rPr lang="en-US" dirty="0">
                <a:cs typeface="Arial" charset="0"/>
                <a:sym typeface="Symbol" charset="0"/>
              </a:rPr>
              <a:t> estradiol daily to systemic circulation. Serum concentrations of </a:t>
            </a:r>
            <a:r>
              <a:rPr lang="en-US" dirty="0" err="1">
                <a:cs typeface="Arial" charset="0"/>
                <a:sym typeface="Symbol" charset="0"/>
              </a:rPr>
              <a:t>norelgestromin</a:t>
            </a:r>
            <a:r>
              <a:rPr lang="en-US" dirty="0">
                <a:cs typeface="Arial" charset="0"/>
                <a:sym typeface="Symbol" charset="0"/>
              </a:rPr>
              <a:t> and </a:t>
            </a:r>
            <a:r>
              <a:rPr lang="en-US" dirty="0" err="1">
                <a:cs typeface="Arial" charset="0"/>
                <a:sym typeface="Symbol" charset="0"/>
              </a:rPr>
              <a:t>ethinyl</a:t>
            </a:r>
            <a:r>
              <a:rPr lang="en-US" dirty="0">
                <a:cs typeface="Arial" charset="0"/>
                <a:sym typeface="Symbol" charset="0"/>
              </a:rPr>
              <a:t> estradiol within the range generally seen with oral </a:t>
            </a:r>
            <a:r>
              <a:rPr lang="en-US" dirty="0" err="1">
                <a:cs typeface="Arial" charset="0"/>
                <a:sym typeface="Symbol" charset="0"/>
              </a:rPr>
              <a:t>norgestimate</a:t>
            </a:r>
            <a:r>
              <a:rPr lang="en-US" dirty="0">
                <a:cs typeface="Arial" charset="0"/>
                <a:sym typeface="Symbol" charset="0"/>
              </a:rPr>
              <a:t> 250 g/</a:t>
            </a:r>
            <a:r>
              <a:rPr lang="en-US" dirty="0" err="1">
                <a:cs typeface="Arial" charset="0"/>
                <a:sym typeface="Symbol" charset="0"/>
              </a:rPr>
              <a:t>ethinyl</a:t>
            </a:r>
            <a:r>
              <a:rPr lang="en-US" dirty="0">
                <a:cs typeface="Arial" charset="0"/>
                <a:sym typeface="Symbol" charset="0"/>
              </a:rPr>
              <a:t> estradiol 35 g are maintained for up to 10 days, suggesting that clinical efficacy would be maintained even if a scheduled change is missed for as long as 2 full days.</a:t>
            </a:r>
          </a:p>
          <a:p>
            <a:pPr marL="246209" lvl="1" indent="-246209">
              <a:buFontTx/>
              <a:buChar char="•"/>
            </a:pPr>
            <a:r>
              <a:rPr lang="en-US" dirty="0">
                <a:cs typeface="Arial" charset="0"/>
                <a:sym typeface="Symbol" charset="0"/>
              </a:rPr>
              <a:t>Three consecutive 7-day patches (21 days) are applied, followed by 1 patch-free week per cycle.</a:t>
            </a:r>
          </a:p>
          <a:p>
            <a:pPr marL="246209" lvl="1" indent="-246209">
              <a:buFontTx/>
              <a:buChar char="•"/>
            </a:pPr>
            <a:r>
              <a:rPr lang="en-US" dirty="0">
                <a:cs typeface="Arial" charset="0"/>
                <a:sym typeface="Symbol" charset="0"/>
              </a:rPr>
              <a:t>Use of the patch should be initiated during the first 24 hours of menses; no back-up is recommended. However, if use is initiated after day 1 of the menstrual cycle, a </a:t>
            </a:r>
            <a:r>
              <a:rPr lang="en-US" dirty="0" err="1">
                <a:cs typeface="Arial" charset="0"/>
                <a:sym typeface="Symbol" charset="0"/>
              </a:rPr>
              <a:t>nonhormonal</a:t>
            </a:r>
            <a:r>
              <a:rPr lang="en-US" dirty="0">
                <a:cs typeface="Arial" charset="0"/>
                <a:sym typeface="Symbol" charset="0"/>
              </a:rPr>
              <a:t> back-up method is recommended.</a:t>
            </a:r>
          </a:p>
          <a:p>
            <a:pPr marL="246209" lvl="1" indent="-246209">
              <a:buFontTx/>
              <a:buChar char="•"/>
            </a:pPr>
            <a:r>
              <a:rPr lang="en-US" dirty="0">
                <a:cs typeface="Arial" charset="0"/>
              </a:rPr>
              <a:t>The contraceptive efficacy of the transdermal patch is comparable to that of combination OCs. In clinical trials, fewer than 3% of patches were replaced due to partial (2.9%) or complete (1.8%) detachment. Adhesion is not affected by heat, humidity, or exercise.</a:t>
            </a:r>
          </a:p>
          <a:p>
            <a:pPr marL="246209" lvl="1" indent="-246209">
              <a:buFontTx/>
              <a:buChar char="•"/>
            </a:pPr>
            <a:r>
              <a:rPr lang="en-US" dirty="0">
                <a:cs typeface="Arial" charset="0"/>
              </a:rPr>
              <a:t>Candidates:</a:t>
            </a:r>
          </a:p>
          <a:p>
            <a:pPr marL="738628" lvl="3" indent="-246209">
              <a:buFont typeface="Wingdings" charset="0"/>
              <a:buChar char="§"/>
            </a:pPr>
            <a:r>
              <a:rPr lang="en-US" dirty="0">
                <a:cs typeface="Arial" charset="0"/>
              </a:rPr>
              <a:t>Patients who want an easy, nondaily method.</a:t>
            </a:r>
          </a:p>
          <a:p>
            <a:pPr marL="738628" lvl="3" indent="-246209">
              <a:buFont typeface="Wingdings" charset="0"/>
              <a:buChar char="§"/>
            </a:pPr>
            <a:r>
              <a:rPr lang="en-US" dirty="0">
                <a:cs typeface="Arial" charset="0"/>
              </a:rPr>
              <a:t>Patients with dysmenorrhea and menorrhagia</a:t>
            </a:r>
          </a:p>
          <a:p>
            <a:pPr marL="738628" lvl="3" indent="-246209">
              <a:buFont typeface="Wingdings" charset="0"/>
              <a:buChar char="§"/>
            </a:pPr>
            <a:r>
              <a:rPr lang="en-US" dirty="0">
                <a:cs typeface="Arial" charset="0"/>
              </a:rPr>
              <a:t>Patients who are concerned about interference with nausea or vomiting.</a:t>
            </a:r>
          </a:p>
          <a:p>
            <a:pPr marL="246209" lvl="1" indent="-246209">
              <a:buFontTx/>
              <a:buChar char="•"/>
            </a:pPr>
            <a:r>
              <a:rPr lang="en-US" dirty="0">
                <a:cs typeface="Arial" charset="0"/>
              </a:rPr>
              <a:t>Advantages: </a:t>
            </a:r>
          </a:p>
          <a:p>
            <a:pPr marL="738628" lvl="2" indent="-246209">
              <a:buFont typeface="Wingdings" charset="0"/>
              <a:buChar char="§"/>
            </a:pPr>
            <a:r>
              <a:rPr lang="en-US" dirty="0">
                <a:cs typeface="Arial" charset="0"/>
              </a:rPr>
              <a:t>Weekly form of birth control</a:t>
            </a:r>
          </a:p>
          <a:p>
            <a:pPr marL="738628" lvl="2" indent="-246209">
              <a:buFont typeface="Wingdings" charset="0"/>
              <a:buChar char="§"/>
            </a:pPr>
            <a:r>
              <a:rPr lang="en-US" dirty="0">
                <a:cs typeface="Arial" charset="0"/>
              </a:rPr>
              <a:t>Rapid reversibility </a:t>
            </a:r>
          </a:p>
          <a:p>
            <a:pPr marL="738628" lvl="2" indent="-246209">
              <a:buFont typeface="Wingdings" charset="0"/>
              <a:buChar char="§"/>
            </a:pPr>
            <a:r>
              <a:rPr lang="en-US" dirty="0">
                <a:cs typeface="Arial" charset="0"/>
              </a:rPr>
              <a:t>Non-contraceptive benefits are similar to those of COCs</a:t>
            </a:r>
          </a:p>
          <a:p>
            <a:pPr marL="246209" lvl="1" indent="-246209">
              <a:buFontTx/>
              <a:buChar char="•"/>
            </a:pPr>
            <a:r>
              <a:rPr lang="en-US" dirty="0">
                <a:cs typeface="Arial" charset="0"/>
              </a:rPr>
              <a:t>Contraindications :</a:t>
            </a:r>
          </a:p>
          <a:p>
            <a:pPr marL="738628" lvl="2" indent="-246209">
              <a:buFontTx/>
              <a:buChar char="•"/>
            </a:pPr>
            <a:r>
              <a:rPr lang="en-US" dirty="0">
                <a:cs typeface="Arial" charset="0"/>
              </a:rPr>
              <a:t>Same as those for combination OCs.</a:t>
            </a:r>
          </a:p>
          <a:p>
            <a:pPr marL="246209" lvl="1" indent="-246209">
              <a:buFontTx/>
              <a:buChar char="•"/>
            </a:pPr>
            <a:r>
              <a:rPr lang="en-US" dirty="0">
                <a:cs typeface="Arial" charset="0"/>
              </a:rPr>
              <a:t>Disadvantages:</a:t>
            </a:r>
          </a:p>
          <a:p>
            <a:pPr marL="738628" lvl="3" indent="-246209">
              <a:buFont typeface="Wingdings" charset="0"/>
              <a:buChar char="§"/>
            </a:pPr>
            <a:r>
              <a:rPr lang="en-US" dirty="0">
                <a:cs typeface="Arial" charset="0"/>
              </a:rPr>
              <a:t>Because the patch contains estrogen and progestin, side effects associated with its use are probably similar to OCs, although more study is needed. One study determined that compared to COC users, patch users were more likely to report breast discomfort, dysmenorrhea, nausea, and vomiting, but that patch users had better compliance than OC users. The side effects usually dissipate within the first 2 months of use.</a:t>
            </a:r>
          </a:p>
          <a:p>
            <a:pPr marL="738628" lvl="3" indent="-246209">
              <a:buFont typeface="Wingdings" charset="0"/>
              <a:buChar char="§"/>
            </a:pPr>
            <a:r>
              <a:rPr lang="en-US" dirty="0">
                <a:cs typeface="Arial" charset="0"/>
              </a:rPr>
              <a:t>Increased exposure to estrogen, which may increase the risk of side effects</a:t>
            </a:r>
          </a:p>
          <a:p>
            <a:pPr marL="738628" lvl="3" indent="-246209">
              <a:buFont typeface="Wingdings" charset="0"/>
              <a:buChar char="§"/>
            </a:pPr>
            <a:r>
              <a:rPr lang="en-US" dirty="0">
                <a:cs typeface="Arial" charset="0"/>
              </a:rPr>
              <a:t>Application site reactions.</a:t>
            </a:r>
          </a:p>
          <a:p>
            <a:pPr marL="738628" lvl="3" indent="-246209">
              <a:buFont typeface="Wingdings" charset="0"/>
              <a:buChar char="§"/>
            </a:pPr>
            <a:r>
              <a:rPr lang="en-US" dirty="0">
                <a:cs typeface="Arial" charset="0"/>
              </a:rPr>
              <a:t>Breast tenderness. Breast tenderness is greater in the first few cycles of use and dissipates over time.</a:t>
            </a:r>
          </a:p>
          <a:p>
            <a:pPr marL="738628" lvl="3" indent="-246209">
              <a:buFont typeface="Wingdings" charset="0"/>
              <a:buChar char="§"/>
            </a:pPr>
            <a:r>
              <a:rPr lang="en-US" dirty="0">
                <a:cs typeface="Arial" charset="0"/>
              </a:rPr>
              <a:t>Contraceptive failures may be increased among women weighing 90 kg (198 </a:t>
            </a:r>
            <a:r>
              <a:rPr lang="en-US" dirty="0" err="1">
                <a:cs typeface="Arial" charset="0"/>
              </a:rPr>
              <a:t>lbs</a:t>
            </a:r>
            <a:r>
              <a:rPr lang="en-US" dirty="0">
                <a:cs typeface="Arial" charset="0"/>
              </a:rPr>
              <a:t>) or more.</a:t>
            </a:r>
          </a:p>
          <a:p>
            <a:pPr marL="246209" lvl="1" indent="-246209">
              <a:spcBef>
                <a:spcPct val="0"/>
              </a:spcBef>
              <a:buFont typeface="Wingdings" charset="0"/>
              <a:buChar char="§"/>
            </a:pPr>
            <a:r>
              <a:rPr lang="en-US" dirty="0">
                <a:cs typeface="Arial" charset="0"/>
              </a:rPr>
              <a:t>Venous thromboembolism (VTE) risk associated with the </a:t>
            </a:r>
            <a:r>
              <a:rPr lang="en-US" dirty="0" err="1">
                <a:cs typeface="Arial" charset="0"/>
              </a:rPr>
              <a:t>Evra</a:t>
            </a:r>
            <a:r>
              <a:rPr lang="en-US" dirty="0">
                <a:cs typeface="Arial" charset="0"/>
              </a:rPr>
              <a:t> contraceptive patch: </a:t>
            </a:r>
          </a:p>
          <a:p>
            <a:pPr marL="246209" lvl="1" indent="-246209">
              <a:spcBef>
                <a:spcPct val="0"/>
              </a:spcBef>
              <a:buFont typeface="Verdana" charset="0"/>
              <a:buChar char="□"/>
            </a:pPr>
            <a:r>
              <a:rPr lang="en-US" dirty="0">
                <a:cs typeface="Arial" charset="0"/>
              </a:rPr>
              <a:t>The FDA created a bolded warning for </a:t>
            </a:r>
            <a:r>
              <a:rPr lang="en-US" dirty="0" err="1">
                <a:cs typeface="Arial" charset="0"/>
              </a:rPr>
              <a:t>Evra</a:t>
            </a:r>
            <a:r>
              <a:rPr lang="en-US" dirty="0">
                <a:cs typeface="Arial" charset="0"/>
              </a:rPr>
              <a:t> in 2005.</a:t>
            </a:r>
          </a:p>
          <a:p>
            <a:pPr marL="246209" lvl="1" indent="-246209">
              <a:spcBef>
                <a:spcPct val="0"/>
              </a:spcBef>
              <a:buFont typeface="Verdana" charset="0"/>
              <a:buChar char="□"/>
            </a:pPr>
            <a:r>
              <a:rPr lang="en-US" dirty="0">
                <a:cs typeface="Arial" charset="0"/>
              </a:rPr>
              <a:t>In January 2008 the </a:t>
            </a:r>
            <a:r>
              <a:rPr lang="en-US" dirty="0" err="1">
                <a:cs typeface="Arial" charset="0"/>
              </a:rPr>
              <a:t>Evra</a:t>
            </a:r>
            <a:r>
              <a:rPr lang="en-US" dirty="0">
                <a:cs typeface="Arial" charset="0"/>
              </a:rPr>
              <a:t> label added new study results showing twice the VTE risk for the patch compared with OCs. </a:t>
            </a:r>
          </a:p>
          <a:p>
            <a:pPr marL="246209" lvl="1" indent="-246209">
              <a:spcBef>
                <a:spcPct val="0"/>
              </a:spcBef>
              <a:buFont typeface="Verdana" charset="0"/>
              <a:buChar char="□"/>
            </a:pPr>
            <a:r>
              <a:rPr lang="en-US" dirty="0">
                <a:cs typeface="Arial" charset="0"/>
              </a:rPr>
              <a:t>The risk of thromboembolism is significantly higher in pregnancy than from the patch. </a:t>
            </a:r>
          </a:p>
          <a:p>
            <a:pPr marL="246209" lvl="1" indent="-246209">
              <a:spcBef>
                <a:spcPct val="0"/>
              </a:spcBef>
              <a:buFont typeface="Verdana" charset="0"/>
              <a:buChar char="□"/>
            </a:pPr>
            <a:r>
              <a:rPr lang="en-US" dirty="0">
                <a:cs typeface="Arial" charset="0"/>
              </a:rPr>
              <a:t>A recent study estimated VTE incidence for women of reproductive age as 5–10 per 10,000 women-years, compared with 0.5–1 VTE per 10,000 women-years for hormonal contraception. </a:t>
            </a:r>
          </a:p>
          <a:p>
            <a:pPr marL="246209" lvl="1" indent="-246209">
              <a:spcBef>
                <a:spcPct val="0"/>
              </a:spcBef>
              <a:buFont typeface="Verdana" charset="0"/>
              <a:buChar char="□"/>
            </a:pPr>
            <a:r>
              <a:rPr lang="en-US" dirty="0">
                <a:cs typeface="Arial" charset="0"/>
              </a:rPr>
              <a:t>The risk of VTE is small, and </a:t>
            </a:r>
            <a:r>
              <a:rPr lang="en-US" i="1" dirty="0">
                <a:cs typeface="Arial" charset="0"/>
              </a:rPr>
              <a:t>twice</a:t>
            </a:r>
            <a:r>
              <a:rPr lang="en-US" dirty="0">
                <a:cs typeface="Arial" charset="0"/>
              </a:rPr>
              <a:t> this small risk is still small.</a:t>
            </a:r>
          </a:p>
          <a:p>
            <a:pPr marL="738628" lvl="2" indent="-246209">
              <a:buFontTx/>
              <a:buChar char="•"/>
            </a:pPr>
            <a:r>
              <a:rPr lang="en-US" dirty="0">
                <a:cs typeface="Arial" charset="0"/>
              </a:rPr>
              <a:t>Counseling: </a:t>
            </a:r>
          </a:p>
          <a:p>
            <a:pPr marL="738628" lvl="3" indent="-246209">
              <a:buFontTx/>
              <a:buChar char="•"/>
            </a:pPr>
            <a:r>
              <a:rPr lang="en-US" dirty="0">
                <a:cs typeface="Arial" charset="0"/>
              </a:rPr>
              <a:t>Educate patient on application and removal of patch</a:t>
            </a:r>
          </a:p>
          <a:p>
            <a:pPr marL="1231049" lvl="4" indent="-246209">
              <a:buFont typeface="Verdana" charset="0"/>
              <a:buChar char="□"/>
            </a:pPr>
            <a:r>
              <a:rPr lang="en-US" dirty="0">
                <a:cs typeface="Arial" charset="0"/>
              </a:rPr>
              <a:t>Avoid placing patch in areas that receive a lot of friction, such as bra straps</a:t>
            </a:r>
          </a:p>
          <a:p>
            <a:pPr marL="1231049" lvl="4" indent="-246209">
              <a:buFont typeface="Verdana" charset="0"/>
              <a:buChar char="□"/>
            </a:pPr>
            <a:r>
              <a:rPr lang="en-US" dirty="0">
                <a:cs typeface="Arial" charset="0"/>
              </a:rPr>
              <a:t>Place on buttocks, abdomen, upper torso (excluding breasts),  or upper arm</a:t>
            </a:r>
          </a:p>
          <a:p>
            <a:pPr marL="1231049" lvl="4" indent="-246209">
              <a:buFont typeface="Verdana" charset="0"/>
              <a:buChar char="□"/>
            </a:pPr>
            <a:r>
              <a:rPr lang="en-US" dirty="0">
                <a:cs typeface="Arial" charset="0"/>
              </a:rPr>
              <a:t>Apply to clean, dry skin</a:t>
            </a:r>
          </a:p>
          <a:p>
            <a:pPr marL="1231049" lvl="4" indent="-246209">
              <a:buFont typeface="Verdana" charset="0"/>
              <a:buChar char="□"/>
            </a:pPr>
            <a:r>
              <a:rPr lang="en-US" dirty="0">
                <a:cs typeface="Arial" charset="0"/>
              </a:rPr>
              <a:t>Once removed, fold patch closed to reduce release of hormones</a:t>
            </a:r>
          </a:p>
          <a:p>
            <a:pPr marL="1231049" lvl="4" indent="-246209">
              <a:buFont typeface="Verdana" charset="0"/>
              <a:buChar char="□"/>
            </a:pPr>
            <a:r>
              <a:rPr lang="en-US" dirty="0">
                <a:cs typeface="Arial" charset="0"/>
              </a:rPr>
              <a:t>Do not flush in the waste system.  Dispose of it in the garbage.</a:t>
            </a:r>
          </a:p>
          <a:p>
            <a:pPr marL="738628" lvl="3" indent="-246209">
              <a:lnSpc>
                <a:spcPct val="60000"/>
              </a:lnSpc>
              <a:buFontTx/>
              <a:buChar char="•"/>
            </a:pPr>
            <a:endParaRPr lang="en-US" sz="400" dirty="0">
              <a:latin typeface="Verdana" charset="0"/>
              <a:cs typeface="Arial" charset="0"/>
            </a:endParaRPr>
          </a:p>
          <a:p>
            <a:pPr marL="246209" indent="-246209"/>
            <a:r>
              <a:rPr lang="en-US" sz="700" u="sng" dirty="0">
                <a:latin typeface="Verdana" charset="0"/>
                <a:cs typeface="Arial" charset="0"/>
              </a:rPr>
              <a:t>References</a:t>
            </a:r>
          </a:p>
          <a:p>
            <a:pPr marL="246209" lvl="1" indent="-246209">
              <a:buFontTx/>
              <a:buChar char="•"/>
            </a:pPr>
            <a:r>
              <a:rPr lang="en-US" sz="700" dirty="0">
                <a:latin typeface="Verdana" charset="0"/>
                <a:cs typeface="Arial" charset="0"/>
                <a:sym typeface="Symbol" charset="0"/>
              </a:rPr>
              <a:t>Abrams LS, </a:t>
            </a:r>
            <a:r>
              <a:rPr lang="en-US" sz="700" dirty="0" err="1">
                <a:latin typeface="Verdana" charset="0"/>
                <a:cs typeface="Arial" charset="0"/>
                <a:sym typeface="Symbol" charset="0"/>
              </a:rPr>
              <a:t>Skee</a:t>
            </a:r>
            <a:r>
              <a:rPr lang="en-US" sz="700" dirty="0">
                <a:latin typeface="Verdana" charset="0"/>
                <a:cs typeface="Arial" charset="0"/>
                <a:sym typeface="Symbol" charset="0"/>
              </a:rPr>
              <a:t> D, Natarajan J, Wong FA. Pharmacokinetic overview of Ortho </a:t>
            </a:r>
            <a:r>
              <a:rPr lang="en-US" sz="700" dirty="0" err="1">
                <a:latin typeface="Verdana" charset="0"/>
                <a:cs typeface="Arial" charset="0"/>
                <a:sym typeface="Symbol" charset="0"/>
              </a:rPr>
              <a:t>Evra</a:t>
            </a:r>
            <a:r>
              <a:rPr lang="en-US" sz="700" dirty="0">
                <a:latin typeface="Verdana" charset="0"/>
                <a:cs typeface="Arial" charset="0"/>
                <a:sym typeface="Symbol" charset="0"/>
              </a:rPr>
              <a:t>™/</a:t>
            </a:r>
            <a:r>
              <a:rPr lang="en-US" sz="700" dirty="0" err="1">
                <a:latin typeface="Verdana" charset="0"/>
                <a:cs typeface="Arial" charset="0"/>
                <a:sym typeface="Symbol" charset="0"/>
              </a:rPr>
              <a:t>Evra</a:t>
            </a:r>
            <a:r>
              <a:rPr lang="en-US" sz="700" dirty="0">
                <a:latin typeface="Verdana" charset="0"/>
                <a:cs typeface="Arial" charset="0"/>
                <a:sym typeface="Symbol" charset="0"/>
              </a:rPr>
              <a:t>™. </a:t>
            </a:r>
            <a:r>
              <a:rPr lang="en-US" sz="700" dirty="0" err="1">
                <a:latin typeface="Verdana" charset="0"/>
                <a:cs typeface="Arial" charset="0"/>
              </a:rPr>
              <a:t>Fertil</a:t>
            </a:r>
            <a:r>
              <a:rPr lang="en-US" sz="700" dirty="0">
                <a:latin typeface="Verdana" charset="0"/>
                <a:cs typeface="Arial" charset="0"/>
              </a:rPr>
              <a:t> </a:t>
            </a:r>
            <a:r>
              <a:rPr lang="en-US" sz="700" dirty="0" err="1">
                <a:latin typeface="Verdana" charset="0"/>
                <a:cs typeface="Arial" charset="0"/>
              </a:rPr>
              <a:t>Steril</a:t>
            </a:r>
            <a:r>
              <a:rPr lang="en-US" sz="700" dirty="0">
                <a:latin typeface="Verdana" charset="0"/>
                <a:cs typeface="Arial" charset="0"/>
              </a:rPr>
              <a:t>. 2002;77( </a:t>
            </a:r>
            <a:r>
              <a:rPr lang="en-US" sz="700" dirty="0" err="1">
                <a:latin typeface="Verdana" charset="0"/>
                <a:cs typeface="Arial" charset="0"/>
              </a:rPr>
              <a:t>Suppl</a:t>
            </a:r>
            <a:r>
              <a:rPr lang="en-US" sz="700" dirty="0">
                <a:latin typeface="Verdana" charset="0"/>
                <a:cs typeface="Arial" charset="0"/>
              </a:rPr>
              <a:t> 2):S3-12.</a:t>
            </a:r>
          </a:p>
          <a:p>
            <a:pPr marL="246209" lvl="1" indent="-246209">
              <a:buFontTx/>
              <a:buChar char="•"/>
            </a:pPr>
            <a:r>
              <a:rPr lang="en-US" sz="700" dirty="0">
                <a:latin typeface="Verdana" charset="0"/>
                <a:cs typeface="Arial" charset="0"/>
              </a:rPr>
              <a:t>ACOG Committee on Practice Bulletins. No. 73. Use of Hormonal Contraception in Women with Coexisting Medical conditions. </a:t>
            </a:r>
            <a:r>
              <a:rPr lang="en-US" sz="700" dirty="0" err="1">
                <a:latin typeface="Verdana" charset="0"/>
                <a:cs typeface="Arial" charset="0"/>
              </a:rPr>
              <a:t>Obstet</a:t>
            </a:r>
            <a:r>
              <a:rPr lang="en-US" sz="700" dirty="0">
                <a:latin typeface="Verdana" charset="0"/>
                <a:cs typeface="Arial" charset="0"/>
              </a:rPr>
              <a:t> </a:t>
            </a:r>
            <a:r>
              <a:rPr lang="en-US" sz="700" dirty="0" err="1">
                <a:latin typeface="Verdana" charset="0"/>
                <a:cs typeface="Arial" charset="0"/>
              </a:rPr>
              <a:t>Gynecol</a:t>
            </a:r>
            <a:r>
              <a:rPr lang="en-US" sz="700" dirty="0">
                <a:latin typeface="Verdana" charset="0"/>
                <a:cs typeface="Arial" charset="0"/>
              </a:rPr>
              <a:t> 2006;107:1453-72..</a:t>
            </a:r>
          </a:p>
          <a:p>
            <a:pPr marL="246209" lvl="1" indent="-246209">
              <a:buFontTx/>
              <a:buChar char="•"/>
            </a:pPr>
            <a:r>
              <a:rPr lang="en-US" sz="700" dirty="0">
                <a:latin typeface="Verdana" charset="0"/>
                <a:cs typeface="Arial" charset="0"/>
              </a:rPr>
              <a:t>Archer DF, </a:t>
            </a:r>
            <a:r>
              <a:rPr lang="en-US" sz="700" dirty="0" err="1">
                <a:latin typeface="Verdana" charset="0"/>
                <a:cs typeface="Arial" charset="0"/>
              </a:rPr>
              <a:t>Bigrigg</a:t>
            </a:r>
            <a:r>
              <a:rPr lang="en-US" sz="700" dirty="0">
                <a:latin typeface="Verdana" charset="0"/>
                <a:cs typeface="Arial" charset="0"/>
              </a:rPr>
              <a:t> A, Smallwood GH, et al. Assessment of compliance with a weekly contraceptive patch (Ortho </a:t>
            </a:r>
            <a:r>
              <a:rPr lang="en-US" sz="700" dirty="0" err="1">
                <a:latin typeface="Verdana" charset="0"/>
                <a:cs typeface="Arial" charset="0"/>
              </a:rPr>
              <a:t>Evra</a:t>
            </a:r>
            <a:r>
              <a:rPr lang="en-US" sz="700" dirty="0">
                <a:latin typeface="Verdana" charset="0"/>
                <a:cs typeface="Arial" charset="0"/>
              </a:rPr>
              <a:t>/</a:t>
            </a:r>
            <a:r>
              <a:rPr lang="en-US" sz="700" dirty="0" err="1">
                <a:latin typeface="Verdana" charset="0"/>
                <a:cs typeface="Arial" charset="0"/>
              </a:rPr>
              <a:t>Evra</a:t>
            </a:r>
            <a:r>
              <a:rPr lang="en-US" sz="700" dirty="0">
                <a:latin typeface="Verdana" charset="0"/>
                <a:cs typeface="Arial" charset="0"/>
              </a:rPr>
              <a:t>) among North American women. </a:t>
            </a:r>
            <a:r>
              <a:rPr lang="en-US" sz="700" dirty="0" err="1">
                <a:latin typeface="Verdana" charset="0"/>
                <a:cs typeface="Arial" charset="0"/>
              </a:rPr>
              <a:t>Fertil</a:t>
            </a:r>
            <a:r>
              <a:rPr lang="en-US" sz="700" dirty="0">
                <a:latin typeface="Verdana" charset="0"/>
                <a:cs typeface="Arial" charset="0"/>
              </a:rPr>
              <a:t> </a:t>
            </a:r>
            <a:r>
              <a:rPr lang="en-US" sz="700" dirty="0" err="1">
                <a:latin typeface="Verdana" charset="0"/>
                <a:cs typeface="Arial" charset="0"/>
              </a:rPr>
              <a:t>Steril</a:t>
            </a:r>
            <a:r>
              <a:rPr lang="en-US" sz="700" dirty="0">
                <a:latin typeface="Verdana" charset="0"/>
                <a:cs typeface="Arial" charset="0"/>
              </a:rPr>
              <a:t>. 2002;77(</a:t>
            </a:r>
            <a:r>
              <a:rPr lang="en-US" sz="700" dirty="0" err="1">
                <a:latin typeface="Verdana" charset="0"/>
                <a:cs typeface="Arial" charset="0"/>
              </a:rPr>
              <a:t>Suppl</a:t>
            </a:r>
            <a:r>
              <a:rPr lang="en-US" sz="700" dirty="0">
                <a:latin typeface="Verdana" charset="0"/>
                <a:cs typeface="Arial" charset="0"/>
              </a:rPr>
              <a:t> 2):S27-31.</a:t>
            </a:r>
          </a:p>
          <a:p>
            <a:pPr marL="246209" lvl="1" indent="-246209">
              <a:buFontTx/>
              <a:buChar char="•"/>
            </a:pPr>
            <a:r>
              <a:rPr lang="en-US" sz="700" dirty="0">
                <a:latin typeface="Verdana" charset="0"/>
                <a:cs typeface="Arial" charset="0"/>
              </a:rPr>
              <a:t>Archer DF, </a:t>
            </a:r>
            <a:r>
              <a:rPr lang="en-US" sz="700" dirty="0" err="1">
                <a:latin typeface="Verdana" charset="0"/>
                <a:cs typeface="Arial" charset="0"/>
              </a:rPr>
              <a:t>Cullins</a:t>
            </a:r>
            <a:r>
              <a:rPr lang="en-US" sz="700" dirty="0">
                <a:latin typeface="Verdana" charset="0"/>
                <a:cs typeface="Arial" charset="0"/>
              </a:rPr>
              <a:t> V, Creasy GW, Fisher AC. The impact of improved compliance with a weekly contraceptive transdermal system (Ortho </a:t>
            </a:r>
            <a:r>
              <a:rPr lang="en-US" sz="700" dirty="0" err="1">
                <a:latin typeface="Verdana" charset="0"/>
                <a:cs typeface="Arial" charset="0"/>
              </a:rPr>
              <a:t>Evra</a:t>
            </a:r>
            <a:r>
              <a:rPr lang="en-US" sz="700" dirty="0">
                <a:latin typeface="Verdana" charset="0"/>
                <a:cs typeface="Arial" charset="0"/>
              </a:rPr>
              <a:t>®) on contraceptive efficacy. Contraception. 2004;69:189-195.</a:t>
            </a:r>
          </a:p>
          <a:p>
            <a:pPr marL="246209" lvl="1" indent="-246209">
              <a:buFontTx/>
              <a:buChar char="•"/>
            </a:pPr>
            <a:r>
              <a:rPr lang="en-US" sz="700" dirty="0" err="1">
                <a:latin typeface="Verdana" charset="0"/>
                <a:cs typeface="Arial" charset="0"/>
              </a:rPr>
              <a:t>Audet</a:t>
            </a:r>
            <a:r>
              <a:rPr lang="en-US" sz="700" dirty="0">
                <a:latin typeface="Verdana" charset="0"/>
                <a:cs typeface="Arial" charset="0"/>
              </a:rPr>
              <a:t> M-C, Moreau M, </a:t>
            </a:r>
            <a:r>
              <a:rPr lang="en-US" sz="700" dirty="0" err="1">
                <a:latin typeface="Verdana" charset="0"/>
                <a:cs typeface="Arial" charset="0"/>
              </a:rPr>
              <a:t>Koltun</a:t>
            </a:r>
            <a:r>
              <a:rPr lang="en-US" sz="700" dirty="0">
                <a:latin typeface="Verdana" charset="0"/>
                <a:cs typeface="Arial" charset="0"/>
              </a:rPr>
              <a:t> WD, et al. Evaluation of contraceptive efficacy and cycle control of a transdermal contraceptive patch vs an oral contraceptive. A randomized controlled trial. JAMA 2001;285:2347-54.</a:t>
            </a:r>
          </a:p>
          <a:p>
            <a:pPr marL="246209" lvl="1" indent="-246209">
              <a:buFontTx/>
              <a:buChar char="•"/>
            </a:pPr>
            <a:r>
              <a:rPr lang="en-US" sz="700" dirty="0">
                <a:latin typeface="Verdana" charset="0"/>
                <a:cs typeface="Arial" charset="0"/>
              </a:rPr>
              <a:t>Drugtopics.modernmedicine.com. Available at: http://drugtopics.modernmedicine.com/</a:t>
            </a:r>
            <a:r>
              <a:rPr lang="en-US" sz="700" dirty="0" err="1">
                <a:latin typeface="Verdana" charset="0"/>
                <a:cs typeface="Arial" charset="0"/>
              </a:rPr>
              <a:t>drugtopics</a:t>
            </a:r>
            <a:r>
              <a:rPr lang="en-US" sz="700" dirty="0">
                <a:latin typeface="Verdana" charset="0"/>
                <a:cs typeface="Arial" charset="0"/>
              </a:rPr>
              <a:t>/</a:t>
            </a:r>
            <a:r>
              <a:rPr lang="en-US" sz="700" dirty="0" err="1">
                <a:latin typeface="Verdana" charset="0"/>
                <a:cs typeface="Arial" charset="0"/>
              </a:rPr>
              <a:t>Drug+Topics+Daily+News</a:t>
            </a:r>
            <a:r>
              <a:rPr lang="en-US" sz="700" dirty="0">
                <a:latin typeface="Verdana" charset="0"/>
                <a:cs typeface="Arial" charset="0"/>
              </a:rPr>
              <a:t>/New-</a:t>
            </a:r>
            <a:r>
              <a:rPr lang="en-US" sz="700" dirty="0" err="1">
                <a:latin typeface="Verdana" charset="0"/>
                <a:cs typeface="Arial" charset="0"/>
              </a:rPr>
              <a:t>esti</a:t>
            </a:r>
            <a:r>
              <a:rPr lang="en-US" sz="700" dirty="0">
                <a:latin typeface="Verdana" charset="0"/>
                <a:cs typeface="Arial" charset="0"/>
              </a:rPr>
              <a:t>...d-to-Ortho-</a:t>
            </a:r>
            <a:r>
              <a:rPr lang="en-US" sz="700" dirty="0" err="1">
                <a:latin typeface="Verdana" charset="0"/>
                <a:cs typeface="Arial" charset="0"/>
              </a:rPr>
              <a:t>Evra</a:t>
            </a:r>
            <a:r>
              <a:rPr lang="en-US" sz="700" dirty="0">
                <a:latin typeface="Verdana" charset="0"/>
                <a:cs typeface="Arial" charset="0"/>
              </a:rPr>
              <a:t>-PI/</a:t>
            </a:r>
            <a:r>
              <a:rPr lang="en-US" sz="700" dirty="0" err="1">
                <a:latin typeface="Verdana" charset="0"/>
                <a:cs typeface="Arial" charset="0"/>
              </a:rPr>
              <a:t>ArticleStandard</a:t>
            </a:r>
            <a:r>
              <a:rPr lang="en-US" sz="700" dirty="0">
                <a:latin typeface="Verdana" charset="0"/>
                <a:cs typeface="Arial" charset="0"/>
              </a:rPr>
              <a:t>/Article/detail/486039?cont. Accessed February 28, 2008.</a:t>
            </a:r>
          </a:p>
          <a:p>
            <a:pPr marL="246209" lvl="1" indent="-246209">
              <a:buFontTx/>
              <a:buChar char="•"/>
            </a:pPr>
            <a:r>
              <a:rPr lang="en-US" sz="700" dirty="0">
                <a:latin typeface="Verdana" charset="0"/>
                <a:cs typeface="Arial" charset="0"/>
              </a:rPr>
              <a:t>Heinemann LAJ, Dinger JC. Rage of published estimates of venous thromboembolism incidence in young women. </a:t>
            </a:r>
            <a:r>
              <a:rPr lang="en-US" sz="700" i="1" dirty="0">
                <a:latin typeface="Verdana" charset="0"/>
                <a:cs typeface="Arial" charset="0"/>
              </a:rPr>
              <a:t>Contraception</a:t>
            </a:r>
            <a:r>
              <a:rPr lang="en-US" sz="700" dirty="0">
                <a:latin typeface="Verdana" charset="0"/>
                <a:cs typeface="Arial" charset="0"/>
              </a:rPr>
              <a:t>. 2007;75:328-36.</a:t>
            </a:r>
          </a:p>
          <a:p>
            <a:pPr marL="246209" lvl="1" indent="-246209">
              <a:buFontTx/>
              <a:buChar char="•"/>
            </a:pPr>
            <a:r>
              <a:rPr lang="en-US" sz="700" dirty="0">
                <a:latin typeface="Verdana" charset="0"/>
                <a:cs typeface="Arial" charset="0"/>
              </a:rPr>
              <a:t>Leeman L. Medical barriers to effective contraception. </a:t>
            </a:r>
            <a:r>
              <a:rPr lang="en-US" sz="700" i="1" dirty="0" err="1">
                <a:latin typeface="Verdana" charset="0"/>
                <a:cs typeface="Arial" charset="0"/>
              </a:rPr>
              <a:t>Obstet</a:t>
            </a:r>
            <a:r>
              <a:rPr lang="en-US" sz="700" i="1" dirty="0">
                <a:latin typeface="Verdana" charset="0"/>
                <a:cs typeface="Arial" charset="0"/>
              </a:rPr>
              <a:t> </a:t>
            </a:r>
            <a:r>
              <a:rPr lang="en-US" sz="700" i="1" dirty="0" err="1">
                <a:latin typeface="Verdana" charset="0"/>
                <a:cs typeface="Arial" charset="0"/>
              </a:rPr>
              <a:t>Gynecol</a:t>
            </a:r>
            <a:r>
              <a:rPr lang="en-US" sz="700" i="1" dirty="0">
                <a:latin typeface="Verdana" charset="0"/>
                <a:cs typeface="Arial" charset="0"/>
              </a:rPr>
              <a:t> </a:t>
            </a:r>
            <a:r>
              <a:rPr lang="en-US" sz="700" i="1" dirty="0" err="1">
                <a:latin typeface="Verdana" charset="0"/>
                <a:cs typeface="Arial" charset="0"/>
              </a:rPr>
              <a:t>Clin</a:t>
            </a:r>
            <a:r>
              <a:rPr lang="en-US" sz="700" i="1" dirty="0">
                <a:latin typeface="Verdana" charset="0"/>
                <a:cs typeface="Arial" charset="0"/>
              </a:rPr>
              <a:t> N Am</a:t>
            </a:r>
            <a:r>
              <a:rPr lang="en-US" sz="700" dirty="0">
                <a:latin typeface="Verdana" charset="0"/>
                <a:cs typeface="Arial" charset="0"/>
              </a:rPr>
              <a:t>. 2007;34:19-29.</a:t>
            </a:r>
          </a:p>
          <a:p>
            <a:pPr marL="246209" lvl="1" indent="-246209">
              <a:buFontTx/>
              <a:buChar char="•"/>
            </a:pPr>
            <a:r>
              <a:rPr lang="en-US" sz="700" dirty="0">
                <a:latin typeface="Verdana" charset="0"/>
                <a:cs typeface="Arial" charset="0"/>
              </a:rPr>
              <a:t>Lopez LM, Grimes DA, Gallo MF, Schulz KF. Skin patch and vaginal ring versus combined oral contraceptives for contraception. Cochrane Database </a:t>
            </a:r>
            <a:r>
              <a:rPr lang="en-US" sz="700" dirty="0" err="1">
                <a:latin typeface="Verdana" charset="0"/>
                <a:cs typeface="Arial" charset="0"/>
              </a:rPr>
              <a:t>Syst</a:t>
            </a:r>
            <a:r>
              <a:rPr lang="en-US" sz="700" dirty="0">
                <a:latin typeface="Verdana" charset="0"/>
                <a:cs typeface="Arial" charset="0"/>
              </a:rPr>
              <a:t> Rev 2008;(1).</a:t>
            </a:r>
          </a:p>
          <a:p>
            <a:pPr marL="246209" lvl="1" indent="-246209">
              <a:buFontTx/>
              <a:buChar char="•"/>
            </a:pPr>
            <a:r>
              <a:rPr lang="en-US" sz="700" dirty="0">
                <a:latin typeface="Verdana" charset="0"/>
                <a:cs typeface="Arial" charset="0"/>
              </a:rPr>
              <a:t>Ortho </a:t>
            </a:r>
            <a:r>
              <a:rPr lang="en-US" sz="700" dirty="0" err="1">
                <a:latin typeface="Verdana" charset="0"/>
                <a:cs typeface="Arial" charset="0"/>
              </a:rPr>
              <a:t>Evra</a:t>
            </a:r>
            <a:r>
              <a:rPr lang="en-US" sz="700" dirty="0">
                <a:latin typeface="Verdana" charset="0"/>
                <a:cs typeface="Arial" charset="0"/>
              </a:rPr>
              <a:t>™ Prescribing Information, </a:t>
            </a:r>
            <a:r>
              <a:rPr lang="en-US" sz="700" dirty="0">
                <a:latin typeface="Verdana" charset="0"/>
                <a:cs typeface="Arial" charset="0"/>
                <a:sym typeface="Symbol" charset="0"/>
              </a:rPr>
              <a:t>Ortho-McNeil Pharmaceutical, Raritan, NJ; November 2001.</a:t>
            </a:r>
          </a:p>
          <a:p>
            <a:pPr marL="246209" lvl="1" indent="-246209">
              <a:buFontTx/>
              <a:buChar char="•"/>
            </a:pPr>
            <a:r>
              <a:rPr lang="en-US" sz="700" dirty="0" err="1">
                <a:latin typeface="Verdana" charset="0"/>
                <a:cs typeface="Arial" charset="0"/>
              </a:rPr>
              <a:t>Sibai</a:t>
            </a:r>
            <a:r>
              <a:rPr lang="en-US" sz="700" dirty="0">
                <a:latin typeface="Verdana" charset="0"/>
                <a:cs typeface="Arial" charset="0"/>
              </a:rPr>
              <a:t> BM, </a:t>
            </a:r>
            <a:r>
              <a:rPr lang="en-US" sz="700" dirty="0" err="1">
                <a:latin typeface="Verdana" charset="0"/>
                <a:cs typeface="Arial" charset="0"/>
              </a:rPr>
              <a:t>Odlind</a:t>
            </a:r>
            <a:r>
              <a:rPr lang="en-US" sz="700" dirty="0">
                <a:latin typeface="Verdana" charset="0"/>
                <a:cs typeface="Arial" charset="0"/>
              </a:rPr>
              <a:t> V, Meador ML, </a:t>
            </a:r>
            <a:r>
              <a:rPr lang="en-US" sz="700" dirty="0" err="1">
                <a:latin typeface="Verdana" charset="0"/>
                <a:cs typeface="Arial" charset="0"/>
              </a:rPr>
              <a:t>Shangold</a:t>
            </a:r>
            <a:r>
              <a:rPr lang="en-US" sz="700" dirty="0">
                <a:latin typeface="Verdana" charset="0"/>
                <a:cs typeface="Arial" charset="0"/>
              </a:rPr>
              <a:t> GA, Fisher AC, Creasy GW. A comparative and pooled analysis of the safety and tolerability of the contraceptive patch (Ortho </a:t>
            </a:r>
            <a:r>
              <a:rPr lang="en-US" sz="700" dirty="0" err="1">
                <a:latin typeface="Verdana" charset="0"/>
                <a:cs typeface="Arial" charset="0"/>
              </a:rPr>
              <a:t>Evra</a:t>
            </a:r>
            <a:r>
              <a:rPr lang="en-US" sz="700" dirty="0">
                <a:latin typeface="Verdana" charset="0"/>
                <a:cs typeface="Arial" charset="0"/>
              </a:rPr>
              <a:t>™/ </a:t>
            </a:r>
            <a:r>
              <a:rPr lang="en-US" sz="700" dirty="0" err="1">
                <a:latin typeface="Verdana" charset="0"/>
                <a:cs typeface="Arial" charset="0"/>
              </a:rPr>
              <a:t>Evra</a:t>
            </a:r>
            <a:r>
              <a:rPr lang="en-US" sz="700" dirty="0">
                <a:latin typeface="Verdana" charset="0"/>
                <a:cs typeface="Arial" charset="0"/>
              </a:rPr>
              <a:t>™). </a:t>
            </a:r>
            <a:r>
              <a:rPr lang="en-US" sz="700" dirty="0" err="1">
                <a:latin typeface="Verdana" charset="0"/>
                <a:cs typeface="Arial" charset="0"/>
              </a:rPr>
              <a:t>Fertil</a:t>
            </a:r>
            <a:r>
              <a:rPr lang="en-US" sz="700" dirty="0">
                <a:latin typeface="Verdana" charset="0"/>
                <a:cs typeface="Arial" charset="0"/>
              </a:rPr>
              <a:t> </a:t>
            </a:r>
            <a:r>
              <a:rPr lang="en-US" sz="700" dirty="0" err="1">
                <a:latin typeface="Verdana" charset="0"/>
                <a:cs typeface="Arial" charset="0"/>
              </a:rPr>
              <a:t>Steril</a:t>
            </a:r>
            <a:r>
              <a:rPr lang="en-US" sz="700" dirty="0">
                <a:latin typeface="Verdana" charset="0"/>
                <a:cs typeface="Arial" charset="0"/>
              </a:rPr>
              <a:t>. 2002;77(2 </a:t>
            </a:r>
            <a:r>
              <a:rPr lang="en-US" sz="700" dirty="0" err="1">
                <a:latin typeface="Verdana" charset="0"/>
                <a:cs typeface="Arial" charset="0"/>
              </a:rPr>
              <a:t>Suppl</a:t>
            </a:r>
            <a:r>
              <a:rPr lang="en-US" sz="700" dirty="0">
                <a:latin typeface="Verdana" charset="0"/>
                <a:cs typeface="Arial" charset="0"/>
              </a:rPr>
              <a:t> 2):S19-26.</a:t>
            </a:r>
          </a:p>
          <a:p>
            <a:pPr marL="246209" lvl="1" indent="-246209">
              <a:buFontTx/>
              <a:buChar char="•"/>
            </a:pPr>
            <a:r>
              <a:rPr lang="en-US" sz="700" dirty="0" err="1">
                <a:latin typeface="Verdana" charset="0"/>
                <a:cs typeface="Arial" charset="0"/>
              </a:rPr>
              <a:t>Toglia</a:t>
            </a:r>
            <a:r>
              <a:rPr lang="en-US" sz="700" dirty="0">
                <a:latin typeface="Verdana" charset="0"/>
                <a:cs typeface="Arial" charset="0"/>
              </a:rPr>
              <a:t> MR, Nolan TE. Venous thromboembolism during pregnancy: a current review of diagnosis and management. </a:t>
            </a:r>
            <a:r>
              <a:rPr lang="en-US" sz="700" i="1" dirty="0" err="1">
                <a:latin typeface="Verdana" charset="0"/>
                <a:cs typeface="Arial" charset="0"/>
              </a:rPr>
              <a:t>Obstet</a:t>
            </a:r>
            <a:r>
              <a:rPr lang="en-US" sz="700" i="1" dirty="0">
                <a:latin typeface="Verdana" charset="0"/>
                <a:cs typeface="Arial" charset="0"/>
              </a:rPr>
              <a:t> </a:t>
            </a:r>
            <a:r>
              <a:rPr lang="en-US" sz="700" i="1" dirty="0" err="1">
                <a:latin typeface="Verdana" charset="0"/>
                <a:cs typeface="Arial" charset="0"/>
              </a:rPr>
              <a:t>Gynecol</a:t>
            </a:r>
            <a:r>
              <a:rPr lang="en-US" sz="700" i="1" dirty="0">
                <a:latin typeface="Verdana" charset="0"/>
                <a:cs typeface="Arial" charset="0"/>
              </a:rPr>
              <a:t> </a:t>
            </a:r>
            <a:r>
              <a:rPr lang="en-US" sz="700" i="1" dirty="0" err="1">
                <a:latin typeface="Verdana" charset="0"/>
                <a:cs typeface="Arial" charset="0"/>
              </a:rPr>
              <a:t>Surv</a:t>
            </a:r>
            <a:r>
              <a:rPr lang="en-US" sz="700" dirty="0">
                <a:latin typeface="Verdana" charset="0"/>
                <a:cs typeface="Arial" charset="0"/>
              </a:rPr>
              <a:t>. 1999;54:29-14.</a:t>
            </a:r>
          </a:p>
          <a:p>
            <a:pPr marL="246209" lvl="1" indent="-246209">
              <a:buFontTx/>
              <a:buChar char="•"/>
            </a:pPr>
            <a:r>
              <a:rPr lang="en-US" sz="700" dirty="0" err="1">
                <a:latin typeface="Verdana" charset="0"/>
                <a:cs typeface="Arial" charset="0"/>
              </a:rPr>
              <a:t>Trussel</a:t>
            </a:r>
            <a:r>
              <a:rPr lang="en-US" sz="700" dirty="0">
                <a:latin typeface="Verdana" charset="0"/>
                <a:cs typeface="Arial" charset="0"/>
              </a:rPr>
              <a:t> J. Contraceptive efficacy. In Hatcher RA, </a:t>
            </a:r>
            <a:r>
              <a:rPr lang="en-US" sz="700" dirty="0" err="1">
                <a:latin typeface="Verdana" charset="0"/>
                <a:cs typeface="Arial" charset="0"/>
              </a:rPr>
              <a:t>Trussel</a:t>
            </a:r>
            <a:r>
              <a:rPr lang="en-US" sz="700" dirty="0">
                <a:latin typeface="Verdana" charset="0"/>
                <a:cs typeface="Arial" charset="0"/>
              </a:rPr>
              <a:t> J, Nelson AL, Cates W, Stewart FH, </a:t>
            </a:r>
            <a:r>
              <a:rPr lang="en-US" sz="700" dirty="0" err="1">
                <a:latin typeface="Verdana" charset="0"/>
                <a:cs typeface="Arial" charset="0"/>
              </a:rPr>
              <a:t>Kowal</a:t>
            </a:r>
            <a:r>
              <a:rPr lang="en-US" sz="700" dirty="0">
                <a:latin typeface="Verdana" charset="0"/>
                <a:cs typeface="Arial" charset="0"/>
              </a:rPr>
              <a:t> D. Contraceptive Technology: 20</a:t>
            </a:r>
            <a:r>
              <a:rPr lang="en-US" sz="700" baseline="30000" dirty="0">
                <a:latin typeface="Verdana" charset="0"/>
                <a:cs typeface="Arial" charset="0"/>
              </a:rPr>
              <a:t>th</a:t>
            </a:r>
            <a:r>
              <a:rPr lang="en-US" sz="700" dirty="0">
                <a:latin typeface="Verdana" charset="0"/>
                <a:cs typeface="Arial" charset="0"/>
              </a:rPr>
              <a:t> revised ed. New York, NY: Ardent Media, 2011.</a:t>
            </a:r>
          </a:p>
          <a:p>
            <a:pPr marL="246209" lvl="1" indent="-246209">
              <a:spcBef>
                <a:spcPct val="0"/>
              </a:spcBef>
              <a:buFontTx/>
              <a:buChar char="•"/>
            </a:pPr>
            <a:r>
              <a:rPr lang="en-US" sz="700" dirty="0">
                <a:latin typeface="Verdana" charset="0"/>
                <a:cs typeface="Arial" charset="0"/>
              </a:rPr>
              <a:t>WHO Medical Eligibility Criteria for Contraceptive Use, 3rd edition 2004.</a:t>
            </a:r>
          </a:p>
          <a:p>
            <a:pPr marL="246209" lvl="1" indent="-246209">
              <a:spcBef>
                <a:spcPct val="0"/>
              </a:spcBef>
              <a:buFontTx/>
              <a:buChar char="•"/>
            </a:pPr>
            <a:endParaRPr lang="en-US" sz="700" dirty="0">
              <a:latin typeface="Verdana" charset="0"/>
              <a:cs typeface="Arial" charset="0"/>
              <a:sym typeface="Symbol" charset="0"/>
            </a:endParaRPr>
          </a:p>
          <a:p>
            <a:pPr marL="246209" indent="-246209"/>
            <a:r>
              <a:rPr lang="en-US" sz="700" dirty="0">
                <a:latin typeface="Verdana" charset="0"/>
              </a:rPr>
              <a:t>---</a:t>
            </a:r>
          </a:p>
          <a:p>
            <a:pPr marL="246209" indent="-246209"/>
            <a:r>
              <a:rPr lang="en-US" sz="700" dirty="0">
                <a:latin typeface="Verdana" charset="0"/>
              </a:rPr>
              <a:t>Original content for this slide submitted by ARHP</a:t>
            </a:r>
            <a:r>
              <a:rPr lang="ja-JP" altLang="en-US" sz="700" dirty="0">
                <a:latin typeface="Verdana" charset="0"/>
              </a:rPr>
              <a:t>’</a:t>
            </a:r>
            <a:r>
              <a:rPr lang="en-US" altLang="ja-JP" sz="700" dirty="0">
                <a:latin typeface="Verdana" charset="0"/>
              </a:rPr>
              <a:t>s Clinical Advisory Committee for </a:t>
            </a:r>
            <a:r>
              <a:rPr lang="en-US" altLang="ja-JP" sz="700" i="1" dirty="0">
                <a:latin typeface="Verdana" charset="0"/>
              </a:rPr>
              <a:t>Choosing a Birth Control Method  </a:t>
            </a:r>
            <a:r>
              <a:rPr lang="en-US" altLang="ja-JP" sz="700" dirty="0">
                <a:latin typeface="Verdana" charset="0"/>
              </a:rPr>
              <a:t>in May 2009. Original funding received from Bayer, </a:t>
            </a:r>
            <a:r>
              <a:rPr lang="en-US" altLang="ja-JP" sz="700" dirty="0" err="1">
                <a:latin typeface="Verdana" charset="0"/>
              </a:rPr>
              <a:t>Duramed</a:t>
            </a:r>
            <a:r>
              <a:rPr lang="en-US" altLang="ja-JP" sz="700" dirty="0">
                <a:latin typeface="Verdana" charset="0"/>
              </a:rPr>
              <a:t> and Schering Plough. </a:t>
            </a:r>
            <a:r>
              <a:rPr lang="en-US" sz="700" dirty="0">
                <a:latin typeface="Verdana" charset="0"/>
              </a:rPr>
              <a:t>Updates were made possible by funding received from Bayer Healthcare Pharmaceuticals, Conceptus, Inc., and </a:t>
            </a:r>
            <a:r>
              <a:rPr lang="en-US" sz="700" dirty="0" err="1">
                <a:latin typeface="Verdana" charset="0"/>
              </a:rPr>
              <a:t>Teva</a:t>
            </a:r>
            <a:r>
              <a:rPr lang="en-US" sz="700" dirty="0">
                <a:latin typeface="Verdana" charset="0"/>
              </a:rPr>
              <a:t> Pharmaceuticals educational grants. </a:t>
            </a:r>
            <a:r>
              <a:rPr lang="en-US" altLang="ja-JP" sz="700" dirty="0">
                <a:latin typeface="Verdana" charset="0"/>
              </a:rPr>
              <a:t>This slide is available at www.arhp.org/core. </a:t>
            </a:r>
          </a:p>
          <a:p>
            <a:pPr marL="246209" indent="-246209">
              <a:spcBef>
                <a:spcPct val="0"/>
              </a:spcBef>
              <a:buFontTx/>
              <a:buChar char="•"/>
            </a:pPr>
            <a:endParaRPr lang="en-US" sz="700" dirty="0">
              <a:latin typeface="Verdana" charset="0"/>
            </a:endParaRPr>
          </a:p>
          <a:p>
            <a:endParaRPr lang="en-US" sz="1700" dirty="0"/>
          </a:p>
        </p:txBody>
      </p:sp>
      <p:sp>
        <p:nvSpPr>
          <p:cNvPr id="4" name="Slide Number Placeholder 3"/>
          <p:cNvSpPr>
            <a:spLocks noGrp="1"/>
          </p:cNvSpPr>
          <p:nvPr>
            <p:ph type="sldNum" sz="quarter" idx="10"/>
          </p:nvPr>
        </p:nvSpPr>
        <p:spPr/>
        <p:txBody>
          <a:bodyPr/>
          <a:lstStyle/>
          <a:p>
            <a:pPr defTabSz="465887">
              <a:defRPr/>
            </a:pPr>
            <a:fld id="{A7E6EA2A-5DB2-6E46-BD20-4D35A67B251E}" type="slidenum">
              <a:rPr lang="en-US">
                <a:solidFill>
                  <a:prstClr val="black"/>
                </a:solidFill>
                <a:latin typeface="Calibri"/>
              </a:rPr>
              <a:pPr defTabSz="465887">
                <a:defRPr/>
              </a:pPr>
              <a:t>16</a:t>
            </a:fld>
            <a:endParaRPr lang="en-US">
              <a:solidFill>
                <a:prstClr val="black"/>
              </a:solidFill>
              <a:latin typeface="Calibri"/>
            </a:endParaRPr>
          </a:p>
        </p:txBody>
      </p:sp>
    </p:spTree>
    <p:extLst>
      <p:ext uri="{BB962C8B-B14F-4D97-AF65-F5344CB8AC3E}">
        <p14:creationId xmlns:p14="http://schemas.microsoft.com/office/powerpoint/2010/main" val="275680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7963" y="654050"/>
            <a:ext cx="3721100" cy="2092325"/>
          </a:xfrm>
        </p:spPr>
      </p:sp>
      <p:sp>
        <p:nvSpPr>
          <p:cNvPr id="3" name="Notes Placeholder 2"/>
          <p:cNvSpPr>
            <a:spLocks noGrp="1"/>
          </p:cNvSpPr>
          <p:nvPr>
            <p:ph type="body" idx="1"/>
          </p:nvPr>
        </p:nvSpPr>
        <p:spPr/>
        <p:txBody>
          <a:bodyPr/>
          <a:lstStyle/>
          <a:p>
            <a:r>
              <a:rPr lang="en-US" dirty="0"/>
              <a:t>Jen – last slide for now</a:t>
            </a:r>
          </a:p>
        </p:txBody>
      </p:sp>
      <p:sp>
        <p:nvSpPr>
          <p:cNvPr id="4" name="Slide Number Placeholder 3"/>
          <p:cNvSpPr>
            <a:spLocks noGrp="1"/>
          </p:cNvSpPr>
          <p:nvPr>
            <p:ph type="sldNum" sz="quarter" idx="10"/>
          </p:nvPr>
        </p:nvSpPr>
        <p:spPr/>
        <p:txBody>
          <a:bodyPr/>
          <a:lstStyle/>
          <a:p>
            <a:fld id="{A7E6EA2A-5DB2-6E46-BD20-4D35A67B251E}" type="slidenum">
              <a:rPr lang="en-US" smtClean="0"/>
              <a:pPr/>
              <a:t>18</a:t>
            </a:fld>
            <a:endParaRPr lang="en-US"/>
          </a:p>
        </p:txBody>
      </p:sp>
    </p:spTree>
    <p:extLst>
      <p:ext uri="{BB962C8B-B14F-4D97-AF65-F5344CB8AC3E}">
        <p14:creationId xmlns:p14="http://schemas.microsoft.com/office/powerpoint/2010/main" val="567961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xfrm>
            <a:off x="639763" y="730250"/>
            <a:ext cx="5200650" cy="29257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6499" name="Notes Placeholder 2"/>
          <p:cNvSpPr>
            <a:spLocks noGrp="1"/>
          </p:cNvSpPr>
          <p:nvPr>
            <p:ph type="body" idx="1"/>
          </p:nvPr>
        </p:nvSpPr>
        <p:spPr bwMode="auto">
          <a:xfrm>
            <a:off x="747776" y="3829838"/>
            <a:ext cx="5982208" cy="4392970"/>
          </a:xfrm>
        </p:spPr>
        <p:txBody>
          <a:bodyPr wrap="square" numCol="1" anchor="t" anchorCtr="0" compatLnSpc="1">
            <a:prstTxWarp prst="textNoShape">
              <a:avLst/>
            </a:prstTxWarp>
            <a:noAutofit/>
          </a:bodyPr>
          <a:lstStyle/>
          <a:p>
            <a:pPr marL="246209" indent="-246209">
              <a:lnSpc>
                <a:spcPct val="80000"/>
              </a:lnSpc>
            </a:pPr>
            <a:r>
              <a:rPr lang="en-US" u="sng" dirty="0"/>
              <a:t>Talking Points</a:t>
            </a:r>
          </a:p>
          <a:p>
            <a:pPr marL="246209" indent="-246209">
              <a:lnSpc>
                <a:spcPct val="80000"/>
              </a:lnSpc>
              <a:spcBef>
                <a:spcPct val="0"/>
              </a:spcBef>
              <a:buFontTx/>
              <a:buChar char="•"/>
            </a:pPr>
            <a:r>
              <a:rPr lang="en-US" dirty="0">
                <a:cs typeface="Arial" charset="0"/>
              </a:rPr>
              <a:t>Most healthy women are potential candidates for COCs. </a:t>
            </a:r>
          </a:p>
          <a:p>
            <a:pPr marL="246209" indent="-246209">
              <a:lnSpc>
                <a:spcPct val="80000"/>
              </a:lnSpc>
              <a:spcBef>
                <a:spcPct val="0"/>
              </a:spcBef>
              <a:buFontTx/>
              <a:buChar char="•"/>
            </a:pPr>
            <a:r>
              <a:rPr lang="en-US" dirty="0">
                <a:cs typeface="Arial" charset="0"/>
              </a:rPr>
              <a:t>There are a few WHO Category 3 conditions for which COCs are usually not used unless there are no other contraceptive methods available and/or acceptable because of the increased risk of complications. </a:t>
            </a:r>
          </a:p>
          <a:p>
            <a:pPr marL="246209" indent="-246209">
              <a:lnSpc>
                <a:spcPct val="80000"/>
              </a:lnSpc>
              <a:spcBef>
                <a:spcPct val="0"/>
              </a:spcBef>
              <a:buFontTx/>
              <a:buChar char="•"/>
            </a:pPr>
            <a:r>
              <a:rPr lang="en-US" dirty="0">
                <a:cs typeface="Arial" charset="0"/>
              </a:rPr>
              <a:t>These conditions include the female who is &lt;21 days postpartum, lactating (6 weeks-6 months), has gallbladder disease, is on medications that may interfere with COC efficacy, or has undiagnosed abnormal vaginal/uterine bleeding.</a:t>
            </a:r>
          </a:p>
          <a:p>
            <a:pPr marL="246209" indent="-246209">
              <a:lnSpc>
                <a:spcPct val="80000"/>
              </a:lnSpc>
              <a:spcBef>
                <a:spcPct val="0"/>
              </a:spcBef>
              <a:buFontTx/>
              <a:buChar char="•"/>
            </a:pPr>
            <a:r>
              <a:rPr lang="en-US" dirty="0">
                <a:cs typeface="Arial" charset="0"/>
              </a:rPr>
              <a:t>Women who have WHO Category 4 conditions are advised against COC use. </a:t>
            </a:r>
          </a:p>
          <a:p>
            <a:pPr marL="246209" indent="-246209">
              <a:lnSpc>
                <a:spcPct val="80000"/>
              </a:lnSpc>
              <a:spcBef>
                <a:spcPct val="0"/>
              </a:spcBef>
              <a:buFontTx/>
              <a:buChar char="•"/>
            </a:pPr>
            <a:r>
              <a:rPr lang="en-US" dirty="0">
                <a:cs typeface="Arial" charset="0"/>
              </a:rPr>
              <a:t>These include a current or past history of:</a:t>
            </a:r>
          </a:p>
          <a:p>
            <a:pPr marL="724950" lvl="1" indent="-232532">
              <a:lnSpc>
                <a:spcPct val="80000"/>
              </a:lnSpc>
              <a:spcBef>
                <a:spcPct val="0"/>
              </a:spcBef>
              <a:buFont typeface="Wingdings" charset="0"/>
              <a:buChar char="§"/>
            </a:pPr>
            <a:r>
              <a:rPr lang="en-US" dirty="0">
                <a:cs typeface="Arial" charset="0"/>
              </a:rPr>
              <a:t>deep vein thrombosis or pulmonary embolism</a:t>
            </a:r>
          </a:p>
          <a:p>
            <a:pPr marL="724950" lvl="1" indent="-232532">
              <a:lnSpc>
                <a:spcPct val="80000"/>
              </a:lnSpc>
              <a:spcBef>
                <a:spcPct val="0"/>
              </a:spcBef>
              <a:buFont typeface="Wingdings" charset="0"/>
              <a:buChar char="§"/>
            </a:pPr>
            <a:r>
              <a:rPr lang="en-US" dirty="0">
                <a:cs typeface="Arial" charset="0"/>
              </a:rPr>
              <a:t>cerebrovascular accident\</a:t>
            </a:r>
          </a:p>
          <a:p>
            <a:pPr marL="724950" lvl="1" indent="-232532">
              <a:lnSpc>
                <a:spcPct val="80000"/>
              </a:lnSpc>
              <a:spcBef>
                <a:spcPct val="0"/>
              </a:spcBef>
              <a:buFont typeface="Wingdings" charset="0"/>
              <a:buChar char="§"/>
            </a:pPr>
            <a:r>
              <a:rPr lang="en-US" dirty="0">
                <a:cs typeface="Arial" charset="0"/>
              </a:rPr>
              <a:t>coronary (or ischemic) heart disease</a:t>
            </a:r>
          </a:p>
          <a:p>
            <a:pPr marL="724950" lvl="1" indent="-232532">
              <a:lnSpc>
                <a:spcPct val="80000"/>
              </a:lnSpc>
              <a:spcBef>
                <a:spcPct val="0"/>
              </a:spcBef>
              <a:buFont typeface="Wingdings" charset="0"/>
              <a:buChar char="§"/>
            </a:pPr>
            <a:r>
              <a:rPr lang="en-US" dirty="0">
                <a:cs typeface="Arial" charset="0"/>
              </a:rPr>
              <a:t>complicated structural heart disease (</a:t>
            </a:r>
            <a:r>
              <a:rPr lang="en-US" dirty="0" err="1">
                <a:cs typeface="Arial" charset="0"/>
              </a:rPr>
              <a:t>eg</a:t>
            </a:r>
            <a:r>
              <a:rPr lang="en-US" dirty="0">
                <a:cs typeface="Arial" charset="0"/>
              </a:rPr>
              <a:t>, pulmonary hypertension, atrial fibrillation or history of subacute bacterial endocarditis)</a:t>
            </a:r>
          </a:p>
          <a:p>
            <a:pPr marL="724950" lvl="1" indent="-232532">
              <a:lnSpc>
                <a:spcPct val="80000"/>
              </a:lnSpc>
              <a:spcBef>
                <a:spcPct val="0"/>
              </a:spcBef>
              <a:buFont typeface="Wingdings" charset="0"/>
              <a:buChar char="§"/>
            </a:pPr>
            <a:r>
              <a:rPr lang="en-US" dirty="0">
                <a:cs typeface="Arial" charset="0"/>
              </a:rPr>
              <a:t>Pregnancy</a:t>
            </a:r>
          </a:p>
          <a:p>
            <a:pPr marL="724950" lvl="1" indent="-232532">
              <a:lnSpc>
                <a:spcPct val="80000"/>
              </a:lnSpc>
              <a:spcBef>
                <a:spcPct val="0"/>
              </a:spcBef>
              <a:buFont typeface="Wingdings" charset="0"/>
              <a:buChar char="§"/>
            </a:pPr>
            <a:r>
              <a:rPr lang="en-US" dirty="0">
                <a:cs typeface="Arial" charset="0"/>
              </a:rPr>
              <a:t>lactation &lt;6 weeks postpartum</a:t>
            </a:r>
          </a:p>
          <a:p>
            <a:pPr marL="724950" lvl="1" indent="-232532">
              <a:lnSpc>
                <a:spcPct val="80000"/>
              </a:lnSpc>
              <a:spcBef>
                <a:spcPct val="0"/>
              </a:spcBef>
              <a:buFont typeface="Wingdings" charset="0"/>
              <a:buChar char="§"/>
            </a:pPr>
            <a:r>
              <a:rPr lang="en-US" dirty="0">
                <a:cs typeface="Arial" charset="0"/>
              </a:rPr>
              <a:t>complicated diabetes mellitus (e.g., retinopathy, neuropathy, nephropathy)</a:t>
            </a:r>
          </a:p>
          <a:p>
            <a:pPr marL="724950" lvl="1" indent="-232532">
              <a:lnSpc>
                <a:spcPct val="80000"/>
              </a:lnSpc>
              <a:spcBef>
                <a:spcPct val="0"/>
              </a:spcBef>
              <a:buFont typeface="Wingdings" charset="0"/>
              <a:buChar char="§"/>
            </a:pPr>
            <a:r>
              <a:rPr lang="en-US" dirty="0">
                <a:cs typeface="Arial" charset="0"/>
              </a:rPr>
              <a:t>breast cancer</a:t>
            </a:r>
          </a:p>
          <a:p>
            <a:pPr marL="724950" lvl="1" indent="-232532">
              <a:lnSpc>
                <a:spcPct val="80000"/>
              </a:lnSpc>
              <a:spcBef>
                <a:spcPct val="0"/>
              </a:spcBef>
              <a:buFont typeface="Wingdings" charset="0"/>
              <a:buChar char="§"/>
            </a:pPr>
            <a:r>
              <a:rPr lang="en-US" dirty="0">
                <a:cs typeface="Arial" charset="0"/>
              </a:rPr>
              <a:t>headaches (including migraine headaches) with focal neurologic symptoms\</a:t>
            </a:r>
          </a:p>
          <a:p>
            <a:pPr marL="724950" lvl="1" indent="-232532">
              <a:lnSpc>
                <a:spcPct val="80000"/>
              </a:lnSpc>
              <a:spcBef>
                <a:spcPct val="0"/>
              </a:spcBef>
              <a:buFont typeface="Wingdings" charset="0"/>
              <a:buChar char="§"/>
            </a:pPr>
            <a:r>
              <a:rPr lang="en-US" dirty="0">
                <a:cs typeface="Arial" charset="0"/>
              </a:rPr>
              <a:t>liver disease (including liver cancer, benign hepatic adenoma, active viral hepatitis, severe cirrhosis)</a:t>
            </a:r>
          </a:p>
          <a:p>
            <a:pPr marL="724950" lvl="1" indent="-232532">
              <a:lnSpc>
                <a:spcPct val="80000"/>
              </a:lnSpc>
              <a:spcBef>
                <a:spcPct val="0"/>
              </a:spcBef>
              <a:buFont typeface="Wingdings" charset="0"/>
              <a:buChar char="§"/>
            </a:pPr>
            <a:r>
              <a:rPr lang="en-US" dirty="0">
                <a:cs typeface="Arial" charset="0"/>
              </a:rPr>
              <a:t>surgery involving the lower extremities and/or prolonged immobilization</a:t>
            </a:r>
          </a:p>
          <a:p>
            <a:pPr marL="724950" lvl="1" indent="-232532">
              <a:lnSpc>
                <a:spcPct val="80000"/>
              </a:lnSpc>
              <a:spcBef>
                <a:spcPct val="0"/>
              </a:spcBef>
              <a:buFont typeface="Wingdings" charset="0"/>
              <a:buChar char="§"/>
            </a:pPr>
            <a:r>
              <a:rPr lang="en-US" dirty="0">
                <a:cs typeface="Arial" charset="0"/>
              </a:rPr>
              <a:t>severe hypertension (160+/100+ mm Hg or with vascular complications). </a:t>
            </a:r>
          </a:p>
          <a:p>
            <a:pPr marL="724950" lvl="1" indent="-232532">
              <a:lnSpc>
                <a:spcPct val="80000"/>
              </a:lnSpc>
              <a:spcBef>
                <a:spcPct val="0"/>
              </a:spcBef>
              <a:buFont typeface="Wingdings" charset="0"/>
              <a:buChar char="§"/>
            </a:pPr>
            <a:endParaRPr lang="en-US" dirty="0">
              <a:cs typeface="Arial" charset="0"/>
            </a:endParaRPr>
          </a:p>
          <a:p>
            <a:pPr marL="246209" indent="-246209">
              <a:lnSpc>
                <a:spcPct val="80000"/>
              </a:lnSpc>
              <a:spcBef>
                <a:spcPct val="0"/>
              </a:spcBef>
            </a:pPr>
            <a:r>
              <a:rPr lang="en-US" sz="800" u="sng" dirty="0">
                <a:cs typeface="Arial" charset="0"/>
              </a:rPr>
              <a:t>Reference</a:t>
            </a:r>
          </a:p>
          <a:p>
            <a:pPr marL="246209" indent="-246209">
              <a:lnSpc>
                <a:spcPct val="80000"/>
              </a:lnSpc>
              <a:spcBef>
                <a:spcPct val="0"/>
              </a:spcBef>
              <a:buFontTx/>
              <a:buChar char="•"/>
            </a:pPr>
            <a:r>
              <a:rPr lang="en-US" sz="800" dirty="0">
                <a:cs typeface="Arial" charset="0"/>
              </a:rPr>
              <a:t>World Health Organization (WHO). Improving Access to Quality Care in Family Planning: Medical Eligibility Criteria for Contraceptive Use, 2</a:t>
            </a:r>
            <a:r>
              <a:rPr lang="en-US" sz="800" baseline="30000" dirty="0">
                <a:cs typeface="Arial" charset="0"/>
              </a:rPr>
              <a:t>nd</a:t>
            </a:r>
            <a:r>
              <a:rPr lang="en-US" sz="800" dirty="0">
                <a:cs typeface="Arial" charset="0"/>
              </a:rPr>
              <a:t> edition. Geneva, Switzerland: World Health Organization, 2000</a:t>
            </a:r>
          </a:p>
          <a:p>
            <a:pPr marL="246209" indent="-246209">
              <a:lnSpc>
                <a:spcPct val="80000"/>
              </a:lnSpc>
            </a:pPr>
            <a:endParaRPr lang="en-US" dirty="0"/>
          </a:p>
          <a:p>
            <a:pPr marL="246209" indent="-246209">
              <a:lnSpc>
                <a:spcPct val="80000"/>
              </a:lnSpc>
            </a:pPr>
            <a:r>
              <a:rPr lang="en-US" dirty="0"/>
              <a:t>---</a:t>
            </a:r>
          </a:p>
          <a:p>
            <a:pPr marL="246209" indent="-246209">
              <a:lnSpc>
                <a:spcPct val="80000"/>
              </a:lnSpc>
            </a:pPr>
            <a:r>
              <a:rPr lang="en-US" dirty="0"/>
              <a:t>Original content for this slide submitted by ARHP</a:t>
            </a:r>
            <a:r>
              <a:rPr lang="ja-JP" altLang="en-US" dirty="0"/>
              <a:t>’</a:t>
            </a:r>
            <a:r>
              <a:rPr lang="en-US" altLang="ja-JP" dirty="0"/>
              <a:t>s Clinical Advisory Committee for </a:t>
            </a:r>
            <a:r>
              <a:rPr lang="en-US" altLang="ja-JP" i="1" dirty="0"/>
              <a:t>Choosing a Birth Control Method  </a:t>
            </a:r>
            <a:r>
              <a:rPr lang="en-US" altLang="ja-JP" dirty="0"/>
              <a:t>in May 2009. Original funding received from Bayer, </a:t>
            </a:r>
            <a:r>
              <a:rPr lang="en-US" altLang="ja-JP" dirty="0" err="1"/>
              <a:t>Duramed</a:t>
            </a:r>
            <a:r>
              <a:rPr lang="en-US" altLang="ja-JP" dirty="0"/>
              <a:t> and Schering Plough. </a:t>
            </a:r>
            <a:r>
              <a:rPr lang="en-US" dirty="0"/>
              <a:t>Updates were made possible by funding received from Bayer Healthcare Pharmaceuticals, Conceptus, Inc., and </a:t>
            </a:r>
            <a:r>
              <a:rPr lang="en-US" dirty="0" err="1"/>
              <a:t>Teva</a:t>
            </a:r>
            <a:r>
              <a:rPr lang="en-US" dirty="0"/>
              <a:t> Pharmaceuticals educational grants. </a:t>
            </a:r>
            <a:r>
              <a:rPr lang="en-US" altLang="ja-JP" dirty="0"/>
              <a:t>This slide is available at www.arhp.org/core. </a:t>
            </a:r>
          </a:p>
          <a:p>
            <a:pPr marL="246209" indent="-246209">
              <a:lnSpc>
                <a:spcPct val="70000"/>
              </a:lnSpc>
            </a:pPr>
            <a:endParaRPr lang="en-US" dirty="0"/>
          </a:p>
        </p:txBody>
      </p:sp>
      <p:sp>
        <p:nvSpPr>
          <p:cNvPr id="112644" name="Slide Number Placeholder 3"/>
          <p:cNvSpPr txBox="1">
            <a:spLocks noGrp="1"/>
          </p:cNvSpPr>
          <p:nvPr/>
        </p:nvSpPr>
        <p:spPr bwMode="auto">
          <a:xfrm>
            <a:off x="4235667" y="9271055"/>
            <a:ext cx="3240363" cy="48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83" tIns="49243" rIns="98483" bIns="49243" anchor="b"/>
          <a:lstStyle>
            <a:lvl1pPr>
              <a:defRPr sz="1200">
                <a:solidFill>
                  <a:schemeClr val="tx1"/>
                </a:solidFill>
                <a:latin typeface="Verdana" charset="0"/>
                <a:ea typeface="ＭＳ Ｐゴシック" charset="0"/>
                <a:cs typeface="ＭＳ Ｐゴシック" charset="0"/>
              </a:defRPr>
            </a:lvl1pPr>
            <a:lvl2pPr marL="742950" indent="-285750">
              <a:defRPr sz="1200">
                <a:solidFill>
                  <a:schemeClr val="tx1"/>
                </a:solidFill>
                <a:latin typeface="Verdana" charset="0"/>
                <a:ea typeface="ＭＳ Ｐゴシック" charset="0"/>
              </a:defRPr>
            </a:lvl2pPr>
            <a:lvl3pPr marL="1143000" indent="-228600">
              <a:defRPr sz="1200">
                <a:solidFill>
                  <a:schemeClr val="tx1"/>
                </a:solidFill>
                <a:latin typeface="Verdana" charset="0"/>
                <a:ea typeface="ＭＳ Ｐゴシック" charset="0"/>
              </a:defRPr>
            </a:lvl3pPr>
            <a:lvl4pPr marL="1600200" indent="-228600">
              <a:defRPr sz="1200">
                <a:solidFill>
                  <a:schemeClr val="tx1"/>
                </a:solidFill>
                <a:latin typeface="Verdana" charset="0"/>
                <a:ea typeface="ＭＳ Ｐゴシック" charset="0"/>
              </a:defRPr>
            </a:lvl4pPr>
            <a:lvl5pPr marL="2057400" indent="-228600">
              <a:defRPr sz="1200">
                <a:solidFill>
                  <a:schemeClr val="tx1"/>
                </a:solidFill>
                <a:latin typeface="Verdana" charset="0"/>
                <a:ea typeface="ＭＳ Ｐゴシック" charset="0"/>
              </a:defRPr>
            </a:lvl5pPr>
            <a:lvl6pPr marL="2514600" indent="-228600" eaLnBrk="0" fontAlgn="base" hangingPunct="0">
              <a:spcBef>
                <a:spcPct val="30000"/>
              </a:spcBef>
              <a:spcAft>
                <a:spcPct val="0"/>
              </a:spcAft>
              <a:defRPr sz="1200">
                <a:solidFill>
                  <a:schemeClr val="tx1"/>
                </a:solidFill>
                <a:latin typeface="Verdana" charset="0"/>
                <a:ea typeface="ＭＳ Ｐゴシック" charset="0"/>
              </a:defRPr>
            </a:lvl6pPr>
            <a:lvl7pPr marL="2971800" indent="-228600" eaLnBrk="0" fontAlgn="base" hangingPunct="0">
              <a:spcBef>
                <a:spcPct val="30000"/>
              </a:spcBef>
              <a:spcAft>
                <a:spcPct val="0"/>
              </a:spcAft>
              <a:defRPr sz="1200">
                <a:solidFill>
                  <a:schemeClr val="tx1"/>
                </a:solidFill>
                <a:latin typeface="Verdana" charset="0"/>
                <a:ea typeface="ＭＳ Ｐゴシック" charset="0"/>
              </a:defRPr>
            </a:lvl7pPr>
            <a:lvl8pPr marL="3429000" indent="-228600" eaLnBrk="0" fontAlgn="base" hangingPunct="0">
              <a:spcBef>
                <a:spcPct val="30000"/>
              </a:spcBef>
              <a:spcAft>
                <a:spcPct val="0"/>
              </a:spcAft>
              <a:defRPr sz="1200">
                <a:solidFill>
                  <a:schemeClr val="tx1"/>
                </a:solidFill>
                <a:latin typeface="Verdana" charset="0"/>
                <a:ea typeface="ＭＳ Ｐゴシック" charset="0"/>
              </a:defRPr>
            </a:lvl8pPr>
            <a:lvl9pPr marL="3886200" indent="-228600" eaLnBrk="0" fontAlgn="base" hangingPunct="0">
              <a:spcBef>
                <a:spcPct val="30000"/>
              </a:spcBef>
              <a:spcAft>
                <a:spcPct val="0"/>
              </a:spcAft>
              <a:defRPr sz="1200">
                <a:solidFill>
                  <a:schemeClr val="tx1"/>
                </a:solidFill>
                <a:latin typeface="Verdana" charset="0"/>
                <a:ea typeface="ＭＳ Ｐゴシック" charset="0"/>
              </a:defRPr>
            </a:lvl9pPr>
          </a:lstStyle>
          <a:p>
            <a:pPr algn="r" defTabSz="465887">
              <a:defRPr/>
            </a:pPr>
            <a:fld id="{B382127E-9040-1845-8078-9CBAF96E3AC4}" type="slidenum">
              <a:rPr lang="en-US">
                <a:solidFill>
                  <a:prstClr val="black"/>
                </a:solidFill>
                <a:latin typeface="Arial" charset="0"/>
              </a:rPr>
              <a:pPr algn="r" defTabSz="465887">
                <a:defRPr/>
              </a:pPr>
              <a:t>24</a:t>
            </a:fld>
            <a:endParaRPr lang="en-US">
              <a:solidFill>
                <a:prstClr val="black"/>
              </a:solidFill>
              <a:latin typeface="Arial" charset="0"/>
            </a:endParaRPr>
          </a:p>
        </p:txBody>
      </p:sp>
    </p:spTree>
    <p:extLst>
      <p:ext uri="{BB962C8B-B14F-4D97-AF65-F5344CB8AC3E}">
        <p14:creationId xmlns:p14="http://schemas.microsoft.com/office/powerpoint/2010/main" val="649978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427038" y="709613"/>
            <a:ext cx="5838825" cy="3284537"/>
          </a:xfrm>
          <a:noFill/>
          <a:ln/>
        </p:spPr>
      </p:sp>
      <p:sp>
        <p:nvSpPr>
          <p:cNvPr id="11366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330A377B-3956-4BAB-B687-F8EC286C4116}" type="slidenum">
              <a:rPr lang="en-US" altLang="en-US" smtClean="0"/>
              <a:pPr eaLnBrk="1" hangingPunct="1">
                <a:spcBef>
                  <a:spcPct val="0"/>
                </a:spcBef>
              </a:pPr>
              <a:t>34</a:t>
            </a:fld>
            <a:endParaRPr lang="en-US" altLang="en-US"/>
          </a:p>
        </p:txBody>
      </p:sp>
      <p:sp>
        <p:nvSpPr>
          <p:cNvPr id="113669" name="Date Placeholder 7"/>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2CF2186B-CABE-47BC-90FA-AA860CFB4577}" type="datetime1">
              <a:rPr lang="en-US" altLang="en-US" smtClean="0"/>
              <a:pPr eaLnBrk="1" hangingPunct="1">
                <a:spcBef>
                  <a:spcPct val="0"/>
                </a:spcBef>
              </a:pPr>
              <a:t>8/25/2020</a:t>
            </a:fld>
            <a:endParaRPr lang="en-US" altLang="en-US"/>
          </a:p>
        </p:txBody>
      </p:sp>
      <p:sp>
        <p:nvSpPr>
          <p:cNvPr id="113670" name="Footer Placeholder 8"/>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r>
              <a:rPr lang="en-US" altLang="en-US"/>
              <a:t>© 2014 The Regents of the University of California. All rights reserved.</a:t>
            </a:r>
          </a:p>
        </p:txBody>
      </p:sp>
      <p:sp>
        <p:nvSpPr>
          <p:cNvPr id="113671" name="Header Placeholder 9"/>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r>
              <a:rPr lang="en-US" altLang="en-US">
                <a:cs typeface="Arial" pitchFamily="34" charset="0"/>
              </a:rPr>
              <a:t>UCSF Bixby Center Training: An Update on Long-Acting Reversible Contraception</a:t>
            </a:r>
          </a:p>
        </p:txBody>
      </p:sp>
    </p:spTree>
    <p:extLst>
      <p:ext uri="{BB962C8B-B14F-4D97-AF65-F5344CB8AC3E}">
        <p14:creationId xmlns:p14="http://schemas.microsoft.com/office/powerpoint/2010/main" val="8091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4163" y="669925"/>
            <a:ext cx="3794125" cy="2133600"/>
          </a:xfrm>
        </p:spPr>
      </p:sp>
      <p:sp>
        <p:nvSpPr>
          <p:cNvPr id="3" name="Notes Placeholder 2"/>
          <p:cNvSpPr>
            <a:spLocks noGrp="1"/>
          </p:cNvSpPr>
          <p:nvPr>
            <p:ph type="body" idx="1"/>
          </p:nvPr>
        </p:nvSpPr>
        <p:spPr/>
        <p:txBody>
          <a:bodyPr>
            <a:normAutofit fontScale="92500"/>
          </a:bodyPr>
          <a:lstStyle/>
          <a:p>
            <a:r>
              <a:rPr lang="en-US" altLang="en-US" u="sng" dirty="0">
                <a:latin typeface="Arial" pitchFamily="34" charset="0"/>
              </a:rPr>
              <a:t>Talking Points:</a:t>
            </a:r>
          </a:p>
          <a:p>
            <a:endParaRPr lang="en-US" altLang="en-US" dirty="0">
              <a:latin typeface="Arial" pitchFamily="34" charset="0"/>
            </a:endParaRPr>
          </a:p>
          <a:p>
            <a:pPr>
              <a:buFontTx/>
              <a:buChar char="•"/>
            </a:pPr>
            <a:r>
              <a:rPr lang="en-US" altLang="en-US" dirty="0" err="1">
                <a:latin typeface="Arial" pitchFamily="34" charset="0"/>
              </a:rPr>
              <a:t>Levonorgestrel</a:t>
            </a:r>
            <a:r>
              <a:rPr lang="en-US" altLang="en-US" dirty="0">
                <a:latin typeface="Arial" pitchFamily="34" charset="0"/>
              </a:rPr>
              <a:t> (LNG) EC pills and </a:t>
            </a:r>
            <a:r>
              <a:rPr lang="en-US" altLang="en-US" dirty="0" err="1">
                <a:latin typeface="Arial" pitchFamily="34" charset="0"/>
              </a:rPr>
              <a:t>ulipristal</a:t>
            </a:r>
            <a:r>
              <a:rPr lang="en-US" altLang="en-US" dirty="0">
                <a:latin typeface="Arial" pitchFamily="34" charset="0"/>
              </a:rPr>
              <a:t> acetate are four times less effective for obese patients compared to normal weight patients [</a:t>
            </a:r>
            <a:r>
              <a:rPr lang="en-US" altLang="en-US" dirty="0" err="1">
                <a:latin typeface="Arial" pitchFamily="34" charset="0"/>
              </a:rPr>
              <a:t>Glasier</a:t>
            </a:r>
            <a:r>
              <a:rPr lang="en-US" altLang="en-US" dirty="0">
                <a:latin typeface="Arial" pitchFamily="34" charset="0"/>
              </a:rPr>
              <a:t> 2011].</a:t>
            </a:r>
          </a:p>
          <a:p>
            <a:pPr>
              <a:buFontTx/>
              <a:buChar char="•"/>
            </a:pPr>
            <a:endParaRPr lang="en-US" altLang="en-US" dirty="0">
              <a:latin typeface="Arial" pitchFamily="34" charset="0"/>
            </a:endParaRPr>
          </a:p>
          <a:p>
            <a:pPr>
              <a:buFontTx/>
              <a:buChar char="•"/>
            </a:pPr>
            <a:r>
              <a:rPr lang="en-US" altLang="en-US" dirty="0">
                <a:latin typeface="Arial" pitchFamily="34" charset="0"/>
              </a:rPr>
              <a:t>LNG EC is less effective with increasing days since unprotected sex, and only effective before ovulation [</a:t>
            </a:r>
            <a:r>
              <a:rPr lang="en-US" altLang="en-US" dirty="0" err="1">
                <a:latin typeface="Arial" pitchFamily="34" charset="0"/>
              </a:rPr>
              <a:t>Noé</a:t>
            </a:r>
            <a:r>
              <a:rPr lang="en-US" altLang="en-US" dirty="0">
                <a:latin typeface="Arial" pitchFamily="34" charset="0"/>
              </a:rPr>
              <a:t> 2011].</a:t>
            </a:r>
          </a:p>
          <a:p>
            <a:pPr>
              <a:buFontTx/>
              <a:buChar char="•"/>
            </a:pPr>
            <a:endParaRPr lang="en-US" altLang="en-US" dirty="0">
              <a:latin typeface="Arial" pitchFamily="34" charset="0"/>
            </a:endParaRPr>
          </a:p>
          <a:p>
            <a:pPr>
              <a:buFontTx/>
              <a:buChar char="•"/>
            </a:pPr>
            <a:r>
              <a:rPr lang="en-US" altLang="en-US" dirty="0">
                <a:latin typeface="Arial" pitchFamily="34" charset="0"/>
              </a:rPr>
              <a:t>There are few contraindications to the Copper T IUD—only copper allergy, reproductive tract cancers, or a current infection.</a:t>
            </a:r>
          </a:p>
          <a:p>
            <a:pPr>
              <a:buFontTx/>
              <a:buChar char="•"/>
            </a:pPr>
            <a:endParaRPr lang="en-US" altLang="en-US" dirty="0">
              <a:latin typeface="Arial" pitchFamily="34" charset="0"/>
            </a:endParaRPr>
          </a:p>
          <a:p>
            <a:pPr>
              <a:buFontTx/>
              <a:buChar char="•"/>
            </a:pPr>
            <a:r>
              <a:rPr lang="en-US" altLang="en-US" dirty="0">
                <a:latin typeface="Arial" pitchFamily="34" charset="0"/>
              </a:rPr>
              <a:t>Your clinic has be able to offer same-day insertions, and accommodate last-minute appointments.</a:t>
            </a:r>
          </a:p>
          <a:p>
            <a:r>
              <a:rPr lang="en-US" altLang="en-US" dirty="0">
                <a:latin typeface="Arial" pitchFamily="34" charset="0"/>
              </a:rPr>
              <a:t> </a:t>
            </a:r>
          </a:p>
          <a:p>
            <a:r>
              <a:rPr lang="en-US" altLang="en-US" sz="1000" u="sng" dirty="0">
                <a:latin typeface="Arial" pitchFamily="34" charset="0"/>
              </a:rPr>
              <a:t>References: </a:t>
            </a:r>
          </a:p>
          <a:p>
            <a:pPr>
              <a:buFontTx/>
              <a:buChar char="-"/>
            </a:pPr>
            <a:r>
              <a:rPr lang="en-US" altLang="en-US" sz="1000" dirty="0">
                <a:latin typeface="Arial" pitchFamily="34" charset="0"/>
              </a:rPr>
              <a:t> </a:t>
            </a:r>
            <a:r>
              <a:rPr lang="en-US" altLang="en-US" sz="1000" dirty="0" err="1">
                <a:latin typeface="Arial" pitchFamily="34" charset="0"/>
              </a:rPr>
              <a:t>Glasier</a:t>
            </a:r>
            <a:r>
              <a:rPr lang="en-US" altLang="en-US" sz="1000" dirty="0">
                <a:latin typeface="Arial" pitchFamily="34" charset="0"/>
              </a:rPr>
              <a:t> A, Cameron ST, Blithe D, </a:t>
            </a:r>
            <a:r>
              <a:rPr lang="en-US" altLang="en-US" sz="1000" i="1" dirty="0">
                <a:latin typeface="Arial" pitchFamily="34" charset="0"/>
              </a:rPr>
              <a:t>et al</a:t>
            </a:r>
            <a:r>
              <a:rPr lang="en-US" altLang="en-US" sz="1000" dirty="0">
                <a:latin typeface="Arial" pitchFamily="34" charset="0"/>
              </a:rPr>
              <a:t>. Can we identify women at risk of pregnancy despite using emergency contraception? Data from randomized trials of </a:t>
            </a:r>
            <a:r>
              <a:rPr lang="en-US" altLang="en-US" sz="1000" dirty="0" err="1">
                <a:latin typeface="Arial" pitchFamily="34" charset="0"/>
              </a:rPr>
              <a:t>ulipristal</a:t>
            </a:r>
            <a:r>
              <a:rPr lang="en-US" altLang="en-US" sz="1000" dirty="0">
                <a:latin typeface="Arial" pitchFamily="34" charset="0"/>
              </a:rPr>
              <a:t> acetate and </a:t>
            </a:r>
            <a:r>
              <a:rPr lang="en-US" altLang="en-US" sz="1000" dirty="0" err="1">
                <a:latin typeface="Arial" pitchFamily="34" charset="0"/>
              </a:rPr>
              <a:t>levonorgestrel</a:t>
            </a:r>
            <a:r>
              <a:rPr lang="en-US" altLang="en-US" sz="1000" dirty="0">
                <a:latin typeface="Arial" pitchFamily="34" charset="0"/>
              </a:rPr>
              <a:t>. </a:t>
            </a:r>
            <a:r>
              <a:rPr lang="en-US" altLang="en-US" sz="1000" i="1" dirty="0">
                <a:latin typeface="Arial" pitchFamily="34" charset="0"/>
              </a:rPr>
              <a:t>Contraception</a:t>
            </a:r>
            <a:r>
              <a:rPr lang="en-US" altLang="en-US" sz="1000" dirty="0">
                <a:latin typeface="Arial" pitchFamily="34" charset="0"/>
              </a:rPr>
              <a:t> 2011; 84(4):363-7.</a:t>
            </a:r>
          </a:p>
          <a:p>
            <a:pPr>
              <a:buFontTx/>
              <a:buChar char="-"/>
            </a:pPr>
            <a:r>
              <a:rPr lang="en-US" altLang="en-US" sz="1000" dirty="0">
                <a:latin typeface="Arial" pitchFamily="34" charset="0"/>
              </a:rPr>
              <a:t> </a:t>
            </a:r>
            <a:r>
              <a:rPr lang="en-US" altLang="en-US" sz="1000" dirty="0" err="1">
                <a:latin typeface="Arial" pitchFamily="34" charset="0"/>
              </a:rPr>
              <a:t>Noé</a:t>
            </a:r>
            <a:r>
              <a:rPr lang="en-US" altLang="en-US" sz="1000" dirty="0">
                <a:latin typeface="Arial" pitchFamily="34" charset="0"/>
              </a:rPr>
              <a:t> G, </a:t>
            </a:r>
            <a:r>
              <a:rPr lang="en-US" altLang="en-US" sz="1000" dirty="0" err="1">
                <a:latin typeface="Arial" pitchFamily="34" charset="0"/>
              </a:rPr>
              <a:t>Croxatto</a:t>
            </a:r>
            <a:r>
              <a:rPr lang="en-US" altLang="en-US" sz="1000" dirty="0">
                <a:latin typeface="Arial" pitchFamily="34" charset="0"/>
              </a:rPr>
              <a:t> HB, </a:t>
            </a:r>
            <a:r>
              <a:rPr lang="en-US" altLang="en-US" sz="1000" dirty="0" err="1">
                <a:latin typeface="Arial" pitchFamily="34" charset="0"/>
              </a:rPr>
              <a:t>Salvatierra</a:t>
            </a:r>
            <a:r>
              <a:rPr lang="en-US" altLang="en-US" sz="1000" dirty="0">
                <a:latin typeface="Arial" pitchFamily="34" charset="0"/>
              </a:rPr>
              <a:t> AM, </a:t>
            </a:r>
            <a:r>
              <a:rPr lang="en-US" altLang="en-US" sz="1000" i="1" dirty="0">
                <a:latin typeface="Arial" pitchFamily="34" charset="0"/>
              </a:rPr>
              <a:t>et al</a:t>
            </a:r>
            <a:r>
              <a:rPr lang="en-US" altLang="en-US" sz="1000" dirty="0">
                <a:latin typeface="Arial" pitchFamily="34" charset="0"/>
              </a:rPr>
              <a:t>. Contraceptive efficacy of emergency contraception with </a:t>
            </a:r>
            <a:r>
              <a:rPr lang="en-US" altLang="en-US" sz="1000" dirty="0" err="1">
                <a:latin typeface="Arial" pitchFamily="34" charset="0"/>
              </a:rPr>
              <a:t>levonorgestrel</a:t>
            </a:r>
            <a:r>
              <a:rPr lang="en-US" altLang="en-US" sz="1000" dirty="0">
                <a:latin typeface="Arial" pitchFamily="34" charset="0"/>
              </a:rPr>
              <a:t> given before or after ovulation. </a:t>
            </a:r>
            <a:r>
              <a:rPr lang="en-US" altLang="en-US" sz="1000" i="1" dirty="0">
                <a:latin typeface="Arial" pitchFamily="34" charset="0"/>
              </a:rPr>
              <a:t>Contraception</a:t>
            </a:r>
            <a:r>
              <a:rPr lang="en-US" altLang="en-US" sz="1000" dirty="0">
                <a:latin typeface="Arial" pitchFamily="34" charset="0"/>
              </a:rPr>
              <a:t> 2011; 84(5):486-92. </a:t>
            </a:r>
          </a:p>
          <a:p>
            <a:r>
              <a:rPr lang="en-US" altLang="en-US" sz="1000" dirty="0">
                <a:latin typeface="Arial" panose="020B0604020202020204" pitchFamily="34" charset="0"/>
                <a:cs typeface="Arial" panose="020B0604020202020204" pitchFamily="34" charset="0"/>
              </a:rPr>
              <a:t>-Centers for Disease Control. </a:t>
            </a:r>
            <a:r>
              <a:rPr lang="en-US" altLang="en-US" sz="1000" i="1" dirty="0">
                <a:latin typeface="Arial" panose="020B0604020202020204" pitchFamily="34" charset="0"/>
                <a:cs typeface="Arial" panose="020B0604020202020204" pitchFamily="34" charset="0"/>
              </a:rPr>
              <a:t>United States medical eligibility criteria for contraceptive use, 2016</a:t>
            </a:r>
            <a:r>
              <a:rPr lang="en-US" altLang="en-US" sz="1000" dirty="0">
                <a:latin typeface="Arial" panose="020B0604020202020204" pitchFamily="34" charset="0"/>
                <a:cs typeface="Arial" panose="020B0604020202020204" pitchFamily="34" charset="0"/>
              </a:rPr>
              <a:t>.  MMWR </a:t>
            </a:r>
            <a:r>
              <a:rPr lang="en-US" sz="1000" dirty="0">
                <a:latin typeface="Arial" panose="020B0604020202020204" pitchFamily="34" charset="0"/>
                <a:cs typeface="Arial" panose="020B0604020202020204" pitchFamily="34" charset="0"/>
              </a:rPr>
              <a:t> Vol. 65 / No. 3 </a:t>
            </a:r>
          </a:p>
          <a:p>
            <a:endParaRPr lang="en-US" dirty="0"/>
          </a:p>
        </p:txBody>
      </p:sp>
      <p:sp>
        <p:nvSpPr>
          <p:cNvPr id="4" name="Slide Number Placeholder 3"/>
          <p:cNvSpPr>
            <a:spLocks noGrp="1"/>
          </p:cNvSpPr>
          <p:nvPr>
            <p:ph type="sldNum" sz="quarter" idx="10"/>
          </p:nvPr>
        </p:nvSpPr>
        <p:spPr/>
        <p:txBody>
          <a:bodyPr/>
          <a:lstStyle/>
          <a:p>
            <a:fld id="{A7E6EA2A-5DB2-6E46-BD20-4D35A67B251E}" type="slidenum">
              <a:rPr lang="en-US" smtClean="0"/>
              <a:pPr/>
              <a:t>35</a:t>
            </a:fld>
            <a:endParaRPr lang="en-US"/>
          </a:p>
        </p:txBody>
      </p:sp>
    </p:spTree>
    <p:extLst>
      <p:ext uri="{BB962C8B-B14F-4D97-AF65-F5344CB8AC3E}">
        <p14:creationId xmlns:p14="http://schemas.microsoft.com/office/powerpoint/2010/main" val="1802635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355600" y="708025"/>
            <a:ext cx="3541713" cy="1992313"/>
          </a:xfrm>
          <a:noFill/>
          <a:ln/>
        </p:spPr>
      </p:sp>
      <p:sp>
        <p:nvSpPr>
          <p:cNvPr id="81923" name="Notes Placeholder 2"/>
          <p:cNvSpPr>
            <a:spLocks noGrp="1"/>
          </p:cNvSpPr>
          <p:nvPr>
            <p:ph type="body" idx="1"/>
          </p:nvPr>
        </p:nvSpPr>
        <p:spPr>
          <a:xfrm>
            <a:off x="703474" y="2747757"/>
            <a:ext cx="5833746" cy="59947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u="sng" dirty="0">
              <a:latin typeface="Arial" pitchFamily="34" charset="0"/>
            </a:endParaRPr>
          </a:p>
          <a:p>
            <a:r>
              <a:rPr lang="en-US" altLang="en-US" u="sng" dirty="0">
                <a:latin typeface="Arial" pitchFamily="34" charset="0"/>
              </a:rPr>
              <a:t>Talking Points:</a:t>
            </a:r>
          </a:p>
          <a:p>
            <a:endParaRPr lang="en-US" altLang="en-US" dirty="0">
              <a:latin typeface="Arial" pitchFamily="34" charset="0"/>
            </a:endParaRPr>
          </a:p>
          <a:p>
            <a:pPr>
              <a:buFontTx/>
              <a:buChar char="•"/>
            </a:pPr>
            <a:r>
              <a:rPr lang="en-US" altLang="en-US" dirty="0">
                <a:latin typeface="Arial" pitchFamily="34" charset="0"/>
              </a:rPr>
              <a:t>Studies of women ages 14-29 in a variety of clinical settings and surveys have shown:</a:t>
            </a:r>
          </a:p>
          <a:p>
            <a:pPr marL="612545" lvl="1" indent="-167058">
              <a:buFont typeface="Lucida Grande" charset="0"/>
              <a:buChar char="-"/>
            </a:pPr>
            <a:r>
              <a:rPr lang="en-US" altLang="en-US" dirty="0">
                <a:latin typeface="Arial" pitchFamily="34" charset="0"/>
              </a:rPr>
              <a:t>less than half had even </a:t>
            </a:r>
            <a:r>
              <a:rPr lang="en-US" altLang="en-US" i="1" dirty="0">
                <a:latin typeface="Arial" pitchFamily="34" charset="0"/>
              </a:rPr>
              <a:t>heard</a:t>
            </a:r>
            <a:r>
              <a:rPr lang="en-US" altLang="en-US" dirty="0">
                <a:latin typeface="Arial" pitchFamily="34" charset="0"/>
              </a:rPr>
              <a:t> of IUDs or implants</a:t>
            </a:r>
          </a:p>
          <a:p>
            <a:pPr marL="612545" lvl="1" indent="-167058">
              <a:buFont typeface="Lucida Grande" charset="0"/>
              <a:buChar char="-"/>
            </a:pPr>
            <a:r>
              <a:rPr lang="en-US" altLang="en-US" dirty="0">
                <a:latin typeface="Arial" pitchFamily="34" charset="0"/>
              </a:rPr>
              <a:t>almost none know about the copper IUD for emergency contraception</a:t>
            </a:r>
          </a:p>
          <a:p>
            <a:pPr marL="612545" lvl="1" indent="-167058">
              <a:buFont typeface="Lucida Grande" charset="0"/>
              <a:buChar char="-"/>
            </a:pPr>
            <a:r>
              <a:rPr lang="en-US" altLang="en-US" dirty="0">
                <a:latin typeface="Arial" pitchFamily="34" charset="0"/>
              </a:rPr>
              <a:t>if they had heard of IUDs, nearly two thirds did not know about their safety or effectiveness  </a:t>
            </a:r>
          </a:p>
          <a:p>
            <a:pPr marL="612545" lvl="1" indent="-167058">
              <a:buFont typeface="Lucida Grande" charset="0"/>
              <a:buChar char="-"/>
            </a:pPr>
            <a:r>
              <a:rPr lang="en-US" altLang="en-US" dirty="0">
                <a:latin typeface="Arial" pitchFamily="34" charset="0"/>
              </a:rPr>
              <a:t>a majority cite their healthcare providers as a primary source of information about contraception.</a:t>
            </a:r>
          </a:p>
          <a:p>
            <a:pPr marL="612545" lvl="1" indent="-167058">
              <a:buFont typeface="Lucida Grande" charset="0"/>
              <a:buChar char="-"/>
            </a:pPr>
            <a:endParaRPr lang="en-US" altLang="en-US" dirty="0">
              <a:latin typeface="Arial" pitchFamily="34" charset="0"/>
            </a:endParaRPr>
          </a:p>
          <a:p>
            <a:pPr>
              <a:buFontTx/>
              <a:buChar char="•"/>
            </a:pPr>
            <a:r>
              <a:rPr lang="en-US" altLang="en-US" dirty="0">
                <a:latin typeface="Arial" pitchFamily="34" charset="0"/>
              </a:rPr>
              <a:t>Yet many providers have not integrated LARC into routine counseling.</a:t>
            </a:r>
          </a:p>
          <a:p>
            <a:endParaRPr lang="en-US" altLang="en-US" dirty="0">
              <a:latin typeface="Arial" pitchFamily="34" charset="0"/>
            </a:endParaRPr>
          </a:p>
          <a:p>
            <a:r>
              <a:rPr lang="en-US" altLang="en-US" sz="1000" u="sng" dirty="0">
                <a:latin typeface="Arial" panose="020B0604020202020204" pitchFamily="34" charset="0"/>
                <a:cs typeface="Arial" panose="020B0604020202020204" pitchFamily="34" charset="0"/>
              </a:rPr>
              <a:t>References:</a:t>
            </a:r>
          </a:p>
          <a:p>
            <a:r>
              <a:rPr lang="en-US" altLang="en-US" sz="1000" dirty="0">
                <a:latin typeface="Arial" panose="020B0604020202020204" pitchFamily="34" charset="0"/>
                <a:cs typeface="Arial" panose="020B0604020202020204" pitchFamily="34" charset="0"/>
              </a:rPr>
              <a:t>- Fleming KL, Sokoloff A, </a:t>
            </a:r>
            <a:r>
              <a:rPr lang="en-US" altLang="en-US" sz="1000" dirty="0" err="1">
                <a:latin typeface="Arial" panose="020B0604020202020204" pitchFamily="34" charset="0"/>
                <a:cs typeface="Arial" panose="020B0604020202020204" pitchFamily="34" charset="0"/>
              </a:rPr>
              <a:t>Raine</a:t>
            </a:r>
            <a:r>
              <a:rPr lang="en-US" altLang="en-US" sz="1000" dirty="0">
                <a:latin typeface="Arial" panose="020B0604020202020204" pitchFamily="34" charset="0"/>
                <a:cs typeface="Arial" panose="020B0604020202020204" pitchFamily="34" charset="0"/>
              </a:rPr>
              <a:t> TR. Attitudes and beliefs about the intrauterine device among teenagers and young women. </a:t>
            </a:r>
            <a:r>
              <a:rPr lang="en-US" altLang="en-US" sz="1000" i="1" dirty="0">
                <a:latin typeface="Arial" panose="020B0604020202020204" pitchFamily="34" charset="0"/>
                <a:cs typeface="Arial" panose="020B0604020202020204" pitchFamily="34" charset="0"/>
              </a:rPr>
              <a:t>Contraception</a:t>
            </a:r>
            <a:r>
              <a:rPr lang="en-US" altLang="en-US" sz="1000" dirty="0">
                <a:latin typeface="Arial" panose="020B0604020202020204" pitchFamily="34" charset="0"/>
                <a:cs typeface="Arial" panose="020B0604020202020204" pitchFamily="34" charset="0"/>
              </a:rPr>
              <a:t> 2010;82(2):178-82.</a:t>
            </a:r>
          </a:p>
          <a:p>
            <a:pPr>
              <a:buFontTx/>
              <a:buChar char="-"/>
            </a:pPr>
            <a:r>
              <a:rPr lang="en-US" altLang="en-US" sz="1000" dirty="0">
                <a:latin typeface="Arial" panose="020B0604020202020204" pitchFamily="34" charset="0"/>
                <a:cs typeface="Arial" panose="020B0604020202020204" pitchFamily="34" charset="0"/>
              </a:rPr>
              <a:t>Barrett M, Soon R, Whitaker AK, </a:t>
            </a:r>
            <a:r>
              <a:rPr lang="en-US" altLang="en-US" sz="1000" dirty="0" err="1">
                <a:latin typeface="Arial" panose="020B0604020202020204" pitchFamily="34" charset="0"/>
                <a:cs typeface="Arial" panose="020B0604020202020204" pitchFamily="34" charset="0"/>
              </a:rPr>
              <a:t>Takekawa</a:t>
            </a:r>
            <a:r>
              <a:rPr lang="en-US" altLang="en-US" sz="1000" dirty="0">
                <a:latin typeface="Arial" panose="020B0604020202020204" pitchFamily="34" charset="0"/>
                <a:cs typeface="Arial" panose="020B0604020202020204" pitchFamily="34" charset="0"/>
              </a:rPr>
              <a:t> S, Kaneshiro B. Awareness and knowledge of the intrauterine device in adolescents. </a:t>
            </a:r>
            <a:r>
              <a:rPr lang="en-US" altLang="en-US" sz="1000" i="1" dirty="0">
                <a:latin typeface="Arial" panose="020B0604020202020204" pitchFamily="34" charset="0"/>
                <a:cs typeface="Arial" panose="020B0604020202020204" pitchFamily="34" charset="0"/>
              </a:rPr>
              <a:t>J </a:t>
            </a:r>
            <a:r>
              <a:rPr lang="en-US" altLang="en-US" sz="1000" i="1" dirty="0" err="1">
                <a:latin typeface="Arial" panose="020B0604020202020204" pitchFamily="34" charset="0"/>
                <a:cs typeface="Arial" panose="020B0604020202020204" pitchFamily="34" charset="0"/>
              </a:rPr>
              <a:t>Pediatr</a:t>
            </a:r>
            <a:r>
              <a:rPr lang="en-US" altLang="en-US" sz="1000" i="1" dirty="0">
                <a:latin typeface="Arial" panose="020B0604020202020204" pitchFamily="34" charset="0"/>
                <a:cs typeface="Arial" panose="020B0604020202020204" pitchFamily="34" charset="0"/>
              </a:rPr>
              <a:t> </a:t>
            </a:r>
            <a:r>
              <a:rPr lang="en-US" altLang="en-US" sz="1000" i="1" dirty="0" err="1">
                <a:latin typeface="Arial" panose="020B0604020202020204" pitchFamily="34" charset="0"/>
                <a:cs typeface="Arial" panose="020B0604020202020204" pitchFamily="34" charset="0"/>
              </a:rPr>
              <a:t>Adolesc</a:t>
            </a:r>
            <a:r>
              <a:rPr lang="en-US" altLang="en-US" sz="1000" i="1" dirty="0">
                <a:latin typeface="Arial" panose="020B0604020202020204" pitchFamily="34" charset="0"/>
                <a:cs typeface="Arial" panose="020B0604020202020204" pitchFamily="34" charset="0"/>
              </a:rPr>
              <a:t> </a:t>
            </a:r>
            <a:r>
              <a:rPr lang="en-US" altLang="en-US" sz="1000" i="1" dirty="0" err="1">
                <a:latin typeface="Arial" panose="020B0604020202020204" pitchFamily="34" charset="0"/>
                <a:cs typeface="Arial" panose="020B0604020202020204" pitchFamily="34" charset="0"/>
              </a:rPr>
              <a:t>Gynecol</a:t>
            </a:r>
            <a:r>
              <a:rPr lang="en-US" altLang="en-US" sz="1000" dirty="0">
                <a:latin typeface="Arial" panose="020B0604020202020204" pitchFamily="34" charset="0"/>
                <a:cs typeface="Arial" panose="020B0604020202020204" pitchFamily="34" charset="0"/>
              </a:rPr>
              <a:t> 2012; 25(1):39-42.</a:t>
            </a:r>
          </a:p>
          <a:p>
            <a:pPr>
              <a:buFontTx/>
              <a:buChar char="-"/>
            </a:pPr>
            <a:r>
              <a:rPr lang="en-US" altLang="en-US" sz="1000" dirty="0">
                <a:latin typeface="Arial" panose="020B0604020202020204" pitchFamily="34" charset="0"/>
                <a:cs typeface="Arial" panose="020B0604020202020204" pitchFamily="34" charset="0"/>
              </a:rPr>
              <a:t>Kaye K, </a:t>
            </a:r>
            <a:r>
              <a:rPr lang="en-US" altLang="en-US" sz="1000" dirty="0" err="1">
                <a:latin typeface="Arial" panose="020B0604020202020204" pitchFamily="34" charset="0"/>
                <a:cs typeface="Arial" panose="020B0604020202020204" pitchFamily="34" charset="0"/>
              </a:rPr>
              <a:t>Suellentrop</a:t>
            </a:r>
            <a:r>
              <a:rPr lang="en-US" altLang="en-US" sz="1000" dirty="0">
                <a:latin typeface="Arial" panose="020B0604020202020204" pitchFamily="34" charset="0"/>
                <a:cs typeface="Arial" panose="020B0604020202020204" pitchFamily="34" charset="0"/>
              </a:rPr>
              <a:t> K, </a:t>
            </a:r>
            <a:r>
              <a:rPr lang="en-US" altLang="en-US" sz="1000" dirty="0" err="1">
                <a:latin typeface="Arial" panose="020B0604020202020204" pitchFamily="34" charset="0"/>
                <a:cs typeface="Arial" panose="020B0604020202020204" pitchFamily="34" charset="0"/>
              </a:rPr>
              <a:t>Sloup</a:t>
            </a:r>
            <a:r>
              <a:rPr lang="en-US" altLang="en-US" sz="1000" dirty="0">
                <a:latin typeface="Arial" panose="020B0604020202020204" pitchFamily="34" charset="0"/>
                <a:cs typeface="Arial" panose="020B0604020202020204" pitchFamily="34" charset="0"/>
              </a:rPr>
              <a:t> C. </a:t>
            </a:r>
            <a:r>
              <a:rPr lang="en-US" altLang="en-US" sz="1000" i="1" dirty="0">
                <a:latin typeface="Arial" panose="020B0604020202020204" pitchFamily="34" charset="0"/>
                <a:cs typeface="Arial" panose="020B0604020202020204" pitchFamily="34" charset="0"/>
              </a:rPr>
              <a:t>The Fog Zone.</a:t>
            </a:r>
            <a:r>
              <a:rPr lang="en-US" altLang="en-US" sz="1000" dirty="0">
                <a:latin typeface="Arial" panose="020B0604020202020204" pitchFamily="34" charset="0"/>
                <a:cs typeface="Arial" panose="020B0604020202020204" pitchFamily="34" charset="0"/>
              </a:rPr>
              <a:t> Washington, DC: The National Campaign to Prevent Teen and Unplanned Pregnancy; 2009.</a:t>
            </a:r>
          </a:p>
          <a:p>
            <a:pPr>
              <a:buFontTx/>
              <a:buChar char="-"/>
            </a:pPr>
            <a:r>
              <a:rPr lang="en-US" altLang="en-US" sz="1000" dirty="0">
                <a:latin typeface="Arial" panose="020B0604020202020204" pitchFamily="34" charset="0"/>
                <a:cs typeface="Arial" panose="020B0604020202020204" pitchFamily="34" charset="0"/>
              </a:rPr>
              <a:t>Whitaker AK, </a:t>
            </a:r>
            <a:r>
              <a:rPr lang="en-US" altLang="en-US" sz="1000" i="1" dirty="0">
                <a:latin typeface="Arial" panose="020B0604020202020204" pitchFamily="34" charset="0"/>
                <a:cs typeface="Arial" panose="020B0604020202020204" pitchFamily="34" charset="0"/>
              </a:rPr>
              <a:t>et al</a:t>
            </a:r>
            <a:r>
              <a:rPr lang="en-US" altLang="en-US" sz="1000" dirty="0">
                <a:latin typeface="Arial" panose="020B0604020202020204" pitchFamily="34" charset="0"/>
                <a:cs typeface="Arial" panose="020B0604020202020204" pitchFamily="34" charset="0"/>
              </a:rPr>
              <a:t>. Adolescent and young women</a:t>
            </a:r>
            <a:r>
              <a:rPr lang="ja-JP" altLang="en-US" sz="1000" dirty="0">
                <a:latin typeface="Arial" panose="020B0604020202020204" pitchFamily="34" charset="0"/>
                <a:cs typeface="Arial" panose="020B0604020202020204" pitchFamily="34" charset="0"/>
              </a:rPr>
              <a:t>’</a:t>
            </a:r>
            <a:r>
              <a:rPr lang="en-US" altLang="ja-JP" sz="1000" dirty="0">
                <a:latin typeface="Arial" panose="020B0604020202020204" pitchFamily="34" charset="0"/>
                <a:cs typeface="Arial" panose="020B0604020202020204" pitchFamily="34" charset="0"/>
              </a:rPr>
              <a:t>s knowledge of and attitudes toward the intrauterine device. </a:t>
            </a:r>
            <a:r>
              <a:rPr lang="en-US" altLang="ja-JP" sz="1000" i="1" dirty="0">
                <a:latin typeface="Arial" panose="020B0604020202020204" pitchFamily="34" charset="0"/>
                <a:cs typeface="Arial" panose="020B0604020202020204" pitchFamily="34" charset="0"/>
              </a:rPr>
              <a:t>Contraception </a:t>
            </a:r>
            <a:r>
              <a:rPr lang="en-US" altLang="ja-JP" sz="1000" dirty="0">
                <a:latin typeface="Arial" panose="020B0604020202020204" pitchFamily="34" charset="0"/>
                <a:cs typeface="Arial" panose="020B0604020202020204" pitchFamily="34" charset="0"/>
              </a:rPr>
              <a:t>2008; 78(3): 211-7.</a:t>
            </a:r>
          </a:p>
          <a:p>
            <a:pPr>
              <a:buFontTx/>
              <a:buChar char="-"/>
            </a:pPr>
            <a:r>
              <a:rPr lang="en-US" altLang="en-US" sz="1000" dirty="0">
                <a:latin typeface="Arial" panose="020B0604020202020204" pitchFamily="34" charset="0"/>
                <a:cs typeface="Arial" panose="020B0604020202020204" pitchFamily="34" charset="0"/>
              </a:rPr>
              <a:t>Harper CC, </a:t>
            </a:r>
            <a:r>
              <a:rPr lang="en-US" altLang="en-US" sz="1000" i="1" dirty="0">
                <a:latin typeface="Arial" panose="020B0604020202020204" pitchFamily="34" charset="0"/>
                <a:cs typeface="Arial" panose="020B0604020202020204" pitchFamily="34" charset="0"/>
              </a:rPr>
              <a:t>et al</a:t>
            </a:r>
            <a:r>
              <a:rPr lang="en-US" altLang="en-US" sz="1000" dirty="0">
                <a:latin typeface="Arial" panose="020B0604020202020204" pitchFamily="34" charset="0"/>
                <a:cs typeface="Arial" panose="020B0604020202020204" pitchFamily="34" charset="0"/>
              </a:rPr>
              <a:t> Evidence-based IUD practice: family physicians and obstetrician-gynecologists. </a:t>
            </a:r>
            <a:r>
              <a:rPr lang="en-US" altLang="en-US" sz="1000" i="1" dirty="0">
                <a:latin typeface="Arial" panose="020B0604020202020204" pitchFamily="34" charset="0"/>
                <a:cs typeface="Arial" panose="020B0604020202020204" pitchFamily="34" charset="0"/>
              </a:rPr>
              <a:t>Family Medicine</a:t>
            </a:r>
            <a:r>
              <a:rPr lang="en-US" altLang="en-US" sz="1000" dirty="0">
                <a:latin typeface="Arial" panose="020B0604020202020204" pitchFamily="34" charset="0"/>
                <a:cs typeface="Arial" panose="020B0604020202020204" pitchFamily="34" charset="0"/>
              </a:rPr>
              <a:t> 2012; 44(9): 637-45.</a:t>
            </a:r>
          </a:p>
        </p:txBody>
      </p:sp>
      <p:sp>
        <p:nvSpPr>
          <p:cNvPr id="81924"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0E39B693-E393-4057-947E-9066449BA9E8}" type="datetime1">
              <a:rPr lang="en-US" altLang="en-US" smtClean="0"/>
              <a:pPr eaLnBrk="1" hangingPunct="1">
                <a:spcBef>
                  <a:spcPct val="0"/>
                </a:spcBef>
              </a:pPr>
              <a:t>8/25/2020</a:t>
            </a:fld>
            <a:endParaRPr lang="en-US" altLang="en-US"/>
          </a:p>
        </p:txBody>
      </p:sp>
      <p:sp>
        <p:nvSpPr>
          <p:cNvPr id="81925"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r>
              <a:rPr lang="en-US" altLang="en-US" dirty="0"/>
              <a:t>© 2018 The Regents of the University of California. All rights reserved.</a:t>
            </a:r>
          </a:p>
        </p:txBody>
      </p:sp>
      <p:sp>
        <p:nvSpPr>
          <p:cNvPr id="8192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BF6DD12D-156C-4765-827B-ED9A08FF5605}" type="slidenum">
              <a:rPr lang="en-US" altLang="en-US" smtClean="0"/>
              <a:pPr eaLnBrk="1" hangingPunct="1">
                <a:spcBef>
                  <a:spcPct val="0"/>
                </a:spcBef>
              </a:pPr>
              <a:t>39</a:t>
            </a:fld>
            <a:endParaRPr lang="en-US" altLang="en-US"/>
          </a:p>
        </p:txBody>
      </p:sp>
      <p:sp>
        <p:nvSpPr>
          <p:cNvPr id="81927" name="Header Placeholder 5"/>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r>
              <a:rPr lang="en-US" altLang="en-US" dirty="0">
                <a:cs typeface="Arial" pitchFamily="34" charset="0"/>
              </a:rPr>
              <a:t>UCSF Bixby Center</a:t>
            </a:r>
          </a:p>
        </p:txBody>
      </p:sp>
    </p:spTree>
    <p:extLst>
      <p:ext uri="{BB962C8B-B14F-4D97-AF65-F5344CB8AC3E}">
        <p14:creationId xmlns:p14="http://schemas.microsoft.com/office/powerpoint/2010/main" val="1344238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4763" y="569913"/>
            <a:ext cx="4065587" cy="2287587"/>
          </a:xfrm>
          <a:noFill/>
          <a:ln/>
        </p:spPr>
      </p:sp>
      <p:sp>
        <p:nvSpPr>
          <p:cNvPr id="73731" name="Notes Placeholder 2"/>
          <p:cNvSpPr>
            <a:spLocks noGrp="1"/>
          </p:cNvSpPr>
          <p:nvPr>
            <p:ph type="body" idx="1"/>
          </p:nvPr>
        </p:nvSpPr>
        <p:spPr>
          <a:xfrm>
            <a:off x="548064" y="2960947"/>
            <a:ext cx="6095860" cy="57815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r>
              <a:rPr lang="en-US" altLang="en-US" sz="1300" u="sng" dirty="0">
                <a:latin typeface="Arial" panose="020B0604020202020204" pitchFamily="34" charset="0"/>
                <a:cs typeface="Arial" panose="020B0604020202020204" pitchFamily="34" charset="0"/>
              </a:rPr>
              <a:t>Talking Points:</a:t>
            </a:r>
          </a:p>
          <a:p>
            <a:endParaRPr lang="en-US" altLang="en-US" sz="1300" u="sng" dirty="0">
              <a:latin typeface="Arial" panose="020B0604020202020204" pitchFamily="34" charset="0"/>
              <a:cs typeface="Arial" panose="020B0604020202020204" pitchFamily="34" charset="0"/>
            </a:endParaRPr>
          </a:p>
          <a:p>
            <a:pPr>
              <a:buFontTx/>
              <a:buChar char="•"/>
            </a:pPr>
            <a:r>
              <a:rPr lang="en-US" altLang="en-US" sz="1300" dirty="0">
                <a:latin typeface="Arial" panose="020B0604020202020204" pitchFamily="34" charset="0"/>
                <a:cs typeface="Arial" panose="020B0604020202020204" pitchFamily="34" charset="0"/>
              </a:rPr>
              <a:t>Most effective </a:t>
            </a:r>
            <a:r>
              <a:rPr lang="en-US" altLang="en-US" sz="1300" i="1" dirty="0">
                <a:latin typeface="Arial" panose="020B0604020202020204" pitchFamily="34" charset="0"/>
                <a:cs typeface="Arial" panose="020B0604020202020204" pitchFamily="34" charset="0"/>
              </a:rPr>
              <a:t>emergency </a:t>
            </a:r>
            <a:r>
              <a:rPr lang="en-US" altLang="en-US" sz="1300" dirty="0">
                <a:latin typeface="Arial" panose="020B0604020202020204" pitchFamily="34" charset="0"/>
                <a:cs typeface="Arial" panose="020B0604020202020204" pitchFamily="34" charset="0"/>
              </a:rPr>
              <a:t>contraceptive available.  </a:t>
            </a:r>
          </a:p>
          <a:p>
            <a:pPr>
              <a:buFontTx/>
              <a:buChar char="•"/>
            </a:pPr>
            <a:endParaRPr lang="en-US" altLang="en-US" sz="1300" dirty="0">
              <a:latin typeface="Arial" panose="020B0604020202020204" pitchFamily="34" charset="0"/>
              <a:cs typeface="Arial" panose="020B0604020202020204" pitchFamily="34" charset="0"/>
            </a:endParaRPr>
          </a:p>
          <a:p>
            <a:pPr>
              <a:buFontTx/>
              <a:buChar char="•"/>
            </a:pPr>
            <a:r>
              <a:rPr lang="en-US" altLang="en-US" sz="1300" dirty="0">
                <a:latin typeface="Arial" panose="020B0604020202020204" pitchFamily="34" charset="0"/>
                <a:cs typeface="Arial" panose="020B0604020202020204" pitchFamily="34" charset="0"/>
              </a:rPr>
              <a:t>A review of 42 studies shows it is nearly 100% effective [Cleland </a:t>
            </a:r>
            <a:r>
              <a:rPr lang="en-US" altLang="en-US" sz="1300" i="1" dirty="0">
                <a:latin typeface="Arial" panose="020B0604020202020204" pitchFamily="34" charset="0"/>
                <a:cs typeface="Arial" panose="020B0604020202020204" pitchFamily="34" charset="0"/>
              </a:rPr>
              <a:t>et al</a:t>
            </a:r>
            <a:r>
              <a:rPr lang="en-US" altLang="en-US" sz="1300" dirty="0">
                <a:latin typeface="Arial" panose="020B0604020202020204" pitchFamily="34" charset="0"/>
                <a:cs typeface="Arial" panose="020B0604020202020204" pitchFamily="34" charset="0"/>
              </a:rPr>
              <a:t>. 2010], as compared to about 85% overall effectiveness for EC pills (Plan B, Next Choice and Ella).</a:t>
            </a:r>
            <a:r>
              <a:rPr lang="en-US" altLang="en-US" sz="1300" b="1" dirty="0">
                <a:latin typeface="Arial" panose="020B0604020202020204" pitchFamily="34" charset="0"/>
                <a:cs typeface="Arial" panose="020B0604020202020204" pitchFamily="34" charset="0"/>
              </a:rPr>
              <a:t> </a:t>
            </a:r>
          </a:p>
          <a:p>
            <a:pPr>
              <a:buFontTx/>
              <a:buChar char="•"/>
            </a:pPr>
            <a:endParaRPr lang="en-US" altLang="en-US" sz="1300" b="1" dirty="0">
              <a:latin typeface="Arial" panose="020B0604020202020204" pitchFamily="34" charset="0"/>
              <a:cs typeface="Arial" panose="020B0604020202020204" pitchFamily="34" charset="0"/>
            </a:endParaRPr>
          </a:p>
          <a:p>
            <a:pPr>
              <a:buFontTx/>
              <a:buChar char="•"/>
            </a:pPr>
            <a:r>
              <a:rPr lang="en-US" altLang="en-US" sz="1300" dirty="0">
                <a:latin typeface="Arial" panose="020B0604020202020204" pitchFamily="34" charset="0"/>
                <a:cs typeface="Arial" panose="020B0604020202020204" pitchFamily="34" charset="0"/>
              </a:rPr>
              <a:t>Among women seeking EC, those receiving an IUD had half the pregnancies of women receiving EC pills (5 v. 12%, </a:t>
            </a:r>
            <a:r>
              <a:rPr lang="en-US" altLang="en-US" sz="1300" dirty="0" err="1">
                <a:latin typeface="Arial" panose="020B0604020202020204" pitchFamily="34" charset="0"/>
                <a:cs typeface="Arial" panose="020B0604020202020204" pitchFamily="34" charset="0"/>
              </a:rPr>
              <a:t>aOR</a:t>
            </a:r>
            <a:r>
              <a:rPr lang="en-US" altLang="en-US" sz="1300" dirty="0">
                <a:latin typeface="Arial" panose="020B0604020202020204" pitchFamily="34" charset="0"/>
                <a:cs typeface="Arial" panose="020B0604020202020204" pitchFamily="34" charset="0"/>
              </a:rPr>
              <a:t> = 0.5) within 1 year [</a:t>
            </a:r>
            <a:r>
              <a:rPr lang="en-US" altLang="en-US" sz="1300" dirty="0" err="1">
                <a:latin typeface="Arial" panose="020B0604020202020204" pitchFamily="34" charset="0"/>
                <a:cs typeface="Arial" panose="020B0604020202020204" pitchFamily="34" charset="0"/>
              </a:rPr>
              <a:t>Turok</a:t>
            </a:r>
            <a:r>
              <a:rPr lang="en-US" altLang="en-US" sz="1300" dirty="0">
                <a:latin typeface="Arial" panose="020B0604020202020204" pitchFamily="34" charset="0"/>
                <a:cs typeface="Arial" panose="020B0604020202020204" pitchFamily="34" charset="0"/>
              </a:rPr>
              <a:t> 2014]. 1 year continuation is high (80%) [Schwarz 2014].</a:t>
            </a:r>
          </a:p>
          <a:p>
            <a:pPr>
              <a:buFontTx/>
              <a:buChar char="•"/>
            </a:pPr>
            <a:endParaRPr lang="en-US" altLang="en-US" sz="1300" b="1" dirty="0">
              <a:latin typeface="Arial" panose="020B0604020202020204" pitchFamily="34" charset="0"/>
              <a:cs typeface="Arial" panose="020B0604020202020204" pitchFamily="34" charset="0"/>
            </a:endParaRPr>
          </a:p>
          <a:p>
            <a:pPr>
              <a:buFontTx/>
              <a:buChar char="•"/>
            </a:pPr>
            <a:r>
              <a:rPr lang="en-US" altLang="en-US" sz="1300" dirty="0">
                <a:latin typeface="Arial" panose="020B0604020202020204" pitchFamily="34" charset="0"/>
                <a:cs typeface="Arial" panose="020B0604020202020204" pitchFamily="34" charset="0"/>
              </a:rPr>
              <a:t>Can be inserted up to 5 days after unprotected intercourse, and may be effective any time there is a negative pregnancy test [</a:t>
            </a:r>
            <a:r>
              <a:rPr lang="en-US" altLang="en-US" sz="1300" dirty="0" err="1">
                <a:latin typeface="Arial" panose="020B0604020202020204" pitchFamily="34" charset="0"/>
                <a:cs typeface="Arial" panose="020B0604020202020204" pitchFamily="34" charset="0"/>
              </a:rPr>
              <a:t>Turok</a:t>
            </a:r>
            <a:r>
              <a:rPr lang="en-US" altLang="en-US" sz="1300" dirty="0">
                <a:latin typeface="Arial" panose="020B0604020202020204" pitchFamily="34" charset="0"/>
                <a:cs typeface="Arial" panose="020B0604020202020204" pitchFamily="34" charset="0"/>
              </a:rPr>
              <a:t> 2013]. </a:t>
            </a:r>
          </a:p>
          <a:p>
            <a:pPr>
              <a:buFontTx/>
              <a:buChar char="•"/>
            </a:pPr>
            <a:endParaRPr lang="en-US" altLang="en-US" sz="1300" dirty="0">
              <a:latin typeface="Arial" panose="020B0604020202020204" pitchFamily="34" charset="0"/>
              <a:cs typeface="Arial" panose="020B0604020202020204" pitchFamily="34" charset="0"/>
            </a:endParaRPr>
          </a:p>
          <a:p>
            <a:pPr>
              <a:buFontTx/>
              <a:buChar char="•"/>
            </a:pPr>
            <a:r>
              <a:rPr lang="en-US" altLang="en-US" sz="1300" dirty="0">
                <a:latin typeface="Arial" panose="020B0604020202020204" pitchFamily="34" charset="0"/>
                <a:cs typeface="Arial" panose="020B0604020202020204" pitchFamily="34" charset="0"/>
              </a:rPr>
              <a:t>Effective even for obese clients or those who have sex again—both of which significantly decrease the effectiveness of </a:t>
            </a:r>
            <a:r>
              <a:rPr lang="en-US" altLang="en-US" sz="1300" dirty="0" err="1">
                <a:latin typeface="Arial" panose="020B0604020202020204" pitchFamily="34" charset="0"/>
                <a:cs typeface="Arial" panose="020B0604020202020204" pitchFamily="34" charset="0"/>
              </a:rPr>
              <a:t>levonorgestrel</a:t>
            </a:r>
            <a:r>
              <a:rPr lang="en-US" altLang="en-US" sz="1300" dirty="0">
                <a:latin typeface="Arial" panose="020B0604020202020204" pitchFamily="34" charset="0"/>
                <a:cs typeface="Arial" panose="020B0604020202020204" pitchFamily="34" charset="0"/>
              </a:rPr>
              <a:t> emergency contraception [</a:t>
            </a:r>
            <a:r>
              <a:rPr lang="en-US" altLang="en-US" sz="1300" dirty="0" err="1">
                <a:latin typeface="Arial" panose="020B0604020202020204" pitchFamily="34" charset="0"/>
                <a:cs typeface="Arial" panose="020B0604020202020204" pitchFamily="34" charset="0"/>
              </a:rPr>
              <a:t>Glasier</a:t>
            </a:r>
            <a:r>
              <a:rPr lang="en-US" altLang="en-US" sz="1300" dirty="0">
                <a:latin typeface="Arial" panose="020B0604020202020204" pitchFamily="34" charset="0"/>
                <a:cs typeface="Arial" panose="020B0604020202020204" pitchFamily="34" charset="0"/>
              </a:rPr>
              <a:t> et al. 2012]. One manufacturer of a Plan B equivalent in Europe changed the label to recommend women try some other EC if they weigh more than 165 </a:t>
            </a:r>
            <a:r>
              <a:rPr lang="en-US" altLang="en-US" sz="1300" dirty="0" err="1">
                <a:latin typeface="Arial" panose="020B0604020202020204" pitchFamily="34" charset="0"/>
                <a:cs typeface="Arial" panose="020B0604020202020204" pitchFamily="34" charset="0"/>
              </a:rPr>
              <a:t>lbs</a:t>
            </a:r>
            <a:r>
              <a:rPr lang="en-US" altLang="en-US" sz="1300" dirty="0">
                <a:latin typeface="Arial" panose="020B0604020202020204" pitchFamily="34" charset="0"/>
                <a:cs typeface="Arial" panose="020B0604020202020204" pitchFamily="34" charset="0"/>
              </a:rPr>
              <a:t> [</a:t>
            </a:r>
            <a:r>
              <a:rPr lang="en-US" altLang="en-US" sz="1300" dirty="0" err="1">
                <a:latin typeface="Arial" panose="020B0604020202020204" pitchFamily="34" charset="0"/>
                <a:cs typeface="Arial" panose="020B0604020202020204" pitchFamily="34" charset="0"/>
              </a:rPr>
              <a:t>NorLevo</a:t>
            </a:r>
            <a:r>
              <a:rPr lang="en-US" altLang="en-US" sz="1300" dirty="0">
                <a:latin typeface="Arial" panose="020B0604020202020204" pitchFamily="34" charset="0"/>
                <a:cs typeface="Arial" panose="020B0604020202020204" pitchFamily="34" charset="0"/>
              </a:rPr>
              <a:t> label 2013].</a:t>
            </a:r>
          </a:p>
          <a:p>
            <a:pPr>
              <a:buFontTx/>
              <a:buChar char="•"/>
            </a:pPr>
            <a:endParaRPr lang="en-US" altLang="en-US" sz="1300" dirty="0">
              <a:latin typeface="Arial" panose="020B0604020202020204" pitchFamily="34" charset="0"/>
              <a:cs typeface="Arial" panose="020B0604020202020204" pitchFamily="34" charset="0"/>
            </a:endParaRPr>
          </a:p>
          <a:p>
            <a:pPr defTabSz="445527">
              <a:buFontTx/>
              <a:buChar char="•"/>
              <a:defRPr/>
            </a:pPr>
            <a:r>
              <a:rPr lang="en-US" sz="1300" dirty="0">
                <a:latin typeface="Arial" panose="020B0604020202020204" pitchFamily="34" charset="0"/>
                <a:cs typeface="Arial" panose="020B0604020202020204" pitchFamily="34" charset="0"/>
              </a:rPr>
              <a:t>Significantly more women who chose Cu-IUD for EC (83%) used an effective method for contraception at the 6-month follow up, compared to women opting for UPA (58%).  [</a:t>
            </a:r>
            <a:r>
              <a:rPr lang="en-US" sz="1300" dirty="0" err="1">
                <a:latin typeface="Arial" panose="020B0604020202020204" pitchFamily="34" charset="0"/>
                <a:cs typeface="Arial" panose="020B0604020202020204" pitchFamily="34" charset="0"/>
              </a:rPr>
              <a:t>Envall</a:t>
            </a:r>
            <a:r>
              <a:rPr lang="en-US" sz="1300" dirty="0">
                <a:latin typeface="Arial" panose="020B0604020202020204" pitchFamily="34" charset="0"/>
                <a:cs typeface="Arial" panose="020B0604020202020204" pitchFamily="34" charset="0"/>
              </a:rPr>
              <a:t> 2016]</a:t>
            </a:r>
          </a:p>
          <a:p>
            <a:pPr>
              <a:buFontTx/>
              <a:buChar char="•"/>
            </a:pPr>
            <a:endParaRPr lang="en-US" altLang="en-US" sz="1500" dirty="0">
              <a:latin typeface="Arial" pitchFamily="34" charset="0"/>
            </a:endParaRPr>
          </a:p>
          <a:p>
            <a:pPr>
              <a:buFontTx/>
              <a:buNone/>
            </a:pPr>
            <a:endParaRPr lang="en-US" altLang="en-US" sz="1500" dirty="0">
              <a:latin typeface="Arial" pitchFamily="34" charset="0"/>
            </a:endParaRPr>
          </a:p>
          <a:p>
            <a:r>
              <a:rPr lang="en-US" altLang="en-US" sz="1300" dirty="0">
                <a:latin typeface="Arial" pitchFamily="34" charset="0"/>
              </a:rPr>
              <a:t> </a:t>
            </a:r>
          </a:p>
          <a:p>
            <a:r>
              <a:rPr lang="en-US" altLang="en-US" sz="1100" u="sng" dirty="0">
                <a:latin typeface="Arial" panose="020B0604020202020204" pitchFamily="34" charset="0"/>
                <a:cs typeface="Arial" panose="020B0604020202020204" pitchFamily="34" charset="0"/>
              </a:rPr>
              <a:t>References:</a:t>
            </a:r>
          </a:p>
          <a:p>
            <a:pPr>
              <a:buFontTx/>
              <a:buChar char="-"/>
            </a:pPr>
            <a:r>
              <a:rPr lang="en-US" altLang="en-US" sz="1100" dirty="0">
                <a:latin typeface="Arial" panose="020B0604020202020204" pitchFamily="34" charset="0"/>
                <a:cs typeface="Arial" panose="020B0604020202020204" pitchFamily="34" charset="0"/>
              </a:rPr>
              <a:t> Cleland K, </a:t>
            </a:r>
            <a:r>
              <a:rPr lang="en-US" altLang="en-US" sz="1100" i="1" dirty="0">
                <a:latin typeface="Arial" panose="020B0604020202020204" pitchFamily="34" charset="0"/>
                <a:cs typeface="Arial" panose="020B0604020202020204" pitchFamily="34" charset="0"/>
              </a:rPr>
              <a:t>et al</a:t>
            </a:r>
            <a:r>
              <a:rPr lang="en-US" altLang="en-US" sz="1100" dirty="0">
                <a:latin typeface="Arial" panose="020B0604020202020204" pitchFamily="34" charset="0"/>
                <a:cs typeface="Arial" panose="020B0604020202020204" pitchFamily="34" charset="0"/>
              </a:rPr>
              <a:t>. The efficacy of intrauterine devices for EC: a systematic review of 35 years of experience. </a:t>
            </a:r>
            <a:r>
              <a:rPr lang="en-US" altLang="en-US" sz="1100" i="1" dirty="0">
                <a:latin typeface="Arial" panose="020B0604020202020204" pitchFamily="34" charset="0"/>
                <a:cs typeface="Arial" panose="020B0604020202020204" pitchFamily="34" charset="0"/>
              </a:rPr>
              <a:t>Human Reproduction </a:t>
            </a:r>
            <a:r>
              <a:rPr lang="en-US" altLang="en-US" sz="1100" dirty="0">
                <a:latin typeface="Arial" panose="020B0604020202020204" pitchFamily="34" charset="0"/>
                <a:cs typeface="Arial" panose="020B0604020202020204" pitchFamily="34" charset="0"/>
              </a:rPr>
              <a:t>2012 July; 27(7): 1994-2000.</a:t>
            </a:r>
          </a:p>
          <a:p>
            <a:r>
              <a:rPr lang="en-US" sz="1100" dirty="0">
                <a:latin typeface="Arial" panose="020B0604020202020204" pitchFamily="34" charset="0"/>
                <a:cs typeface="Arial" panose="020B0604020202020204" pitchFamily="34" charset="0"/>
              </a:rPr>
              <a:t>-</a:t>
            </a:r>
            <a:r>
              <a:rPr lang="en-US" sz="1100" dirty="0" err="1">
                <a:latin typeface="Arial" panose="020B0604020202020204" pitchFamily="34" charset="0"/>
                <a:cs typeface="Arial" panose="020B0604020202020204" pitchFamily="34" charset="0"/>
              </a:rPr>
              <a:t>Envall</a:t>
            </a:r>
            <a:r>
              <a:rPr lang="en-US" sz="1100" dirty="0">
                <a:latin typeface="Arial" panose="020B0604020202020204" pitchFamily="34" charset="0"/>
                <a:cs typeface="Arial" panose="020B0604020202020204" pitchFamily="34" charset="0"/>
              </a:rPr>
              <a:t> N, </a:t>
            </a:r>
            <a:r>
              <a:rPr lang="en-US" sz="1100" dirty="0" err="1">
                <a:latin typeface="Arial" panose="020B0604020202020204" pitchFamily="34" charset="0"/>
                <a:cs typeface="Arial" panose="020B0604020202020204" pitchFamily="34" charset="0"/>
              </a:rPr>
              <a:t>Groes</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Kofoed</a:t>
            </a:r>
            <a:r>
              <a:rPr lang="en-US" sz="1100" dirty="0">
                <a:latin typeface="Arial" panose="020B0604020202020204" pitchFamily="34" charset="0"/>
                <a:cs typeface="Arial" panose="020B0604020202020204" pitchFamily="34" charset="0"/>
              </a:rPr>
              <a:t> N, Kopp-</a:t>
            </a:r>
            <a:r>
              <a:rPr lang="en-US" sz="1100" dirty="0" err="1">
                <a:latin typeface="Arial" panose="020B0604020202020204" pitchFamily="34" charset="0"/>
                <a:cs typeface="Arial" panose="020B0604020202020204" pitchFamily="34" charset="0"/>
              </a:rPr>
              <a:t>Kallner</a:t>
            </a:r>
            <a:r>
              <a:rPr lang="en-US" sz="1100" dirty="0">
                <a:latin typeface="Arial" panose="020B0604020202020204" pitchFamily="34" charset="0"/>
                <a:cs typeface="Arial" panose="020B0604020202020204" pitchFamily="34" charset="0"/>
              </a:rPr>
              <a:t> H. </a:t>
            </a:r>
            <a:r>
              <a:rPr lang="en-US" sz="1100" dirty="0">
                <a:latin typeface="Arial" panose="020B0604020202020204" pitchFamily="34" charset="0"/>
                <a:cs typeface="Arial" panose="020B0604020202020204" pitchFamily="34" charset="0"/>
                <a:hlinkClick r:id="rId3"/>
              </a:rPr>
              <a:t>Use of effective contraception 6 months after emergency contraception with a copper IUD or </a:t>
            </a:r>
            <a:r>
              <a:rPr lang="en-US" sz="1100" dirty="0" err="1">
                <a:latin typeface="Arial" panose="020B0604020202020204" pitchFamily="34" charset="0"/>
                <a:cs typeface="Arial" panose="020B0604020202020204" pitchFamily="34" charset="0"/>
                <a:hlinkClick r:id="rId3"/>
              </a:rPr>
              <a:t>ulipristal</a:t>
            </a:r>
            <a:r>
              <a:rPr lang="en-US" sz="1100" dirty="0">
                <a:latin typeface="Arial" panose="020B0604020202020204" pitchFamily="34" charset="0"/>
                <a:cs typeface="Arial" panose="020B0604020202020204" pitchFamily="34" charset="0"/>
                <a:hlinkClick r:id="rId3"/>
              </a:rPr>
              <a:t> acetate - a prospective observational cohort study. </a:t>
            </a:r>
            <a:r>
              <a:rPr lang="en-US" sz="1100" dirty="0" err="1">
                <a:latin typeface="Arial" panose="020B0604020202020204" pitchFamily="34" charset="0"/>
                <a:cs typeface="Arial" panose="020B0604020202020204" pitchFamily="34" charset="0"/>
              </a:rPr>
              <a:t>Acta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Obstetricia</a:t>
            </a:r>
            <a:r>
              <a:rPr lang="en-US" sz="1100" dirty="0">
                <a:latin typeface="Arial" panose="020B0604020202020204" pitchFamily="34" charset="0"/>
                <a:cs typeface="Arial" panose="020B0604020202020204" pitchFamily="34" charset="0"/>
              </a:rPr>
              <a:t> et </a:t>
            </a:r>
            <a:r>
              <a:rPr lang="en-US" sz="1100" dirty="0" err="1">
                <a:latin typeface="Arial" panose="020B0604020202020204" pitchFamily="34" charset="0"/>
                <a:cs typeface="Arial" panose="020B0604020202020204" pitchFamily="34" charset="0"/>
              </a:rPr>
              <a:t>Gynecologica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Scandinavica</a:t>
            </a:r>
            <a:r>
              <a:rPr lang="en-US" sz="1100" dirty="0">
                <a:latin typeface="Arial" panose="020B0604020202020204" pitchFamily="34" charset="0"/>
                <a:cs typeface="Arial" panose="020B0604020202020204" pitchFamily="34" charset="0"/>
              </a:rPr>
              <a:t> 95(8):887-893, 2016.</a:t>
            </a:r>
          </a:p>
          <a:p>
            <a:pPr>
              <a:buFontTx/>
              <a:buChar char="-"/>
            </a:pPr>
            <a:r>
              <a:rPr lang="en-US" altLang="en-US" sz="1100" dirty="0" err="1">
                <a:latin typeface="Arial" panose="020B0604020202020204" pitchFamily="34" charset="0"/>
                <a:cs typeface="Arial" panose="020B0604020202020204" pitchFamily="34" charset="0"/>
              </a:rPr>
              <a:t>Glasier</a:t>
            </a:r>
            <a:r>
              <a:rPr lang="en-US" altLang="en-US" sz="1100" dirty="0">
                <a:latin typeface="Arial" panose="020B0604020202020204" pitchFamily="34" charset="0"/>
                <a:cs typeface="Arial" panose="020B0604020202020204" pitchFamily="34" charset="0"/>
              </a:rPr>
              <a:t> A, </a:t>
            </a:r>
            <a:r>
              <a:rPr lang="en-US" altLang="en-US" sz="1100" i="1" dirty="0">
                <a:latin typeface="Arial" panose="020B0604020202020204" pitchFamily="34" charset="0"/>
                <a:cs typeface="Arial" panose="020B0604020202020204" pitchFamily="34" charset="0"/>
              </a:rPr>
              <a:t>et al</a:t>
            </a:r>
            <a:r>
              <a:rPr lang="en-US" altLang="en-US" sz="1100" dirty="0">
                <a:latin typeface="Arial" panose="020B0604020202020204" pitchFamily="34" charset="0"/>
                <a:cs typeface="Arial" panose="020B0604020202020204" pitchFamily="34" charset="0"/>
              </a:rPr>
              <a:t>. Can we identify women at risk of pregnancy despite using EC? Data from randomized trials of </a:t>
            </a:r>
            <a:r>
              <a:rPr lang="en-US" altLang="en-US" sz="1100" dirty="0" err="1">
                <a:latin typeface="Arial" panose="020B0604020202020204" pitchFamily="34" charset="0"/>
                <a:cs typeface="Arial" panose="020B0604020202020204" pitchFamily="34" charset="0"/>
              </a:rPr>
              <a:t>ulipristal</a:t>
            </a:r>
            <a:r>
              <a:rPr lang="en-US" altLang="en-US" sz="1100" dirty="0">
                <a:latin typeface="Arial" panose="020B0604020202020204" pitchFamily="34" charset="0"/>
                <a:cs typeface="Arial" panose="020B0604020202020204" pitchFamily="34" charset="0"/>
              </a:rPr>
              <a:t> acetate and </a:t>
            </a:r>
            <a:r>
              <a:rPr lang="en-US" altLang="en-US" sz="1100" dirty="0" err="1">
                <a:latin typeface="Arial" panose="020B0604020202020204" pitchFamily="34" charset="0"/>
                <a:cs typeface="Arial" panose="020B0604020202020204" pitchFamily="34" charset="0"/>
              </a:rPr>
              <a:t>levonorgestrel</a:t>
            </a:r>
            <a:r>
              <a:rPr lang="en-US" altLang="en-US" sz="1100" dirty="0">
                <a:latin typeface="Arial" panose="020B0604020202020204" pitchFamily="34" charset="0"/>
                <a:cs typeface="Arial" panose="020B0604020202020204" pitchFamily="34" charset="0"/>
              </a:rPr>
              <a:t>. </a:t>
            </a:r>
            <a:r>
              <a:rPr lang="en-US" altLang="en-US" sz="1100" i="1" dirty="0">
                <a:latin typeface="Arial" panose="020B0604020202020204" pitchFamily="34" charset="0"/>
                <a:cs typeface="Arial" panose="020B0604020202020204" pitchFamily="34" charset="0"/>
              </a:rPr>
              <a:t>Contraception</a:t>
            </a:r>
            <a:r>
              <a:rPr lang="en-US" altLang="en-US" sz="1100" dirty="0">
                <a:latin typeface="Arial" panose="020B0604020202020204" pitchFamily="34" charset="0"/>
                <a:cs typeface="Arial" panose="020B0604020202020204" pitchFamily="34" charset="0"/>
              </a:rPr>
              <a:t> 2011 Oct; 84(4): 363-7.</a:t>
            </a:r>
          </a:p>
          <a:p>
            <a:pPr>
              <a:buFontTx/>
              <a:buChar char="-"/>
            </a:pPr>
            <a:r>
              <a:rPr lang="en-US" altLang="en-US" sz="1100" dirty="0">
                <a:latin typeface="Arial" panose="020B0604020202020204" pitchFamily="34" charset="0"/>
                <a:cs typeface="Arial" panose="020B0604020202020204" pitchFamily="34" charset="0"/>
              </a:rPr>
              <a:t> </a:t>
            </a:r>
            <a:r>
              <a:rPr lang="en-US" altLang="en-US" sz="1100" dirty="0" err="1">
                <a:latin typeface="Arial" panose="020B0604020202020204" pitchFamily="34" charset="0"/>
                <a:cs typeface="Arial" panose="020B0604020202020204" pitchFamily="34" charset="0"/>
              </a:rPr>
              <a:t>Turok</a:t>
            </a:r>
            <a:r>
              <a:rPr lang="en-US" altLang="en-US" sz="1100" dirty="0">
                <a:latin typeface="Arial" panose="020B0604020202020204" pitchFamily="34" charset="0"/>
                <a:cs typeface="Arial" panose="020B0604020202020204" pitchFamily="34" charset="0"/>
              </a:rPr>
              <a:t> DK, Godfrey EM, </a:t>
            </a:r>
            <a:r>
              <a:rPr lang="en-US" altLang="en-US" sz="1100" dirty="0" err="1">
                <a:latin typeface="Arial" panose="020B0604020202020204" pitchFamily="34" charset="0"/>
                <a:cs typeface="Arial" panose="020B0604020202020204" pitchFamily="34" charset="0"/>
              </a:rPr>
              <a:t>Wojdyla</a:t>
            </a:r>
            <a:r>
              <a:rPr lang="en-US" altLang="en-US" sz="1100" dirty="0">
                <a:latin typeface="Arial" panose="020B0604020202020204" pitchFamily="34" charset="0"/>
                <a:cs typeface="Arial" panose="020B0604020202020204" pitchFamily="34" charset="0"/>
              </a:rPr>
              <a:t> D, et al. Copper T380 intrauterine device for EC: highly effective at any time in the menstrual cycle. </a:t>
            </a:r>
            <a:r>
              <a:rPr lang="en-US" altLang="en-US" sz="1100" i="1" dirty="0">
                <a:latin typeface="Arial" panose="020B0604020202020204" pitchFamily="34" charset="0"/>
                <a:cs typeface="Arial" panose="020B0604020202020204" pitchFamily="34" charset="0"/>
              </a:rPr>
              <a:t>Hum </a:t>
            </a:r>
            <a:r>
              <a:rPr lang="en-US" altLang="en-US" sz="1100" i="1" dirty="0" err="1">
                <a:latin typeface="Arial" panose="020B0604020202020204" pitchFamily="34" charset="0"/>
                <a:cs typeface="Arial" panose="020B0604020202020204" pitchFamily="34" charset="0"/>
              </a:rPr>
              <a:t>Reprod</a:t>
            </a:r>
            <a:r>
              <a:rPr lang="en-US" altLang="en-US" sz="1100" i="1" dirty="0">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2013; 28(10): 2672-6.</a:t>
            </a:r>
          </a:p>
          <a:p>
            <a:pPr>
              <a:buFontTx/>
              <a:buChar char="-"/>
            </a:pPr>
            <a:r>
              <a:rPr lang="en-US" altLang="en-US" sz="1100" dirty="0">
                <a:latin typeface="Arial" panose="020B0604020202020204" pitchFamily="34" charset="0"/>
                <a:cs typeface="Arial" panose="020B0604020202020204" pitchFamily="34" charset="0"/>
              </a:rPr>
              <a:t> </a:t>
            </a:r>
            <a:r>
              <a:rPr lang="en-US" altLang="en-US" sz="1100" dirty="0" err="1">
                <a:latin typeface="Arial" panose="020B0604020202020204" pitchFamily="34" charset="0"/>
                <a:cs typeface="Arial" panose="020B0604020202020204" pitchFamily="34" charset="0"/>
              </a:rPr>
              <a:t>Turok</a:t>
            </a:r>
            <a:r>
              <a:rPr lang="en-US" altLang="en-US" sz="1100" dirty="0">
                <a:latin typeface="Arial" panose="020B0604020202020204" pitchFamily="34" charset="0"/>
                <a:cs typeface="Arial" panose="020B0604020202020204" pitchFamily="34" charset="0"/>
              </a:rPr>
              <a:t> DK, Jacobson JC, </a:t>
            </a:r>
            <a:r>
              <a:rPr lang="en-US" altLang="en-US" sz="1100" dirty="0" err="1">
                <a:latin typeface="Arial" panose="020B0604020202020204" pitchFamily="34" charset="0"/>
                <a:cs typeface="Arial" panose="020B0604020202020204" pitchFamily="34" charset="0"/>
              </a:rPr>
              <a:t>Dermish</a:t>
            </a:r>
            <a:r>
              <a:rPr lang="en-US" altLang="en-US" sz="1100" dirty="0">
                <a:latin typeface="Arial" panose="020B0604020202020204" pitchFamily="34" charset="0"/>
                <a:cs typeface="Arial" panose="020B0604020202020204" pitchFamily="34" charset="0"/>
              </a:rPr>
              <a:t> AI, et al. EC with a copper IUD or oral </a:t>
            </a:r>
            <a:r>
              <a:rPr lang="en-US" altLang="en-US" sz="1100" dirty="0" err="1">
                <a:latin typeface="Arial" panose="020B0604020202020204" pitchFamily="34" charset="0"/>
                <a:cs typeface="Arial" panose="020B0604020202020204" pitchFamily="34" charset="0"/>
              </a:rPr>
              <a:t>levonorgestrel</a:t>
            </a:r>
            <a:r>
              <a:rPr lang="en-US" altLang="en-US" sz="1100" dirty="0">
                <a:latin typeface="Arial" panose="020B0604020202020204" pitchFamily="34" charset="0"/>
                <a:cs typeface="Arial" panose="020B0604020202020204" pitchFamily="34" charset="0"/>
              </a:rPr>
              <a:t>: an observational study of 1-year pregnancy rates. </a:t>
            </a:r>
            <a:r>
              <a:rPr lang="en-US" altLang="en-US" sz="1100" i="1" dirty="0">
                <a:latin typeface="Arial" panose="020B0604020202020204" pitchFamily="34" charset="0"/>
                <a:cs typeface="Arial" panose="020B0604020202020204" pitchFamily="34" charset="0"/>
              </a:rPr>
              <a:t>Contraception</a:t>
            </a:r>
            <a:r>
              <a:rPr lang="en-US" altLang="en-US" sz="1100" dirty="0">
                <a:latin typeface="Arial" panose="020B0604020202020204" pitchFamily="34" charset="0"/>
                <a:cs typeface="Arial" panose="020B0604020202020204" pitchFamily="34" charset="0"/>
              </a:rPr>
              <a:t> 2014; 89(3): 222-8.</a:t>
            </a:r>
          </a:p>
          <a:p>
            <a:pPr>
              <a:buFontTx/>
              <a:buChar char="-"/>
            </a:pPr>
            <a:r>
              <a:rPr lang="en-US" altLang="en-US" sz="1100" dirty="0">
                <a:latin typeface="Arial" panose="020B0604020202020204" pitchFamily="34" charset="0"/>
                <a:cs typeface="Arial" panose="020B0604020202020204" pitchFamily="34" charset="0"/>
              </a:rPr>
              <a:t> Schwarz EB, </a:t>
            </a:r>
            <a:r>
              <a:rPr lang="en-US" altLang="en-US" sz="1100" dirty="0" err="1">
                <a:latin typeface="Arial" panose="020B0604020202020204" pitchFamily="34" charset="0"/>
                <a:cs typeface="Arial" panose="020B0604020202020204" pitchFamily="34" charset="0"/>
              </a:rPr>
              <a:t>Papic</a:t>
            </a:r>
            <a:r>
              <a:rPr lang="en-US" altLang="en-US" sz="1100" dirty="0">
                <a:latin typeface="Arial" panose="020B0604020202020204" pitchFamily="34" charset="0"/>
                <a:cs typeface="Arial" panose="020B0604020202020204" pitchFamily="34" charset="0"/>
              </a:rPr>
              <a:t> M, </a:t>
            </a:r>
            <a:r>
              <a:rPr lang="en-US" altLang="en-US" sz="1100" dirty="0" err="1">
                <a:latin typeface="Arial" panose="020B0604020202020204" pitchFamily="34" charset="0"/>
                <a:cs typeface="Arial" panose="020B0604020202020204" pitchFamily="34" charset="0"/>
              </a:rPr>
              <a:t>Parisi</a:t>
            </a:r>
            <a:r>
              <a:rPr lang="en-US" altLang="en-US" sz="1100" dirty="0">
                <a:latin typeface="Arial" panose="020B0604020202020204" pitchFamily="34" charset="0"/>
                <a:cs typeface="Arial" panose="020B0604020202020204" pitchFamily="34" charset="0"/>
              </a:rPr>
              <a:t> SM, et al. Routine counseling about intrauterine contraception for women seeking emergency contraception. Contraception 2014; 90(1): 66-71 </a:t>
            </a:r>
          </a:p>
          <a:p>
            <a:pPr>
              <a:buFontTx/>
              <a:buChar char="-"/>
            </a:pPr>
            <a:r>
              <a:rPr lang="en-US" altLang="en-US" sz="1100" dirty="0">
                <a:latin typeface="Arial" panose="020B0604020202020204" pitchFamily="34" charset="0"/>
                <a:cs typeface="Arial" panose="020B0604020202020204" pitchFamily="34" charset="0"/>
              </a:rPr>
              <a:t>Cheng L, </a:t>
            </a:r>
            <a:r>
              <a:rPr lang="en-US" altLang="en-US" sz="1100" i="1" dirty="0">
                <a:latin typeface="Arial" panose="020B0604020202020204" pitchFamily="34" charset="0"/>
                <a:cs typeface="Arial" panose="020B0604020202020204" pitchFamily="34" charset="0"/>
              </a:rPr>
              <a:t>et al</a:t>
            </a:r>
            <a:r>
              <a:rPr lang="en-US" altLang="en-US" sz="1100" dirty="0">
                <a:latin typeface="Arial" panose="020B0604020202020204" pitchFamily="34" charset="0"/>
                <a:cs typeface="Arial" panose="020B0604020202020204" pitchFamily="34" charset="0"/>
              </a:rPr>
              <a:t>. Interventions for emergency contraception (Review). </a:t>
            </a:r>
            <a:r>
              <a:rPr lang="en-US" altLang="en-US" sz="1100" i="1" dirty="0">
                <a:latin typeface="Arial" panose="020B0604020202020204" pitchFamily="34" charset="0"/>
                <a:cs typeface="Arial" panose="020B0604020202020204" pitchFamily="34" charset="0"/>
              </a:rPr>
              <a:t>Cochrane Database of Systematic Reviews </a:t>
            </a:r>
            <a:r>
              <a:rPr lang="en-US" altLang="en-US" sz="1100" dirty="0">
                <a:latin typeface="Arial" panose="020B0604020202020204" pitchFamily="34" charset="0"/>
                <a:cs typeface="Arial" panose="020B0604020202020204" pitchFamily="34" charset="0"/>
              </a:rPr>
              <a:t>2008; 2: CD001324.</a:t>
            </a:r>
          </a:p>
          <a:p>
            <a:pPr>
              <a:buFontTx/>
              <a:buChar char="-"/>
            </a:pPr>
            <a:endParaRPr lang="en-US" altLang="en-US" sz="1300" dirty="0">
              <a:latin typeface="Arial" pitchFamily="34" charset="0"/>
            </a:endParaRPr>
          </a:p>
          <a:p>
            <a:pPr>
              <a:buFontTx/>
              <a:buChar char="-"/>
            </a:pPr>
            <a:endParaRPr lang="en-US" altLang="en-US" sz="1300" dirty="0">
              <a:latin typeface="Arial" pitchFamily="34" charset="0"/>
            </a:endParaRPr>
          </a:p>
          <a:p>
            <a:pPr>
              <a:buFontTx/>
              <a:buChar char="-"/>
            </a:pPr>
            <a:endParaRPr lang="en-US" altLang="en-US" sz="1300" dirty="0">
              <a:latin typeface="Arial" pitchFamily="34" charset="0"/>
            </a:endParaRPr>
          </a:p>
          <a:p>
            <a:pPr>
              <a:buFontTx/>
              <a:buChar char="-"/>
            </a:pPr>
            <a:endParaRPr lang="en-US" altLang="en-US" sz="1300" dirty="0">
              <a:latin typeface="Arial" pitchFamily="34" charset="0"/>
            </a:endParaRPr>
          </a:p>
        </p:txBody>
      </p:sp>
      <p:sp>
        <p:nvSpPr>
          <p:cNvPr id="73732"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A9611A64-2D68-486F-BC16-86ABBC8BB67E}" type="datetime1">
              <a:rPr lang="en-US" altLang="en-US" smtClean="0"/>
              <a:pPr eaLnBrk="1" hangingPunct="1">
                <a:spcBef>
                  <a:spcPct val="0"/>
                </a:spcBef>
              </a:pPr>
              <a:t>8/25/2020</a:t>
            </a:fld>
            <a:endParaRPr lang="en-US" altLang="en-US"/>
          </a:p>
        </p:txBody>
      </p:sp>
      <p:sp>
        <p:nvSpPr>
          <p:cNvPr id="73733"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r>
              <a:rPr lang="en-US" altLang="en-US" dirty="0"/>
              <a:t>© 2018 The Regents of the University of California. All rights reserved.</a:t>
            </a:r>
          </a:p>
        </p:txBody>
      </p:sp>
      <p:sp>
        <p:nvSpPr>
          <p:cNvPr id="73734"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5E52D743-019D-42BF-B483-D51F4573B4F4}" type="slidenum">
              <a:rPr lang="en-US" altLang="en-US" smtClean="0"/>
              <a:pPr eaLnBrk="1" hangingPunct="1">
                <a:spcBef>
                  <a:spcPct val="0"/>
                </a:spcBef>
              </a:pPr>
              <a:t>40</a:t>
            </a:fld>
            <a:endParaRPr lang="en-US" altLang="en-US"/>
          </a:p>
        </p:txBody>
      </p:sp>
    </p:spTree>
    <p:extLst>
      <p:ext uri="{BB962C8B-B14F-4D97-AF65-F5344CB8AC3E}">
        <p14:creationId xmlns:p14="http://schemas.microsoft.com/office/powerpoint/2010/main" val="1286282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30200" y="709613"/>
            <a:ext cx="3619500" cy="2036762"/>
          </a:xfrm>
          <a:noFill/>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8606" indent="-168606"/>
            <a:r>
              <a:rPr lang="en-US" altLang="en-US" u="sng" dirty="0">
                <a:latin typeface="Arial" pitchFamily="34" charset="0"/>
              </a:rPr>
              <a:t>BRIEF REVIEW</a:t>
            </a:r>
          </a:p>
          <a:p>
            <a:pPr marL="168606" indent="-168606"/>
            <a:r>
              <a:rPr lang="en-US" altLang="en-US" u="sng" dirty="0">
                <a:latin typeface="Arial" pitchFamily="34" charset="0"/>
              </a:rPr>
              <a:t>Talking Points:</a:t>
            </a:r>
          </a:p>
          <a:p>
            <a:pPr marL="168606" indent="-168606"/>
            <a:endParaRPr lang="en-US" altLang="en-US" dirty="0">
              <a:latin typeface="Arial" pitchFamily="34" charset="0"/>
            </a:endParaRPr>
          </a:p>
          <a:p>
            <a:pPr marL="168606" indent="-168606">
              <a:buFontTx/>
              <a:buChar char="•"/>
            </a:pPr>
            <a:r>
              <a:rPr lang="en-US" altLang="en-US" dirty="0">
                <a:latin typeface="Arial" pitchFamily="34" charset="0"/>
              </a:rPr>
              <a:t>Copper-releasing IUD FDA-approved in 1988.  </a:t>
            </a:r>
          </a:p>
          <a:p>
            <a:pPr marL="168606" indent="-168606">
              <a:buFontTx/>
              <a:buChar char="•"/>
            </a:pPr>
            <a:endParaRPr lang="en-US" altLang="en-US" dirty="0">
              <a:latin typeface="Arial" pitchFamily="34" charset="0"/>
            </a:endParaRPr>
          </a:p>
          <a:p>
            <a:pPr marL="168606" indent="-168606">
              <a:buFontTx/>
              <a:buChar char="•"/>
            </a:pPr>
            <a:r>
              <a:rPr lang="en-US" altLang="en-US" dirty="0">
                <a:latin typeface="Arial" pitchFamily="34" charset="0"/>
              </a:rPr>
              <a:t>FDA-approved for 10 years, but research and PPFA Standards and Guidelines show it</a:t>
            </a:r>
            <a:r>
              <a:rPr lang="ja-JP" altLang="en-US" dirty="0">
                <a:latin typeface="Arial" pitchFamily="34" charset="0"/>
              </a:rPr>
              <a:t>’</a:t>
            </a:r>
            <a:r>
              <a:rPr lang="en-US" altLang="ja-JP" dirty="0">
                <a:latin typeface="Arial" pitchFamily="34" charset="0"/>
              </a:rPr>
              <a:t>s effective for12 years.</a:t>
            </a:r>
          </a:p>
          <a:p>
            <a:pPr marL="168606" indent="-168606">
              <a:buFontTx/>
              <a:buChar char="•"/>
            </a:pPr>
            <a:endParaRPr lang="en-US" altLang="ja-JP" dirty="0">
              <a:latin typeface="Arial" pitchFamily="34" charset="0"/>
            </a:endParaRPr>
          </a:p>
          <a:p>
            <a:pPr marL="168606" indent="-168606">
              <a:buFontTx/>
              <a:buChar char="•"/>
            </a:pPr>
            <a:r>
              <a:rPr lang="en-US" altLang="ja-JP" dirty="0">
                <a:latin typeface="Arial" pitchFamily="34" charset="0"/>
              </a:rPr>
              <a:t>Mechanism is action is that the copper ions prevent sperm from swimming and may also affect the unfertilized ova.  </a:t>
            </a:r>
          </a:p>
          <a:p>
            <a:pPr marL="168606" indent="-168606">
              <a:buFontTx/>
              <a:buChar char="•"/>
            </a:pPr>
            <a:endParaRPr lang="en-US" altLang="ja-JP" dirty="0">
              <a:latin typeface="Arial" pitchFamily="34" charset="0"/>
            </a:endParaRPr>
          </a:p>
          <a:p>
            <a:pPr marL="168606" indent="-168606">
              <a:buFontTx/>
              <a:buChar char="•"/>
            </a:pPr>
            <a:r>
              <a:rPr lang="en-US" altLang="en-US" dirty="0">
                <a:latin typeface="Arial" pitchFamily="34" charset="0"/>
              </a:rPr>
              <a:t>Most effective </a:t>
            </a:r>
            <a:r>
              <a:rPr lang="en-US" altLang="en-US" i="1" dirty="0">
                <a:latin typeface="Arial" pitchFamily="34" charset="0"/>
              </a:rPr>
              <a:t>non-hormonal</a:t>
            </a:r>
            <a:r>
              <a:rPr lang="en-US" altLang="en-US" dirty="0">
                <a:latin typeface="Arial" pitchFamily="34" charset="0"/>
              </a:rPr>
              <a:t> reversible contraceptive available.  </a:t>
            </a:r>
          </a:p>
        </p:txBody>
      </p:sp>
      <p:sp>
        <p:nvSpPr>
          <p:cNvPr id="72708"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10D9987C-2E9A-4DFA-9FAD-175C0F36FF77}" type="datetime1">
              <a:rPr lang="en-US" altLang="en-US" smtClean="0"/>
              <a:pPr eaLnBrk="1" hangingPunct="1">
                <a:spcBef>
                  <a:spcPct val="0"/>
                </a:spcBef>
              </a:pPr>
              <a:t>8/25/2020</a:t>
            </a:fld>
            <a:endParaRPr lang="en-US" altLang="en-US"/>
          </a:p>
        </p:txBody>
      </p:sp>
      <p:sp>
        <p:nvSpPr>
          <p:cNvPr id="72709" name="Footer Placeholder 3"/>
          <p:cNvSpPr>
            <a:spLocks noGrp="1"/>
          </p:cNvSpPr>
          <p:nvPr>
            <p:ph type="ftr" sz="quarter" idx="4"/>
          </p:nvPr>
        </p:nvSpPr>
        <p:spPr bwMode="auto">
          <a:xfrm>
            <a:off x="-1" y="8977133"/>
            <a:ext cx="4797428" cy="4725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r>
              <a:rPr lang="en-US" altLang="en-US" dirty="0"/>
              <a:t>© 2018 The Regents of the University of California. All rights reserved.</a:t>
            </a:r>
          </a:p>
        </p:txBody>
      </p:sp>
      <p:sp>
        <p:nvSpPr>
          <p:cNvPr id="72710"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90E215A0-E1FC-47F5-93BC-02920460020B}" type="slidenum">
              <a:rPr lang="en-US" altLang="en-US" smtClean="0"/>
              <a:pPr eaLnBrk="1" hangingPunct="1">
                <a:spcBef>
                  <a:spcPct val="0"/>
                </a:spcBef>
              </a:pPr>
              <a:t>41</a:t>
            </a:fld>
            <a:endParaRPr lang="en-US" altLang="en-US"/>
          </a:p>
        </p:txBody>
      </p:sp>
    </p:spTree>
    <p:extLst>
      <p:ext uri="{BB962C8B-B14F-4D97-AF65-F5344CB8AC3E}">
        <p14:creationId xmlns:p14="http://schemas.microsoft.com/office/powerpoint/2010/main" val="692978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our work is to increase access, and we are not pharmacists!</a:t>
            </a:r>
          </a:p>
        </p:txBody>
      </p:sp>
      <p:sp>
        <p:nvSpPr>
          <p:cNvPr id="4" name="Slide Number Placeholder 3"/>
          <p:cNvSpPr>
            <a:spLocks noGrp="1"/>
          </p:cNvSpPr>
          <p:nvPr>
            <p:ph type="sldNum" sz="quarter" idx="5"/>
          </p:nvPr>
        </p:nvSpPr>
        <p:spPr/>
        <p:txBody>
          <a:bodyPr/>
          <a:lstStyle/>
          <a:p>
            <a:fld id="{57EEF87F-B9DE-408C-B455-C1C4506C7357}" type="slidenum">
              <a:rPr lang="en-US" smtClean="0"/>
              <a:t>4</a:t>
            </a:fld>
            <a:endParaRPr lang="en-US"/>
          </a:p>
        </p:txBody>
      </p:sp>
    </p:spTree>
    <p:extLst>
      <p:ext uri="{BB962C8B-B14F-4D97-AF65-F5344CB8AC3E}">
        <p14:creationId xmlns:p14="http://schemas.microsoft.com/office/powerpoint/2010/main" val="865667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7025" y="625475"/>
            <a:ext cx="3625850" cy="2039938"/>
          </a:xfrm>
        </p:spPr>
      </p:sp>
      <p:sp>
        <p:nvSpPr>
          <p:cNvPr id="3" name="Notes Placeholder 2"/>
          <p:cNvSpPr>
            <a:spLocks noGrp="1"/>
          </p:cNvSpPr>
          <p:nvPr>
            <p:ph type="body" idx="1"/>
          </p:nvPr>
        </p:nvSpPr>
        <p:spPr>
          <a:xfrm>
            <a:off x="703474" y="2747758"/>
            <a:ext cx="6042011" cy="6324581"/>
          </a:xfrm>
        </p:spPr>
        <p:txBody>
          <a:bodyPr>
            <a:normAutofit lnSpcReduction="10000"/>
          </a:bodyPr>
          <a:lstStyle/>
          <a:p>
            <a:r>
              <a:rPr lang="en-US" u="sng" dirty="0">
                <a:latin typeface="Arial" panose="020B0604020202020204" pitchFamily="34" charset="0"/>
                <a:cs typeface="Arial" panose="020B0604020202020204" pitchFamily="34" charset="0"/>
              </a:rPr>
              <a:t>Talking</a:t>
            </a:r>
            <a:r>
              <a:rPr lang="en-US" u="sng" baseline="0" dirty="0">
                <a:latin typeface="Arial" panose="020B0604020202020204" pitchFamily="34" charset="0"/>
                <a:cs typeface="Arial" panose="020B0604020202020204" pitchFamily="34" charset="0"/>
              </a:rPr>
              <a:t> Points – Emphasize that Skyla &amp; </a:t>
            </a:r>
            <a:r>
              <a:rPr lang="en-US" u="sng" baseline="0" dirty="0" err="1">
                <a:latin typeface="Arial" panose="020B0604020202020204" pitchFamily="34" charset="0"/>
                <a:cs typeface="Arial" panose="020B0604020202020204" pitchFamily="34" charset="0"/>
              </a:rPr>
              <a:t>Kyleena</a:t>
            </a:r>
            <a:r>
              <a:rPr lang="en-US" u="sng" baseline="0" dirty="0">
                <a:latin typeface="Arial" panose="020B0604020202020204" pitchFamily="34" charset="0"/>
                <a:cs typeface="Arial" panose="020B0604020202020204" pitchFamily="34" charset="0"/>
              </a:rPr>
              <a:t> not options for EC</a:t>
            </a:r>
          </a:p>
          <a:p>
            <a:endParaRPr lang="en-US" u="sng" baseline="0" dirty="0">
              <a:latin typeface="Arial" panose="020B0604020202020204" pitchFamily="34" charset="0"/>
              <a:cs typeface="Arial" panose="020B0604020202020204" pitchFamily="34" charset="0"/>
            </a:endParaRPr>
          </a:p>
          <a:p>
            <a:pPr marL="176613" indent="-176613">
              <a:buFont typeface="Arial" panose="020B0604020202020204" pitchFamily="34" charset="0"/>
              <a:buChar char="•"/>
            </a:pPr>
            <a:r>
              <a:rPr lang="en-US" dirty="0">
                <a:latin typeface="Arial" panose="020B0604020202020204" pitchFamily="34" charset="0"/>
                <a:cs typeface="Arial" panose="020B0604020202020204" pitchFamily="34" charset="0"/>
              </a:rPr>
              <a:t>Research on Cu</a:t>
            </a:r>
            <a:r>
              <a:rPr lang="en-US" baseline="0" dirty="0">
                <a:latin typeface="Arial" panose="020B0604020202020204" pitchFamily="34" charset="0"/>
                <a:cs typeface="Arial" panose="020B0604020202020204" pitchFamily="34" charset="0"/>
              </a:rPr>
              <a:t> IUD as EC goes back to the mid 1970’s, but has always been off label. </a:t>
            </a:r>
          </a:p>
          <a:p>
            <a:pPr marL="176613" indent="-176613">
              <a:buFont typeface="Arial" panose="020B0604020202020204" pitchFamily="34" charset="0"/>
              <a:buChar char="•"/>
            </a:pPr>
            <a:endParaRPr lang="en-US" baseline="0" dirty="0">
              <a:latin typeface="Arial" panose="020B0604020202020204" pitchFamily="34" charset="0"/>
              <a:cs typeface="Arial" panose="020B0604020202020204" pitchFamily="34" charset="0"/>
            </a:endParaRPr>
          </a:p>
          <a:p>
            <a:pPr marL="176613" indent="-176613" defTabSz="445527">
              <a:buFont typeface="Arial" panose="020B0604020202020204" pitchFamily="34" charset="0"/>
              <a:buChar char="•"/>
              <a:defRPr/>
            </a:pPr>
            <a:r>
              <a:rPr lang="en-US" baseline="0" dirty="0">
                <a:latin typeface="Arial" panose="020B0604020202020204" pitchFamily="34" charset="0"/>
                <a:cs typeface="Arial" panose="020B0604020202020204" pitchFamily="34" charset="0"/>
              </a:rPr>
              <a:t>More recent study shows efficacy and preference for  LNG 52 mg IUD with </a:t>
            </a:r>
            <a:r>
              <a:rPr lang="en-US" sz="1100" dirty="0"/>
              <a:t>concomitant use of oral LNG 1.5 mg for EC. Use of this combination may increase the number of patients initiating highly effective contraception at the time of their EC visit. (As of 2018, </a:t>
            </a:r>
            <a:r>
              <a:rPr lang="en-US" baseline="0" dirty="0">
                <a:latin typeface="Arial" panose="020B0604020202020204" pitchFamily="34" charset="0"/>
                <a:cs typeface="Arial" panose="020B0604020202020204" pitchFamily="34" charset="0"/>
              </a:rPr>
              <a:t>RCT pending for LNG-IUD as EC without LNG ECP). </a:t>
            </a:r>
          </a:p>
          <a:p>
            <a:pPr marL="176613" indent="-176613">
              <a:buFont typeface="Arial" panose="020B0604020202020204" pitchFamily="34" charset="0"/>
              <a:buChar char="•"/>
            </a:pPr>
            <a:endParaRPr lang="en-US" baseline="0" dirty="0">
              <a:latin typeface="Arial" panose="020B0604020202020204" pitchFamily="34" charset="0"/>
              <a:cs typeface="Arial" panose="020B0604020202020204" pitchFamily="34" charset="0"/>
            </a:endParaRPr>
          </a:p>
          <a:p>
            <a:pPr marL="176613" indent="-176613">
              <a:buFont typeface="Arial" panose="020B0604020202020204" pitchFamily="34" charset="0"/>
              <a:buChar char="•"/>
            </a:pPr>
            <a:r>
              <a:rPr lang="en-US" baseline="0" dirty="0">
                <a:latin typeface="Arial" panose="020B0604020202020204" pitchFamily="34" charset="0"/>
                <a:cs typeface="Arial" panose="020B0604020202020204" pitchFamily="34" charset="0"/>
              </a:rPr>
              <a:t>FDA approved Plan B in 1999. </a:t>
            </a:r>
          </a:p>
          <a:p>
            <a:pPr marL="176613" indent="-176613">
              <a:buFont typeface="Arial" panose="020B0604020202020204" pitchFamily="34" charset="0"/>
              <a:buChar char="•"/>
            </a:pPr>
            <a:endParaRPr lang="en-US" baseline="0" dirty="0">
              <a:latin typeface="Arial" panose="020B0604020202020204" pitchFamily="34" charset="0"/>
              <a:cs typeface="Arial" panose="020B0604020202020204" pitchFamily="34" charset="0"/>
            </a:endParaRPr>
          </a:p>
          <a:p>
            <a:pPr marL="176613" indent="-176613" defTabSz="470968">
              <a:buFont typeface="Arial" panose="020B0604020202020204" pitchFamily="34" charset="0"/>
              <a:buChar char="•"/>
              <a:defRPr/>
            </a:pPr>
            <a:r>
              <a:rPr lang="en-US" baseline="0" dirty="0">
                <a:latin typeface="Arial" panose="020B0604020202020204" pitchFamily="34" charset="0"/>
                <a:cs typeface="Arial" panose="020B0604020202020204" pitchFamily="34" charset="0"/>
              </a:rPr>
              <a:t>FDA approved Ella in 2010</a:t>
            </a:r>
          </a:p>
          <a:p>
            <a:pPr marL="176613" indent="-176613" defTabSz="470968">
              <a:buFont typeface="Arial" panose="020B0604020202020204" pitchFamily="34" charset="0"/>
              <a:buChar char="•"/>
              <a:defRPr/>
            </a:pPr>
            <a:endParaRPr lang="en-US" baseline="0" dirty="0">
              <a:latin typeface="Arial" panose="020B0604020202020204" pitchFamily="34" charset="0"/>
              <a:cs typeface="Arial" panose="020B0604020202020204" pitchFamily="34" charset="0"/>
            </a:endParaRPr>
          </a:p>
          <a:p>
            <a:pPr marL="176613" indent="-176613" defTabSz="470968">
              <a:buFont typeface="Arial" panose="020B0604020202020204" pitchFamily="34" charset="0"/>
              <a:buChar char="•"/>
              <a:defRPr/>
            </a:pPr>
            <a:r>
              <a:rPr lang="en-US" baseline="0" dirty="0">
                <a:latin typeface="Arial" panose="020B0604020202020204" pitchFamily="34" charset="0"/>
                <a:cs typeface="Arial" panose="020B0604020202020204" pitchFamily="34" charset="0"/>
              </a:rPr>
              <a:t>FDA approved Plan B One Step OTC in 2013. </a:t>
            </a:r>
          </a:p>
          <a:p>
            <a:pPr defTabSz="470968">
              <a:defRPr/>
            </a:pPr>
            <a:endParaRPr lang="en-US" baseline="0" dirty="0">
              <a:latin typeface="Arial" panose="020B0604020202020204" pitchFamily="34" charset="0"/>
              <a:cs typeface="Arial" panose="020B0604020202020204" pitchFamily="34" charset="0"/>
            </a:endParaRPr>
          </a:p>
          <a:p>
            <a:pPr defTabSz="470968">
              <a:defRPr/>
            </a:pPr>
            <a:endParaRPr lang="en-US" baseline="0" dirty="0">
              <a:latin typeface="Arial" panose="020B0604020202020204" pitchFamily="34" charset="0"/>
              <a:cs typeface="Arial" panose="020B0604020202020204" pitchFamily="34" charset="0"/>
            </a:endParaRPr>
          </a:p>
          <a:p>
            <a:pPr defTabSz="470968">
              <a:defRPr/>
            </a:pPr>
            <a:r>
              <a:rPr lang="en-US" u="sng" baseline="0" dirty="0">
                <a:latin typeface="Arial" panose="020B0604020202020204" pitchFamily="34" charset="0"/>
                <a:cs typeface="Arial" panose="020B0604020202020204" pitchFamily="34" charset="0"/>
              </a:rPr>
              <a:t>LNG-IUD as EC:</a:t>
            </a:r>
          </a:p>
          <a:p>
            <a:pPr marL="167073" indent="-167073">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167073" indent="-167073">
              <a:buFont typeface="Arial" panose="020B0604020202020204" pitchFamily="34" charset="0"/>
              <a:buChar char="•"/>
            </a:pPr>
            <a:r>
              <a:rPr lang="en-US" sz="1100" dirty="0">
                <a:latin typeface="Arial" panose="020B0604020202020204" pitchFamily="34" charset="0"/>
                <a:cs typeface="Arial" panose="020B0604020202020204" pitchFamily="34" charset="0"/>
              </a:rPr>
              <a:t>RCT assessed IUD preference among women presenting for EC and the probability of pregnancy among concurrent LNG ECP plus LNG 52 mg IUD EC users.</a:t>
            </a:r>
          </a:p>
          <a:p>
            <a:pPr marL="167073" indent="-167073">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167073" indent="-167073">
              <a:buFont typeface="Arial" panose="020B0604020202020204" pitchFamily="34" charset="0"/>
              <a:buChar char="•"/>
            </a:pPr>
            <a:r>
              <a:rPr lang="en-US" sz="1100" dirty="0">
                <a:latin typeface="Arial" panose="020B0604020202020204" pitchFamily="34" charset="0"/>
                <a:cs typeface="Arial" panose="020B0604020202020204" pitchFamily="34" charset="0"/>
              </a:rPr>
              <a:t>Participants seeking EC who desired an IUD preferentially chose oral LNG 1.5 mg with the LNG 52 mg IUD over the Cu IUD. Neither group had EC treatment failures. </a:t>
            </a:r>
          </a:p>
          <a:p>
            <a:pPr marL="167073" indent="-167073">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167073" indent="-167073">
              <a:buFont typeface="Arial" panose="020B0604020202020204" pitchFamily="34" charset="0"/>
              <a:buChar char="•"/>
            </a:pPr>
            <a:r>
              <a:rPr lang="en-US" sz="1100" dirty="0">
                <a:latin typeface="Arial" panose="020B0604020202020204" pitchFamily="34" charset="0"/>
                <a:cs typeface="Arial" panose="020B0604020202020204" pitchFamily="34" charset="0"/>
              </a:rPr>
              <a:t>1 year continuation rates were similar in both groups (just over 2/3). </a:t>
            </a:r>
          </a:p>
          <a:p>
            <a:pPr marL="167073" indent="-167073">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167073" indent="-167073">
              <a:buFont typeface="Arial" panose="020B0604020202020204" pitchFamily="34" charset="0"/>
              <a:buChar char="•"/>
            </a:pPr>
            <a:r>
              <a:rPr lang="en-US" sz="1100" dirty="0">
                <a:latin typeface="Arial" panose="020B0604020202020204" pitchFamily="34" charset="0"/>
                <a:cs typeface="Arial" panose="020B0604020202020204" pitchFamily="34" charset="0"/>
              </a:rPr>
              <a:t>Consideration should be given to LNG IUD insertion with (or without) oral LNG 1.5 mg for EC. Per </a:t>
            </a:r>
            <a:r>
              <a:rPr lang="en-US" sz="1100" dirty="0" err="1">
                <a:latin typeface="Arial" panose="020B0604020202020204" pitchFamily="34" charset="0"/>
                <a:cs typeface="Arial" panose="020B0604020202020204" pitchFamily="34" charset="0"/>
              </a:rPr>
              <a:t>Turok</a:t>
            </a:r>
            <a:r>
              <a:rPr lang="en-US" sz="1100" dirty="0">
                <a:latin typeface="Arial" panose="020B0604020202020204" pitchFamily="34" charset="0"/>
                <a:cs typeface="Arial" panose="020B0604020202020204" pitchFamily="34" charset="0"/>
              </a:rPr>
              <a:t> at Forum 2017, RCT is pending for LNG IUD without LNG ECP; anecdotal experience supports high efficacy for this practice.  </a:t>
            </a:r>
          </a:p>
          <a:p>
            <a:pPr defTabSz="470968">
              <a:defRPr/>
            </a:pPr>
            <a:endParaRPr lang="en-US" baseline="0" dirty="0">
              <a:latin typeface="Arial" panose="020B0604020202020204" pitchFamily="34" charset="0"/>
              <a:cs typeface="Arial" panose="020B0604020202020204" pitchFamily="34" charset="0"/>
            </a:endParaRPr>
          </a:p>
          <a:p>
            <a:pPr defTabSz="470968">
              <a:defRPr/>
            </a:pPr>
            <a:endParaRPr lang="en-US" baseline="0" dirty="0">
              <a:latin typeface="Arial" panose="020B0604020202020204" pitchFamily="34" charset="0"/>
              <a:cs typeface="Arial" panose="020B0604020202020204" pitchFamily="34" charset="0"/>
            </a:endParaRPr>
          </a:p>
          <a:p>
            <a:pPr defTabSz="470968">
              <a:defRPr/>
            </a:pPr>
            <a:r>
              <a:rPr lang="en-US" sz="1000" u="sng" dirty="0">
                <a:latin typeface="Arial" panose="020B0604020202020204" pitchFamily="34" charset="0"/>
                <a:cs typeface="Arial" panose="020B0604020202020204" pitchFamily="34" charset="0"/>
              </a:rPr>
              <a:t>References</a:t>
            </a:r>
          </a:p>
          <a:p>
            <a:pPr>
              <a:buFontTx/>
              <a:buChar char="-"/>
            </a:pPr>
            <a:r>
              <a:rPr lang="en-US" altLang="en-US" sz="1000" dirty="0" err="1">
                <a:latin typeface="Arial" panose="020B0604020202020204" pitchFamily="34" charset="0"/>
                <a:cs typeface="Arial" panose="020B0604020202020204" pitchFamily="34" charset="0"/>
              </a:rPr>
              <a:t>Turok</a:t>
            </a:r>
            <a:r>
              <a:rPr lang="en-US" altLang="en-US" sz="1000" dirty="0">
                <a:latin typeface="Arial" panose="020B0604020202020204" pitchFamily="34" charset="0"/>
                <a:cs typeface="Arial" panose="020B0604020202020204" pitchFamily="34" charset="0"/>
              </a:rPr>
              <a:t> DK, Sanders JN, Thompson IS, Royer PA, </a:t>
            </a:r>
            <a:r>
              <a:rPr lang="en-US" altLang="en-US" sz="1000" dirty="0" err="1">
                <a:latin typeface="Arial" panose="020B0604020202020204" pitchFamily="34" charset="0"/>
                <a:cs typeface="Arial" panose="020B0604020202020204" pitchFamily="34" charset="0"/>
              </a:rPr>
              <a:t>Eggebroten</a:t>
            </a:r>
            <a:r>
              <a:rPr lang="en-US" altLang="en-US" sz="1000" dirty="0">
                <a:latin typeface="Arial" panose="020B0604020202020204" pitchFamily="34" charset="0"/>
                <a:cs typeface="Arial" panose="020B0604020202020204" pitchFamily="34" charset="0"/>
              </a:rPr>
              <a:t> J, </a:t>
            </a:r>
            <a:r>
              <a:rPr lang="en-US" altLang="en-US" sz="1000" dirty="0" err="1">
                <a:latin typeface="Arial" panose="020B0604020202020204" pitchFamily="34" charset="0"/>
                <a:cs typeface="Arial" panose="020B0604020202020204" pitchFamily="34" charset="0"/>
              </a:rPr>
              <a:t>Gawron</a:t>
            </a:r>
            <a:r>
              <a:rPr lang="en-US" altLang="en-US" sz="1000" dirty="0">
                <a:latin typeface="Arial" panose="020B0604020202020204" pitchFamily="34" charset="0"/>
                <a:cs typeface="Arial" panose="020B0604020202020204" pitchFamily="34" charset="0"/>
              </a:rPr>
              <a:t> LM. Preference for and efficacy of oral </a:t>
            </a:r>
            <a:r>
              <a:rPr lang="en-US" altLang="en-US" sz="1000" dirty="0" err="1">
                <a:latin typeface="Arial" panose="020B0604020202020204" pitchFamily="34" charset="0"/>
                <a:cs typeface="Arial" panose="020B0604020202020204" pitchFamily="34" charset="0"/>
              </a:rPr>
              <a:t>levonorgestrel</a:t>
            </a:r>
            <a:r>
              <a:rPr lang="en-US" altLang="en-US" sz="1000" dirty="0">
                <a:latin typeface="Arial" panose="020B0604020202020204" pitchFamily="34" charset="0"/>
                <a:cs typeface="Arial" panose="020B0604020202020204" pitchFamily="34" charset="0"/>
              </a:rPr>
              <a:t> for emergency contraception with concomitant placement of a </a:t>
            </a:r>
            <a:r>
              <a:rPr lang="en-US" altLang="en-US" sz="1000" dirty="0" err="1">
                <a:latin typeface="Arial" panose="020B0604020202020204" pitchFamily="34" charset="0"/>
                <a:cs typeface="Arial" panose="020B0604020202020204" pitchFamily="34" charset="0"/>
              </a:rPr>
              <a:t>levonorgestrel</a:t>
            </a:r>
            <a:r>
              <a:rPr lang="en-US" altLang="en-US" sz="1000" dirty="0">
                <a:latin typeface="Arial" panose="020B0604020202020204" pitchFamily="34" charset="0"/>
                <a:cs typeface="Arial" panose="020B0604020202020204" pitchFamily="34" charset="0"/>
              </a:rPr>
              <a:t> IUD: a prospective cohort study. Contraception. 2016 Jun;93(6):526-32.</a:t>
            </a:r>
          </a:p>
          <a:p>
            <a:pPr>
              <a:buFontTx/>
              <a:buChar char="-"/>
            </a:pPr>
            <a:r>
              <a:rPr lang="en-US" altLang="en-US" sz="1000" dirty="0">
                <a:latin typeface="Arial" panose="020B0604020202020204" pitchFamily="34" charset="0"/>
                <a:cs typeface="Arial" panose="020B0604020202020204" pitchFamily="34" charset="0"/>
              </a:rPr>
              <a:t>Sanders JN, </a:t>
            </a:r>
            <a:r>
              <a:rPr lang="en-US" altLang="en-US" sz="1000" dirty="0" err="1">
                <a:latin typeface="Arial" panose="020B0604020202020204" pitchFamily="34" charset="0"/>
                <a:cs typeface="Arial" panose="020B0604020202020204" pitchFamily="34" charset="0"/>
              </a:rPr>
              <a:t>Turok</a:t>
            </a:r>
            <a:r>
              <a:rPr lang="en-US" altLang="en-US" sz="1000" dirty="0">
                <a:latin typeface="Arial" panose="020B0604020202020204" pitchFamily="34" charset="0"/>
                <a:cs typeface="Arial" panose="020B0604020202020204" pitchFamily="34" charset="0"/>
              </a:rPr>
              <a:t> DK, Royer PA, Thompson IS, </a:t>
            </a:r>
            <a:r>
              <a:rPr lang="en-US" altLang="en-US" sz="1000" dirty="0" err="1">
                <a:latin typeface="Arial" panose="020B0604020202020204" pitchFamily="34" charset="0"/>
                <a:cs typeface="Arial" panose="020B0604020202020204" pitchFamily="34" charset="0"/>
              </a:rPr>
              <a:t>Gawron</a:t>
            </a:r>
            <a:r>
              <a:rPr lang="en-US" altLang="en-US" sz="1000" dirty="0">
                <a:latin typeface="Arial" panose="020B0604020202020204" pitchFamily="34" charset="0"/>
                <a:cs typeface="Arial" panose="020B0604020202020204" pitchFamily="34" charset="0"/>
              </a:rPr>
              <a:t> LM, </a:t>
            </a:r>
            <a:r>
              <a:rPr lang="en-US" altLang="en-US" sz="1000" dirty="0" err="1">
                <a:latin typeface="Arial" panose="020B0604020202020204" pitchFamily="34" charset="0"/>
                <a:cs typeface="Arial" panose="020B0604020202020204" pitchFamily="34" charset="0"/>
              </a:rPr>
              <a:t>Storck</a:t>
            </a:r>
            <a:r>
              <a:rPr lang="en-US" altLang="en-US" sz="1000" dirty="0">
                <a:latin typeface="Arial" panose="020B0604020202020204" pitchFamily="34" charset="0"/>
                <a:cs typeface="Arial" panose="020B0604020202020204" pitchFamily="34" charset="0"/>
              </a:rPr>
              <a:t> KE. One-year continuation of copper or </a:t>
            </a:r>
            <a:r>
              <a:rPr lang="en-US" altLang="en-US" sz="1000" dirty="0" err="1">
                <a:latin typeface="Arial" panose="020B0604020202020204" pitchFamily="34" charset="0"/>
                <a:cs typeface="Arial" panose="020B0604020202020204" pitchFamily="34" charset="0"/>
              </a:rPr>
              <a:t>levonorgestrel</a:t>
            </a:r>
            <a:r>
              <a:rPr lang="en-US" altLang="en-US" sz="1000" dirty="0">
                <a:latin typeface="Arial" panose="020B0604020202020204" pitchFamily="34" charset="0"/>
                <a:cs typeface="Arial" panose="020B0604020202020204" pitchFamily="34" charset="0"/>
              </a:rPr>
              <a:t> intrauterine devices initiated at the time of emergency contraception. Contraception. 2017 Aug;96(2):99-105.</a:t>
            </a:r>
          </a:p>
          <a:p>
            <a:pPr defTabSz="470968">
              <a:defRPr/>
            </a:pPr>
            <a:endParaRPr lang="en-US" sz="1000" dirty="0">
              <a:latin typeface="Arial" panose="020B0604020202020204" pitchFamily="34" charset="0"/>
              <a:cs typeface="Arial" panose="020B0604020202020204" pitchFamily="34" charset="0"/>
            </a:endParaRPr>
          </a:p>
          <a:p>
            <a:pPr defTabSz="470968">
              <a:defRPr/>
            </a:pPr>
            <a:endParaRPr lang="en-US" sz="1000" dirty="0"/>
          </a:p>
          <a:p>
            <a:endParaRPr lang="en-US" dirty="0"/>
          </a:p>
          <a:p>
            <a:endParaRPr lang="en-US" dirty="0"/>
          </a:p>
        </p:txBody>
      </p:sp>
      <p:sp>
        <p:nvSpPr>
          <p:cNvPr id="4" name="Slide Number Placeholder 3"/>
          <p:cNvSpPr>
            <a:spLocks noGrp="1"/>
          </p:cNvSpPr>
          <p:nvPr>
            <p:ph type="sldNum" sz="quarter" idx="10"/>
          </p:nvPr>
        </p:nvSpPr>
        <p:spPr/>
        <p:txBody>
          <a:bodyPr/>
          <a:lstStyle/>
          <a:p>
            <a:fld id="{A7E6EA2A-5DB2-6E46-BD20-4D35A67B251E}" type="slidenum">
              <a:rPr lang="en-US" smtClean="0"/>
              <a:pPr/>
              <a:t>42</a:t>
            </a:fld>
            <a:endParaRPr lang="en-US"/>
          </a:p>
        </p:txBody>
      </p:sp>
    </p:spTree>
    <p:extLst>
      <p:ext uri="{BB962C8B-B14F-4D97-AF65-F5344CB8AC3E}">
        <p14:creationId xmlns:p14="http://schemas.microsoft.com/office/powerpoint/2010/main" val="1741763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852488"/>
            <a:ext cx="3621087" cy="2036762"/>
          </a:xfrm>
        </p:spPr>
      </p:sp>
      <p:sp>
        <p:nvSpPr>
          <p:cNvPr id="3" name="Notes Placeholder 2"/>
          <p:cNvSpPr>
            <a:spLocks noGrp="1"/>
          </p:cNvSpPr>
          <p:nvPr>
            <p:ph type="body" idx="1"/>
          </p:nvPr>
        </p:nvSpPr>
        <p:spPr>
          <a:xfrm>
            <a:off x="703474" y="2901727"/>
            <a:ext cx="5926309" cy="5840762"/>
          </a:xfrm>
        </p:spPr>
        <p:txBody>
          <a:bodyPr>
            <a:normAutofit lnSpcReduction="10000"/>
          </a:bodyPr>
          <a:lstStyle/>
          <a:p>
            <a:r>
              <a:rPr lang="en-US" altLang="en-US" u="sng" dirty="0">
                <a:latin typeface="Arial" pitchFamily="34" charset="0"/>
              </a:rPr>
              <a:t>Talking Points:</a:t>
            </a:r>
          </a:p>
          <a:p>
            <a:pPr marL="176613" indent="-17661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6613" indent="-176613">
              <a:buFont typeface="Arial" panose="020B0604020202020204" pitchFamily="34" charset="0"/>
              <a:buChar char="•"/>
            </a:pPr>
            <a:r>
              <a:rPr lang="en-US" dirty="0">
                <a:latin typeface="Arial" panose="020B0604020202020204" pitchFamily="34" charset="0"/>
                <a:cs typeface="Arial" panose="020B0604020202020204" pitchFamily="34" charset="0"/>
              </a:rPr>
              <a:t>Free copper and copper salts released cause oxidation and enhance the cytotoxic inflammatory reaction within the endometrium which is toxic to sperm and ova. </a:t>
            </a:r>
          </a:p>
          <a:p>
            <a:pPr marL="176613" indent="-17661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6613" indent="-176613">
              <a:buFont typeface="Arial" panose="020B0604020202020204" pitchFamily="34" charset="0"/>
              <a:buChar char="•"/>
            </a:pPr>
            <a:r>
              <a:rPr lang="en-US" dirty="0">
                <a:latin typeface="Arial" panose="020B0604020202020204" pitchFamily="34" charset="0"/>
                <a:cs typeface="Arial" panose="020B0604020202020204" pitchFamily="34" charset="0"/>
              </a:rPr>
              <a:t>Sperm capacitation is the last biochemical step in sperm maturation (removing the glycoprotein coat and seminal proteins that would allow sperm penetration of ovum)</a:t>
            </a:r>
          </a:p>
          <a:p>
            <a:pPr marL="176613" indent="-17661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6613" indent="-176613">
              <a:buFont typeface="Arial" panose="020B0604020202020204" pitchFamily="34" charset="0"/>
              <a:buChar char="•"/>
            </a:pPr>
            <a:r>
              <a:rPr lang="en-US" dirty="0">
                <a:latin typeface="Arial" panose="020B0604020202020204" pitchFamily="34" charset="0"/>
                <a:cs typeface="Arial" panose="020B0604020202020204" pitchFamily="34" charset="0"/>
              </a:rPr>
              <a:t>NIH and ACOG define a pregnancy as when a fertilized egg successfully implants in the uterus and begins to develop into a healthy embryo.</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u="sng" dirty="0">
                <a:latin typeface="Arial" panose="020B0604020202020204" pitchFamily="34" charset="0"/>
                <a:cs typeface="Arial" panose="020B0604020202020204" pitchFamily="34" charset="0"/>
              </a:rPr>
              <a:t>References: </a:t>
            </a:r>
          </a:p>
          <a:p>
            <a:r>
              <a:rPr lang="en-US" sz="1000" dirty="0">
                <a:latin typeface="Arial" panose="020B0604020202020204" pitchFamily="34" charset="0"/>
                <a:cs typeface="Arial" panose="020B0604020202020204" pitchFamily="34" charset="0"/>
              </a:rPr>
              <a:t>-</a:t>
            </a:r>
            <a:r>
              <a:rPr lang="en-US" sz="1000" dirty="0" err="1">
                <a:latin typeface="Arial" panose="020B0604020202020204" pitchFamily="34" charset="0"/>
                <a:cs typeface="Arial" panose="020B0604020202020204" pitchFamily="34" charset="0"/>
              </a:rPr>
              <a:t>UpToDate</a:t>
            </a:r>
            <a:r>
              <a:rPr lang="en-US" sz="1000" dirty="0">
                <a:latin typeface="Arial" panose="020B0604020202020204" pitchFamily="34" charset="0"/>
                <a:cs typeface="Arial" panose="020B0604020202020204" pitchFamily="34" charset="0"/>
              </a:rPr>
              <a:t>, </a:t>
            </a:r>
            <a:r>
              <a:rPr lang="en-US" sz="1000" b="1" dirty="0">
                <a:latin typeface="Arial" panose="020B0604020202020204" pitchFamily="34" charset="0"/>
                <a:cs typeface="Arial" panose="020B0604020202020204" pitchFamily="34" charset="0"/>
              </a:rPr>
              <a:t>Intrauterine contraception: Devices, candidates, and selection, Updated Dec 22, 2015. </a:t>
            </a: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hlinkClick r:id="rId3"/>
              </a:rPr>
              <a:t>-Stanford JB, </a:t>
            </a:r>
            <a:r>
              <a:rPr lang="en-US" sz="1000" dirty="0" err="1">
                <a:latin typeface="Arial" panose="020B0604020202020204" pitchFamily="34" charset="0"/>
                <a:cs typeface="Arial" panose="020B0604020202020204" pitchFamily="34" charset="0"/>
                <a:hlinkClick r:id="rId3"/>
              </a:rPr>
              <a:t>Mikolajczyk</a:t>
            </a:r>
            <a:r>
              <a:rPr lang="en-US" sz="1000" dirty="0">
                <a:latin typeface="Arial" panose="020B0604020202020204" pitchFamily="34" charset="0"/>
                <a:cs typeface="Arial" panose="020B0604020202020204" pitchFamily="34" charset="0"/>
                <a:hlinkClick r:id="rId3"/>
              </a:rPr>
              <a:t> RT. Mechanisms of action of intrauterine devices: update and estimation of </a:t>
            </a:r>
            <a:r>
              <a:rPr lang="en-US" sz="1000" dirty="0" err="1">
                <a:latin typeface="Arial" panose="020B0604020202020204" pitchFamily="34" charset="0"/>
                <a:cs typeface="Arial" panose="020B0604020202020204" pitchFamily="34" charset="0"/>
                <a:hlinkClick r:id="rId3"/>
              </a:rPr>
              <a:t>postfertilization</a:t>
            </a:r>
            <a:r>
              <a:rPr lang="en-US" sz="1000" dirty="0">
                <a:latin typeface="Arial" panose="020B0604020202020204" pitchFamily="34" charset="0"/>
                <a:cs typeface="Arial" panose="020B0604020202020204" pitchFamily="34" charset="0"/>
                <a:hlinkClick r:id="rId3"/>
              </a:rPr>
              <a:t> effects. Am J </a:t>
            </a:r>
            <a:r>
              <a:rPr lang="en-US" sz="1000" dirty="0" err="1">
                <a:latin typeface="Arial" panose="020B0604020202020204" pitchFamily="34" charset="0"/>
                <a:cs typeface="Arial" panose="020B0604020202020204" pitchFamily="34" charset="0"/>
                <a:hlinkClick r:id="rId3"/>
              </a:rPr>
              <a:t>Obstet</a:t>
            </a:r>
            <a:r>
              <a:rPr lang="en-US" sz="1000" dirty="0">
                <a:latin typeface="Arial" panose="020B0604020202020204" pitchFamily="34" charset="0"/>
                <a:cs typeface="Arial" panose="020B0604020202020204" pitchFamily="34" charset="0"/>
                <a:hlinkClick r:id="rId3"/>
              </a:rPr>
              <a:t> </a:t>
            </a:r>
            <a:r>
              <a:rPr lang="en-US" sz="1000" dirty="0" err="1">
                <a:latin typeface="Arial" panose="020B0604020202020204" pitchFamily="34" charset="0"/>
                <a:cs typeface="Arial" panose="020B0604020202020204" pitchFamily="34" charset="0"/>
                <a:hlinkClick r:id="rId3"/>
              </a:rPr>
              <a:t>Gynecol</a:t>
            </a:r>
            <a:r>
              <a:rPr lang="en-US" sz="1000" dirty="0">
                <a:latin typeface="Arial" panose="020B0604020202020204" pitchFamily="34" charset="0"/>
                <a:cs typeface="Arial" panose="020B0604020202020204" pitchFamily="34" charset="0"/>
                <a:hlinkClick r:id="rId3"/>
              </a:rPr>
              <a:t> 2002; 187:1699.</a:t>
            </a: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hlinkClick r:id="rId4"/>
              </a:rPr>
              <a:t>-Ortiz ME, </a:t>
            </a:r>
            <a:r>
              <a:rPr lang="en-US" sz="1000" dirty="0" err="1">
                <a:latin typeface="Arial" panose="020B0604020202020204" pitchFamily="34" charset="0"/>
                <a:cs typeface="Arial" panose="020B0604020202020204" pitchFamily="34" charset="0"/>
                <a:hlinkClick r:id="rId4"/>
              </a:rPr>
              <a:t>Croxatto</a:t>
            </a:r>
            <a:r>
              <a:rPr lang="en-US" sz="1000" dirty="0">
                <a:latin typeface="Arial" panose="020B0604020202020204" pitchFamily="34" charset="0"/>
                <a:cs typeface="Arial" panose="020B0604020202020204" pitchFamily="34" charset="0"/>
                <a:hlinkClick r:id="rId4"/>
              </a:rPr>
              <a:t> HB. Copper-T intrauterine device and </a:t>
            </a:r>
            <a:r>
              <a:rPr lang="en-US" sz="1000" dirty="0" err="1">
                <a:latin typeface="Arial" panose="020B0604020202020204" pitchFamily="34" charset="0"/>
                <a:cs typeface="Arial" panose="020B0604020202020204" pitchFamily="34" charset="0"/>
                <a:hlinkClick r:id="rId4"/>
              </a:rPr>
              <a:t>levonorgestrel</a:t>
            </a:r>
            <a:r>
              <a:rPr lang="en-US" sz="1000" dirty="0">
                <a:latin typeface="Arial" panose="020B0604020202020204" pitchFamily="34" charset="0"/>
                <a:cs typeface="Arial" panose="020B0604020202020204" pitchFamily="34" charset="0"/>
                <a:hlinkClick r:id="rId4"/>
              </a:rPr>
              <a:t> intrauterine system: biological bases of their mechanism of action. Contraception 2007; 75:S16.</a:t>
            </a: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hlinkClick r:id="rId5"/>
              </a:rPr>
              <a:t>-Ortiz ME, </a:t>
            </a:r>
            <a:r>
              <a:rPr lang="en-US" sz="1000" dirty="0" err="1">
                <a:latin typeface="Arial" panose="020B0604020202020204" pitchFamily="34" charset="0"/>
                <a:cs typeface="Arial" panose="020B0604020202020204" pitchFamily="34" charset="0"/>
                <a:hlinkClick r:id="rId5"/>
              </a:rPr>
              <a:t>Croxatto</a:t>
            </a:r>
            <a:r>
              <a:rPr lang="en-US" sz="1000" dirty="0">
                <a:latin typeface="Arial" panose="020B0604020202020204" pitchFamily="34" charset="0"/>
                <a:cs typeface="Arial" panose="020B0604020202020204" pitchFamily="34" charset="0"/>
                <a:hlinkClick r:id="rId5"/>
              </a:rPr>
              <a:t> HB, Bardin CW. Mechanisms of action of intrauterine devices. </a:t>
            </a:r>
            <a:r>
              <a:rPr lang="en-US" sz="1000" dirty="0" err="1">
                <a:latin typeface="Arial" panose="020B0604020202020204" pitchFamily="34" charset="0"/>
                <a:cs typeface="Arial" panose="020B0604020202020204" pitchFamily="34" charset="0"/>
                <a:hlinkClick r:id="rId5"/>
              </a:rPr>
              <a:t>Obstet</a:t>
            </a:r>
            <a:r>
              <a:rPr lang="en-US" sz="1000" dirty="0">
                <a:latin typeface="Arial" panose="020B0604020202020204" pitchFamily="34" charset="0"/>
                <a:cs typeface="Arial" panose="020B0604020202020204" pitchFamily="34" charset="0"/>
                <a:hlinkClick r:id="rId5"/>
              </a:rPr>
              <a:t> </a:t>
            </a:r>
            <a:r>
              <a:rPr lang="en-US" sz="1000" dirty="0" err="1">
                <a:latin typeface="Arial" panose="020B0604020202020204" pitchFamily="34" charset="0"/>
                <a:cs typeface="Arial" panose="020B0604020202020204" pitchFamily="34" charset="0"/>
                <a:hlinkClick r:id="rId5"/>
              </a:rPr>
              <a:t>Gynecol</a:t>
            </a:r>
            <a:r>
              <a:rPr lang="en-US" sz="1000" dirty="0">
                <a:latin typeface="Arial" panose="020B0604020202020204" pitchFamily="34" charset="0"/>
                <a:cs typeface="Arial" panose="020B0604020202020204" pitchFamily="34" charset="0"/>
                <a:hlinkClick r:id="rId5"/>
              </a:rPr>
              <a:t> </a:t>
            </a:r>
            <a:r>
              <a:rPr lang="en-US" sz="1000" dirty="0" err="1">
                <a:latin typeface="Arial" panose="020B0604020202020204" pitchFamily="34" charset="0"/>
                <a:cs typeface="Arial" panose="020B0604020202020204" pitchFamily="34" charset="0"/>
                <a:hlinkClick r:id="rId5"/>
              </a:rPr>
              <a:t>Surv</a:t>
            </a:r>
            <a:r>
              <a:rPr lang="en-US" sz="1000" dirty="0">
                <a:latin typeface="Arial" panose="020B0604020202020204" pitchFamily="34" charset="0"/>
                <a:cs typeface="Arial" panose="020B0604020202020204" pitchFamily="34" charset="0"/>
                <a:hlinkClick r:id="rId5"/>
              </a:rPr>
              <a:t> 1996; 51:S42.</a:t>
            </a: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hlinkClick r:id="rId6"/>
              </a:rPr>
              <a:t>-</a:t>
            </a:r>
            <a:r>
              <a:rPr lang="en-US" sz="1000" dirty="0" err="1">
                <a:latin typeface="Arial" panose="020B0604020202020204" pitchFamily="34" charset="0"/>
                <a:cs typeface="Arial" panose="020B0604020202020204" pitchFamily="34" charset="0"/>
                <a:hlinkClick r:id="rId6"/>
              </a:rPr>
              <a:t>Seleem</a:t>
            </a:r>
            <a:r>
              <a:rPr lang="en-US" sz="1000" dirty="0">
                <a:latin typeface="Arial" panose="020B0604020202020204" pitchFamily="34" charset="0"/>
                <a:cs typeface="Arial" panose="020B0604020202020204" pitchFamily="34" charset="0"/>
                <a:hlinkClick r:id="rId6"/>
              </a:rPr>
              <a:t> S, Hills FA, Salem HT, et al. Mechanism of action of the intrauterine contraceptive device: evidence for a specific biochemical deficiency in the endometrium. Hum </a:t>
            </a:r>
            <a:r>
              <a:rPr lang="en-US" sz="1000" dirty="0" err="1">
                <a:latin typeface="Arial" panose="020B0604020202020204" pitchFamily="34" charset="0"/>
                <a:cs typeface="Arial" panose="020B0604020202020204" pitchFamily="34" charset="0"/>
                <a:hlinkClick r:id="rId6"/>
              </a:rPr>
              <a:t>Reprod</a:t>
            </a:r>
            <a:r>
              <a:rPr lang="en-US" sz="1000" dirty="0">
                <a:latin typeface="Arial" panose="020B0604020202020204" pitchFamily="34" charset="0"/>
                <a:cs typeface="Arial" panose="020B0604020202020204" pitchFamily="34" charset="0"/>
                <a:hlinkClick r:id="rId6"/>
              </a:rPr>
              <a:t> 1996; 11:1220.</a:t>
            </a: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hlinkClick r:id="rId7"/>
              </a:rPr>
              <a:t>-</a:t>
            </a:r>
            <a:r>
              <a:rPr lang="en-US" sz="1000" dirty="0" err="1">
                <a:latin typeface="Arial" panose="020B0604020202020204" pitchFamily="34" charset="0"/>
                <a:cs typeface="Arial" panose="020B0604020202020204" pitchFamily="34" charset="0"/>
                <a:hlinkClick r:id="rId7"/>
              </a:rPr>
              <a:t>Ammälä</a:t>
            </a:r>
            <a:r>
              <a:rPr lang="en-US" sz="1000" dirty="0">
                <a:latin typeface="Arial" panose="020B0604020202020204" pitchFamily="34" charset="0"/>
                <a:cs typeface="Arial" panose="020B0604020202020204" pitchFamily="34" charset="0"/>
                <a:hlinkClick r:id="rId7"/>
              </a:rPr>
              <a:t> M, Nyman T, </a:t>
            </a:r>
            <a:r>
              <a:rPr lang="en-US" sz="1000" dirty="0" err="1">
                <a:latin typeface="Arial" panose="020B0604020202020204" pitchFamily="34" charset="0"/>
                <a:cs typeface="Arial" panose="020B0604020202020204" pitchFamily="34" charset="0"/>
                <a:hlinkClick r:id="rId7"/>
              </a:rPr>
              <a:t>Strengell</a:t>
            </a:r>
            <a:r>
              <a:rPr lang="en-US" sz="1000" dirty="0">
                <a:latin typeface="Arial" panose="020B0604020202020204" pitchFamily="34" charset="0"/>
                <a:cs typeface="Arial" panose="020B0604020202020204" pitchFamily="34" charset="0"/>
                <a:hlinkClick r:id="rId7"/>
              </a:rPr>
              <a:t> L, </a:t>
            </a:r>
            <a:r>
              <a:rPr lang="en-US" sz="1000" dirty="0" err="1">
                <a:latin typeface="Arial" panose="020B0604020202020204" pitchFamily="34" charset="0"/>
                <a:cs typeface="Arial" panose="020B0604020202020204" pitchFamily="34" charset="0"/>
                <a:hlinkClick r:id="rId7"/>
              </a:rPr>
              <a:t>Rutanen</a:t>
            </a:r>
            <a:r>
              <a:rPr lang="en-US" sz="1000" dirty="0">
                <a:latin typeface="Arial" panose="020B0604020202020204" pitchFamily="34" charset="0"/>
                <a:cs typeface="Arial" panose="020B0604020202020204" pitchFamily="34" charset="0"/>
                <a:hlinkClick r:id="rId7"/>
              </a:rPr>
              <a:t> EM. Effect of intrauterine contraceptive devices on cytokine messenger ribonucleic acid expression in the human endometrium. </a:t>
            </a:r>
            <a:r>
              <a:rPr lang="en-US" sz="1000" dirty="0" err="1">
                <a:latin typeface="Arial" panose="020B0604020202020204" pitchFamily="34" charset="0"/>
                <a:cs typeface="Arial" panose="020B0604020202020204" pitchFamily="34" charset="0"/>
                <a:hlinkClick r:id="rId7"/>
              </a:rPr>
              <a:t>Fertil</a:t>
            </a:r>
            <a:r>
              <a:rPr lang="en-US" sz="1000" dirty="0">
                <a:latin typeface="Arial" panose="020B0604020202020204" pitchFamily="34" charset="0"/>
                <a:cs typeface="Arial" panose="020B0604020202020204" pitchFamily="34" charset="0"/>
                <a:hlinkClick r:id="rId7"/>
              </a:rPr>
              <a:t> </a:t>
            </a:r>
            <a:r>
              <a:rPr lang="en-US" sz="1000" dirty="0" err="1">
                <a:latin typeface="Arial" panose="020B0604020202020204" pitchFamily="34" charset="0"/>
                <a:cs typeface="Arial" panose="020B0604020202020204" pitchFamily="34" charset="0"/>
                <a:hlinkClick r:id="rId7"/>
              </a:rPr>
              <a:t>Steril</a:t>
            </a:r>
            <a:r>
              <a:rPr lang="en-US" sz="1000" dirty="0">
                <a:latin typeface="Arial" panose="020B0604020202020204" pitchFamily="34" charset="0"/>
                <a:cs typeface="Arial" panose="020B0604020202020204" pitchFamily="34" charset="0"/>
                <a:hlinkClick r:id="rId7"/>
              </a:rPr>
              <a:t> 1995; 63:773.</a:t>
            </a: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hlinkClick r:id="rId8"/>
              </a:rPr>
              <a:t>-</a:t>
            </a:r>
            <a:r>
              <a:rPr lang="en-US" sz="1000" dirty="0" err="1">
                <a:latin typeface="Arial" panose="020B0604020202020204" pitchFamily="34" charset="0"/>
                <a:cs typeface="Arial" panose="020B0604020202020204" pitchFamily="34" charset="0"/>
                <a:hlinkClick r:id="rId8"/>
              </a:rPr>
              <a:t>Sivin</a:t>
            </a:r>
            <a:r>
              <a:rPr lang="en-US" sz="1000" dirty="0">
                <a:latin typeface="Arial" panose="020B0604020202020204" pitchFamily="34" charset="0"/>
                <a:cs typeface="Arial" panose="020B0604020202020204" pitchFamily="34" charset="0"/>
                <a:hlinkClick r:id="rId8"/>
              </a:rPr>
              <a:t> I, Stern J. Health during prolonged use of </a:t>
            </a:r>
            <a:r>
              <a:rPr lang="en-US" sz="1000" dirty="0" err="1">
                <a:latin typeface="Arial" panose="020B0604020202020204" pitchFamily="34" charset="0"/>
                <a:cs typeface="Arial" panose="020B0604020202020204" pitchFamily="34" charset="0"/>
                <a:hlinkClick r:id="rId8"/>
              </a:rPr>
              <a:t>levonorgestrel</a:t>
            </a:r>
            <a:r>
              <a:rPr lang="en-US" sz="1000" dirty="0">
                <a:latin typeface="Arial" panose="020B0604020202020204" pitchFamily="34" charset="0"/>
                <a:cs typeface="Arial" panose="020B0604020202020204" pitchFamily="34" charset="0"/>
                <a:hlinkClick r:id="rId8"/>
              </a:rPr>
              <a:t> 20 micrograms/d and the copper </a:t>
            </a:r>
            <a:r>
              <a:rPr lang="en-US" sz="1000" dirty="0" err="1">
                <a:latin typeface="Arial" panose="020B0604020202020204" pitchFamily="34" charset="0"/>
                <a:cs typeface="Arial" panose="020B0604020202020204" pitchFamily="34" charset="0"/>
                <a:hlinkClick r:id="rId8"/>
              </a:rPr>
              <a:t>TCu</a:t>
            </a:r>
            <a:r>
              <a:rPr lang="en-US" sz="1000" dirty="0">
                <a:latin typeface="Arial" panose="020B0604020202020204" pitchFamily="34" charset="0"/>
                <a:cs typeface="Arial" panose="020B0604020202020204" pitchFamily="34" charset="0"/>
                <a:hlinkClick r:id="rId8"/>
              </a:rPr>
              <a:t> 380Ag intrauterine contraceptive devices: a multicenter study. International Committee for Contraception Research (ICCR). </a:t>
            </a:r>
            <a:r>
              <a:rPr lang="en-US" sz="1000" dirty="0" err="1">
                <a:latin typeface="Arial" panose="020B0604020202020204" pitchFamily="34" charset="0"/>
                <a:cs typeface="Arial" panose="020B0604020202020204" pitchFamily="34" charset="0"/>
                <a:hlinkClick r:id="rId8"/>
              </a:rPr>
              <a:t>Fertil</a:t>
            </a:r>
            <a:r>
              <a:rPr lang="en-US" sz="1000" dirty="0">
                <a:latin typeface="Arial" panose="020B0604020202020204" pitchFamily="34" charset="0"/>
                <a:cs typeface="Arial" panose="020B0604020202020204" pitchFamily="34" charset="0"/>
                <a:hlinkClick r:id="rId8"/>
              </a:rPr>
              <a:t> </a:t>
            </a:r>
            <a:r>
              <a:rPr lang="en-US" sz="1000" dirty="0" err="1">
                <a:latin typeface="Arial" panose="020B0604020202020204" pitchFamily="34" charset="0"/>
                <a:cs typeface="Arial" panose="020B0604020202020204" pitchFamily="34" charset="0"/>
                <a:hlinkClick r:id="rId8"/>
              </a:rPr>
              <a:t>Steril</a:t>
            </a:r>
            <a:r>
              <a:rPr lang="en-US" sz="1000" dirty="0">
                <a:latin typeface="Arial" panose="020B0604020202020204" pitchFamily="34" charset="0"/>
                <a:cs typeface="Arial" panose="020B0604020202020204" pitchFamily="34" charset="0"/>
                <a:hlinkClick r:id="rId8"/>
              </a:rPr>
              <a:t> 1994; 61:70.</a:t>
            </a: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hlinkClick r:id="rId9"/>
              </a:rPr>
              <a:t>-Wilcox AJ, Weinberg CR, Armstrong EG, Canfield RE. Urinary human chorionic gonadotropin among intrauterine device users: detection with a highly specific and sensitive assay. </a:t>
            </a:r>
            <a:r>
              <a:rPr lang="en-US" sz="1000" dirty="0" err="1">
                <a:latin typeface="Arial" panose="020B0604020202020204" pitchFamily="34" charset="0"/>
                <a:cs typeface="Arial" panose="020B0604020202020204" pitchFamily="34" charset="0"/>
                <a:hlinkClick r:id="rId9"/>
              </a:rPr>
              <a:t>Fertil</a:t>
            </a:r>
            <a:r>
              <a:rPr lang="en-US" sz="1000" dirty="0">
                <a:latin typeface="Arial" panose="020B0604020202020204" pitchFamily="34" charset="0"/>
                <a:cs typeface="Arial" panose="020B0604020202020204" pitchFamily="34" charset="0"/>
                <a:hlinkClick r:id="rId9"/>
              </a:rPr>
              <a:t> </a:t>
            </a:r>
            <a:r>
              <a:rPr lang="en-US" sz="1000" dirty="0" err="1">
                <a:latin typeface="Arial" panose="020B0604020202020204" pitchFamily="34" charset="0"/>
                <a:cs typeface="Arial" panose="020B0604020202020204" pitchFamily="34" charset="0"/>
                <a:hlinkClick r:id="rId9"/>
              </a:rPr>
              <a:t>Steril</a:t>
            </a:r>
            <a:r>
              <a:rPr lang="en-US" sz="1000" dirty="0">
                <a:latin typeface="Arial" panose="020B0604020202020204" pitchFamily="34" charset="0"/>
                <a:cs typeface="Arial" panose="020B0604020202020204" pitchFamily="34" charset="0"/>
                <a:hlinkClick r:id="rId9"/>
              </a:rPr>
              <a:t> 1987; 47:265.</a:t>
            </a:r>
            <a:endParaRPr lang="en-US" sz="1000" dirty="0">
              <a:latin typeface="Arial" panose="020B0604020202020204" pitchFamily="34" charset="0"/>
              <a:cs typeface="Arial" panose="020B0604020202020204" pitchFamily="34" charset="0"/>
            </a:endParaRPr>
          </a:p>
          <a:p>
            <a:endParaRPr lang="en-US" sz="1100" dirty="0"/>
          </a:p>
        </p:txBody>
      </p:sp>
      <p:sp>
        <p:nvSpPr>
          <p:cNvPr id="4" name="Slide Number Placeholder 3"/>
          <p:cNvSpPr>
            <a:spLocks noGrp="1"/>
          </p:cNvSpPr>
          <p:nvPr>
            <p:ph type="sldNum" sz="quarter" idx="10"/>
          </p:nvPr>
        </p:nvSpPr>
        <p:spPr/>
        <p:txBody>
          <a:bodyPr/>
          <a:lstStyle/>
          <a:p>
            <a:fld id="{A7E6EA2A-5DB2-6E46-BD20-4D35A67B251E}" type="slidenum">
              <a:rPr lang="en-US" smtClean="0"/>
              <a:pPr/>
              <a:t>43</a:t>
            </a:fld>
            <a:endParaRPr lang="en-US"/>
          </a:p>
        </p:txBody>
      </p:sp>
    </p:spTree>
    <p:extLst>
      <p:ext uri="{BB962C8B-B14F-4D97-AF65-F5344CB8AC3E}">
        <p14:creationId xmlns:p14="http://schemas.microsoft.com/office/powerpoint/2010/main" val="1916531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57150" y="471488"/>
            <a:ext cx="4090988" cy="2300287"/>
          </a:xfrm>
          <a:noFill/>
          <a:ln/>
        </p:spPr>
      </p:sp>
      <p:sp>
        <p:nvSpPr>
          <p:cNvPr id="80899" name="Notes Placeholder 2"/>
          <p:cNvSpPr>
            <a:spLocks noGrp="1"/>
          </p:cNvSpPr>
          <p:nvPr>
            <p:ph type="body" idx="1"/>
          </p:nvPr>
        </p:nvSpPr>
        <p:spPr>
          <a:xfrm>
            <a:off x="605915" y="2858025"/>
            <a:ext cx="5895783" cy="60315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altLang="en-US" i="0" baseline="0" dirty="0">
                <a:latin typeface="Arial" pitchFamily="34" charset="0"/>
              </a:rPr>
              <a:t>Patients are generally more satisfied with these methods as a whole than they are with shorter-acting methods, which contributes to the high continuation rates we see with IUDs and the implant.</a:t>
            </a:r>
          </a:p>
          <a:p>
            <a:endParaRPr lang="en-US" altLang="en-US" i="0" baseline="0" dirty="0">
              <a:latin typeface="Arial" pitchFamily="34" charset="0"/>
            </a:endParaRPr>
          </a:p>
          <a:p>
            <a:pPr fontAlgn="t"/>
            <a:r>
              <a:rPr lang="en-US" dirty="0" err="1">
                <a:hlinkClick r:id="rId3"/>
              </a:rPr>
              <a:t>Obstet</a:t>
            </a:r>
            <a:r>
              <a:rPr lang="en-US" dirty="0">
                <a:hlinkClick r:id="rId3"/>
              </a:rPr>
              <a:t> Gynecol. 2011 May; 117(5): 1105–1113.</a:t>
            </a:r>
            <a:endParaRPr lang="en-US" dirty="0"/>
          </a:p>
          <a:p>
            <a:r>
              <a:rPr lang="en-US" dirty="0"/>
              <a:t>Continuation and Satisfaction of Reversible Contraception</a:t>
            </a:r>
          </a:p>
          <a:p>
            <a:r>
              <a:rPr lang="en-US" dirty="0">
                <a:hlinkClick r:id="rId4" invalidUrl="https://www.ncbi.nlm.nih.gov/pubmed/?term=Peipert JF[Author]&amp;cauthor=true&amp;cauthor_uid=21508749"/>
              </a:rPr>
              <a:t>Jeffrey F. </a:t>
            </a:r>
            <a:r>
              <a:rPr lang="en-US" dirty="0" err="1">
                <a:hlinkClick r:id="rId4" invalidUrl="https://www.ncbi.nlm.nih.gov/pubmed/?term=Peipert JF[Author]&amp;cauthor=true&amp;cauthor_uid=21508749"/>
              </a:rPr>
              <a:t>Peipert</a:t>
            </a:r>
            <a:r>
              <a:rPr lang="en-US" dirty="0"/>
              <a:t>, MD, PhD, </a:t>
            </a:r>
            <a:r>
              <a:rPr lang="en-US" dirty="0" err="1">
                <a:hlinkClick r:id="rId5" invalidUrl="https://www.ncbi.nlm.nih.gov/pubmed/?term=Zhao Q[Author]&amp;cauthor=true&amp;cauthor_uid=21508749"/>
              </a:rPr>
              <a:t>Qiuhong</a:t>
            </a:r>
            <a:r>
              <a:rPr lang="en-US" dirty="0">
                <a:hlinkClick r:id="rId5" invalidUrl="https://www.ncbi.nlm.nih.gov/pubmed/?term=Zhao Q[Author]&amp;cauthor=true&amp;cauthor_uid=21508749"/>
              </a:rPr>
              <a:t> Zhao</a:t>
            </a:r>
            <a:r>
              <a:rPr lang="en-US" dirty="0"/>
              <a:t>, MS, </a:t>
            </a:r>
            <a:r>
              <a:rPr lang="en-US" dirty="0">
                <a:hlinkClick r:id="rId6" invalidUrl="https://www.ncbi.nlm.nih.gov/pubmed/?term=Allsworth JE[Author]&amp;cauthor=true&amp;cauthor_uid=21508749"/>
              </a:rPr>
              <a:t>Jenifer E. </a:t>
            </a:r>
            <a:r>
              <a:rPr lang="en-US" dirty="0" err="1">
                <a:hlinkClick r:id="rId6" invalidUrl="https://www.ncbi.nlm.nih.gov/pubmed/?term=Allsworth JE[Author]&amp;cauthor=true&amp;cauthor_uid=21508749"/>
              </a:rPr>
              <a:t>Allsworth</a:t>
            </a:r>
            <a:r>
              <a:rPr lang="en-US" dirty="0"/>
              <a:t>, PhD, </a:t>
            </a:r>
            <a:r>
              <a:rPr lang="en-US" dirty="0">
                <a:hlinkClick r:id="rId7" invalidUrl="https://www.ncbi.nlm.nih.gov/pubmed/?term=Petrosky E[Author]&amp;cauthor=true&amp;cauthor_uid=21508749"/>
              </a:rPr>
              <a:t>Emiko </a:t>
            </a:r>
            <a:r>
              <a:rPr lang="en-US" dirty="0" err="1">
                <a:hlinkClick r:id="rId7" invalidUrl="https://www.ncbi.nlm.nih.gov/pubmed/?term=Petrosky E[Author]&amp;cauthor=true&amp;cauthor_uid=21508749"/>
              </a:rPr>
              <a:t>Petrosky</a:t>
            </a:r>
            <a:r>
              <a:rPr lang="en-US" dirty="0"/>
              <a:t>, MD, </a:t>
            </a:r>
            <a:r>
              <a:rPr lang="en-US" dirty="0">
                <a:hlinkClick r:id="rId8" invalidUrl="https://www.ncbi.nlm.nih.gov/pubmed/?term=Madden T[Author]&amp;cauthor=true&amp;cauthor_uid=21508749"/>
              </a:rPr>
              <a:t>Tessa Madden</a:t>
            </a:r>
            <a:r>
              <a:rPr lang="en-US" dirty="0"/>
              <a:t>, MD, MPH, </a:t>
            </a:r>
            <a:r>
              <a:rPr lang="en-US" dirty="0">
                <a:hlinkClick r:id="rId9" invalidUrl="https://www.ncbi.nlm.nih.gov/pubmed/?term=Eisenberg D[Author]&amp;cauthor=true&amp;cauthor_uid=21508749"/>
              </a:rPr>
              <a:t>David Eisenberg</a:t>
            </a:r>
            <a:r>
              <a:rPr lang="en-US" dirty="0"/>
              <a:t>, MD, MPH, and </a:t>
            </a:r>
            <a:r>
              <a:rPr lang="en-US" dirty="0">
                <a:hlinkClick r:id="rId10" invalidUrl="https://www.ncbi.nlm.nih.gov/pubmed/?term=Secura G[Author]&amp;cauthor=true&amp;cauthor_uid=21508749"/>
              </a:rPr>
              <a:t>Gina </a:t>
            </a:r>
            <a:r>
              <a:rPr lang="en-US" dirty="0" err="1">
                <a:hlinkClick r:id="rId10" invalidUrl="https://www.ncbi.nlm.nih.gov/pubmed/?term=Secura G[Author]&amp;cauthor=true&amp;cauthor_uid=21508749"/>
              </a:rPr>
              <a:t>Secura</a:t>
            </a:r>
            <a:r>
              <a:rPr lang="en-US" dirty="0"/>
              <a:t>, PhD, MPH</a:t>
            </a:r>
          </a:p>
          <a:p>
            <a:pPr>
              <a:buFontTx/>
              <a:buChar char="-"/>
            </a:pPr>
            <a:endParaRPr lang="en-US" altLang="en-US" dirty="0">
              <a:latin typeface="Arial" pitchFamily="34" charset="0"/>
            </a:endParaRPr>
          </a:p>
          <a:p>
            <a:endParaRPr lang="en-US" altLang="en-US" dirty="0">
              <a:latin typeface="Arial" pitchFamily="34" charset="0"/>
            </a:endParaRPr>
          </a:p>
          <a:p>
            <a:endParaRPr lang="en-US" altLang="en-US" dirty="0">
              <a:latin typeface="Arial" pitchFamily="34" charset="0"/>
            </a:endParaRPr>
          </a:p>
        </p:txBody>
      </p:sp>
      <p:sp>
        <p:nvSpPr>
          <p:cNvPr id="80900"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defTabSz="445527" eaLnBrk="1" hangingPunct="1">
              <a:spcBef>
                <a:spcPct val="0"/>
              </a:spcBef>
              <a:defRPr/>
            </a:pPr>
            <a:fld id="{91DA9D65-09F3-4C40-9573-25D72C90C7FE}" type="datetime1">
              <a:rPr lang="en-US" altLang="en-US">
                <a:solidFill>
                  <a:prstClr val="black"/>
                </a:solidFill>
              </a:rPr>
              <a:pPr defTabSz="445527" eaLnBrk="1" hangingPunct="1">
                <a:spcBef>
                  <a:spcPct val="0"/>
                </a:spcBef>
                <a:defRPr/>
              </a:pPr>
              <a:t>8/25/2020</a:t>
            </a:fld>
            <a:endParaRPr lang="en-US" altLang="en-US">
              <a:solidFill>
                <a:prstClr val="black"/>
              </a:solidFill>
            </a:endParaRPr>
          </a:p>
        </p:txBody>
      </p:sp>
      <p:sp>
        <p:nvSpPr>
          <p:cNvPr id="80901"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defTabSz="445527" eaLnBrk="1" hangingPunct="1">
              <a:spcBef>
                <a:spcPct val="0"/>
              </a:spcBef>
              <a:defRPr/>
            </a:pPr>
            <a:r>
              <a:rPr lang="en-US" altLang="en-US" dirty="0">
                <a:solidFill>
                  <a:prstClr val="black"/>
                </a:solidFill>
              </a:rPr>
              <a:t>© 2018 The Regents of the University of California. All rights reserved.</a:t>
            </a:r>
          </a:p>
        </p:txBody>
      </p:sp>
      <p:sp>
        <p:nvSpPr>
          <p:cNvPr id="80902"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defTabSz="445527" eaLnBrk="1" hangingPunct="1">
              <a:spcBef>
                <a:spcPct val="0"/>
              </a:spcBef>
              <a:defRPr/>
            </a:pPr>
            <a:fld id="{FCB1421E-A71C-491F-9417-9667A475F957}" type="slidenum">
              <a:rPr lang="en-US" altLang="en-US">
                <a:solidFill>
                  <a:prstClr val="black"/>
                </a:solidFill>
              </a:rPr>
              <a:pPr defTabSz="445527" eaLnBrk="1" hangingPunct="1">
                <a:spcBef>
                  <a:spcPct val="0"/>
                </a:spcBef>
                <a:defRPr/>
              </a:pPr>
              <a:t>44</a:t>
            </a:fld>
            <a:endParaRPr lang="en-US" altLang="en-US">
              <a:solidFill>
                <a:prstClr val="black"/>
              </a:solidFill>
            </a:endParaRPr>
          </a:p>
        </p:txBody>
      </p:sp>
      <p:sp>
        <p:nvSpPr>
          <p:cNvPr id="80903" name="Header Placeholder 5"/>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defTabSz="445527" eaLnBrk="1" hangingPunct="1">
              <a:spcBef>
                <a:spcPct val="0"/>
              </a:spcBef>
              <a:defRPr/>
            </a:pPr>
            <a:r>
              <a:rPr lang="en-US" altLang="en-US" dirty="0">
                <a:solidFill>
                  <a:prstClr val="black"/>
                </a:solidFill>
                <a:cs typeface="Arial" pitchFamily="34" charset="0"/>
              </a:rPr>
              <a:t>UCSF Bixby Center</a:t>
            </a:r>
          </a:p>
        </p:txBody>
      </p:sp>
    </p:spTree>
    <p:extLst>
      <p:ext uri="{BB962C8B-B14F-4D97-AF65-F5344CB8AC3E}">
        <p14:creationId xmlns:p14="http://schemas.microsoft.com/office/powerpoint/2010/main" val="1515010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7963" y="654050"/>
            <a:ext cx="3721100" cy="2092325"/>
          </a:xfrm>
        </p:spPr>
      </p:sp>
      <p:sp>
        <p:nvSpPr>
          <p:cNvPr id="3" name="Notes Placeholder 2"/>
          <p:cNvSpPr>
            <a:spLocks noGrp="1"/>
          </p:cNvSpPr>
          <p:nvPr>
            <p:ph type="body" idx="1"/>
          </p:nvPr>
        </p:nvSpPr>
        <p:spPr/>
        <p:txBody>
          <a:bodyPr/>
          <a:lstStyle/>
          <a:p>
            <a:r>
              <a:rPr lang="en-US" dirty="0"/>
              <a:t>Note amenorrhea rates are in 1</a:t>
            </a:r>
            <a:r>
              <a:rPr lang="en-US" baseline="30000" dirty="0"/>
              <a:t>st</a:t>
            </a:r>
            <a:r>
              <a:rPr lang="en-US" dirty="0"/>
              <a:t> year. </a:t>
            </a:r>
          </a:p>
          <a:p>
            <a:endParaRPr lang="en-US" dirty="0"/>
          </a:p>
          <a:p>
            <a:r>
              <a:rPr lang="en-US" dirty="0"/>
              <a:t>References:</a:t>
            </a:r>
          </a:p>
          <a:p>
            <a:r>
              <a:rPr lang="en-US" dirty="0"/>
              <a:t>Madden T et al, UpToDate Candidates and Selection, 2018. </a:t>
            </a:r>
          </a:p>
        </p:txBody>
      </p:sp>
      <p:sp>
        <p:nvSpPr>
          <p:cNvPr id="4" name="Slide Number Placeholder 3"/>
          <p:cNvSpPr>
            <a:spLocks noGrp="1"/>
          </p:cNvSpPr>
          <p:nvPr>
            <p:ph type="sldNum" sz="quarter" idx="10"/>
          </p:nvPr>
        </p:nvSpPr>
        <p:spPr/>
        <p:txBody>
          <a:bodyPr/>
          <a:lstStyle/>
          <a:p>
            <a:fld id="{A7E6EA2A-5DB2-6E46-BD20-4D35A67B251E}" type="slidenum">
              <a:rPr lang="en-US" smtClean="0"/>
              <a:pPr/>
              <a:t>45</a:t>
            </a:fld>
            <a:endParaRPr lang="en-US"/>
          </a:p>
        </p:txBody>
      </p:sp>
    </p:spTree>
    <p:extLst>
      <p:ext uri="{BB962C8B-B14F-4D97-AF65-F5344CB8AC3E}">
        <p14:creationId xmlns:p14="http://schemas.microsoft.com/office/powerpoint/2010/main" val="590008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198438" y="498475"/>
            <a:ext cx="3789362" cy="2132013"/>
          </a:xfrm>
          <a:noFill/>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dirty="0">
                <a:latin typeface="Arial" panose="020B0604020202020204" pitchFamily="34" charset="0"/>
                <a:cs typeface="Arial" panose="020B0604020202020204" pitchFamily="34" charset="0"/>
              </a:rPr>
              <a:t>BRIEF REVIEW</a:t>
            </a:r>
          </a:p>
          <a:p>
            <a:r>
              <a:rPr lang="en-US" altLang="en-US" u="sng" dirty="0">
                <a:latin typeface="Arial" panose="020B0604020202020204" pitchFamily="34" charset="0"/>
                <a:cs typeface="Arial" panose="020B0604020202020204" pitchFamily="34" charset="0"/>
              </a:rPr>
              <a:t>Talking Points:</a:t>
            </a:r>
          </a:p>
          <a:p>
            <a:endParaRPr lang="en-US" altLang="en-US" dirty="0">
              <a:latin typeface="Arial" panose="020B0604020202020204" pitchFamily="34" charset="0"/>
              <a:cs typeface="Arial" panose="020B0604020202020204" pitchFamily="34" charset="0"/>
            </a:endParaRPr>
          </a:p>
          <a:p>
            <a:pPr>
              <a:buFontTx/>
              <a:buChar char="•"/>
            </a:pPr>
            <a:r>
              <a:rPr lang="en-US" altLang="en-US" dirty="0">
                <a:latin typeface="Arial" panose="020B0604020202020204" pitchFamily="34" charset="0"/>
                <a:cs typeface="Arial" panose="020B0604020202020204" pitchFamily="34" charset="0"/>
              </a:rPr>
              <a:t>Etonogestrel-impregnated ethylene vinyl acetate rod approved in 2006.  </a:t>
            </a:r>
          </a:p>
          <a:p>
            <a:pPr>
              <a:buFontTx/>
              <a:buChar char="•"/>
            </a:pPr>
            <a:endParaRPr lang="en-US" altLang="en-US" dirty="0">
              <a:latin typeface="Arial" panose="020B0604020202020204" pitchFamily="34" charset="0"/>
              <a:cs typeface="Arial" panose="020B0604020202020204" pitchFamily="34" charset="0"/>
            </a:endParaRPr>
          </a:p>
          <a:p>
            <a:pPr>
              <a:buFontTx/>
              <a:buChar char="•"/>
            </a:pPr>
            <a:r>
              <a:rPr lang="en-US" altLang="en-US" dirty="0">
                <a:latin typeface="Arial" panose="020B0604020202020204" pitchFamily="34" charset="0"/>
                <a:cs typeface="Arial" panose="020B0604020202020204" pitchFamily="34" charset="0"/>
              </a:rPr>
              <a:t>This implant is only one matchstick-sized rod.  (Average time for insertion is 30 seconds, and removal is 4 minutes.)</a:t>
            </a:r>
          </a:p>
          <a:p>
            <a:pPr>
              <a:buFontTx/>
              <a:buChar char="•"/>
            </a:pPr>
            <a:endParaRPr lang="en-US" altLang="en-US" dirty="0">
              <a:latin typeface="Arial" panose="020B0604020202020204" pitchFamily="34" charset="0"/>
              <a:cs typeface="Arial" panose="020B0604020202020204" pitchFamily="34" charset="0"/>
            </a:endParaRPr>
          </a:p>
          <a:p>
            <a:pPr>
              <a:buFontTx/>
              <a:buChar char="•"/>
            </a:pPr>
            <a:r>
              <a:rPr lang="en-US" altLang="en-US" b="1" dirty="0">
                <a:latin typeface="Arial" panose="020B0604020202020204" pitchFamily="34" charset="0"/>
                <a:cs typeface="Arial" panose="020B0604020202020204" pitchFamily="34" charset="0"/>
              </a:rPr>
              <a:t>FDA-approved for 3 years, although evidence from a WHO study shows it is effective up to 5 years (</a:t>
            </a:r>
            <a:r>
              <a:rPr lang="en-US" altLang="en-US" b="1" dirty="0" err="1">
                <a:latin typeface="Arial" panose="020B0604020202020204" pitchFamily="34" charset="0"/>
                <a:cs typeface="Arial" panose="020B0604020202020204" pitchFamily="34" charset="0"/>
              </a:rPr>
              <a:t>McNicholas</a:t>
            </a:r>
            <a:r>
              <a:rPr lang="en-US" altLang="en-US" b="1" baseline="0" dirty="0">
                <a:latin typeface="Arial" panose="020B0604020202020204" pitchFamily="34" charset="0"/>
                <a:cs typeface="Arial" panose="020B0604020202020204" pitchFamily="34" charset="0"/>
              </a:rPr>
              <a:t> 2017)</a:t>
            </a:r>
          </a:p>
          <a:p>
            <a:pPr>
              <a:buFontTx/>
              <a:buChar char="•"/>
            </a:pPr>
            <a:endParaRPr lang="en-US" altLang="en-US" b="1" baseline="0" dirty="0">
              <a:latin typeface="Arial" panose="020B0604020202020204" pitchFamily="34" charset="0"/>
              <a:cs typeface="Arial" panose="020B0604020202020204" pitchFamily="34" charset="0"/>
            </a:endParaRPr>
          </a:p>
          <a:p>
            <a:pPr>
              <a:buFontTx/>
              <a:buChar char="•"/>
            </a:pPr>
            <a:r>
              <a:rPr lang="en-US" sz="1100" dirty="0">
                <a:latin typeface="Arial" panose="020B0604020202020204" pitchFamily="34" charset="0"/>
                <a:cs typeface="Arial" panose="020B0604020202020204" pitchFamily="34" charset="0"/>
              </a:rPr>
              <a:t>PPFA is extrapolating from the data to begin allowing implant for up to 5 years in 2018.  </a:t>
            </a:r>
          </a:p>
          <a:p>
            <a:pPr>
              <a:buFontTx/>
              <a:buChar char="•"/>
            </a:pPr>
            <a:endParaRPr lang="en-US" sz="1100" dirty="0">
              <a:latin typeface="Arial" panose="020B0604020202020204" pitchFamily="34" charset="0"/>
              <a:cs typeface="Arial" panose="020B0604020202020204" pitchFamily="34" charset="0"/>
            </a:endParaRPr>
          </a:p>
          <a:p>
            <a:pPr>
              <a:buFontTx/>
              <a:buChar char="•"/>
            </a:pPr>
            <a:r>
              <a:rPr lang="en-US" altLang="en-US" dirty="0">
                <a:latin typeface="Arial" panose="020B0604020202020204" pitchFamily="34" charset="0"/>
                <a:cs typeface="Arial" panose="020B0604020202020204" pitchFamily="34" charset="0"/>
              </a:rPr>
              <a:t>Hormone is a progestin. After initial spike in blood levels of ENG, steady, low dose is emitted over 3 years.</a:t>
            </a:r>
          </a:p>
          <a:p>
            <a:pPr>
              <a:buFontTx/>
              <a:buChar char="•"/>
            </a:pPr>
            <a:endParaRPr lang="en-US" altLang="en-US" dirty="0">
              <a:latin typeface="Arial" panose="020B0604020202020204" pitchFamily="34" charset="0"/>
              <a:cs typeface="Arial" panose="020B0604020202020204" pitchFamily="34" charset="0"/>
            </a:endParaRPr>
          </a:p>
          <a:p>
            <a:pPr>
              <a:buFontTx/>
              <a:buChar char="•"/>
            </a:pPr>
            <a:r>
              <a:rPr lang="en-US" altLang="en-US" dirty="0">
                <a:latin typeface="Arial" panose="020B0604020202020204" pitchFamily="34" charset="0"/>
                <a:cs typeface="Arial" panose="020B0604020202020204" pitchFamily="34" charset="0"/>
              </a:rPr>
              <a:t>No estrogen!</a:t>
            </a:r>
          </a:p>
          <a:p>
            <a:pPr>
              <a:buFontTx/>
              <a:buChar char="•"/>
            </a:pPr>
            <a:endParaRPr lang="en-US" altLang="en-US" dirty="0">
              <a:latin typeface="Arial" panose="020B0604020202020204" pitchFamily="34" charset="0"/>
              <a:cs typeface="Arial" panose="020B0604020202020204" pitchFamily="34" charset="0"/>
            </a:endParaRPr>
          </a:p>
          <a:p>
            <a:pPr>
              <a:buFontTx/>
              <a:buChar char="•"/>
            </a:pPr>
            <a:r>
              <a:rPr lang="en-US" altLang="en-US" dirty="0">
                <a:latin typeface="Arial" panose="020B0604020202020204" pitchFamily="34" charset="0"/>
                <a:cs typeface="Arial" panose="020B0604020202020204" pitchFamily="34" charset="0"/>
              </a:rPr>
              <a:t>No effect on bone mineral density.</a:t>
            </a:r>
          </a:p>
          <a:p>
            <a:endParaRPr lang="en-US" altLang="en-US" dirty="0">
              <a:latin typeface="Arial" panose="020B0604020202020204" pitchFamily="34" charset="0"/>
              <a:cs typeface="Arial" panose="020B0604020202020204" pitchFamily="34" charset="0"/>
            </a:endParaRPr>
          </a:p>
          <a:p>
            <a:r>
              <a:rPr lang="en-US" altLang="en-US" sz="1000" u="sng" dirty="0">
                <a:latin typeface="Arial" panose="020B0604020202020204" pitchFamily="34" charset="0"/>
                <a:cs typeface="Arial" panose="020B0604020202020204" pitchFamily="34" charset="0"/>
              </a:rPr>
              <a:t>References:</a:t>
            </a:r>
            <a:endParaRPr lang="en-US" altLang="en-US" sz="1000" dirty="0">
              <a:latin typeface="Arial" panose="020B0604020202020204" pitchFamily="34" charset="0"/>
              <a:cs typeface="Arial" panose="020B0604020202020204" pitchFamily="34" charset="0"/>
            </a:endParaRPr>
          </a:p>
          <a:p>
            <a:pPr marL="176613" indent="-176613" defTabSz="445527">
              <a:buFontTx/>
              <a:buChar char="-"/>
              <a:defRPr/>
            </a:pPr>
            <a:r>
              <a:rPr lang="en-US" sz="1000" dirty="0">
                <a:latin typeface="Arial" panose="020B0604020202020204" pitchFamily="34" charset="0"/>
                <a:cs typeface="Arial" panose="020B0604020202020204" pitchFamily="34" charset="0"/>
              </a:rPr>
              <a:t>Ali, M et al. (2016). Extended Use Up to 5 Years of </a:t>
            </a:r>
            <a:r>
              <a:rPr lang="en-US" sz="1000" dirty="0" err="1">
                <a:latin typeface="Arial" panose="020B0604020202020204" pitchFamily="34" charset="0"/>
                <a:cs typeface="Arial" panose="020B0604020202020204" pitchFamily="34" charset="0"/>
              </a:rPr>
              <a:t>Etonogestrel</a:t>
            </a:r>
            <a:r>
              <a:rPr lang="en-US" sz="1000" dirty="0">
                <a:latin typeface="Arial" panose="020B0604020202020204" pitchFamily="34" charset="0"/>
                <a:cs typeface="Arial" panose="020B0604020202020204" pitchFamily="34" charset="0"/>
              </a:rPr>
              <a:t>-Releasing Subdermal Contraceptive Implant. </a:t>
            </a:r>
            <a:r>
              <a:rPr lang="en-US" sz="1000" i="1" dirty="0">
                <a:latin typeface="Arial" panose="020B0604020202020204" pitchFamily="34" charset="0"/>
                <a:cs typeface="Arial" panose="020B0604020202020204" pitchFamily="34" charset="0"/>
              </a:rPr>
              <a:t>Human Reproduction 31</a:t>
            </a:r>
            <a:r>
              <a:rPr lang="en-US" sz="1000" dirty="0">
                <a:latin typeface="Arial" panose="020B0604020202020204" pitchFamily="34" charset="0"/>
                <a:cs typeface="Arial" panose="020B0604020202020204" pitchFamily="34" charset="0"/>
              </a:rPr>
              <a:t>, 2491–2498.</a:t>
            </a:r>
          </a:p>
          <a:p>
            <a:pPr marL="176613" indent="-176613" defTabSz="445527">
              <a:buFontTx/>
              <a:buChar char="-"/>
              <a:defRPr/>
            </a:pPr>
            <a:r>
              <a:rPr lang="en-US" altLang="en-US" sz="1000" dirty="0">
                <a:latin typeface="Arial" panose="020B0604020202020204" pitchFamily="34" charset="0"/>
                <a:cs typeface="Arial" panose="020B0604020202020204" pitchFamily="34" charset="0"/>
              </a:rPr>
              <a:t>Levine JP, Sinofsky FE, Christ MF. U.S. </a:t>
            </a:r>
            <a:r>
              <a:rPr lang="en-US" altLang="en-US" sz="1000" dirty="0" err="1">
                <a:latin typeface="Arial" panose="020B0604020202020204" pitchFamily="34" charset="0"/>
                <a:cs typeface="Arial" panose="020B0604020202020204" pitchFamily="34" charset="0"/>
              </a:rPr>
              <a:t>Implanon</a:t>
            </a:r>
            <a:r>
              <a:rPr lang="en-US" altLang="en-US" sz="1000" dirty="0">
                <a:latin typeface="Arial" panose="020B0604020202020204" pitchFamily="34" charset="0"/>
                <a:cs typeface="Arial" panose="020B0604020202020204" pitchFamily="34" charset="0"/>
              </a:rPr>
              <a:t> Study Group. Assessment of </a:t>
            </a:r>
            <a:r>
              <a:rPr lang="en-US" altLang="en-US" sz="1000" dirty="0" err="1">
                <a:latin typeface="Arial" panose="020B0604020202020204" pitchFamily="34" charset="0"/>
                <a:cs typeface="Arial" panose="020B0604020202020204" pitchFamily="34" charset="0"/>
              </a:rPr>
              <a:t>Implanon</a:t>
            </a:r>
            <a:r>
              <a:rPr lang="en-US" altLang="en-US" sz="1000" dirty="0">
                <a:latin typeface="Arial" panose="020B0604020202020204" pitchFamily="34" charset="0"/>
                <a:cs typeface="Arial" panose="020B0604020202020204" pitchFamily="34" charset="0"/>
              </a:rPr>
              <a:t>™ insertion and removal. </a:t>
            </a:r>
            <a:r>
              <a:rPr lang="en-US" altLang="en-US" sz="1000" i="1" dirty="0">
                <a:latin typeface="Arial" panose="020B0604020202020204" pitchFamily="34" charset="0"/>
                <a:cs typeface="Arial" panose="020B0604020202020204" pitchFamily="34" charset="0"/>
              </a:rPr>
              <a:t>Contraception</a:t>
            </a:r>
            <a:r>
              <a:rPr lang="en-US" altLang="en-US" sz="1000" dirty="0">
                <a:latin typeface="Arial" panose="020B0604020202020204" pitchFamily="34" charset="0"/>
                <a:cs typeface="Arial" panose="020B0604020202020204" pitchFamily="34" charset="0"/>
              </a:rPr>
              <a:t> 2008; 78(5): 409-17.</a:t>
            </a:r>
          </a:p>
          <a:p>
            <a:pPr marL="176613" indent="-176613" defTabSz="445527">
              <a:buFontTx/>
              <a:buChar char="-"/>
              <a:defRPr/>
            </a:pPr>
            <a:r>
              <a:rPr lang="en-US" sz="1000" dirty="0" err="1">
                <a:latin typeface="Arial" panose="020B0604020202020204" pitchFamily="34" charset="0"/>
                <a:cs typeface="Arial" panose="020B0604020202020204" pitchFamily="34" charset="0"/>
              </a:rPr>
              <a:t>McNicholas</a:t>
            </a:r>
            <a:r>
              <a:rPr lang="en-US" sz="1000" dirty="0">
                <a:latin typeface="Arial" panose="020B0604020202020204" pitchFamily="34" charset="0"/>
                <a:cs typeface="Arial" panose="020B0604020202020204" pitchFamily="34" charset="0"/>
              </a:rPr>
              <a:t> C, </a:t>
            </a:r>
            <a:r>
              <a:rPr lang="en-US" sz="1000" dirty="0" err="1">
                <a:latin typeface="Arial" panose="020B0604020202020204" pitchFamily="34" charset="0"/>
                <a:cs typeface="Arial" panose="020B0604020202020204" pitchFamily="34" charset="0"/>
              </a:rPr>
              <a:t>Swor</a:t>
            </a:r>
            <a:r>
              <a:rPr lang="en-US" sz="1000" dirty="0">
                <a:latin typeface="Arial" panose="020B0604020202020204" pitchFamily="34" charset="0"/>
                <a:cs typeface="Arial" panose="020B0604020202020204" pitchFamily="34" charset="0"/>
              </a:rPr>
              <a:t> E, Wan L, </a:t>
            </a:r>
            <a:r>
              <a:rPr lang="en-US" sz="1000" dirty="0" err="1">
                <a:latin typeface="Arial" panose="020B0604020202020204" pitchFamily="34" charset="0"/>
                <a:cs typeface="Arial" panose="020B0604020202020204" pitchFamily="34" charset="0"/>
              </a:rPr>
              <a:t>Peipert</a:t>
            </a:r>
            <a:r>
              <a:rPr lang="en-US" sz="1000" dirty="0">
                <a:latin typeface="Arial" panose="020B0604020202020204" pitchFamily="34" charset="0"/>
                <a:cs typeface="Arial" panose="020B0604020202020204" pitchFamily="34" charset="0"/>
              </a:rPr>
              <a:t> JF. Prolonged use of the </a:t>
            </a:r>
            <a:r>
              <a:rPr lang="en-US" sz="1000" dirty="0" err="1">
                <a:latin typeface="Arial" panose="020B0604020202020204" pitchFamily="34" charset="0"/>
                <a:cs typeface="Arial" panose="020B0604020202020204" pitchFamily="34" charset="0"/>
              </a:rPr>
              <a:t>etonogestrel</a:t>
            </a:r>
            <a:r>
              <a:rPr lang="en-US" sz="1000" dirty="0">
                <a:latin typeface="Arial" panose="020B0604020202020204" pitchFamily="34" charset="0"/>
                <a:cs typeface="Arial" panose="020B0604020202020204" pitchFamily="34" charset="0"/>
              </a:rPr>
              <a:t> implant and </a:t>
            </a:r>
            <a:r>
              <a:rPr lang="en-US" sz="1000" dirty="0" err="1">
                <a:latin typeface="Arial" panose="020B0604020202020204" pitchFamily="34" charset="0"/>
                <a:cs typeface="Arial" panose="020B0604020202020204" pitchFamily="34" charset="0"/>
              </a:rPr>
              <a:t>levonorgestrel</a:t>
            </a:r>
            <a:r>
              <a:rPr lang="en-US" sz="1000" dirty="0">
                <a:latin typeface="Arial" panose="020B0604020202020204" pitchFamily="34" charset="0"/>
                <a:cs typeface="Arial" panose="020B0604020202020204" pitchFamily="34" charset="0"/>
              </a:rPr>
              <a:t> intrauterine device: 2 years beyond Food and Drug Administration-approved duration. Am J </a:t>
            </a:r>
            <a:r>
              <a:rPr lang="en-US" sz="1000" dirty="0" err="1">
                <a:latin typeface="Arial" panose="020B0604020202020204" pitchFamily="34" charset="0"/>
                <a:cs typeface="Arial" panose="020B0604020202020204" pitchFamily="34" charset="0"/>
              </a:rPr>
              <a:t>Obstet</a:t>
            </a:r>
            <a:r>
              <a:rPr lang="en-US" sz="1000" dirty="0">
                <a:latin typeface="Arial" panose="020B0604020202020204" pitchFamily="34" charset="0"/>
                <a:cs typeface="Arial" panose="020B0604020202020204" pitchFamily="34" charset="0"/>
              </a:rPr>
              <a:t> Gynecol. 2017 Jun;216(6):586.e1-586.e6.</a:t>
            </a:r>
          </a:p>
          <a:p>
            <a:pPr marL="167073" indent="-167073" fontAlgn="base">
              <a:buFontTx/>
              <a:buChar char="-"/>
            </a:pPr>
            <a:r>
              <a:rPr lang="en-US" sz="1100" dirty="0" err="1"/>
              <a:t>McNicholas</a:t>
            </a:r>
            <a:r>
              <a:rPr lang="en-US" sz="1100" dirty="0"/>
              <a:t> C, </a:t>
            </a:r>
            <a:r>
              <a:rPr lang="en-US" sz="1100" dirty="0" err="1"/>
              <a:t>Maddipati</a:t>
            </a:r>
            <a:r>
              <a:rPr lang="en-US" sz="1100" dirty="0"/>
              <a:t>, R, Zhao, Q, </a:t>
            </a:r>
            <a:r>
              <a:rPr lang="en-US" sz="1100" dirty="0" err="1"/>
              <a:t>Swor</a:t>
            </a:r>
            <a:r>
              <a:rPr lang="en-US" sz="1100" dirty="0"/>
              <a:t>, E, </a:t>
            </a:r>
            <a:r>
              <a:rPr lang="en-US" sz="1100" dirty="0" err="1"/>
              <a:t>Peipert</a:t>
            </a:r>
            <a:r>
              <a:rPr lang="en-US" sz="1100" dirty="0"/>
              <a:t>, J. Use of the Etonogestrel Implant and </a:t>
            </a:r>
            <a:r>
              <a:rPr lang="en-US" sz="1100" dirty="0" err="1"/>
              <a:t>Levonorgestrel</a:t>
            </a:r>
            <a:r>
              <a:rPr lang="en-US" sz="1100" dirty="0"/>
              <a:t> Intrauterine Device Beyond the U.S. Food and Drug Administration–Approved Duration </a:t>
            </a:r>
            <a:r>
              <a:rPr lang="en-US" sz="1100" i="1" dirty="0" err="1"/>
              <a:t>Obstet</a:t>
            </a:r>
            <a:r>
              <a:rPr lang="en-US" sz="1100" i="1" dirty="0"/>
              <a:t> Gynecol</a:t>
            </a:r>
            <a:r>
              <a:rPr lang="en-US" sz="1100" dirty="0"/>
              <a:t>. 2015; 125(3): 599–604</a:t>
            </a:r>
          </a:p>
          <a:p>
            <a:pPr marL="176613" indent="-176613">
              <a:buFontTx/>
              <a:buChar char="-"/>
            </a:pPr>
            <a:endParaRPr lang="en-US" altLang="en-US" dirty="0">
              <a:latin typeface="Arial" pitchFamily="34" charset="0"/>
            </a:endParaRPr>
          </a:p>
          <a:p>
            <a:pPr marL="176613" indent="-176613">
              <a:buFontTx/>
              <a:buChar char="-"/>
            </a:pPr>
            <a:endParaRPr lang="en-US" altLang="en-US" dirty="0">
              <a:latin typeface="Arial" pitchFamily="34" charset="0"/>
            </a:endParaRPr>
          </a:p>
        </p:txBody>
      </p:sp>
      <p:sp>
        <p:nvSpPr>
          <p:cNvPr id="75780"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28A2608F-4721-4B4E-A6F0-1872032CB232}" type="datetime1">
              <a:rPr lang="en-US" altLang="en-US" smtClean="0"/>
              <a:pPr eaLnBrk="1" hangingPunct="1">
                <a:spcBef>
                  <a:spcPct val="0"/>
                </a:spcBef>
              </a:pPr>
              <a:t>8/25/2020</a:t>
            </a:fld>
            <a:endParaRPr lang="en-US" altLang="en-US"/>
          </a:p>
        </p:txBody>
      </p:sp>
      <p:sp>
        <p:nvSpPr>
          <p:cNvPr id="75781"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r>
              <a:rPr lang="en-US" altLang="en-US" dirty="0"/>
              <a:t>© 2018 The Regents of the University of California. All rights reserved.</a:t>
            </a:r>
          </a:p>
        </p:txBody>
      </p:sp>
      <p:sp>
        <p:nvSpPr>
          <p:cNvPr id="75782"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3AD70A9F-8617-48E5-97F3-4951F45989D4}" type="slidenum">
              <a:rPr lang="en-US" altLang="en-US" smtClean="0"/>
              <a:pPr eaLnBrk="1" hangingPunct="1">
                <a:spcBef>
                  <a:spcPct val="0"/>
                </a:spcBef>
              </a:pPr>
              <a:t>46</a:t>
            </a:fld>
            <a:endParaRPr lang="en-US" altLang="en-US"/>
          </a:p>
        </p:txBody>
      </p:sp>
    </p:spTree>
    <p:extLst>
      <p:ext uri="{BB962C8B-B14F-4D97-AF65-F5344CB8AC3E}">
        <p14:creationId xmlns:p14="http://schemas.microsoft.com/office/powerpoint/2010/main" val="1643987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57150" y="569913"/>
            <a:ext cx="3454400" cy="1943100"/>
          </a:xfrm>
          <a:noFill/>
          <a:ln/>
        </p:spPr>
      </p:sp>
      <p:sp>
        <p:nvSpPr>
          <p:cNvPr id="74755" name="Notes Placeholder 2"/>
          <p:cNvSpPr>
            <a:spLocks noGrp="1"/>
          </p:cNvSpPr>
          <p:nvPr>
            <p:ph type="body" idx="1"/>
          </p:nvPr>
        </p:nvSpPr>
        <p:spPr>
          <a:xfrm>
            <a:off x="497524" y="2513115"/>
            <a:ext cx="6328953" cy="6464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a:buFontTx/>
              <a:buChar char="•"/>
            </a:pPr>
            <a:r>
              <a:rPr lang="en-US" altLang="en-US" dirty="0">
                <a:latin typeface="Arial" panose="020B0604020202020204" pitchFamily="34" charset="0"/>
                <a:cs typeface="Arial" panose="020B0604020202020204" pitchFamily="34" charset="0"/>
              </a:rPr>
              <a:t>BRIEF REVIEW</a:t>
            </a:r>
          </a:p>
          <a:p>
            <a:pPr>
              <a:buFontTx/>
              <a:buChar char="•"/>
            </a:pPr>
            <a:r>
              <a:rPr lang="en-US" altLang="en-US" dirty="0">
                <a:latin typeface="Arial" panose="020B0604020202020204" pitchFamily="34" charset="0"/>
                <a:cs typeface="Arial" panose="020B0604020202020204" pitchFamily="34" charset="0"/>
              </a:rPr>
              <a:t>Levonorgestrel-releasing IUD Mirena approved in 2000. Skyla introduced in 2013.  Liletta introduced in 2015.</a:t>
            </a:r>
          </a:p>
          <a:p>
            <a:pPr>
              <a:buFontTx/>
              <a:buChar char="•"/>
            </a:pPr>
            <a:endParaRPr lang="en-US" altLang="en-US" dirty="0">
              <a:latin typeface="Arial" panose="020B0604020202020204" pitchFamily="34" charset="0"/>
              <a:cs typeface="Arial" panose="020B0604020202020204" pitchFamily="34" charset="0"/>
            </a:endParaRPr>
          </a:p>
          <a:p>
            <a:pPr>
              <a:buFontTx/>
              <a:buChar char="•"/>
            </a:pPr>
            <a:r>
              <a:rPr lang="en-US" altLang="en-US" dirty="0">
                <a:latin typeface="Arial" panose="020B0604020202020204" pitchFamily="34" charset="0"/>
                <a:cs typeface="Arial" panose="020B0604020202020204" pitchFamily="34" charset="0"/>
              </a:rPr>
              <a:t>For both devices, hormone is a progestin.  Studies show that patients using these IUDs have low levels of the hormone circulating in their blood—it mostly acts locally in the uterus. </a:t>
            </a:r>
          </a:p>
          <a:p>
            <a:pPr>
              <a:buFontTx/>
              <a:buChar char="•"/>
            </a:pPr>
            <a:endParaRPr lang="en-US" altLang="en-US" dirty="0">
              <a:latin typeface="Arial" panose="020B0604020202020204" pitchFamily="34" charset="0"/>
              <a:cs typeface="Arial" panose="020B0604020202020204" pitchFamily="34" charset="0"/>
            </a:endParaRPr>
          </a:p>
          <a:p>
            <a:pPr>
              <a:buFontTx/>
              <a:buChar char="•"/>
            </a:pPr>
            <a:r>
              <a:rPr lang="en-US" altLang="en-US" dirty="0">
                <a:latin typeface="Arial" panose="020B0604020202020204" pitchFamily="34" charset="0"/>
                <a:cs typeface="Arial" panose="020B0604020202020204" pitchFamily="34" charset="0"/>
              </a:rPr>
              <a:t>Mirena is FDA approved for up to 5 years; evidence supports use up to 7 years in women age 25 or up at the time of insertion [Wu 2014]</a:t>
            </a:r>
          </a:p>
          <a:p>
            <a:pPr>
              <a:buFontTx/>
              <a:buChar char="•"/>
            </a:pPr>
            <a:endParaRPr lang="en-US" altLang="en-US" dirty="0">
              <a:latin typeface="Arial" panose="020B0604020202020204" pitchFamily="34" charset="0"/>
              <a:cs typeface="Arial" panose="020B0604020202020204" pitchFamily="34" charset="0"/>
            </a:endParaRPr>
          </a:p>
          <a:p>
            <a:pPr>
              <a:buFontTx/>
              <a:buChar char="•"/>
            </a:pPr>
            <a:r>
              <a:rPr lang="en-US" altLang="en-US" b="1" dirty="0">
                <a:latin typeface="Arial" panose="020B0604020202020204" pitchFamily="34" charset="0"/>
                <a:cs typeface="Arial" panose="020B0604020202020204" pitchFamily="34" charset="0"/>
              </a:rPr>
              <a:t>Liletta is FDA</a:t>
            </a:r>
            <a:r>
              <a:rPr lang="en-US" altLang="en-US" b="1" baseline="0" dirty="0">
                <a:latin typeface="Arial" panose="020B0604020202020204" pitchFamily="34" charset="0"/>
                <a:cs typeface="Arial" panose="020B0604020202020204" pitchFamily="34" charset="0"/>
              </a:rPr>
              <a:t> approved for 6 years; pharmacologic levels similar to Mirena supports it use up to 7 years. </a:t>
            </a:r>
            <a:r>
              <a:rPr lang="en-US" altLang="en-US" b="0" baseline="0" dirty="0">
                <a:latin typeface="Arial" panose="020B0604020202020204" pitchFamily="34" charset="0"/>
                <a:cs typeface="Arial" panose="020B0604020202020204" pitchFamily="34" charset="0"/>
              </a:rPr>
              <a:t>[</a:t>
            </a:r>
            <a:r>
              <a:rPr lang="en-US" altLang="en-US" b="0" baseline="0" dirty="0" err="1">
                <a:latin typeface="Arial" panose="020B0604020202020204" pitchFamily="34" charset="0"/>
                <a:cs typeface="Arial" panose="020B0604020202020204" pitchFamily="34" charset="0"/>
              </a:rPr>
              <a:t>Creinin</a:t>
            </a:r>
            <a:r>
              <a:rPr lang="en-US" altLang="en-US" b="0" baseline="0" dirty="0">
                <a:latin typeface="Arial" panose="020B0604020202020204" pitchFamily="34" charset="0"/>
                <a:cs typeface="Arial" panose="020B0604020202020204" pitchFamily="34" charset="0"/>
              </a:rPr>
              <a:t> 2016, </a:t>
            </a:r>
            <a:r>
              <a:rPr lang="en-US" altLang="en-US" b="0" baseline="0" dirty="0" err="1">
                <a:latin typeface="Arial" panose="020B0604020202020204" pitchFamily="34" charset="0"/>
                <a:cs typeface="Arial" panose="020B0604020202020204" pitchFamily="34" charset="0"/>
              </a:rPr>
              <a:t>McNicholas</a:t>
            </a:r>
            <a:r>
              <a:rPr lang="en-US" altLang="en-US" b="0" baseline="0" dirty="0">
                <a:latin typeface="Arial" panose="020B0604020202020204" pitchFamily="34" charset="0"/>
                <a:cs typeface="Arial" panose="020B0604020202020204" pitchFamily="34" charset="0"/>
              </a:rPr>
              <a:t> 2017]</a:t>
            </a:r>
          </a:p>
          <a:p>
            <a:pPr marL="445527" lvl="1" defTabSz="445527">
              <a:buFontTx/>
              <a:buChar char="•"/>
              <a:defRPr/>
            </a:pPr>
            <a:r>
              <a:rPr lang="en-US" sz="1100" dirty="0">
                <a:latin typeface="Arial" panose="020B0604020202020204" pitchFamily="34" charset="0"/>
                <a:cs typeface="Arial" panose="020B0604020202020204" pitchFamily="34" charset="0"/>
              </a:rPr>
              <a:t> PPFA is extrapolating from the data to begin allowing both Mirena and Liletta to 7 years in 2018. </a:t>
            </a:r>
          </a:p>
          <a:p>
            <a:pPr marL="445527" lvl="1" defTabSz="445527">
              <a:buFontTx/>
              <a:buChar char="•"/>
              <a:defRPr/>
            </a:pPr>
            <a:endParaRPr lang="en-US" sz="1100" dirty="0">
              <a:latin typeface="Arial" panose="020B0604020202020204" pitchFamily="34" charset="0"/>
              <a:cs typeface="Arial" panose="020B0604020202020204" pitchFamily="34" charset="0"/>
            </a:endParaRPr>
          </a:p>
          <a:p>
            <a:pPr defTabSz="445527">
              <a:buFontTx/>
              <a:buChar char="•"/>
              <a:defRPr/>
            </a:pPr>
            <a:r>
              <a:rPr lang="en-US" altLang="en-US" dirty="0">
                <a:latin typeface="Arial" panose="020B0604020202020204" pitchFamily="34" charset="0"/>
                <a:cs typeface="Arial" panose="020B0604020202020204" pitchFamily="34" charset="0"/>
              </a:rPr>
              <a:t>Both act mainly by thickening the cervical mucus, preventing sperm from meeting an egg.</a:t>
            </a:r>
          </a:p>
          <a:p>
            <a:pPr defTabSz="445527">
              <a:buFontTx/>
              <a:buChar char="•"/>
              <a:defRPr/>
            </a:pPr>
            <a:endParaRPr lang="en-US" altLang="en-US" dirty="0">
              <a:latin typeface="Arial" panose="020B0604020202020204" pitchFamily="34" charset="0"/>
              <a:cs typeface="Arial" panose="020B0604020202020204" pitchFamily="34" charset="0"/>
            </a:endParaRPr>
          </a:p>
          <a:p>
            <a:pPr>
              <a:buFontTx/>
              <a:buChar char="•"/>
            </a:pPr>
            <a:r>
              <a:rPr lang="en-US" altLang="en-US" dirty="0">
                <a:latin typeface="Arial" panose="020B0604020202020204" pitchFamily="34" charset="0"/>
                <a:cs typeface="Arial" panose="020B0604020202020204" pitchFamily="34" charset="0"/>
              </a:rPr>
              <a:t>No estrogen!  Therefore none of the contraindications for estrogen, e.g. migraines, hypertension or smoking.</a:t>
            </a:r>
          </a:p>
          <a:p>
            <a:pPr>
              <a:buFontTx/>
              <a:buChar char="•"/>
            </a:pPr>
            <a:endParaRPr lang="en-US" altLang="en-US" dirty="0">
              <a:latin typeface="Arial" panose="020B0604020202020204" pitchFamily="34" charset="0"/>
              <a:cs typeface="Arial" panose="020B0604020202020204" pitchFamily="34" charset="0"/>
            </a:endParaRPr>
          </a:p>
          <a:p>
            <a:pPr>
              <a:buFontTx/>
              <a:buChar char="•"/>
            </a:pPr>
            <a:r>
              <a:rPr lang="en-US" altLang="en-US" dirty="0">
                <a:latin typeface="Arial" panose="020B0604020202020204" pitchFamily="34" charset="0"/>
                <a:cs typeface="Arial" panose="020B0604020202020204" pitchFamily="34" charset="0"/>
              </a:rPr>
              <a:t>Suppresses menstruation, making periods lighter, less painful, less frequent. </a:t>
            </a:r>
          </a:p>
          <a:p>
            <a:pPr>
              <a:buFontTx/>
              <a:buChar char="•"/>
            </a:pPr>
            <a:endParaRPr lang="en-US" altLang="en-US" dirty="0">
              <a:latin typeface="Arial" panose="020B0604020202020204" pitchFamily="34" charset="0"/>
              <a:cs typeface="Arial" panose="020B0604020202020204" pitchFamily="34" charset="0"/>
            </a:endParaRPr>
          </a:p>
          <a:p>
            <a:pPr>
              <a:buFontTx/>
              <a:buChar char="•"/>
            </a:pPr>
            <a:r>
              <a:rPr lang="en-US" altLang="en-US" dirty="0">
                <a:latin typeface="Arial" panose="020B0604020202020204" pitchFamily="34" charset="0"/>
                <a:cs typeface="Arial" panose="020B0604020202020204" pitchFamily="34" charset="0"/>
              </a:rPr>
              <a:t>Improves anemia. Mirena is indicated for treatment of menorrhagia.</a:t>
            </a:r>
          </a:p>
          <a:p>
            <a:pPr>
              <a:buFontTx/>
              <a:buChar char="•"/>
            </a:pPr>
            <a:endParaRPr lang="en-US" altLang="en-US" dirty="0">
              <a:latin typeface="Arial" panose="020B0604020202020204" pitchFamily="34" charset="0"/>
              <a:cs typeface="Arial" panose="020B0604020202020204" pitchFamily="34" charset="0"/>
            </a:endParaRPr>
          </a:p>
          <a:p>
            <a:pPr>
              <a:buFontTx/>
              <a:buChar char="•"/>
            </a:pPr>
            <a:r>
              <a:rPr lang="en-US" altLang="en-US" dirty="0">
                <a:latin typeface="Arial" panose="020B0604020202020204" pitchFamily="34" charset="0"/>
                <a:cs typeface="Arial" panose="020B0604020202020204" pitchFamily="34" charset="0"/>
              </a:rPr>
              <a:t>Differences between these IUDs: </a:t>
            </a:r>
          </a:p>
          <a:p>
            <a:pPr lvl="1" indent="-97451">
              <a:buFontTx/>
              <a:buChar char="-"/>
            </a:pPr>
            <a:r>
              <a:rPr lang="en-US" altLang="en-US" dirty="0">
                <a:latin typeface="Arial" panose="020B0604020202020204" pitchFamily="34" charset="0"/>
                <a:cs typeface="Arial" panose="020B0604020202020204" pitchFamily="34" charset="0"/>
              </a:rPr>
              <a:t>Skyla has a slightly smaller frame and slightly narrower inserter. Not clear whether there is a clinically significant difference for insertion or use.</a:t>
            </a:r>
          </a:p>
          <a:p>
            <a:pPr lvl="1" indent="-97451">
              <a:buFontTx/>
              <a:buChar char="-"/>
            </a:pPr>
            <a:r>
              <a:rPr lang="en-US" altLang="en-US" dirty="0">
                <a:latin typeface="Arial" panose="020B0604020202020204" pitchFamily="34" charset="0"/>
                <a:cs typeface="Arial" panose="020B0604020202020204" pitchFamily="34" charset="0"/>
              </a:rPr>
              <a:t>It was tested among women who have not had a child, so the manufacturer is able to advertise Skyla directly to them. </a:t>
            </a:r>
          </a:p>
          <a:p>
            <a:pPr lvl="1" indent="-97451">
              <a:buFontTx/>
              <a:buChar char="-"/>
            </a:pPr>
            <a:r>
              <a:rPr lang="en-US" altLang="en-US" dirty="0">
                <a:latin typeface="Arial" panose="020B0604020202020204" pitchFamily="34" charset="0"/>
                <a:cs typeface="Arial" panose="020B0604020202020204" pitchFamily="34" charset="0"/>
              </a:rPr>
              <a:t>Skyla has a slightly lower dose of progestin, which results in different bleeding patterns—we’ll get into those details later.</a:t>
            </a:r>
          </a:p>
          <a:p>
            <a:endParaRPr lang="en-US" altLang="en-US" sz="1000" dirty="0">
              <a:latin typeface="Arial" panose="020B0604020202020204" pitchFamily="34" charset="0"/>
              <a:cs typeface="Arial" panose="020B0604020202020204" pitchFamily="34" charset="0"/>
            </a:endParaRPr>
          </a:p>
          <a:p>
            <a:r>
              <a:rPr lang="en-US" altLang="en-US" sz="1000" u="sng" dirty="0">
                <a:latin typeface="Arial" panose="020B0604020202020204" pitchFamily="34" charset="0"/>
                <a:cs typeface="Arial" panose="020B0604020202020204" pitchFamily="34" charset="0"/>
              </a:rPr>
              <a:t>References:</a:t>
            </a:r>
          </a:p>
          <a:p>
            <a:r>
              <a:rPr lang="en-US" sz="1000" dirty="0">
                <a:latin typeface="Arial" panose="020B0604020202020204" pitchFamily="34" charset="0"/>
                <a:cs typeface="Arial" panose="020B0604020202020204" pitchFamily="34" charset="0"/>
              </a:rPr>
              <a:t>-</a:t>
            </a:r>
            <a:r>
              <a:rPr lang="en-US" sz="1000" dirty="0" err="1">
                <a:latin typeface="Arial" panose="020B0604020202020204" pitchFamily="34" charset="0"/>
                <a:cs typeface="Arial" panose="020B0604020202020204" pitchFamily="34" charset="0"/>
              </a:rPr>
              <a:t>Creinin</a:t>
            </a:r>
            <a:r>
              <a:rPr lang="en-US" sz="1000" dirty="0">
                <a:latin typeface="Arial" panose="020B0604020202020204" pitchFamily="34" charset="0"/>
                <a:cs typeface="Arial" panose="020B0604020202020204" pitchFamily="34" charset="0"/>
              </a:rPr>
              <a:t>, M et al. (2016). </a:t>
            </a:r>
            <a:r>
              <a:rPr lang="en-US" sz="1000" u="sng" dirty="0" err="1">
                <a:latin typeface="Arial" panose="020B0604020202020204" pitchFamily="34" charset="0"/>
                <a:cs typeface="Arial" panose="020B0604020202020204" pitchFamily="34" charset="0"/>
                <a:hlinkClick r:id="rId3"/>
              </a:rPr>
              <a:t>Levonorgestrel</a:t>
            </a:r>
            <a:r>
              <a:rPr lang="en-US" sz="1000" u="sng" dirty="0">
                <a:latin typeface="Arial" panose="020B0604020202020204" pitchFamily="34" charset="0"/>
                <a:cs typeface="Arial" panose="020B0604020202020204" pitchFamily="34" charset="0"/>
                <a:hlinkClick r:id="rId3"/>
              </a:rPr>
              <a:t> Release Rates Over 5 Years with the Liletta® 52-mg Intrauterine System.</a:t>
            </a:r>
            <a:r>
              <a:rPr lang="en-US" sz="100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Contraception 94</a:t>
            </a:r>
            <a:r>
              <a:rPr lang="en-US" sz="1000" dirty="0">
                <a:latin typeface="Arial" panose="020B0604020202020204" pitchFamily="34" charset="0"/>
                <a:cs typeface="Arial" panose="020B0604020202020204" pitchFamily="34" charset="0"/>
              </a:rPr>
              <a:t>, 353 - 356.</a:t>
            </a:r>
          </a:p>
          <a:p>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McNicholas</a:t>
            </a:r>
            <a:r>
              <a:rPr lang="en-US" sz="1000" dirty="0">
                <a:latin typeface="Arial" panose="020B0604020202020204" pitchFamily="34" charset="0"/>
                <a:cs typeface="Arial" panose="020B0604020202020204" pitchFamily="34" charset="0"/>
              </a:rPr>
              <a:t> C, </a:t>
            </a:r>
            <a:r>
              <a:rPr lang="en-US" sz="1000" dirty="0" err="1">
                <a:latin typeface="Arial" panose="020B0604020202020204" pitchFamily="34" charset="0"/>
                <a:cs typeface="Arial" panose="020B0604020202020204" pitchFamily="34" charset="0"/>
              </a:rPr>
              <a:t>Swor</a:t>
            </a:r>
            <a:r>
              <a:rPr lang="en-US" sz="1000" dirty="0">
                <a:latin typeface="Arial" panose="020B0604020202020204" pitchFamily="34" charset="0"/>
                <a:cs typeface="Arial" panose="020B0604020202020204" pitchFamily="34" charset="0"/>
              </a:rPr>
              <a:t> E, Wan L et al. (2017). Prolonged Use of the Etonogestrel Implant and </a:t>
            </a:r>
            <a:r>
              <a:rPr lang="en-US" sz="1000" dirty="0" err="1">
                <a:latin typeface="Arial" panose="020B0604020202020204" pitchFamily="34" charset="0"/>
                <a:cs typeface="Arial" panose="020B0604020202020204" pitchFamily="34" charset="0"/>
              </a:rPr>
              <a:t>Levonorgestrel</a:t>
            </a:r>
            <a:r>
              <a:rPr lang="en-US" sz="1000" dirty="0">
                <a:latin typeface="Arial" panose="020B0604020202020204" pitchFamily="34" charset="0"/>
                <a:cs typeface="Arial" panose="020B0604020202020204" pitchFamily="34" charset="0"/>
              </a:rPr>
              <a:t> Intrauterine Device: 2 Years Beyond Food and Drug Administration–Approved Duration.</a:t>
            </a:r>
            <a:r>
              <a:rPr lang="en-US" sz="1000" i="1" dirty="0">
                <a:latin typeface="Arial" panose="020B0604020202020204" pitchFamily="34" charset="0"/>
                <a:cs typeface="Arial" panose="020B0604020202020204" pitchFamily="34" charset="0"/>
              </a:rPr>
              <a:t> American Journal of Obstetrics &amp; Gynecology 586</a:t>
            </a:r>
            <a:r>
              <a:rPr lang="en-US" sz="1000" dirty="0">
                <a:latin typeface="Arial" panose="020B0604020202020204" pitchFamily="34" charset="0"/>
                <a:cs typeface="Arial" panose="020B0604020202020204" pitchFamily="34" charset="0"/>
              </a:rPr>
              <a:t>, 1-6.</a:t>
            </a:r>
          </a:p>
          <a:p>
            <a:pPr defTabSz="445527">
              <a:defRPr/>
            </a:pPr>
            <a:r>
              <a:rPr lang="en-US" altLang="en-US" sz="1000" dirty="0">
                <a:latin typeface="Arial" panose="020B0604020202020204" pitchFamily="34" charset="0"/>
                <a:cs typeface="Arial" panose="020B0604020202020204" pitchFamily="34" charset="0"/>
              </a:rPr>
              <a:t>-Wu JP, Pickle S. Extended use of the intrauterine device: a literature review and recommendations for clinical practice. Contraception 2014; 89(6): 495-503.</a:t>
            </a:r>
            <a:endParaRPr lang="en-US" altLang="en-US" dirty="0">
              <a:latin typeface="Arial" panose="020B0604020202020204" pitchFamily="34" charset="0"/>
              <a:cs typeface="Arial" panose="020B0604020202020204" pitchFamily="34" charset="0"/>
            </a:endParaRPr>
          </a:p>
        </p:txBody>
      </p:sp>
      <p:sp>
        <p:nvSpPr>
          <p:cNvPr id="74756"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75EE9DB3-1D32-410C-B29E-4362C5C07FB4}" type="datetime1">
              <a:rPr lang="en-US" altLang="en-US" smtClean="0"/>
              <a:pPr eaLnBrk="1" hangingPunct="1">
                <a:spcBef>
                  <a:spcPct val="0"/>
                </a:spcBef>
              </a:pPr>
              <a:t>8/25/2020</a:t>
            </a:fld>
            <a:endParaRPr lang="en-US" altLang="en-US"/>
          </a:p>
        </p:txBody>
      </p:sp>
      <p:sp>
        <p:nvSpPr>
          <p:cNvPr id="74757"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r>
              <a:rPr lang="en-US" altLang="en-US" dirty="0"/>
              <a:t>© 2018 The Regents of the University of California. All rights reserved.</a:t>
            </a:r>
          </a:p>
        </p:txBody>
      </p:sp>
      <p:sp>
        <p:nvSpPr>
          <p:cNvPr id="74758"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F0506EA9-72A4-481E-B4B5-6A2B382C9E0F}" type="slidenum">
              <a:rPr lang="en-US" altLang="en-US" smtClean="0"/>
              <a:pPr eaLnBrk="1" hangingPunct="1">
                <a:spcBef>
                  <a:spcPct val="0"/>
                </a:spcBef>
              </a:pPr>
              <a:t>47</a:t>
            </a:fld>
            <a:endParaRPr lang="en-US" altLang="en-US"/>
          </a:p>
        </p:txBody>
      </p:sp>
    </p:spTree>
    <p:extLst>
      <p:ext uri="{BB962C8B-B14F-4D97-AF65-F5344CB8AC3E}">
        <p14:creationId xmlns:p14="http://schemas.microsoft.com/office/powerpoint/2010/main" val="1757619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260350" y="609600"/>
            <a:ext cx="3960813" cy="2227263"/>
          </a:xfrm>
          <a:noFill/>
          <a:ln/>
        </p:spPr>
      </p:sp>
      <p:sp>
        <p:nvSpPr>
          <p:cNvPr id="90115" name="Notes Placeholder 2"/>
          <p:cNvSpPr>
            <a:spLocks noGrp="1"/>
          </p:cNvSpPr>
          <p:nvPr>
            <p:ph type="body" idx="1"/>
          </p:nvPr>
        </p:nvSpPr>
        <p:spPr>
          <a:xfrm>
            <a:off x="651846" y="2837848"/>
            <a:ext cx="6247864" cy="61912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176310" indent="-176310"/>
            <a:r>
              <a:rPr lang="en-US" altLang="en-US" u="sng" dirty="0">
                <a:latin typeface="Arial" pitchFamily="34" charset="0"/>
              </a:rPr>
              <a:t>Lauren – how to address satisfaction vs continuation rates!?</a:t>
            </a:r>
          </a:p>
          <a:p>
            <a:pPr marL="176310" indent="-176310"/>
            <a:r>
              <a:rPr lang="en-US" altLang="en-US" u="sng" dirty="0">
                <a:latin typeface="Arial" pitchFamily="34" charset="0"/>
              </a:rPr>
              <a:t>Talking Points:</a:t>
            </a:r>
          </a:p>
          <a:p>
            <a:pPr marL="176310" indent="-176310"/>
            <a:endParaRPr lang="en-US" altLang="en-US" dirty="0">
              <a:latin typeface="Arial" pitchFamily="34" charset="0"/>
            </a:endParaRPr>
          </a:p>
          <a:p>
            <a:pPr marL="176310" indent="-176310">
              <a:buFontTx/>
              <a:buChar char="•"/>
            </a:pPr>
            <a:r>
              <a:rPr lang="en-US" altLang="en-US" dirty="0">
                <a:latin typeface="Arial" pitchFamily="34" charset="0"/>
              </a:rPr>
              <a:t>Other misperceptions grew from the idea that IUDs are too risky, e.g. IUDs are not suitable for women who have not yet had a child.  </a:t>
            </a:r>
          </a:p>
          <a:p>
            <a:pPr marL="176310" indent="-176310">
              <a:buFontTx/>
              <a:buChar char="•"/>
            </a:pPr>
            <a:endParaRPr lang="en-US" altLang="en-US" dirty="0">
              <a:latin typeface="Arial" pitchFamily="34" charset="0"/>
            </a:endParaRPr>
          </a:p>
          <a:p>
            <a:pPr marL="176310" indent="-176310">
              <a:buFontTx/>
              <a:buChar char="•"/>
            </a:pPr>
            <a:r>
              <a:rPr lang="en-US" altLang="en-US" dirty="0">
                <a:latin typeface="Arial" pitchFamily="34" charset="0"/>
              </a:rPr>
              <a:t>Restricting nulliparous women</a:t>
            </a:r>
            <a:r>
              <a:rPr lang="ja-JP" altLang="en-US" dirty="0">
                <a:latin typeface="Arial" pitchFamily="34" charset="0"/>
              </a:rPr>
              <a:t>’</a:t>
            </a:r>
            <a:r>
              <a:rPr lang="en-US" altLang="ja-JP" dirty="0">
                <a:latin typeface="Arial" pitchFamily="34" charset="0"/>
              </a:rPr>
              <a:t>s access to IUDs is not evidence-based.  </a:t>
            </a:r>
          </a:p>
          <a:p>
            <a:pPr marL="176310" indent="-176310">
              <a:buFontTx/>
              <a:buChar char="•"/>
            </a:pPr>
            <a:endParaRPr lang="en-US" altLang="ja-JP" dirty="0">
              <a:latin typeface="Arial" pitchFamily="34" charset="0"/>
            </a:endParaRPr>
          </a:p>
          <a:p>
            <a:pPr marL="176310" indent="-176310">
              <a:buFontTx/>
              <a:buChar char="•"/>
            </a:pPr>
            <a:r>
              <a:rPr lang="en-US" altLang="en-US" dirty="0">
                <a:latin typeface="Arial" pitchFamily="34" charset="0"/>
              </a:rPr>
              <a:t>No evidence that nulliparous women find IUDs less acceptable: effectiveness and continuation rates are similar for nulliparous and multiparous women, regardless of age.       </a:t>
            </a:r>
          </a:p>
          <a:p>
            <a:pPr marL="176310" indent="-176310">
              <a:buFontTx/>
              <a:buChar char="•"/>
            </a:pPr>
            <a:endParaRPr lang="en-US" altLang="en-US" dirty="0">
              <a:latin typeface="Arial" pitchFamily="34" charset="0"/>
            </a:endParaRPr>
          </a:p>
          <a:p>
            <a:pPr marL="176310" indent="-176310">
              <a:buFontTx/>
              <a:buChar char="•"/>
            </a:pPr>
            <a:r>
              <a:rPr lang="en-US" altLang="en-US" dirty="0">
                <a:latin typeface="Arial" pitchFamily="34" charset="0"/>
              </a:rPr>
              <a:t>Expulsion rates may be slightly higher, particularly among adolescents [Madden 2014], but this is not a reason to restrict access. </a:t>
            </a:r>
          </a:p>
          <a:p>
            <a:pPr marL="176310" indent="-176310"/>
            <a:r>
              <a:rPr lang="en-US" altLang="en-US" dirty="0">
                <a:latin typeface="Arial" pitchFamily="34" charset="0"/>
              </a:rPr>
              <a:t> </a:t>
            </a:r>
          </a:p>
          <a:p>
            <a:pPr marL="176310" indent="-176310"/>
            <a:r>
              <a:rPr lang="en-US" altLang="en-US" sz="1000" u="sng" dirty="0">
                <a:latin typeface="Arial" pitchFamily="34" charset="0"/>
              </a:rPr>
              <a:t>References:</a:t>
            </a:r>
            <a:endParaRPr lang="en-US" altLang="en-US" sz="1000" dirty="0">
              <a:latin typeface="Arial" pitchFamily="34" charset="0"/>
            </a:endParaRPr>
          </a:p>
          <a:p>
            <a:pPr marL="176310" indent="-176310"/>
            <a:r>
              <a:rPr lang="en-US" altLang="en-US" sz="1000" dirty="0">
                <a:latin typeface="Arial" pitchFamily="34" charset="0"/>
              </a:rPr>
              <a:t>- </a:t>
            </a:r>
            <a:r>
              <a:rPr lang="en-US" altLang="en-US" sz="1000" dirty="0" err="1">
                <a:latin typeface="Arial" pitchFamily="34" charset="0"/>
              </a:rPr>
              <a:t>Veldhuis</a:t>
            </a:r>
            <a:r>
              <a:rPr lang="en-US" altLang="en-US" sz="1000" dirty="0">
                <a:latin typeface="Arial" pitchFamily="34" charset="0"/>
              </a:rPr>
              <a:t> HM, Voss AG, </a:t>
            </a:r>
            <a:r>
              <a:rPr lang="en-US" altLang="en-US" sz="1000" dirty="0" err="1">
                <a:latin typeface="Arial" pitchFamily="34" charset="0"/>
              </a:rPr>
              <a:t>Lagro</a:t>
            </a:r>
            <a:r>
              <a:rPr lang="en-US" altLang="en-US" sz="1000" dirty="0">
                <a:latin typeface="Arial" pitchFamily="34" charset="0"/>
              </a:rPr>
              <a:t>-Janssen AL. Complications of the intrauterine device in nulliparous &amp; parous women. </a:t>
            </a:r>
            <a:r>
              <a:rPr lang="en-US" altLang="en-US" sz="1000" i="1" dirty="0">
                <a:latin typeface="Arial" pitchFamily="34" charset="0"/>
              </a:rPr>
              <a:t>European Journal of General Practice </a:t>
            </a:r>
            <a:r>
              <a:rPr lang="en-US" altLang="en-US" sz="1000" dirty="0">
                <a:latin typeface="Arial" pitchFamily="34" charset="0"/>
              </a:rPr>
              <a:t>2004;</a:t>
            </a:r>
            <a:r>
              <a:rPr lang="en-US" altLang="en-US" sz="1000" i="1" dirty="0">
                <a:latin typeface="Arial" pitchFamily="34" charset="0"/>
              </a:rPr>
              <a:t> </a:t>
            </a:r>
            <a:r>
              <a:rPr lang="en-US" altLang="en-US" sz="1000" dirty="0">
                <a:latin typeface="Arial" pitchFamily="34" charset="0"/>
              </a:rPr>
              <a:t>10(3): 82-7.</a:t>
            </a:r>
          </a:p>
          <a:p>
            <a:pPr marL="176310" indent="-176310"/>
            <a:r>
              <a:rPr lang="en-US" altLang="en-US" sz="1000" dirty="0">
                <a:latin typeface="Arial" pitchFamily="34" charset="0"/>
              </a:rPr>
              <a:t>- </a:t>
            </a:r>
            <a:r>
              <a:rPr lang="en-US" altLang="en-US" sz="1000" dirty="0" err="1">
                <a:latin typeface="Arial" pitchFamily="34" charset="0"/>
              </a:rPr>
              <a:t>Suhonen</a:t>
            </a:r>
            <a:r>
              <a:rPr lang="en-US" altLang="en-US" sz="1000" dirty="0">
                <a:latin typeface="Arial" pitchFamily="34" charset="0"/>
              </a:rPr>
              <a:t> S, </a:t>
            </a:r>
            <a:r>
              <a:rPr lang="en-US" altLang="en-US" sz="1000" i="1" dirty="0">
                <a:latin typeface="Arial" pitchFamily="34" charset="0"/>
              </a:rPr>
              <a:t>et al</a:t>
            </a:r>
            <a:r>
              <a:rPr lang="en-US" altLang="en-US" sz="1000" dirty="0">
                <a:latin typeface="Arial" pitchFamily="34" charset="0"/>
              </a:rPr>
              <a:t>. Clinical performance of a </a:t>
            </a:r>
            <a:r>
              <a:rPr lang="en-US" altLang="en-US" sz="1000" dirty="0" err="1">
                <a:latin typeface="Arial" pitchFamily="34" charset="0"/>
              </a:rPr>
              <a:t>levonorgestrel</a:t>
            </a:r>
            <a:r>
              <a:rPr lang="en-US" altLang="en-US" sz="1000" dirty="0">
                <a:latin typeface="Arial" pitchFamily="34" charset="0"/>
              </a:rPr>
              <a:t>-releasing intrauterine system and oral contraceptives in young nulliparous women: a comparative study. </a:t>
            </a:r>
            <a:r>
              <a:rPr lang="en-US" altLang="en-US" sz="1000" i="1" dirty="0">
                <a:latin typeface="Arial" pitchFamily="34" charset="0"/>
              </a:rPr>
              <a:t>Contraception </a:t>
            </a:r>
            <a:r>
              <a:rPr lang="en-US" altLang="en-US" sz="1000" dirty="0">
                <a:latin typeface="Arial" pitchFamily="34" charset="0"/>
              </a:rPr>
              <a:t>2004; 69(5): 407-12.</a:t>
            </a:r>
          </a:p>
          <a:p>
            <a:pPr marL="176310" indent="-176310"/>
            <a:r>
              <a:rPr lang="en-US" altLang="en-US" sz="1000" dirty="0">
                <a:latin typeface="Arial" pitchFamily="34" charset="0"/>
              </a:rPr>
              <a:t>- </a:t>
            </a:r>
            <a:r>
              <a:rPr lang="en-US" altLang="en-US" sz="1000" dirty="0" err="1">
                <a:latin typeface="Arial" pitchFamily="34" charset="0"/>
              </a:rPr>
              <a:t>Thonneau</a:t>
            </a:r>
            <a:r>
              <a:rPr lang="en-US" altLang="en-US" sz="1000" dirty="0">
                <a:latin typeface="Arial" pitchFamily="34" charset="0"/>
              </a:rPr>
              <a:t> P, </a:t>
            </a:r>
            <a:r>
              <a:rPr lang="en-US" altLang="en-US" sz="1000" i="1" dirty="0">
                <a:latin typeface="Arial" pitchFamily="34" charset="0"/>
              </a:rPr>
              <a:t>et al</a:t>
            </a:r>
            <a:r>
              <a:rPr lang="en-US" altLang="en-US" sz="1000" dirty="0">
                <a:latin typeface="Arial" pitchFamily="34" charset="0"/>
              </a:rPr>
              <a:t>. Risk factors for IUD failure: results of a large </a:t>
            </a:r>
            <a:r>
              <a:rPr lang="en-US" altLang="en-US" sz="1000" dirty="0" err="1">
                <a:latin typeface="Arial" pitchFamily="34" charset="0"/>
              </a:rPr>
              <a:t>multicentre</a:t>
            </a:r>
            <a:r>
              <a:rPr lang="en-US" altLang="en-US" sz="1000" dirty="0">
                <a:latin typeface="Arial" pitchFamily="34" charset="0"/>
              </a:rPr>
              <a:t> case-control study. </a:t>
            </a:r>
            <a:r>
              <a:rPr lang="en-US" altLang="en-US" sz="1000" i="1" dirty="0">
                <a:latin typeface="Arial" pitchFamily="34" charset="0"/>
              </a:rPr>
              <a:t>Human </a:t>
            </a:r>
            <a:r>
              <a:rPr lang="en-US" altLang="en-US" sz="1000" i="1" dirty="0" err="1">
                <a:latin typeface="Arial" pitchFamily="34" charset="0"/>
              </a:rPr>
              <a:t>Reprod</a:t>
            </a:r>
            <a:r>
              <a:rPr lang="en-US" altLang="en-US" sz="1000" i="1" dirty="0">
                <a:latin typeface="Arial" pitchFamily="34" charset="0"/>
              </a:rPr>
              <a:t> </a:t>
            </a:r>
            <a:r>
              <a:rPr lang="en-US" altLang="en-US" sz="1000" dirty="0">
                <a:latin typeface="Arial" pitchFamily="34" charset="0"/>
              </a:rPr>
              <a:t>2006;</a:t>
            </a:r>
            <a:r>
              <a:rPr lang="en-US" altLang="en-US" sz="1000" i="1" dirty="0">
                <a:latin typeface="Arial" pitchFamily="34" charset="0"/>
              </a:rPr>
              <a:t> </a:t>
            </a:r>
            <a:r>
              <a:rPr lang="en-US" altLang="en-US" sz="1000" dirty="0">
                <a:latin typeface="Arial" pitchFamily="34" charset="0"/>
              </a:rPr>
              <a:t>21(10): 2612-6. </a:t>
            </a:r>
          </a:p>
          <a:p>
            <a:pPr marL="176310" indent="-176310">
              <a:buFontTx/>
              <a:buChar char="-"/>
            </a:pPr>
            <a:r>
              <a:rPr lang="en-US" altLang="en-US" sz="1000" dirty="0">
                <a:latin typeface="Arial" pitchFamily="34" charset="0"/>
              </a:rPr>
              <a:t>ACOG. Committee opinion no. 539: adolescents and long-acting reversible contraception: implants and intrauterine devices. </a:t>
            </a:r>
            <a:r>
              <a:rPr lang="en-US" altLang="en-US" sz="1000" i="1" dirty="0" err="1">
                <a:latin typeface="Arial" pitchFamily="34" charset="0"/>
              </a:rPr>
              <a:t>Obstet</a:t>
            </a:r>
            <a:r>
              <a:rPr lang="en-US" altLang="en-US" sz="1000" i="1" dirty="0">
                <a:latin typeface="Arial" pitchFamily="34" charset="0"/>
              </a:rPr>
              <a:t> Gynecol</a:t>
            </a:r>
            <a:r>
              <a:rPr lang="en-US" altLang="en-US" sz="1000" dirty="0">
                <a:latin typeface="Arial" pitchFamily="34" charset="0"/>
              </a:rPr>
              <a:t>. 2012 Oct;120(4):983-8.</a:t>
            </a:r>
          </a:p>
          <a:p>
            <a:r>
              <a:rPr lang="en-US" dirty="0">
                <a:hlinkClick r:id="rId3" invalidUrl="https://www.ncbi.nlm.nih.gov/pubmed/?term=Madden T[Author]&amp;cauthor=true&amp;cauthor_uid=25198262"/>
              </a:rPr>
              <a:t>-Madden T</a:t>
            </a:r>
            <a:r>
              <a:rPr lang="en-US" dirty="0"/>
              <a:t>, </a:t>
            </a:r>
            <a:r>
              <a:rPr lang="en-US" dirty="0" err="1">
                <a:hlinkClick r:id="rId4" invalidUrl="https://www.ncbi.nlm.nih.gov/pubmed/?term=McNicholas C[Author]&amp;cauthor=true&amp;cauthor_uid=25198262"/>
              </a:rPr>
              <a:t>McNicholas</a:t>
            </a:r>
            <a:r>
              <a:rPr lang="en-US" dirty="0">
                <a:hlinkClick r:id="rId4" invalidUrl="https://www.ncbi.nlm.nih.gov/pubmed/?term=McNicholas C[Author]&amp;cauthor=true&amp;cauthor_uid=25198262"/>
              </a:rPr>
              <a:t> C</a:t>
            </a:r>
            <a:r>
              <a:rPr lang="en-US" dirty="0"/>
              <a:t>, </a:t>
            </a:r>
            <a:r>
              <a:rPr lang="en-US" dirty="0">
                <a:hlinkClick r:id="rId5" invalidUrl="https://www.ncbi.nlm.nih.gov/pubmed/?term=Zhao Q[Author]&amp;cauthor=true&amp;cauthor_uid=25198262"/>
              </a:rPr>
              <a:t>Zhao Q</a:t>
            </a:r>
            <a:r>
              <a:rPr lang="en-US" dirty="0"/>
              <a:t>, </a:t>
            </a:r>
            <a:r>
              <a:rPr lang="en-US" dirty="0" err="1">
                <a:hlinkClick r:id="rId6" invalidUrl="https://www.ncbi.nlm.nih.gov/pubmed/?term=Secura GM[Author]&amp;cauthor=true&amp;cauthor_uid=25198262"/>
              </a:rPr>
              <a:t>Secura</a:t>
            </a:r>
            <a:r>
              <a:rPr lang="en-US" dirty="0">
                <a:hlinkClick r:id="rId6" invalidUrl="https://www.ncbi.nlm.nih.gov/pubmed/?term=Secura GM[Author]&amp;cauthor=true&amp;cauthor_uid=25198262"/>
              </a:rPr>
              <a:t> GM</a:t>
            </a:r>
            <a:r>
              <a:rPr lang="en-US" dirty="0"/>
              <a:t>, </a:t>
            </a:r>
            <a:r>
              <a:rPr lang="en-US" dirty="0">
                <a:hlinkClick r:id="rId7" invalidUrl="https://www.ncbi.nlm.nih.gov/pubmed/?term=Eisenberg DL[Author]&amp;cauthor=true&amp;cauthor_uid=25198262"/>
              </a:rPr>
              <a:t>Eisenberg DL</a:t>
            </a:r>
            <a:r>
              <a:rPr lang="en-US" dirty="0"/>
              <a:t>, </a:t>
            </a:r>
            <a:r>
              <a:rPr lang="en-US" dirty="0" err="1">
                <a:hlinkClick r:id="rId8" invalidUrl="https://www.ncbi.nlm.nih.gov/pubmed/?term=Peipert JF[Author]&amp;cauthor=true&amp;cauthor_uid=25198262"/>
              </a:rPr>
              <a:t>Peipert</a:t>
            </a:r>
            <a:r>
              <a:rPr lang="en-US" dirty="0">
                <a:hlinkClick r:id="rId8" invalidUrl="https://www.ncbi.nlm.nih.gov/pubmed/?term=Peipert JF[Author]&amp;cauthor=true&amp;cauthor_uid=25198262"/>
              </a:rPr>
              <a:t> JF</a:t>
            </a:r>
            <a:r>
              <a:rPr lang="en-US" dirty="0"/>
              <a:t>. Association of age and parity with intrauterine device expulsion. </a:t>
            </a:r>
            <a:r>
              <a:rPr lang="en-US" i="1" dirty="0" err="1"/>
              <a:t>Obstet</a:t>
            </a:r>
            <a:r>
              <a:rPr lang="en-US" i="1" dirty="0"/>
              <a:t> </a:t>
            </a:r>
            <a:r>
              <a:rPr lang="en-US" i="1" dirty="0" err="1"/>
              <a:t>Gynecol</a:t>
            </a:r>
            <a:r>
              <a:rPr lang="en-US" dirty="0"/>
              <a:t> 2014: 124(4): 718-26.</a:t>
            </a:r>
          </a:p>
        </p:txBody>
      </p:sp>
      <p:sp>
        <p:nvSpPr>
          <p:cNvPr id="90116"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56998" indent="-291154" eaLnBrk="0" hangingPunct="0">
              <a:spcBef>
                <a:spcPct val="30000"/>
              </a:spcBef>
              <a:defRPr sz="1100">
                <a:solidFill>
                  <a:schemeClr val="tx1"/>
                </a:solidFill>
                <a:latin typeface="Arial" pitchFamily="34" charset="0"/>
                <a:ea typeface="MS PGothic" pitchFamily="34" charset="-128"/>
              </a:defRPr>
            </a:lvl2pPr>
            <a:lvl3pPr marL="1164613" indent="-232923" eaLnBrk="0" hangingPunct="0">
              <a:spcBef>
                <a:spcPct val="30000"/>
              </a:spcBef>
              <a:defRPr sz="1100">
                <a:solidFill>
                  <a:schemeClr val="tx1"/>
                </a:solidFill>
                <a:latin typeface="Arial" pitchFamily="34" charset="0"/>
                <a:ea typeface="MS PGothic" pitchFamily="34" charset="-128"/>
              </a:defRPr>
            </a:lvl3pPr>
            <a:lvl4pPr marL="1630458" indent="-232923" eaLnBrk="0" hangingPunct="0">
              <a:spcBef>
                <a:spcPct val="30000"/>
              </a:spcBef>
              <a:defRPr sz="1100">
                <a:solidFill>
                  <a:schemeClr val="tx1"/>
                </a:solidFill>
                <a:latin typeface="Arial" pitchFamily="34" charset="0"/>
                <a:ea typeface="MS PGothic" pitchFamily="34" charset="-128"/>
              </a:defRPr>
            </a:lvl4pPr>
            <a:lvl5pPr marL="2096304" indent="-232923" eaLnBrk="0" hangingPunct="0">
              <a:spcBef>
                <a:spcPct val="30000"/>
              </a:spcBef>
              <a:defRPr sz="1100">
                <a:solidFill>
                  <a:schemeClr val="tx1"/>
                </a:solidFill>
                <a:latin typeface="Arial" pitchFamily="34" charset="0"/>
                <a:ea typeface="MS PGothic" pitchFamily="34" charset="-128"/>
              </a:defRPr>
            </a:lvl5pPr>
            <a:lvl6pPr marL="2562149" indent="-232923" eaLnBrk="0" fontAlgn="base" hangingPunct="0">
              <a:spcBef>
                <a:spcPct val="30000"/>
              </a:spcBef>
              <a:spcAft>
                <a:spcPct val="0"/>
              </a:spcAft>
              <a:defRPr sz="1100">
                <a:solidFill>
                  <a:schemeClr val="tx1"/>
                </a:solidFill>
                <a:latin typeface="Arial" pitchFamily="34" charset="0"/>
                <a:ea typeface="MS PGothic" pitchFamily="34" charset="-128"/>
              </a:defRPr>
            </a:lvl6pPr>
            <a:lvl7pPr marL="3027995" indent="-232923" eaLnBrk="0" fontAlgn="base" hangingPunct="0">
              <a:spcBef>
                <a:spcPct val="30000"/>
              </a:spcBef>
              <a:spcAft>
                <a:spcPct val="0"/>
              </a:spcAft>
              <a:defRPr sz="1100">
                <a:solidFill>
                  <a:schemeClr val="tx1"/>
                </a:solidFill>
                <a:latin typeface="Arial" pitchFamily="34" charset="0"/>
                <a:ea typeface="MS PGothic" pitchFamily="34" charset="-128"/>
              </a:defRPr>
            </a:lvl7pPr>
            <a:lvl8pPr marL="3493839" indent="-232923" eaLnBrk="0" fontAlgn="base" hangingPunct="0">
              <a:spcBef>
                <a:spcPct val="30000"/>
              </a:spcBef>
              <a:spcAft>
                <a:spcPct val="0"/>
              </a:spcAft>
              <a:defRPr sz="1100">
                <a:solidFill>
                  <a:schemeClr val="tx1"/>
                </a:solidFill>
                <a:latin typeface="Arial" pitchFamily="34" charset="0"/>
                <a:ea typeface="MS PGothic" pitchFamily="34" charset="-128"/>
              </a:defRPr>
            </a:lvl8pPr>
            <a:lvl9pPr marL="3959685" indent="-232923"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DA7D877A-9B23-4AF9-B1D7-BEBBCE4ADDC9}" type="datetime1">
              <a:rPr lang="en-US" altLang="en-US" smtClean="0"/>
              <a:pPr eaLnBrk="1" hangingPunct="1">
                <a:spcBef>
                  <a:spcPct val="0"/>
                </a:spcBef>
              </a:pPr>
              <a:t>8/25/2020</a:t>
            </a:fld>
            <a:endParaRPr lang="en-US" altLang="en-US"/>
          </a:p>
        </p:txBody>
      </p:sp>
      <p:sp>
        <p:nvSpPr>
          <p:cNvPr id="90117"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56998" indent="-291154" eaLnBrk="0" hangingPunct="0">
              <a:spcBef>
                <a:spcPct val="30000"/>
              </a:spcBef>
              <a:defRPr sz="1100">
                <a:solidFill>
                  <a:schemeClr val="tx1"/>
                </a:solidFill>
                <a:latin typeface="Arial" pitchFamily="34" charset="0"/>
                <a:ea typeface="MS PGothic" pitchFamily="34" charset="-128"/>
              </a:defRPr>
            </a:lvl2pPr>
            <a:lvl3pPr marL="1164613" indent="-232923" eaLnBrk="0" hangingPunct="0">
              <a:spcBef>
                <a:spcPct val="30000"/>
              </a:spcBef>
              <a:defRPr sz="1100">
                <a:solidFill>
                  <a:schemeClr val="tx1"/>
                </a:solidFill>
                <a:latin typeface="Arial" pitchFamily="34" charset="0"/>
                <a:ea typeface="MS PGothic" pitchFamily="34" charset="-128"/>
              </a:defRPr>
            </a:lvl3pPr>
            <a:lvl4pPr marL="1630458" indent="-232923" eaLnBrk="0" hangingPunct="0">
              <a:spcBef>
                <a:spcPct val="30000"/>
              </a:spcBef>
              <a:defRPr sz="1100">
                <a:solidFill>
                  <a:schemeClr val="tx1"/>
                </a:solidFill>
                <a:latin typeface="Arial" pitchFamily="34" charset="0"/>
                <a:ea typeface="MS PGothic" pitchFamily="34" charset="-128"/>
              </a:defRPr>
            </a:lvl4pPr>
            <a:lvl5pPr marL="2096304" indent="-232923" eaLnBrk="0" hangingPunct="0">
              <a:spcBef>
                <a:spcPct val="30000"/>
              </a:spcBef>
              <a:defRPr sz="1100">
                <a:solidFill>
                  <a:schemeClr val="tx1"/>
                </a:solidFill>
                <a:latin typeface="Arial" pitchFamily="34" charset="0"/>
                <a:ea typeface="MS PGothic" pitchFamily="34" charset="-128"/>
              </a:defRPr>
            </a:lvl5pPr>
            <a:lvl6pPr marL="2562149" indent="-232923" eaLnBrk="0" fontAlgn="base" hangingPunct="0">
              <a:spcBef>
                <a:spcPct val="30000"/>
              </a:spcBef>
              <a:spcAft>
                <a:spcPct val="0"/>
              </a:spcAft>
              <a:defRPr sz="1100">
                <a:solidFill>
                  <a:schemeClr val="tx1"/>
                </a:solidFill>
                <a:latin typeface="Arial" pitchFamily="34" charset="0"/>
                <a:ea typeface="MS PGothic" pitchFamily="34" charset="-128"/>
              </a:defRPr>
            </a:lvl6pPr>
            <a:lvl7pPr marL="3027995" indent="-232923" eaLnBrk="0" fontAlgn="base" hangingPunct="0">
              <a:spcBef>
                <a:spcPct val="30000"/>
              </a:spcBef>
              <a:spcAft>
                <a:spcPct val="0"/>
              </a:spcAft>
              <a:defRPr sz="1100">
                <a:solidFill>
                  <a:schemeClr val="tx1"/>
                </a:solidFill>
                <a:latin typeface="Arial" pitchFamily="34" charset="0"/>
                <a:ea typeface="MS PGothic" pitchFamily="34" charset="-128"/>
              </a:defRPr>
            </a:lvl7pPr>
            <a:lvl8pPr marL="3493839" indent="-232923" eaLnBrk="0" fontAlgn="base" hangingPunct="0">
              <a:spcBef>
                <a:spcPct val="30000"/>
              </a:spcBef>
              <a:spcAft>
                <a:spcPct val="0"/>
              </a:spcAft>
              <a:defRPr sz="1100">
                <a:solidFill>
                  <a:schemeClr val="tx1"/>
                </a:solidFill>
                <a:latin typeface="Arial" pitchFamily="34" charset="0"/>
                <a:ea typeface="MS PGothic" pitchFamily="34" charset="-128"/>
              </a:defRPr>
            </a:lvl8pPr>
            <a:lvl9pPr marL="3959685" indent="-232923"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r>
              <a:rPr lang="en-US" altLang="en-US" dirty="0"/>
              <a:t>© 2018 The Regents of the University of California. All rights reserved.</a:t>
            </a:r>
          </a:p>
        </p:txBody>
      </p:sp>
      <p:sp>
        <p:nvSpPr>
          <p:cNvPr id="90118"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56998" indent="-291154" eaLnBrk="0" hangingPunct="0">
              <a:spcBef>
                <a:spcPct val="30000"/>
              </a:spcBef>
              <a:defRPr sz="1100">
                <a:solidFill>
                  <a:schemeClr val="tx1"/>
                </a:solidFill>
                <a:latin typeface="Arial" pitchFamily="34" charset="0"/>
                <a:ea typeface="MS PGothic" pitchFamily="34" charset="-128"/>
              </a:defRPr>
            </a:lvl2pPr>
            <a:lvl3pPr marL="1164613" indent="-232923" eaLnBrk="0" hangingPunct="0">
              <a:spcBef>
                <a:spcPct val="30000"/>
              </a:spcBef>
              <a:defRPr sz="1100">
                <a:solidFill>
                  <a:schemeClr val="tx1"/>
                </a:solidFill>
                <a:latin typeface="Arial" pitchFamily="34" charset="0"/>
                <a:ea typeface="MS PGothic" pitchFamily="34" charset="-128"/>
              </a:defRPr>
            </a:lvl3pPr>
            <a:lvl4pPr marL="1630458" indent="-232923" eaLnBrk="0" hangingPunct="0">
              <a:spcBef>
                <a:spcPct val="30000"/>
              </a:spcBef>
              <a:defRPr sz="1100">
                <a:solidFill>
                  <a:schemeClr val="tx1"/>
                </a:solidFill>
                <a:latin typeface="Arial" pitchFamily="34" charset="0"/>
                <a:ea typeface="MS PGothic" pitchFamily="34" charset="-128"/>
              </a:defRPr>
            </a:lvl4pPr>
            <a:lvl5pPr marL="2096304" indent="-232923" eaLnBrk="0" hangingPunct="0">
              <a:spcBef>
                <a:spcPct val="30000"/>
              </a:spcBef>
              <a:defRPr sz="1100">
                <a:solidFill>
                  <a:schemeClr val="tx1"/>
                </a:solidFill>
                <a:latin typeface="Arial" pitchFamily="34" charset="0"/>
                <a:ea typeface="MS PGothic" pitchFamily="34" charset="-128"/>
              </a:defRPr>
            </a:lvl5pPr>
            <a:lvl6pPr marL="2562149" indent="-232923" eaLnBrk="0" fontAlgn="base" hangingPunct="0">
              <a:spcBef>
                <a:spcPct val="30000"/>
              </a:spcBef>
              <a:spcAft>
                <a:spcPct val="0"/>
              </a:spcAft>
              <a:defRPr sz="1100">
                <a:solidFill>
                  <a:schemeClr val="tx1"/>
                </a:solidFill>
                <a:latin typeface="Arial" pitchFamily="34" charset="0"/>
                <a:ea typeface="MS PGothic" pitchFamily="34" charset="-128"/>
              </a:defRPr>
            </a:lvl6pPr>
            <a:lvl7pPr marL="3027995" indent="-232923" eaLnBrk="0" fontAlgn="base" hangingPunct="0">
              <a:spcBef>
                <a:spcPct val="30000"/>
              </a:spcBef>
              <a:spcAft>
                <a:spcPct val="0"/>
              </a:spcAft>
              <a:defRPr sz="1100">
                <a:solidFill>
                  <a:schemeClr val="tx1"/>
                </a:solidFill>
                <a:latin typeface="Arial" pitchFamily="34" charset="0"/>
                <a:ea typeface="MS PGothic" pitchFamily="34" charset="-128"/>
              </a:defRPr>
            </a:lvl7pPr>
            <a:lvl8pPr marL="3493839" indent="-232923" eaLnBrk="0" fontAlgn="base" hangingPunct="0">
              <a:spcBef>
                <a:spcPct val="30000"/>
              </a:spcBef>
              <a:spcAft>
                <a:spcPct val="0"/>
              </a:spcAft>
              <a:defRPr sz="1100">
                <a:solidFill>
                  <a:schemeClr val="tx1"/>
                </a:solidFill>
                <a:latin typeface="Arial" pitchFamily="34" charset="0"/>
                <a:ea typeface="MS PGothic" pitchFamily="34" charset="-128"/>
              </a:defRPr>
            </a:lvl8pPr>
            <a:lvl9pPr marL="3959685" indent="-232923"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CF0F39EA-1D5D-4950-AA76-085060E41713}" type="slidenum">
              <a:rPr lang="en-US" altLang="en-US" smtClean="0"/>
              <a:pPr eaLnBrk="1" hangingPunct="1">
                <a:spcBef>
                  <a:spcPct val="0"/>
                </a:spcBef>
              </a:pPr>
              <a:t>49</a:t>
            </a:fld>
            <a:endParaRPr lang="en-US" altLang="en-US"/>
          </a:p>
        </p:txBody>
      </p:sp>
      <p:sp>
        <p:nvSpPr>
          <p:cNvPr id="90119" name="Header Placeholder 5"/>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56998" indent="-291154" eaLnBrk="0" hangingPunct="0">
              <a:spcBef>
                <a:spcPct val="30000"/>
              </a:spcBef>
              <a:defRPr sz="1100">
                <a:solidFill>
                  <a:schemeClr val="tx1"/>
                </a:solidFill>
                <a:latin typeface="Arial" pitchFamily="34" charset="0"/>
                <a:ea typeface="MS PGothic" pitchFamily="34" charset="-128"/>
              </a:defRPr>
            </a:lvl2pPr>
            <a:lvl3pPr marL="1164613" indent="-232923" eaLnBrk="0" hangingPunct="0">
              <a:spcBef>
                <a:spcPct val="30000"/>
              </a:spcBef>
              <a:defRPr sz="1100">
                <a:solidFill>
                  <a:schemeClr val="tx1"/>
                </a:solidFill>
                <a:latin typeface="Arial" pitchFamily="34" charset="0"/>
                <a:ea typeface="MS PGothic" pitchFamily="34" charset="-128"/>
              </a:defRPr>
            </a:lvl3pPr>
            <a:lvl4pPr marL="1630458" indent="-232923" eaLnBrk="0" hangingPunct="0">
              <a:spcBef>
                <a:spcPct val="30000"/>
              </a:spcBef>
              <a:defRPr sz="1100">
                <a:solidFill>
                  <a:schemeClr val="tx1"/>
                </a:solidFill>
                <a:latin typeface="Arial" pitchFamily="34" charset="0"/>
                <a:ea typeface="MS PGothic" pitchFamily="34" charset="-128"/>
              </a:defRPr>
            </a:lvl4pPr>
            <a:lvl5pPr marL="2096304" indent="-232923" eaLnBrk="0" hangingPunct="0">
              <a:spcBef>
                <a:spcPct val="30000"/>
              </a:spcBef>
              <a:defRPr sz="1100">
                <a:solidFill>
                  <a:schemeClr val="tx1"/>
                </a:solidFill>
                <a:latin typeface="Arial" pitchFamily="34" charset="0"/>
                <a:ea typeface="MS PGothic" pitchFamily="34" charset="-128"/>
              </a:defRPr>
            </a:lvl5pPr>
            <a:lvl6pPr marL="2562149" indent="-232923" eaLnBrk="0" fontAlgn="base" hangingPunct="0">
              <a:spcBef>
                <a:spcPct val="30000"/>
              </a:spcBef>
              <a:spcAft>
                <a:spcPct val="0"/>
              </a:spcAft>
              <a:defRPr sz="1100">
                <a:solidFill>
                  <a:schemeClr val="tx1"/>
                </a:solidFill>
                <a:latin typeface="Arial" pitchFamily="34" charset="0"/>
                <a:ea typeface="MS PGothic" pitchFamily="34" charset="-128"/>
              </a:defRPr>
            </a:lvl6pPr>
            <a:lvl7pPr marL="3027995" indent="-232923" eaLnBrk="0" fontAlgn="base" hangingPunct="0">
              <a:spcBef>
                <a:spcPct val="30000"/>
              </a:spcBef>
              <a:spcAft>
                <a:spcPct val="0"/>
              </a:spcAft>
              <a:defRPr sz="1100">
                <a:solidFill>
                  <a:schemeClr val="tx1"/>
                </a:solidFill>
                <a:latin typeface="Arial" pitchFamily="34" charset="0"/>
                <a:ea typeface="MS PGothic" pitchFamily="34" charset="-128"/>
              </a:defRPr>
            </a:lvl7pPr>
            <a:lvl8pPr marL="3493839" indent="-232923" eaLnBrk="0" fontAlgn="base" hangingPunct="0">
              <a:spcBef>
                <a:spcPct val="30000"/>
              </a:spcBef>
              <a:spcAft>
                <a:spcPct val="0"/>
              </a:spcAft>
              <a:defRPr sz="1100">
                <a:solidFill>
                  <a:schemeClr val="tx1"/>
                </a:solidFill>
                <a:latin typeface="Arial" pitchFamily="34" charset="0"/>
                <a:ea typeface="MS PGothic" pitchFamily="34" charset="-128"/>
              </a:defRPr>
            </a:lvl8pPr>
            <a:lvl9pPr marL="3959685" indent="-232923"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r>
              <a:rPr lang="en-US" altLang="en-US" dirty="0">
                <a:cs typeface="Arial" pitchFamily="34" charset="0"/>
              </a:rPr>
              <a:t>UCSF Bixby Center</a:t>
            </a:r>
          </a:p>
        </p:txBody>
      </p:sp>
    </p:spTree>
    <p:extLst>
      <p:ext uri="{BB962C8B-B14F-4D97-AF65-F5344CB8AC3E}">
        <p14:creationId xmlns:p14="http://schemas.microsoft.com/office/powerpoint/2010/main" val="373761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E6EA2A-5DB2-6E46-BD20-4D35A67B251E}" type="slidenum">
              <a:rPr lang="en-US" smtClean="0"/>
              <a:pPr/>
              <a:t>50</a:t>
            </a:fld>
            <a:endParaRPr lang="en-US"/>
          </a:p>
        </p:txBody>
      </p:sp>
    </p:spTree>
    <p:extLst>
      <p:ext uri="{BB962C8B-B14F-4D97-AF65-F5344CB8AC3E}">
        <p14:creationId xmlns:p14="http://schemas.microsoft.com/office/powerpoint/2010/main" val="1549206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chat, unmute, raised hands for questions, sharing barriers and solutions about minor consent and confidentiality for repro health services</a:t>
            </a:r>
          </a:p>
        </p:txBody>
      </p:sp>
      <p:sp>
        <p:nvSpPr>
          <p:cNvPr id="4" name="Slide Number Placeholder 3"/>
          <p:cNvSpPr>
            <a:spLocks noGrp="1"/>
          </p:cNvSpPr>
          <p:nvPr>
            <p:ph type="sldNum" sz="quarter" idx="10"/>
          </p:nvPr>
        </p:nvSpPr>
        <p:spPr/>
        <p:txBody>
          <a:bodyPr/>
          <a:lstStyle/>
          <a:p>
            <a:fld id="{A7E6EA2A-5DB2-6E46-BD20-4D35A67B251E}" type="slidenum">
              <a:rPr lang="en-US" smtClean="0"/>
              <a:pPr/>
              <a:t>51</a:t>
            </a:fld>
            <a:endParaRPr lang="en-US"/>
          </a:p>
        </p:txBody>
      </p:sp>
    </p:spTree>
    <p:extLst>
      <p:ext uri="{BB962C8B-B14F-4D97-AF65-F5344CB8AC3E}">
        <p14:creationId xmlns:p14="http://schemas.microsoft.com/office/powerpoint/2010/main" val="350355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500" dirty="0">
                <a:ea typeface="ＭＳ Ｐゴシック" pitchFamily="34" charset="-128"/>
              </a:rPr>
              <a:t>Thank the group for their participation and ask if it was helpful.</a:t>
            </a:r>
          </a:p>
          <a:p>
            <a:r>
              <a:rPr lang="en-US" altLang="en-US" sz="1500" dirty="0">
                <a:ea typeface="ＭＳ Ｐゴシック" pitchFamily="34" charset="-128"/>
              </a:rPr>
              <a:t>Remind them that it</a:t>
            </a:r>
            <a:r>
              <a:rPr lang="ja-JP" altLang="en-US" sz="1500" dirty="0">
                <a:ea typeface="ＭＳ Ｐゴシック" pitchFamily="34" charset="-128"/>
              </a:rPr>
              <a:t>’</a:t>
            </a:r>
            <a:r>
              <a:rPr lang="en-US" altLang="ja-JP" sz="1500" dirty="0">
                <a:ea typeface="ＭＳ Ｐゴシック" pitchFamily="34" charset="-128"/>
              </a:rPr>
              <a:t>s best to practice with each other rather than on real clients!</a:t>
            </a:r>
          </a:p>
          <a:p>
            <a:endParaRPr lang="en-US" altLang="en-US" sz="1500" dirty="0">
              <a:ea typeface="ＭＳ Ｐゴシック" pitchFamily="34" charset="-128"/>
            </a:endParaRPr>
          </a:p>
          <a:p>
            <a:pPr marL="243565" indent="-243565">
              <a:buFont typeface="+mj-lt"/>
              <a:buAutoNum type="arabicPeriod"/>
            </a:pPr>
            <a:r>
              <a:rPr lang="en-US" altLang="en-US" sz="1500" dirty="0">
                <a:cs typeface="Helvetica Neue Light"/>
              </a:rPr>
              <a:t>Focus on building rapport and the </a:t>
            </a:r>
            <a:r>
              <a:rPr lang="en-US" altLang="en-US" sz="1500" i="1" dirty="0">
                <a:cs typeface="Helvetica Neue Light"/>
              </a:rPr>
              <a:t>process</a:t>
            </a:r>
            <a:r>
              <a:rPr lang="en-US" altLang="en-US" sz="1500" dirty="0">
                <a:cs typeface="Helvetica Neue Light"/>
              </a:rPr>
              <a:t> of counseling rather than on any specific method or specific outcome.</a:t>
            </a:r>
          </a:p>
          <a:p>
            <a:pPr marL="243565" indent="-243565" defTabSz="487131">
              <a:buFont typeface="+mj-lt"/>
              <a:buAutoNum type="arabicPeriod"/>
              <a:defRPr/>
            </a:pPr>
            <a:r>
              <a:rPr lang="en-US" altLang="en-US" sz="1500" dirty="0">
                <a:cs typeface="Helvetica Neue Light"/>
              </a:rPr>
              <a:t>Keep individual patient priorities at the forefront during contraceptive counseling. </a:t>
            </a:r>
          </a:p>
          <a:p>
            <a:pPr marL="243565" indent="-243565" defTabSz="487131">
              <a:buFont typeface="+mj-lt"/>
              <a:buAutoNum type="arabicPeriod"/>
              <a:defRPr/>
            </a:pPr>
            <a:r>
              <a:rPr lang="en-US" altLang="en-US" sz="1600" dirty="0">
                <a:ea typeface="ＭＳ Ｐゴシック" pitchFamily="34" charset="-128"/>
              </a:rPr>
              <a:t>Patients can have their IUD removed any time, for any reason.</a:t>
            </a:r>
          </a:p>
          <a:p>
            <a:pPr defTabSz="487131">
              <a:defRPr/>
            </a:pPr>
            <a:endParaRPr lang="en-US" altLang="en-US" sz="1500" dirty="0">
              <a:cs typeface="Helvetica Neue Light"/>
            </a:endParaRPr>
          </a:p>
          <a:p>
            <a:pPr defTabSz="487131">
              <a:defRPr/>
            </a:pPr>
            <a:endParaRPr lang="en-US" altLang="en-US" sz="1300" dirty="0">
              <a:latin typeface="Helvetica Neue Light"/>
              <a:cs typeface="Helvetica Neue Light"/>
            </a:endParaRPr>
          </a:p>
          <a:p>
            <a:pPr eaLnBrk="1" hangingPunct="1">
              <a:buNone/>
            </a:pPr>
            <a:endParaRPr lang="en-US" altLang="en-US" sz="1300" i="1" dirty="0">
              <a:latin typeface="Helvetica Neue Light"/>
              <a:cs typeface="Helvetica Neue Light"/>
            </a:endParaRPr>
          </a:p>
          <a:p>
            <a:pPr marL="232889" indent="-232889">
              <a:buAutoNum type="arabicPeriod"/>
            </a:pPr>
            <a:endParaRPr lang="en-US" altLang="en-US" dirty="0">
              <a:ea typeface="ＭＳ Ｐゴシック" pitchFamily="34" charset="-128"/>
            </a:endParaRPr>
          </a:p>
        </p:txBody>
      </p:sp>
      <p:sp>
        <p:nvSpPr>
          <p:cNvPr id="6" name="Footer Placeholder 5"/>
          <p:cNvSpPr>
            <a:spLocks noGrp="1"/>
          </p:cNvSpPr>
          <p:nvPr>
            <p:ph type="ftr" sz="quarter" idx="4"/>
          </p:nvPr>
        </p:nvSpPr>
        <p:spPr/>
        <p:txBody>
          <a:bodyPr/>
          <a:lstStyle/>
          <a:p>
            <a:pPr>
              <a:defRPr/>
            </a:pPr>
            <a:r>
              <a:rPr lang="en-US" dirty="0"/>
              <a:t>UCSF Bixby Center LARC Training</a:t>
            </a:r>
          </a:p>
        </p:txBody>
      </p:sp>
      <p:sp>
        <p:nvSpPr>
          <p:cNvPr id="56325" name="Header Placeholder 6"/>
          <p:cNvSpPr>
            <a:spLocks noGrp="1"/>
          </p:cNvSpPr>
          <p:nvPr>
            <p:ph type="hdr" sz="quarter"/>
          </p:nvPr>
        </p:nvSpPr>
        <p:spPr>
          <a:xfrm>
            <a:off x="1" y="0"/>
            <a:ext cx="3240363" cy="48806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lstStyle>
            <a:lvl1pPr eaLnBrk="0" hangingPunct="0">
              <a:spcBef>
                <a:spcPct val="30000"/>
              </a:spcBef>
              <a:defRPr sz="1300">
                <a:solidFill>
                  <a:schemeClr val="tx1"/>
                </a:solidFill>
                <a:latin typeface="Arial" charset="0"/>
                <a:ea typeface="ＭＳ Ｐゴシック" pitchFamily="34" charset="-128"/>
              </a:defRPr>
            </a:lvl1pPr>
            <a:lvl2pPr marL="756603" indent="-290226" eaLnBrk="0" hangingPunct="0">
              <a:spcBef>
                <a:spcPct val="30000"/>
              </a:spcBef>
              <a:defRPr sz="1300">
                <a:solidFill>
                  <a:schemeClr val="tx1"/>
                </a:solidFill>
                <a:latin typeface="Arial" charset="0"/>
                <a:ea typeface="ＭＳ Ｐゴシック" pitchFamily="34" charset="-128"/>
              </a:defRPr>
            </a:lvl2pPr>
            <a:lvl3pPr marL="1164264" indent="-231511" eaLnBrk="0" hangingPunct="0">
              <a:spcBef>
                <a:spcPct val="30000"/>
              </a:spcBef>
              <a:defRPr sz="1300">
                <a:solidFill>
                  <a:schemeClr val="tx1"/>
                </a:solidFill>
                <a:latin typeface="Arial" charset="0"/>
                <a:ea typeface="ＭＳ Ｐゴシック" pitchFamily="34" charset="-128"/>
              </a:defRPr>
            </a:lvl3pPr>
            <a:lvl4pPr marL="1628963" indent="-231511" eaLnBrk="0" hangingPunct="0">
              <a:spcBef>
                <a:spcPct val="30000"/>
              </a:spcBef>
              <a:defRPr sz="1300">
                <a:solidFill>
                  <a:schemeClr val="tx1"/>
                </a:solidFill>
                <a:latin typeface="Arial" charset="0"/>
                <a:ea typeface="ＭＳ Ｐゴシック" pitchFamily="34" charset="-128"/>
              </a:defRPr>
            </a:lvl4pPr>
            <a:lvl5pPr marL="2095339" indent="-231511" eaLnBrk="0" hangingPunct="0">
              <a:spcBef>
                <a:spcPct val="30000"/>
              </a:spcBef>
              <a:defRPr sz="1300">
                <a:solidFill>
                  <a:schemeClr val="tx1"/>
                </a:solidFill>
                <a:latin typeface="Arial" charset="0"/>
                <a:ea typeface="ＭＳ Ｐゴシック" pitchFamily="34" charset="-128"/>
              </a:defRPr>
            </a:lvl5pPr>
            <a:lvl6pPr marL="2578493" indent="-231511" eaLnBrk="0" fontAlgn="base" hangingPunct="0">
              <a:spcBef>
                <a:spcPct val="30000"/>
              </a:spcBef>
              <a:spcAft>
                <a:spcPct val="0"/>
              </a:spcAft>
              <a:defRPr sz="1300">
                <a:solidFill>
                  <a:schemeClr val="tx1"/>
                </a:solidFill>
                <a:latin typeface="Arial" charset="0"/>
                <a:ea typeface="ＭＳ Ｐゴシック" pitchFamily="34" charset="-128"/>
              </a:defRPr>
            </a:lvl6pPr>
            <a:lvl7pPr marL="3061645" indent="-231511" eaLnBrk="0" fontAlgn="base" hangingPunct="0">
              <a:spcBef>
                <a:spcPct val="30000"/>
              </a:spcBef>
              <a:spcAft>
                <a:spcPct val="0"/>
              </a:spcAft>
              <a:defRPr sz="1300">
                <a:solidFill>
                  <a:schemeClr val="tx1"/>
                </a:solidFill>
                <a:latin typeface="Arial" charset="0"/>
                <a:ea typeface="ＭＳ Ｐゴシック" pitchFamily="34" charset="-128"/>
              </a:defRPr>
            </a:lvl7pPr>
            <a:lvl8pPr marL="3544797" indent="-231511" eaLnBrk="0" fontAlgn="base" hangingPunct="0">
              <a:spcBef>
                <a:spcPct val="30000"/>
              </a:spcBef>
              <a:spcAft>
                <a:spcPct val="0"/>
              </a:spcAft>
              <a:defRPr sz="1300">
                <a:solidFill>
                  <a:schemeClr val="tx1"/>
                </a:solidFill>
                <a:latin typeface="Arial" charset="0"/>
                <a:ea typeface="ＭＳ Ｐゴシック" pitchFamily="34" charset="-128"/>
              </a:defRPr>
            </a:lvl8pPr>
            <a:lvl9pPr marL="4027949" indent="-231511" eaLnBrk="0" fontAlgn="base" hangingPunct="0">
              <a:spcBef>
                <a:spcPct val="30000"/>
              </a:spcBef>
              <a:spcAft>
                <a:spcPct val="0"/>
              </a:spcAft>
              <a:defRPr sz="1300">
                <a:solidFill>
                  <a:schemeClr val="tx1"/>
                </a:solidFill>
                <a:latin typeface="Arial" charset="0"/>
                <a:ea typeface="ＭＳ Ｐゴシック" pitchFamily="34" charset="-128"/>
              </a:defRPr>
            </a:lvl9pPr>
          </a:lstStyle>
          <a:p>
            <a:pPr defTabSz="492444" eaLnBrk="1" hangingPunct="1">
              <a:spcBef>
                <a:spcPct val="0"/>
              </a:spcBef>
              <a:defRPr/>
            </a:pPr>
            <a:r>
              <a:rPr lang="en-US" altLang="en-US" dirty="0">
                <a:solidFill>
                  <a:prstClr val="black"/>
                </a:solidFill>
              </a:rPr>
              <a:t>Integrating IUDs and Implants into Contraceptive Counseling</a:t>
            </a:r>
          </a:p>
        </p:txBody>
      </p:sp>
      <p:sp>
        <p:nvSpPr>
          <p:cNvPr id="56326" name="Date Placeholder 4"/>
          <p:cNvSpPr txBox="1">
            <a:spLocks noGrp="1"/>
          </p:cNvSpPr>
          <p:nvPr/>
        </p:nvSpPr>
        <p:spPr bwMode="auto">
          <a:xfrm>
            <a:off x="4235030" y="0"/>
            <a:ext cx="3241040" cy="48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3" tIns="46572" rIns="93143" bIns="46572"/>
          <a:lstStyle>
            <a:lvl1pPr eaLnBrk="0" hangingPunct="0">
              <a:spcBef>
                <a:spcPct val="30000"/>
              </a:spcBef>
              <a:defRPr sz="1200">
                <a:solidFill>
                  <a:schemeClr val="tx1"/>
                </a:solidFill>
                <a:latin typeface="Arial" charset="0"/>
                <a:ea typeface="ＭＳ Ｐゴシック" pitchFamily="34" charset="-128"/>
              </a:defRPr>
            </a:lvl1pPr>
            <a:lvl2pPr marL="742950" indent="-285750" eaLnBrk="0" hangingPunct="0">
              <a:spcBef>
                <a:spcPct val="30000"/>
              </a:spcBef>
              <a:defRPr sz="1200">
                <a:solidFill>
                  <a:schemeClr val="tx1"/>
                </a:solidFill>
                <a:latin typeface="Arial" charset="0"/>
                <a:ea typeface="ＭＳ Ｐゴシック" pitchFamily="34" charset="-128"/>
              </a:defRPr>
            </a:lvl2pPr>
            <a:lvl3pPr marL="1143000" indent="-228600" eaLnBrk="0" hangingPunct="0">
              <a:spcBef>
                <a:spcPct val="30000"/>
              </a:spcBef>
              <a:defRPr sz="1200">
                <a:solidFill>
                  <a:schemeClr val="tx1"/>
                </a:solidFill>
                <a:latin typeface="Arial" charset="0"/>
                <a:ea typeface="ＭＳ Ｐゴシック" pitchFamily="34" charset="-128"/>
              </a:defRPr>
            </a:lvl3pPr>
            <a:lvl4pPr marL="1600200" indent="-228600" eaLnBrk="0" hangingPunct="0">
              <a:spcBef>
                <a:spcPct val="30000"/>
              </a:spcBef>
              <a:defRPr sz="1200">
                <a:solidFill>
                  <a:schemeClr val="tx1"/>
                </a:solidFill>
                <a:latin typeface="Arial" charset="0"/>
                <a:ea typeface="ＭＳ Ｐゴシック" pitchFamily="34" charset="-128"/>
              </a:defRPr>
            </a:lvl4pPr>
            <a:lvl5pPr marL="2057400" indent="-228600" eaLnBrk="0" hangingPunct="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lgn="r" eaLnBrk="1" hangingPunct="1">
              <a:spcBef>
                <a:spcPct val="0"/>
              </a:spcBef>
            </a:pPr>
            <a:fld id="{03B760D7-B3B0-41D8-95E8-1F33D088D452}" type="datetime1">
              <a:rPr lang="en-US" altLang="en-US"/>
              <a:pPr algn="r" eaLnBrk="1" hangingPunct="1">
                <a:spcBef>
                  <a:spcPct val="0"/>
                </a:spcBef>
              </a:pPr>
              <a:t>8/25/2020</a:t>
            </a:fld>
            <a:endParaRPr lang="en-US" altLang="en-US" dirty="0"/>
          </a:p>
        </p:txBody>
      </p:sp>
    </p:spTree>
    <p:extLst>
      <p:ext uri="{BB962C8B-B14F-4D97-AF65-F5344CB8AC3E}">
        <p14:creationId xmlns:p14="http://schemas.microsoft.com/office/powerpoint/2010/main" val="207492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ability to make personal decisions about whether and when to have a child is a human right regardless of income, race or ethnicity.</a:t>
            </a:r>
          </a:p>
          <a:p>
            <a:endParaRPr lang="en-US" dirty="0"/>
          </a:p>
          <a:p>
            <a:r>
              <a:rPr lang="en-US" dirty="0"/>
              <a:t>Delicate balance between protecting unfettered access to contraceptive and preventing abuse, and being encouraging versus coercing. </a:t>
            </a:r>
          </a:p>
          <a:p>
            <a:endParaRPr lang="en-US" dirty="0"/>
          </a:p>
          <a:p>
            <a:r>
              <a:rPr lang="en-US" dirty="0"/>
              <a:t>When providing reproductive care, it is essential to ensure patient’s choices are not only fully informed but completely voluntary. </a:t>
            </a:r>
          </a:p>
          <a:p>
            <a:endParaRPr lang="en-US" dirty="0"/>
          </a:p>
        </p:txBody>
      </p:sp>
      <p:sp>
        <p:nvSpPr>
          <p:cNvPr id="4" name="Slide Number Placeholder 3"/>
          <p:cNvSpPr>
            <a:spLocks noGrp="1"/>
          </p:cNvSpPr>
          <p:nvPr>
            <p:ph type="sldNum" sz="quarter" idx="5"/>
          </p:nvPr>
        </p:nvSpPr>
        <p:spPr/>
        <p:txBody>
          <a:bodyPr/>
          <a:lstStyle/>
          <a:p>
            <a:fld id="{57EEF87F-B9DE-408C-B455-C1C4506C7357}" type="slidenum">
              <a:rPr lang="en-US" smtClean="0"/>
              <a:t>5</a:t>
            </a:fld>
            <a:endParaRPr lang="en-US"/>
          </a:p>
        </p:txBody>
      </p:sp>
    </p:spTree>
    <p:extLst>
      <p:ext uri="{BB962C8B-B14F-4D97-AF65-F5344CB8AC3E}">
        <p14:creationId xmlns:p14="http://schemas.microsoft.com/office/powerpoint/2010/main" val="1011713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A7E6EA2A-5DB2-6E46-BD20-4D35A67B251E}" type="slidenum">
              <a:rPr lang="en-US" smtClean="0"/>
              <a:pPr/>
              <a:t>53</a:t>
            </a:fld>
            <a:endParaRPr lang="en-US"/>
          </a:p>
        </p:txBody>
      </p:sp>
    </p:spTree>
    <p:extLst>
      <p:ext uri="{BB962C8B-B14F-4D97-AF65-F5344CB8AC3E}">
        <p14:creationId xmlns:p14="http://schemas.microsoft.com/office/powerpoint/2010/main" val="897337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on this presentation to support/help answer pharmacy related questions</a:t>
            </a:r>
          </a:p>
          <a:p>
            <a:r>
              <a:rPr lang="en-US" dirty="0"/>
              <a:t>Have Alex &amp; Amy introduce themselves</a:t>
            </a:r>
          </a:p>
          <a:p>
            <a:endParaRPr lang="en-US" dirty="0"/>
          </a:p>
        </p:txBody>
      </p:sp>
      <p:sp>
        <p:nvSpPr>
          <p:cNvPr id="4" name="Slide Number Placeholder 3"/>
          <p:cNvSpPr>
            <a:spLocks noGrp="1"/>
          </p:cNvSpPr>
          <p:nvPr>
            <p:ph type="sldNum" sz="quarter" idx="5"/>
          </p:nvPr>
        </p:nvSpPr>
        <p:spPr/>
        <p:txBody>
          <a:bodyPr/>
          <a:lstStyle/>
          <a:p>
            <a:fld id="{57EEF87F-B9DE-408C-B455-C1C4506C7357}" type="slidenum">
              <a:rPr lang="en-US" smtClean="0"/>
              <a:t>6</a:t>
            </a:fld>
            <a:endParaRPr lang="en-US"/>
          </a:p>
        </p:txBody>
      </p:sp>
    </p:spTree>
    <p:extLst>
      <p:ext uri="{BB962C8B-B14F-4D97-AF65-F5344CB8AC3E}">
        <p14:creationId xmlns:p14="http://schemas.microsoft.com/office/powerpoint/2010/main" val="1216276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also want to point out that you can </a:t>
            </a:r>
            <a:r>
              <a:rPr lang="en-US" b="1" dirty="0"/>
              <a:t>adjust how big the slides are by moving the vertical bar</a:t>
            </a:r>
            <a:r>
              <a:rPr lang="en-US" dirty="0"/>
              <a:t>, just to the right of the slides. </a:t>
            </a:r>
          </a:p>
          <a:p>
            <a:pPr marL="174708" indent="-174708">
              <a:buFont typeface="Arial" panose="020B0604020202020204" pitchFamily="34" charset="0"/>
              <a:buChar char="•"/>
            </a:pPr>
            <a:r>
              <a:rPr lang="en-US" dirty="0"/>
              <a:t>Usually, this bar is in the middle of your screen, but you can move it further to the Right to make the slides bigger. </a:t>
            </a:r>
          </a:p>
          <a:p>
            <a:pPr marL="174708" indent="-174708">
              <a:buFont typeface="Arial" panose="020B0604020202020204" pitchFamily="34" charset="0"/>
              <a:buChar char="•"/>
            </a:pPr>
            <a:r>
              <a:rPr lang="en-US" dirty="0"/>
              <a:t>Or you can move it Left to make the speaker or participants bigger. </a:t>
            </a:r>
          </a:p>
          <a:p>
            <a:r>
              <a:rPr lang="en-US" dirty="0"/>
              <a:t> </a:t>
            </a:r>
          </a:p>
          <a:p>
            <a:r>
              <a:rPr lang="en-US" dirty="0"/>
              <a:t>Finally, we want to encourage you to </a:t>
            </a:r>
            <a:r>
              <a:rPr lang="en-US" b="1" dirty="0"/>
              <a:t>turn your video on</a:t>
            </a:r>
            <a:r>
              <a:rPr lang="en-US" dirty="0"/>
              <a:t> during the training, so we can see each other, if you feel comfortable doing so.</a:t>
            </a:r>
          </a:p>
          <a:p>
            <a:pPr marL="174708" indent="-174708">
              <a:buFont typeface="Arial" panose="020B0604020202020204" pitchFamily="34" charset="0"/>
              <a:buChar char="•"/>
            </a:pPr>
            <a:r>
              <a:rPr lang="en-US" dirty="0"/>
              <a:t>You can do that by clicking on the “Start Video” button in the bottom left of your screen.</a:t>
            </a:r>
          </a:p>
          <a:p>
            <a:pPr marL="174708" indent="-174708">
              <a:buFont typeface="Arial" panose="020B0604020202020204" pitchFamily="34" charset="0"/>
              <a:buChar char="•"/>
            </a:pPr>
            <a:r>
              <a:rPr lang="en-US" dirty="0"/>
              <a:t>However, if you are having trouble with the video quality, you may want to turn your video off. </a:t>
            </a:r>
          </a:p>
        </p:txBody>
      </p:sp>
      <p:sp>
        <p:nvSpPr>
          <p:cNvPr id="4" name="Slide Number Placeholder 3"/>
          <p:cNvSpPr>
            <a:spLocks noGrp="1"/>
          </p:cNvSpPr>
          <p:nvPr>
            <p:ph type="sldNum" sz="quarter" idx="5"/>
          </p:nvPr>
        </p:nvSpPr>
        <p:spPr/>
        <p:txBody>
          <a:bodyPr/>
          <a:lstStyle/>
          <a:p>
            <a:fld id="{A7E6EA2A-5DB2-6E46-BD20-4D35A67B251E}" type="slidenum">
              <a:rPr lang="en-US" smtClean="0"/>
              <a:pPr/>
              <a:t>7</a:t>
            </a:fld>
            <a:endParaRPr lang="en-US"/>
          </a:p>
        </p:txBody>
      </p:sp>
    </p:spTree>
    <p:extLst>
      <p:ext uri="{BB962C8B-B14F-4D97-AF65-F5344CB8AC3E}">
        <p14:creationId xmlns:p14="http://schemas.microsoft.com/office/powerpoint/2010/main" val="920176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err="1"/>
              <a:t>Whats</a:t>
            </a:r>
            <a:r>
              <a:rPr lang="es-ES_tradnl" dirty="0"/>
              <a:t> </a:t>
            </a:r>
            <a:r>
              <a:rPr lang="es-ES_tradnl" dirty="0" err="1"/>
              <a:t>your</a:t>
            </a:r>
            <a:r>
              <a:rPr lang="es-ES_tradnl" baseline="0" dirty="0"/>
              <a:t> </a:t>
            </a:r>
            <a:r>
              <a:rPr lang="es-ES_tradnl" baseline="0" dirty="0" err="1"/>
              <a:t>priority</a:t>
            </a:r>
            <a:endParaRPr lang="es-ES_tradnl" dirty="0"/>
          </a:p>
        </p:txBody>
      </p:sp>
      <p:sp>
        <p:nvSpPr>
          <p:cNvPr id="4" name="Slide Number Placeholder 3"/>
          <p:cNvSpPr>
            <a:spLocks noGrp="1"/>
          </p:cNvSpPr>
          <p:nvPr>
            <p:ph type="sldNum" sz="quarter" idx="10"/>
          </p:nvPr>
        </p:nvSpPr>
        <p:spPr/>
        <p:txBody>
          <a:bodyPr/>
          <a:lstStyle/>
          <a:p>
            <a:fld id="{3269FBD3-FD2E-114D-807A-97BB6C7F6109}" type="slidenum">
              <a:rPr lang="es-ES_tradnl" smtClean="0"/>
              <a:t>10</a:t>
            </a:fld>
            <a:endParaRPr lang="es-ES_tradnl"/>
          </a:p>
        </p:txBody>
      </p:sp>
    </p:spTree>
    <p:extLst>
      <p:ext uri="{BB962C8B-B14F-4D97-AF65-F5344CB8AC3E}">
        <p14:creationId xmlns:p14="http://schemas.microsoft.com/office/powerpoint/2010/main" val="470080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last slide for now</a:t>
            </a:r>
          </a:p>
        </p:txBody>
      </p:sp>
      <p:sp>
        <p:nvSpPr>
          <p:cNvPr id="4" name="Slide Number Placeholder 3"/>
          <p:cNvSpPr>
            <a:spLocks noGrp="1"/>
          </p:cNvSpPr>
          <p:nvPr>
            <p:ph type="sldNum" sz="quarter" idx="5"/>
          </p:nvPr>
        </p:nvSpPr>
        <p:spPr/>
        <p:txBody>
          <a:bodyPr/>
          <a:lstStyle/>
          <a:p>
            <a:fld id="{A7E6EA2A-5DB2-6E46-BD20-4D35A67B251E}" type="slidenum">
              <a:rPr lang="en-US" smtClean="0"/>
              <a:pPr/>
              <a:t>11</a:t>
            </a:fld>
            <a:endParaRPr lang="en-US"/>
          </a:p>
        </p:txBody>
      </p:sp>
    </p:spTree>
    <p:extLst>
      <p:ext uri="{BB962C8B-B14F-4D97-AF65-F5344CB8AC3E}">
        <p14:creationId xmlns:p14="http://schemas.microsoft.com/office/powerpoint/2010/main" val="955398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193675" y="555625"/>
            <a:ext cx="3811588" cy="2143125"/>
          </a:xfrm>
          <a:noFill/>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u="sng" dirty="0">
                <a:latin typeface="Arial" pitchFamily="34" charset="0"/>
              </a:rPr>
              <a:t>REMIND PARTICIPANTS TO HAVE APP DOWNLOADED OR PULL FROM WEB – SPR INCLUDED IN APP</a:t>
            </a:r>
          </a:p>
          <a:p>
            <a:pPr eaLnBrk="1" hangingPunct="1"/>
            <a:r>
              <a:rPr lang="en-US" altLang="en-US" u="sng" dirty="0">
                <a:latin typeface="Arial" pitchFamily="34" charset="0"/>
              </a:rPr>
              <a:t>Talking points:</a:t>
            </a:r>
          </a:p>
          <a:p>
            <a:pPr eaLnBrk="1" hangingPunct="1"/>
            <a:endParaRPr lang="en-US" altLang="en-US" u="sng" dirty="0">
              <a:latin typeface="Arial" pitchFamily="34" charset="0"/>
            </a:endParaRPr>
          </a:p>
          <a:p>
            <a:pPr eaLnBrk="1" hangingPunct="1">
              <a:buFontTx/>
              <a:buChar char="•"/>
            </a:pPr>
            <a:r>
              <a:rPr lang="en-US" altLang="en-US" dirty="0">
                <a:latin typeface="Arial" pitchFamily="34" charset="0"/>
              </a:rPr>
              <a:t>For more than a decade, the US Centers for Disease Control and Prevention and the Office of Population Affairs have conducted rigorous reviews to provide these evidence-based recommendations about contraceptive care.  We’ve based this training on these recommendations, and in some cases we provide even more up-to-date evidence.</a:t>
            </a:r>
          </a:p>
          <a:p>
            <a:pPr eaLnBrk="1" hangingPunct="1">
              <a:buFontTx/>
              <a:buChar char="•"/>
            </a:pPr>
            <a:endParaRPr lang="en-US" altLang="en-US" dirty="0">
              <a:latin typeface="Arial" pitchFamily="34" charset="0"/>
            </a:endParaRPr>
          </a:p>
          <a:p>
            <a:pPr eaLnBrk="1" hangingPunct="1">
              <a:buFontTx/>
              <a:buChar char="•"/>
            </a:pPr>
            <a:r>
              <a:rPr lang="en-US" altLang="en-US" dirty="0">
                <a:latin typeface="Arial" pitchFamily="34" charset="0"/>
              </a:rPr>
              <a:t>Includes the Medical Eligibility Criteria for Contraceptive Use, the Selected Practice Recommendations for Contraceptive Use, and the Quality Family Planning handbook.  </a:t>
            </a:r>
          </a:p>
          <a:p>
            <a:pPr eaLnBrk="1" hangingPunct="1"/>
            <a:endParaRPr lang="en-US" altLang="en-US" i="1" dirty="0">
              <a:latin typeface="Arial" pitchFamily="34" charset="0"/>
            </a:endParaRPr>
          </a:p>
          <a:p>
            <a:pPr eaLnBrk="1" hangingPunct="1"/>
            <a:r>
              <a:rPr lang="en-US" altLang="en-US" i="1" dirty="0">
                <a:latin typeface="Arial" pitchFamily="34" charset="0"/>
              </a:rPr>
              <a:t>How many are familiar with each of these? </a:t>
            </a:r>
          </a:p>
          <a:p>
            <a:pPr eaLnBrk="1" hangingPunct="1">
              <a:buFontTx/>
              <a:buChar char="•"/>
            </a:pPr>
            <a:endParaRPr lang="en-US" altLang="en-US" dirty="0">
              <a:latin typeface="Arial" pitchFamily="34" charset="0"/>
            </a:endParaRPr>
          </a:p>
          <a:p>
            <a:pPr eaLnBrk="1" hangingPunct="1"/>
            <a:r>
              <a:rPr lang="en-US" altLang="en-US" dirty="0">
                <a:latin typeface="Arial" pitchFamily="34" charset="0"/>
              </a:rPr>
              <a:t>All available at CDC website: </a:t>
            </a:r>
            <a:r>
              <a:rPr lang="en-US" altLang="en-US" u="sng" dirty="0">
                <a:latin typeface="Arial" pitchFamily="34" charset="0"/>
                <a:hlinkClick r:id="rId3"/>
              </a:rPr>
              <a:t>www.cdc.gov/reproductivehealth/UnintendedPregnancy/Contraception_Guidance.htm</a:t>
            </a:r>
            <a:r>
              <a:rPr lang="en-US" altLang="en-US" dirty="0">
                <a:latin typeface="Arial" pitchFamily="34" charset="0"/>
              </a:rPr>
              <a:t> </a:t>
            </a:r>
          </a:p>
          <a:p>
            <a:pPr eaLnBrk="1" hangingPunct="1">
              <a:buFontTx/>
              <a:buChar char="•"/>
            </a:pPr>
            <a:endParaRPr lang="en-US" altLang="en-US" dirty="0">
              <a:latin typeface="Arial" pitchFamily="34" charset="0"/>
            </a:endParaRPr>
          </a:p>
        </p:txBody>
      </p:sp>
      <p:sp>
        <p:nvSpPr>
          <p:cNvPr id="8499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r>
              <a:rPr lang="en-US" altLang="en-US" dirty="0">
                <a:cs typeface="Arial" pitchFamily="34" charset="0"/>
              </a:rPr>
              <a:t>UCSF Bixby Center</a:t>
            </a:r>
          </a:p>
        </p:txBody>
      </p:sp>
      <p:sp>
        <p:nvSpPr>
          <p:cNvPr id="8499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F0677E82-4953-47CC-AC3A-BEA54FC6139C}" type="datetime1">
              <a:rPr lang="en-US" altLang="en-US" smtClean="0"/>
              <a:pPr eaLnBrk="1" hangingPunct="1">
                <a:spcBef>
                  <a:spcPct val="0"/>
                </a:spcBef>
              </a:pPr>
              <a:t>8/25/2020</a:t>
            </a:fld>
            <a:endParaRPr lang="en-US" altLang="en-US"/>
          </a:p>
        </p:txBody>
      </p:sp>
      <p:sp>
        <p:nvSpPr>
          <p:cNvPr id="84998"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r>
              <a:rPr lang="en-US" altLang="en-US" dirty="0"/>
              <a:t>© 2018 The Regents of the University of California. All rights reserved.</a:t>
            </a:r>
          </a:p>
        </p:txBody>
      </p:sp>
      <p:sp>
        <p:nvSpPr>
          <p:cNvPr id="8499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26930052-767F-4249-87C5-EC61221B5156}" type="slidenum">
              <a:rPr lang="en-US" altLang="en-US" smtClean="0"/>
              <a:pPr eaLnBrk="1" hangingPunct="1">
                <a:spcBef>
                  <a:spcPct val="0"/>
                </a:spcBef>
              </a:pPr>
              <a:t>12</a:t>
            </a:fld>
            <a:endParaRPr lang="en-US" altLang="en-US"/>
          </a:p>
        </p:txBody>
      </p:sp>
    </p:spTree>
    <p:extLst>
      <p:ext uri="{BB962C8B-B14F-4D97-AF65-F5344CB8AC3E}">
        <p14:creationId xmlns:p14="http://schemas.microsoft.com/office/powerpoint/2010/main" val="1452868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104775" y="603250"/>
            <a:ext cx="4478338" cy="2519363"/>
          </a:xfrm>
          <a:noFill/>
          <a:ln/>
        </p:spPr>
      </p:sp>
      <p:sp>
        <p:nvSpPr>
          <p:cNvPr id="86019" name="Notes Placeholder 2"/>
          <p:cNvSpPr>
            <a:spLocks noGrp="1"/>
          </p:cNvSpPr>
          <p:nvPr>
            <p:ph type="body" idx="1"/>
          </p:nvPr>
        </p:nvSpPr>
        <p:spPr>
          <a:xfrm>
            <a:off x="703474" y="3252905"/>
            <a:ext cx="6042011" cy="54895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dirty="0">
                <a:latin typeface="Arial" pitchFamily="34" charset="0"/>
              </a:rPr>
              <a:t>BRIEF REVIEW</a:t>
            </a:r>
          </a:p>
          <a:p>
            <a:r>
              <a:rPr lang="en-US" altLang="en-US" u="sng" dirty="0">
                <a:latin typeface="Arial" pitchFamily="34" charset="0"/>
              </a:rPr>
              <a:t>Talking Points:</a:t>
            </a:r>
          </a:p>
          <a:p>
            <a:endParaRPr lang="en-US" altLang="en-US" u="sng" dirty="0">
              <a:latin typeface="Arial" pitchFamily="34" charset="0"/>
            </a:endParaRPr>
          </a:p>
          <a:p>
            <a:pPr>
              <a:buFontTx/>
              <a:buChar char="•"/>
            </a:pPr>
            <a:r>
              <a:rPr lang="en-US" altLang="en-US" dirty="0">
                <a:latin typeface="Arial" pitchFamily="34" charset="0"/>
              </a:rPr>
              <a:t>The MEC has an app for phones and tablets - search Medical Eligibility Criteria for Contraception in your App Store.</a:t>
            </a:r>
          </a:p>
          <a:p>
            <a:pPr>
              <a:buFontTx/>
              <a:buChar char="•"/>
            </a:pPr>
            <a:endParaRPr lang="en-US" altLang="en-US" dirty="0">
              <a:latin typeface="Arial" pitchFamily="34" charset="0"/>
            </a:endParaRPr>
          </a:p>
          <a:p>
            <a:pPr>
              <a:buFontTx/>
              <a:buChar char="•"/>
            </a:pPr>
            <a:r>
              <a:rPr lang="en-US" altLang="en-US" dirty="0">
                <a:latin typeface="Arial" pitchFamily="34" charset="0"/>
              </a:rPr>
              <a:t>There’s a summary chart for the MEC that’s in your handbook.  </a:t>
            </a:r>
          </a:p>
          <a:p>
            <a:pPr>
              <a:buFontTx/>
              <a:buChar char="•"/>
            </a:pPr>
            <a:endParaRPr lang="en-US" altLang="en-US" dirty="0">
              <a:latin typeface="Arial" pitchFamily="34" charset="0"/>
            </a:endParaRPr>
          </a:p>
          <a:p>
            <a:pPr>
              <a:buFontTx/>
              <a:buChar char="•"/>
            </a:pPr>
            <a:r>
              <a:rPr lang="en-US" altLang="en-US" dirty="0">
                <a:latin typeface="Arial" pitchFamily="34" charset="0"/>
              </a:rPr>
              <a:t> About to look at some slides that show the CDC Medical Eligibility Criteria for contraceptive initiation, so let’s do a quick orientation.</a:t>
            </a:r>
          </a:p>
          <a:p>
            <a:pPr>
              <a:buFontTx/>
              <a:buChar char="•"/>
            </a:pPr>
            <a:endParaRPr lang="en-US" altLang="en-US" dirty="0">
              <a:latin typeface="Arial" pitchFamily="34" charset="0"/>
            </a:endParaRPr>
          </a:p>
          <a:p>
            <a:pPr>
              <a:buFontTx/>
              <a:buChar char="•"/>
            </a:pPr>
            <a:r>
              <a:rPr lang="en-US" altLang="en-US" dirty="0">
                <a:latin typeface="Arial" pitchFamily="34" charset="0"/>
              </a:rPr>
              <a:t> </a:t>
            </a:r>
            <a:r>
              <a:rPr lang="en-US" altLang="en-US" b="1" dirty="0">
                <a:latin typeface="Arial" pitchFamily="34" charset="0"/>
              </a:rPr>
              <a:t>Level 1</a:t>
            </a:r>
            <a:r>
              <a:rPr lang="en-US" altLang="en-US" dirty="0">
                <a:latin typeface="Arial" pitchFamily="34" charset="0"/>
              </a:rPr>
              <a:t> = Green. A contraceptive method can be initiated or used without restriction</a:t>
            </a:r>
          </a:p>
          <a:p>
            <a:pPr>
              <a:buFontTx/>
              <a:buChar char="•"/>
            </a:pPr>
            <a:r>
              <a:rPr lang="en-US" altLang="en-US" dirty="0">
                <a:latin typeface="Arial" pitchFamily="34" charset="0"/>
              </a:rPr>
              <a:t> </a:t>
            </a:r>
            <a:r>
              <a:rPr lang="en-US" altLang="en-US" b="1" dirty="0">
                <a:latin typeface="Arial" pitchFamily="34" charset="0"/>
              </a:rPr>
              <a:t>Level 2</a:t>
            </a:r>
            <a:r>
              <a:rPr lang="en-US" altLang="en-US" dirty="0">
                <a:latin typeface="Arial" pitchFamily="34" charset="0"/>
              </a:rPr>
              <a:t> = Light Green. Advantages of a method generally outweigh the risks</a:t>
            </a:r>
          </a:p>
          <a:p>
            <a:pPr>
              <a:buFontTx/>
              <a:buChar char="•"/>
            </a:pPr>
            <a:r>
              <a:rPr lang="en-US" altLang="en-US" dirty="0">
                <a:latin typeface="Arial" pitchFamily="34" charset="0"/>
              </a:rPr>
              <a:t> </a:t>
            </a:r>
            <a:r>
              <a:rPr lang="en-US" altLang="en-US" b="1" dirty="0">
                <a:latin typeface="Arial" pitchFamily="34" charset="0"/>
              </a:rPr>
              <a:t>Level 3</a:t>
            </a:r>
            <a:r>
              <a:rPr lang="en-US" altLang="en-US" dirty="0">
                <a:latin typeface="Arial" pitchFamily="34" charset="0"/>
              </a:rPr>
              <a:t> = Pink = Relative contraindication, not recommended if another more appropriate method is available and acceptable to the patient.  Using a method rated as 3 requires careful clinical judgment, access to clinical services, and careful follow-up.  (Planned Parenthood Standards &amp; Guidelines identify these women as </a:t>
            </a:r>
            <a:r>
              <a:rPr lang="ja-JP" altLang="en-US" dirty="0">
                <a:latin typeface="Arial" pitchFamily="34" charset="0"/>
              </a:rPr>
              <a:t>“</a:t>
            </a:r>
            <a:r>
              <a:rPr lang="en-US" altLang="ja-JP" dirty="0">
                <a:latin typeface="Arial" pitchFamily="34" charset="0"/>
              </a:rPr>
              <a:t>Special Conditions.”)</a:t>
            </a:r>
          </a:p>
          <a:p>
            <a:pPr>
              <a:buFontTx/>
              <a:buChar char="•"/>
            </a:pPr>
            <a:r>
              <a:rPr lang="en-US" altLang="en-US" dirty="0">
                <a:latin typeface="Arial" pitchFamily="34" charset="0"/>
              </a:rPr>
              <a:t> </a:t>
            </a:r>
            <a:r>
              <a:rPr lang="en-US" altLang="en-US" b="1" dirty="0">
                <a:latin typeface="Arial" pitchFamily="34" charset="0"/>
              </a:rPr>
              <a:t>Level 4</a:t>
            </a:r>
            <a:r>
              <a:rPr lang="en-US" altLang="en-US" dirty="0">
                <a:latin typeface="Arial" pitchFamily="34" charset="0"/>
              </a:rPr>
              <a:t> = Red = Absolute contraindication. </a:t>
            </a:r>
          </a:p>
          <a:p>
            <a:pPr>
              <a:buFontTx/>
              <a:buChar char="•"/>
            </a:pPr>
            <a:endParaRPr lang="en-US" altLang="en-US" dirty="0">
              <a:latin typeface="Arial" pitchFamily="34" charset="0"/>
            </a:endParaRPr>
          </a:p>
          <a:p>
            <a:pPr>
              <a:buFontTx/>
              <a:buChar char="•"/>
            </a:pPr>
            <a:endParaRPr lang="en-US" altLang="en-US" dirty="0">
              <a:latin typeface="Arial" pitchFamily="34" charset="0"/>
            </a:endParaRPr>
          </a:p>
          <a:p>
            <a:pPr>
              <a:buFontTx/>
              <a:buChar char="•"/>
            </a:pPr>
            <a:endParaRPr lang="en-US" altLang="en-US" dirty="0">
              <a:latin typeface="Arial" pitchFamily="34" charset="0"/>
            </a:endParaRPr>
          </a:p>
          <a:p>
            <a:r>
              <a:rPr lang="en-US" altLang="en-US" i="1" dirty="0">
                <a:latin typeface="Arial" pitchFamily="34" charset="0"/>
              </a:rPr>
              <a:t>Encourage participants to look at summary chart (“antimicrobial therapy”) in handbooks for this example</a:t>
            </a:r>
            <a:r>
              <a:rPr lang="en-US" altLang="en-US" dirty="0">
                <a:latin typeface="Arial" pitchFamily="34" charset="0"/>
              </a:rPr>
              <a:t>:</a:t>
            </a:r>
            <a:r>
              <a:rPr lang="en-US" altLang="en-US" baseline="0" dirty="0">
                <a:latin typeface="Arial" pitchFamily="34" charset="0"/>
              </a:rPr>
              <a:t> </a:t>
            </a:r>
            <a:r>
              <a:rPr lang="en-US" altLang="en-US" b="1" baseline="0" dirty="0">
                <a:latin typeface="Arial" pitchFamily="34" charset="0"/>
              </a:rPr>
              <a:t>Antibiotics</a:t>
            </a:r>
            <a:r>
              <a:rPr lang="en-US" altLang="en-US" baseline="0" dirty="0">
                <a:latin typeface="Arial" pitchFamily="34" charset="0"/>
              </a:rPr>
              <a:t> all level 1 except rifampin. (Level 3 CHC, POP; Level 2 Implant</a:t>
            </a:r>
            <a:r>
              <a:rPr lang="en-US" altLang="en-US" dirty="0">
                <a:latin typeface="Arial" pitchFamily="34" charset="0"/>
              </a:rPr>
              <a:t>).</a:t>
            </a:r>
          </a:p>
        </p:txBody>
      </p:sp>
      <p:sp>
        <p:nvSpPr>
          <p:cNvPr id="86020"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E0D94A2D-EDA3-496C-9675-CFF2A6BFFCFE}" type="datetime1">
              <a:rPr lang="en-US" altLang="en-US" smtClean="0"/>
              <a:pPr eaLnBrk="1" hangingPunct="1">
                <a:spcBef>
                  <a:spcPct val="0"/>
                </a:spcBef>
              </a:pPr>
              <a:t>8/25/2020</a:t>
            </a:fld>
            <a:endParaRPr lang="en-US" altLang="en-US"/>
          </a:p>
        </p:txBody>
      </p:sp>
      <p:sp>
        <p:nvSpPr>
          <p:cNvPr id="86021"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r>
              <a:rPr lang="en-US" altLang="en-US"/>
              <a:t>© 2014 The Regents of the University of California. All rights reserved.</a:t>
            </a:r>
          </a:p>
        </p:txBody>
      </p:sp>
      <p:sp>
        <p:nvSpPr>
          <p:cNvPr id="86022"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fld id="{72FDA131-E394-401E-9EDD-C0979CAD1385}" type="slidenum">
              <a:rPr lang="en-US" altLang="en-US" smtClean="0"/>
              <a:pPr eaLnBrk="1" hangingPunct="1">
                <a:spcBef>
                  <a:spcPct val="0"/>
                </a:spcBef>
              </a:pPr>
              <a:t>13</a:t>
            </a:fld>
            <a:endParaRPr lang="en-US" altLang="en-US"/>
          </a:p>
        </p:txBody>
      </p:sp>
      <p:sp>
        <p:nvSpPr>
          <p:cNvPr id="86023" name="Header Placeholder 5"/>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pitchFamily="34" charset="0"/>
                <a:ea typeface="MS PGothic" pitchFamily="34" charset="-128"/>
              </a:defRPr>
            </a:lvl1pPr>
            <a:lvl2pPr marL="723917" indent="-278431" eaLnBrk="0" hangingPunct="0">
              <a:spcBef>
                <a:spcPct val="30000"/>
              </a:spcBef>
              <a:defRPr sz="1100">
                <a:solidFill>
                  <a:schemeClr val="tx1"/>
                </a:solidFill>
                <a:latin typeface="Arial" pitchFamily="34" charset="0"/>
                <a:ea typeface="MS PGothic" pitchFamily="34" charset="-128"/>
              </a:defRPr>
            </a:lvl2pPr>
            <a:lvl3pPr marL="1113719" indent="-222744" eaLnBrk="0" hangingPunct="0">
              <a:spcBef>
                <a:spcPct val="30000"/>
              </a:spcBef>
              <a:defRPr sz="1100">
                <a:solidFill>
                  <a:schemeClr val="tx1"/>
                </a:solidFill>
                <a:latin typeface="Arial" pitchFamily="34" charset="0"/>
                <a:ea typeface="MS PGothic" pitchFamily="34" charset="-128"/>
              </a:defRPr>
            </a:lvl3pPr>
            <a:lvl4pPr marL="1559208" indent="-222744" eaLnBrk="0" hangingPunct="0">
              <a:spcBef>
                <a:spcPct val="30000"/>
              </a:spcBef>
              <a:defRPr sz="1100">
                <a:solidFill>
                  <a:schemeClr val="tx1"/>
                </a:solidFill>
                <a:latin typeface="Arial" pitchFamily="34" charset="0"/>
                <a:ea typeface="MS PGothic" pitchFamily="34" charset="-128"/>
              </a:defRPr>
            </a:lvl4pPr>
            <a:lvl5pPr marL="2004696" indent="-222744" eaLnBrk="0" hangingPunct="0">
              <a:spcBef>
                <a:spcPct val="30000"/>
              </a:spcBef>
              <a:defRPr sz="1100">
                <a:solidFill>
                  <a:schemeClr val="tx1"/>
                </a:solidFill>
                <a:latin typeface="Arial" pitchFamily="34" charset="0"/>
                <a:ea typeface="MS PGothic" pitchFamily="34" charset="-128"/>
              </a:defRPr>
            </a:lvl5pPr>
            <a:lvl6pPr marL="2450183" indent="-222744" eaLnBrk="0" fontAlgn="base" hangingPunct="0">
              <a:spcBef>
                <a:spcPct val="30000"/>
              </a:spcBef>
              <a:spcAft>
                <a:spcPct val="0"/>
              </a:spcAft>
              <a:defRPr sz="1100">
                <a:solidFill>
                  <a:schemeClr val="tx1"/>
                </a:solidFill>
                <a:latin typeface="Arial" pitchFamily="34" charset="0"/>
                <a:ea typeface="MS PGothic" pitchFamily="34" charset="-128"/>
              </a:defRPr>
            </a:lvl6pPr>
            <a:lvl7pPr marL="2895672" indent="-222744" eaLnBrk="0" fontAlgn="base" hangingPunct="0">
              <a:spcBef>
                <a:spcPct val="30000"/>
              </a:spcBef>
              <a:spcAft>
                <a:spcPct val="0"/>
              </a:spcAft>
              <a:defRPr sz="1100">
                <a:solidFill>
                  <a:schemeClr val="tx1"/>
                </a:solidFill>
                <a:latin typeface="Arial" pitchFamily="34" charset="0"/>
                <a:ea typeface="MS PGothic" pitchFamily="34" charset="-128"/>
              </a:defRPr>
            </a:lvl7pPr>
            <a:lvl8pPr marL="3341158" indent="-222744" eaLnBrk="0" fontAlgn="base" hangingPunct="0">
              <a:spcBef>
                <a:spcPct val="30000"/>
              </a:spcBef>
              <a:spcAft>
                <a:spcPct val="0"/>
              </a:spcAft>
              <a:defRPr sz="1100">
                <a:solidFill>
                  <a:schemeClr val="tx1"/>
                </a:solidFill>
                <a:latin typeface="Arial" pitchFamily="34" charset="0"/>
                <a:ea typeface="MS PGothic" pitchFamily="34" charset="-128"/>
              </a:defRPr>
            </a:lvl8pPr>
            <a:lvl9pPr marL="3786647" indent="-222744"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eaLnBrk="1" hangingPunct="1">
              <a:spcBef>
                <a:spcPct val="0"/>
              </a:spcBef>
            </a:pPr>
            <a:r>
              <a:rPr lang="en-US" altLang="en-US">
                <a:cs typeface="Arial" pitchFamily="34" charset="0"/>
              </a:rPr>
              <a:t>UCSF Bixby Center Training: An Update on Long-Acting Reversible Contraception</a:t>
            </a:r>
          </a:p>
        </p:txBody>
      </p:sp>
    </p:spTree>
    <p:extLst>
      <p:ext uri="{BB962C8B-B14F-4D97-AF65-F5344CB8AC3E}">
        <p14:creationId xmlns:p14="http://schemas.microsoft.com/office/powerpoint/2010/main" val="389128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D6635C38-A68F-534E-9A8F-3C385EBF8DE8}" type="datetimeFigureOut">
              <a:rPr lang="es-ES_tradnl" smtClean="0"/>
              <a:t>25/08/2020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0E69244-E1EC-D140-941F-8C4FE01EF0AF}" type="slidenum">
              <a:rPr lang="es-ES_tradnl" smtClean="0"/>
              <a:t>‹#›</a:t>
            </a:fld>
            <a:endParaRPr lang="es-ES_tradnl"/>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642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635C38-A68F-534E-9A8F-3C385EBF8DE8}" type="datetimeFigureOut">
              <a:rPr lang="es-ES_tradnl" smtClean="0"/>
              <a:t>25/08/2020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0E69244-E1EC-D140-941F-8C4FE01EF0AF}" type="slidenum">
              <a:rPr lang="es-ES_tradnl" smtClean="0"/>
              <a:t>‹#›</a:t>
            </a:fld>
            <a:endParaRPr lang="es-ES_tradnl"/>
          </a:p>
        </p:txBody>
      </p:sp>
    </p:spTree>
    <p:extLst>
      <p:ext uri="{BB962C8B-B14F-4D97-AF65-F5344CB8AC3E}">
        <p14:creationId xmlns:p14="http://schemas.microsoft.com/office/powerpoint/2010/main" val="272232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635C38-A68F-534E-9A8F-3C385EBF8DE8}" type="datetimeFigureOut">
              <a:rPr lang="es-ES_tradnl" smtClean="0"/>
              <a:t>25/08/2020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0E69244-E1EC-D140-941F-8C4FE01EF0AF}" type="slidenum">
              <a:rPr lang="es-ES_tradnl" smtClean="0"/>
              <a:t>‹#›</a:t>
            </a:fld>
            <a:endParaRPr lang="es-ES_tradnl"/>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673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3149800" y="3145000"/>
            <a:ext cx="5892400" cy="138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r>
              <a:rPr lang="en-US"/>
              <a:t>Click to edit Master title style</a:t>
            </a:r>
            <a:endParaRPr/>
          </a:p>
        </p:txBody>
      </p:sp>
    </p:spTree>
    <p:extLst>
      <p:ext uri="{BB962C8B-B14F-4D97-AF65-F5344CB8AC3E}">
        <p14:creationId xmlns:p14="http://schemas.microsoft.com/office/powerpoint/2010/main" val="2843757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title"/>
          </p:nvPr>
        </p:nvSpPr>
        <p:spPr>
          <a:xfrm>
            <a:off x="939833" y="1944633"/>
            <a:ext cx="5240400" cy="2344400"/>
          </a:xfrm>
          <a:prstGeom prst="rect">
            <a:avLst/>
          </a:prstGeom>
          <a:noFill/>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r>
              <a:rPr lang="en-US"/>
              <a:t>Click to edit Master title style</a:t>
            </a:r>
            <a:endParaRPr/>
          </a:p>
        </p:txBody>
      </p:sp>
      <p:sp>
        <p:nvSpPr>
          <p:cNvPr id="16" name="Google Shape;16;p3"/>
          <p:cNvSpPr txBox="1">
            <a:spLocks noGrp="1"/>
          </p:cNvSpPr>
          <p:nvPr>
            <p:ph type="subTitle" idx="1"/>
          </p:nvPr>
        </p:nvSpPr>
        <p:spPr>
          <a:xfrm>
            <a:off x="939833" y="4052400"/>
            <a:ext cx="4132000" cy="9568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r>
              <a:rPr lang="en-US"/>
              <a:t>Click to edit Master subtitle style</a:t>
            </a:r>
            <a:endParaRPr/>
          </a:p>
        </p:txBody>
      </p:sp>
      <p:sp>
        <p:nvSpPr>
          <p:cNvPr id="17" name="Google Shape;17;p3"/>
          <p:cNvSpPr txBox="1">
            <a:spLocks noGrp="1"/>
          </p:cNvSpPr>
          <p:nvPr>
            <p:ph type="title" idx="2" hasCustomPrompt="1"/>
          </p:nvPr>
        </p:nvSpPr>
        <p:spPr>
          <a:xfrm>
            <a:off x="939833" y="1267433"/>
            <a:ext cx="2072800" cy="10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3319985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309285" y="481014"/>
            <a:ext cx="9664700" cy="928687"/>
          </a:xfrm>
        </p:spPr>
        <p:txBody>
          <a:bodyPr/>
          <a:lstStyle/>
          <a:p>
            <a:r>
              <a:rPr lang="en-US"/>
              <a:t>Click to edit Master title style</a:t>
            </a:r>
          </a:p>
        </p:txBody>
      </p:sp>
      <p:sp>
        <p:nvSpPr>
          <p:cNvPr id="3" name="Text Placeholder 2"/>
          <p:cNvSpPr>
            <a:spLocks noGrp="1"/>
          </p:cNvSpPr>
          <p:nvPr>
            <p:ph type="body" sz="half" idx="1"/>
          </p:nvPr>
        </p:nvSpPr>
        <p:spPr>
          <a:xfrm>
            <a:off x="2332568" y="1606550"/>
            <a:ext cx="9249833" cy="2311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332568" y="4070350"/>
            <a:ext cx="9249833" cy="2311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sldNum" sz="quarter" idx="10"/>
          </p:nvPr>
        </p:nvSpPr>
        <p:spPr>
          <a:xfrm>
            <a:off x="11277601" y="6613526"/>
            <a:ext cx="690033" cy="244475"/>
          </a:xfrm>
          <a:prstGeom prst="rect">
            <a:avLst/>
          </a:prstGeom>
          <a:ln/>
        </p:spPr>
        <p:txBody>
          <a:bodyPr/>
          <a:lstStyle>
            <a:lvl1pPr>
              <a:defRPr/>
            </a:lvl1pPr>
          </a:lstStyle>
          <a:p>
            <a:fld id="{E1E91610-836D-4029-9C17-ED93071D2B5E}" type="slidenum">
              <a:rPr lang="en-US" altLang="en-US"/>
              <a:pPr/>
              <a:t>‹#›</a:t>
            </a:fld>
            <a:endParaRPr lang="en-US" altLang="en-US"/>
          </a:p>
        </p:txBody>
      </p:sp>
    </p:spTree>
    <p:custDataLst>
      <p:tags r:id="rId1"/>
    </p:custDataLst>
    <p:extLst>
      <p:ext uri="{BB962C8B-B14F-4D97-AF65-F5344CB8AC3E}">
        <p14:creationId xmlns:p14="http://schemas.microsoft.com/office/powerpoint/2010/main" val="1934291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309285" y="481014"/>
            <a:ext cx="9664700" cy="928687"/>
          </a:xfrm>
        </p:spPr>
        <p:txBody>
          <a:bodyPr/>
          <a:lstStyle/>
          <a:p>
            <a:r>
              <a:rPr lang="en-US"/>
              <a:t>Click to edit Master title style</a:t>
            </a:r>
          </a:p>
        </p:txBody>
      </p:sp>
      <p:sp>
        <p:nvSpPr>
          <p:cNvPr id="3" name="Content Placeholder 2"/>
          <p:cNvSpPr>
            <a:spLocks noGrp="1"/>
          </p:cNvSpPr>
          <p:nvPr>
            <p:ph sz="half" idx="1"/>
          </p:nvPr>
        </p:nvSpPr>
        <p:spPr>
          <a:xfrm>
            <a:off x="2332568" y="1606550"/>
            <a:ext cx="9249833" cy="231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332568" y="4070350"/>
            <a:ext cx="9249833" cy="231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xfrm>
            <a:off x="11277601" y="6613526"/>
            <a:ext cx="690033" cy="244475"/>
          </a:xfrm>
          <a:prstGeom prst="rect">
            <a:avLst/>
          </a:prstGeom>
          <a:ln/>
        </p:spPr>
        <p:txBody>
          <a:bodyPr/>
          <a:lstStyle>
            <a:lvl1pPr>
              <a:defRPr/>
            </a:lvl1pPr>
          </a:lstStyle>
          <a:p>
            <a:pPr>
              <a:defRPr/>
            </a:pPr>
            <a:fld id="{0F8FB38D-2835-4644-B372-3E1BFBB3AE63}" type="slidenum">
              <a:rPr lang="en-US" altLang="en-US"/>
              <a:pPr>
                <a:defRPr/>
              </a:pPr>
              <a:t>‹#›</a:t>
            </a:fld>
            <a:endParaRPr lang="en-US" altLang="en-US"/>
          </a:p>
        </p:txBody>
      </p:sp>
    </p:spTree>
    <p:custDataLst>
      <p:tags r:id="rId1"/>
    </p:custDataLst>
    <p:extLst>
      <p:ext uri="{BB962C8B-B14F-4D97-AF65-F5344CB8AC3E}">
        <p14:creationId xmlns:p14="http://schemas.microsoft.com/office/powerpoint/2010/main" val="44701771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635C38-A68F-534E-9A8F-3C385EBF8DE8}" type="datetimeFigureOut">
              <a:rPr lang="es-ES_tradnl" smtClean="0"/>
              <a:t>25/08/2020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0E69244-E1EC-D140-941F-8C4FE01EF0AF}" type="slidenum">
              <a:rPr lang="es-ES_tradnl" smtClean="0"/>
              <a:t>‹#›</a:t>
            </a:fld>
            <a:endParaRPr lang="es-ES_tradnl"/>
          </a:p>
        </p:txBody>
      </p:sp>
    </p:spTree>
    <p:extLst>
      <p:ext uri="{BB962C8B-B14F-4D97-AF65-F5344CB8AC3E}">
        <p14:creationId xmlns:p14="http://schemas.microsoft.com/office/powerpoint/2010/main" val="271825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635C38-A68F-534E-9A8F-3C385EBF8DE8}" type="datetimeFigureOut">
              <a:rPr lang="es-ES_tradnl" smtClean="0"/>
              <a:t>25/08/2020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0E69244-E1EC-D140-941F-8C4FE01EF0AF}" type="slidenum">
              <a:rPr lang="es-ES_tradnl" smtClean="0"/>
              <a:t>‹#›</a:t>
            </a:fld>
            <a:endParaRPr lang="es-ES_tradnl"/>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371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635C38-A68F-534E-9A8F-3C385EBF8DE8}" type="datetimeFigureOut">
              <a:rPr lang="es-ES_tradnl" smtClean="0"/>
              <a:t>25/08/2020</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80E69244-E1EC-D140-941F-8C4FE01EF0AF}" type="slidenum">
              <a:rPr lang="es-ES_tradnl" smtClean="0"/>
              <a:t>‹#›</a:t>
            </a:fld>
            <a:endParaRPr lang="es-ES_tradnl"/>
          </a:p>
        </p:txBody>
      </p:sp>
    </p:spTree>
    <p:extLst>
      <p:ext uri="{BB962C8B-B14F-4D97-AF65-F5344CB8AC3E}">
        <p14:creationId xmlns:p14="http://schemas.microsoft.com/office/powerpoint/2010/main" val="285355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635C38-A68F-534E-9A8F-3C385EBF8DE8}" type="datetimeFigureOut">
              <a:rPr lang="es-ES_tradnl" smtClean="0"/>
              <a:t>25/08/2020</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80E69244-E1EC-D140-941F-8C4FE01EF0AF}" type="slidenum">
              <a:rPr lang="es-ES_tradnl" smtClean="0"/>
              <a:t>‹#›</a:t>
            </a:fld>
            <a:endParaRPr lang="es-ES_tradnl"/>
          </a:p>
        </p:txBody>
      </p:sp>
    </p:spTree>
    <p:extLst>
      <p:ext uri="{BB962C8B-B14F-4D97-AF65-F5344CB8AC3E}">
        <p14:creationId xmlns:p14="http://schemas.microsoft.com/office/powerpoint/2010/main" val="4224029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635C38-A68F-534E-9A8F-3C385EBF8DE8}" type="datetimeFigureOut">
              <a:rPr lang="es-ES_tradnl" smtClean="0"/>
              <a:t>25/08/2020</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80E69244-E1EC-D140-941F-8C4FE01EF0AF}" type="slidenum">
              <a:rPr lang="es-ES_tradnl" smtClean="0"/>
              <a:t>‹#›</a:t>
            </a:fld>
            <a:endParaRPr lang="es-ES_tradnl"/>
          </a:p>
        </p:txBody>
      </p:sp>
    </p:spTree>
    <p:extLst>
      <p:ext uri="{BB962C8B-B14F-4D97-AF65-F5344CB8AC3E}">
        <p14:creationId xmlns:p14="http://schemas.microsoft.com/office/powerpoint/2010/main" val="2337297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635C38-A68F-534E-9A8F-3C385EBF8DE8}" type="datetimeFigureOut">
              <a:rPr lang="es-ES_tradnl" smtClean="0"/>
              <a:t>25/08/2020</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80E69244-E1EC-D140-941F-8C4FE01EF0AF}" type="slidenum">
              <a:rPr lang="es-ES_tradnl" smtClean="0"/>
              <a:t>‹#›</a:t>
            </a:fld>
            <a:endParaRPr lang="es-ES_tradnl"/>
          </a:p>
        </p:txBody>
      </p:sp>
    </p:spTree>
    <p:extLst>
      <p:ext uri="{BB962C8B-B14F-4D97-AF65-F5344CB8AC3E}">
        <p14:creationId xmlns:p14="http://schemas.microsoft.com/office/powerpoint/2010/main" val="907361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6635C38-A68F-534E-9A8F-3C385EBF8DE8}" type="datetimeFigureOut">
              <a:rPr lang="es-ES_tradnl" smtClean="0"/>
              <a:t>25/08/2020</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80E69244-E1EC-D140-941F-8C4FE01EF0AF}" type="slidenum">
              <a:rPr lang="es-ES_tradnl" smtClean="0"/>
              <a:t>‹#›</a:t>
            </a:fld>
            <a:endParaRPr lang="es-ES_tradnl"/>
          </a:p>
        </p:txBody>
      </p:sp>
    </p:spTree>
    <p:extLst>
      <p:ext uri="{BB962C8B-B14F-4D97-AF65-F5344CB8AC3E}">
        <p14:creationId xmlns:p14="http://schemas.microsoft.com/office/powerpoint/2010/main" val="3142715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635C38-A68F-534E-9A8F-3C385EBF8DE8}" type="datetimeFigureOut">
              <a:rPr lang="es-ES_tradnl" smtClean="0"/>
              <a:t>25/08/2020</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80E69244-E1EC-D140-941F-8C4FE01EF0AF}" type="slidenum">
              <a:rPr lang="es-ES_tradnl" smtClean="0"/>
              <a:t>‹#›</a:t>
            </a:fld>
            <a:endParaRPr lang="es-ES_tradnl"/>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612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6635C38-A68F-534E-9A8F-3C385EBF8DE8}" type="datetimeFigureOut">
              <a:rPr lang="es-ES_tradnl" smtClean="0"/>
              <a:t>25/08/2020</a:t>
            </a:fld>
            <a:endParaRPr lang="es-ES_tradnl"/>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s-ES_tradnl"/>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0E69244-E1EC-D140-941F-8C4FE01EF0AF}" type="slidenum">
              <a:rPr lang="es-ES_tradnl" smtClean="0"/>
              <a:t>‹#›</a:t>
            </a:fld>
            <a:endParaRPr lang="es-ES_tradnl"/>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91435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1.jp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2.gif"/><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1.xml"/><Relationship Id="rId7" Type="http://schemas.openxmlformats.org/officeDocument/2006/relationships/diagramColors" Target="../diagrams/colors1.xml"/><Relationship Id="rId12"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QuickStyle" Target="../diagrams/quickStyle1.xml"/><Relationship Id="rId11" Type="http://schemas.openxmlformats.org/officeDocument/2006/relationships/image" Target="../media/image4.png"/><Relationship Id="rId5" Type="http://schemas.openxmlformats.org/officeDocument/2006/relationships/diagramLayout" Target="../diagrams/layout1.xml"/><Relationship Id="rId10" Type="http://schemas.openxmlformats.org/officeDocument/2006/relationships/image" Target="../media/image26.jpeg"/><Relationship Id="rId4" Type="http://schemas.openxmlformats.org/officeDocument/2006/relationships/diagramData" Target="../diagrams/data1.xml"/><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4.png"/><Relationship Id="rId4" Type="http://schemas.openxmlformats.org/officeDocument/2006/relationships/diagramLayout" Target="../diagrams/layout2.xml"/><Relationship Id="rId9" Type="http://schemas.openxmlformats.org/officeDocument/2006/relationships/image" Target="../media/image2.gif"/></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8.xml"/><Relationship Id="rId4"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file:///\\localhost\contents\combined-estrogen-progestin-oral-contraceptives-patient-selection-counseling-and-use\abstract\8"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gif"/></Relationships>
</file>

<file path=ppt/slides/_rels/slide22.xml.rels><?xml version="1.0" encoding="UTF-8" standalone="yes"?>
<Relationships xmlns="http://schemas.openxmlformats.org/package/2006/relationships"><Relationship Id="rId3" Type="http://schemas.openxmlformats.org/officeDocument/2006/relationships/hyperlink" Target="file:///\\localhost\contents\drospirenone-drug-information?search=birth+control+pills&amp;topicRef=7398&amp;source=see_link" TargetMode="External"/><Relationship Id="rId7" Type="http://schemas.openxmlformats.org/officeDocument/2006/relationships/image" Target="../media/image2.gif"/><Relationship Id="rId2" Type="http://schemas.openxmlformats.org/officeDocument/2006/relationships/hyperlink" Target="file:///\\localhost\contents\combined-estrogen-progestin-oral-contraceptives-patient-selection-counseling-and-use\abstract\9"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1.JPG"/><Relationship Id="rId4" Type="http://schemas.openxmlformats.org/officeDocument/2006/relationships/hyperlink" Target="file:///\\localhost\contents\levonorgestrel-systemic-drug-information?search=birth+control+pills&amp;topicRef=7398&amp;source=see_lin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reproductiveaccess.org/resource/pill-user-guid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reproductiveaccess.org/resource/quick-start-algorithm/" TargetMode="External"/><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9.xml"/><Relationship Id="rId5" Type="http://schemas.openxmlformats.org/officeDocument/2006/relationships/image" Target="../media/image39.jp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image" Target="../media/image2.gif"/></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ec.princeton.edu/questions/dose.html#dose" TargetMode="Externa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gif"/><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16.JP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5.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12.xml"/><Relationship Id="rId5" Type="http://schemas.openxmlformats.org/officeDocument/2006/relationships/image" Target="../media/image2.gif"/><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notesSlide" Target="../notesSlides/notesSlide19.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16.JPG"/><Relationship Id="rId5" Type="http://schemas.microsoft.com/office/2007/relationships/hdphoto" Target="../media/hdphoto1.wdp"/><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0.xml"/><Relationship Id="rId7" Type="http://schemas.microsoft.com/office/2007/relationships/hdphoto" Target="../media/hdphoto3.wdp"/><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4.png"/><Relationship Id="rId9" Type="http://schemas.openxmlformats.org/officeDocument/2006/relationships/image" Target="../media/image2.gi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15.xml"/><Relationship Id="rId5" Type="http://schemas.openxmlformats.org/officeDocument/2006/relationships/image" Target="../media/image2.gif"/><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image" Target="../media/image2.gif"/><Relationship Id="rId4" Type="http://schemas.openxmlformats.org/officeDocument/2006/relationships/chart" Target="../charts/char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17.xml"/><Relationship Id="rId5" Type="http://schemas.openxmlformats.org/officeDocument/2006/relationships/image" Target="../media/image2.gif"/><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notesSlide" Target="../notesSlides/notesSlide24.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image" Target="../media/image16.JPG"/><Relationship Id="rId5" Type="http://schemas.microsoft.com/office/2007/relationships/hdphoto" Target="../media/hdphoto4.wdp"/><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notesSlide" Target="../notesSlides/notesSlide25.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image" Target="../media/image16.JPG"/><Relationship Id="rId5" Type="http://schemas.microsoft.com/office/2007/relationships/hdphoto" Target="../media/hdphoto5.wdp"/><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tags" Target="../tags/tag20.xml"/><Relationship Id="rId6" Type="http://schemas.openxmlformats.org/officeDocument/2006/relationships/image" Target="../media/image2.gif"/><Relationship Id="rId5" Type="http://schemas.openxmlformats.org/officeDocument/2006/relationships/image" Target="../media/image4.png"/><Relationship Id="rId4" Type="http://schemas.openxmlformats.org/officeDocument/2006/relationships/image" Target="../media/image49.jpg"/></Relationships>
</file>

<file path=ppt/slides/_rels/slide5.xml.rels><?xml version="1.0" encoding="UTF-8" standalone="yes"?>
<Relationships xmlns="http://schemas.openxmlformats.org/package/2006/relationships"><Relationship Id="rId3" Type="http://schemas.openxmlformats.org/officeDocument/2006/relationships/hyperlink" Target="https://docs.google.com/document/d/1ID4cEuaV1oSAXSWdJmSi4YMs5TLCGhnomjOX0In5odU/edit"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gif"/><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notesSlide" Target="../notesSlides/notesSlide27.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s://www.guttmacher.org/state-policy/explore/overview-minors-consent-law" TargetMode="Externa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gif"/><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5.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mailto:aandersen@salud.unm.edu" TargetMode="Externa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12.xml"/><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917" y="5192614"/>
            <a:ext cx="8584178" cy="1665385"/>
          </a:xfrm>
        </p:spPr>
        <p:txBody>
          <a:bodyPr>
            <a:normAutofit/>
          </a:bodyPr>
          <a:lstStyle/>
          <a:p>
            <a:r>
              <a:rPr lang="en-US" sz="2200" dirty="0">
                <a:solidFill>
                  <a:srgbClr val="37094B"/>
                </a:solidFill>
                <a:latin typeface="Vitesse Black" pitchFamily="50" charset="0"/>
              </a:rPr>
              <a:t>A comprehensive review of</a:t>
            </a:r>
            <a:br>
              <a:rPr lang="en-US" sz="2700" dirty="0">
                <a:solidFill>
                  <a:srgbClr val="37094B"/>
                </a:solidFill>
                <a:latin typeface="Vitesse Black" pitchFamily="50" charset="0"/>
              </a:rPr>
            </a:br>
            <a:r>
              <a:rPr lang="en-US" sz="2700" dirty="0">
                <a:solidFill>
                  <a:srgbClr val="37094B"/>
                </a:solidFill>
                <a:latin typeface="Vitesse Black" pitchFamily="50" charset="0"/>
              </a:rPr>
              <a:t> </a:t>
            </a:r>
            <a:r>
              <a:rPr lang="en-US" sz="2200" dirty="0">
                <a:solidFill>
                  <a:srgbClr val="37094B"/>
                </a:solidFill>
                <a:latin typeface="Vitesse Black" pitchFamily="50" charset="0"/>
              </a:rPr>
              <a:t>contraceptive methods using case study</a:t>
            </a:r>
            <a:br>
              <a:rPr lang="en-US" sz="2700" dirty="0">
                <a:solidFill>
                  <a:srgbClr val="37094B"/>
                </a:solidFill>
                <a:latin typeface="Vitesse Black" pitchFamily="50" charset="0"/>
              </a:rPr>
            </a:br>
            <a:r>
              <a:rPr lang="en-US" sz="2000" dirty="0">
                <a:solidFill>
                  <a:srgbClr val="37094B"/>
                </a:solidFill>
                <a:latin typeface="Vitesse Black" pitchFamily="50" charset="0"/>
              </a:rPr>
              <a:t>To focus on pharmacy settings</a:t>
            </a:r>
            <a:br>
              <a:rPr lang="en-US" dirty="0"/>
            </a:br>
            <a:endParaRPr lang="es-ES_tradnl" dirty="0"/>
          </a:p>
        </p:txBody>
      </p:sp>
      <p:sp>
        <p:nvSpPr>
          <p:cNvPr id="3" name="Subtitle 2"/>
          <p:cNvSpPr>
            <a:spLocks noGrp="1"/>
          </p:cNvSpPr>
          <p:nvPr>
            <p:ph type="subTitle" idx="1"/>
          </p:nvPr>
        </p:nvSpPr>
        <p:spPr>
          <a:xfrm>
            <a:off x="8330144" y="5590938"/>
            <a:ext cx="3657150" cy="1463040"/>
          </a:xfrm>
        </p:spPr>
        <p:txBody>
          <a:bodyPr>
            <a:normAutofit/>
          </a:bodyPr>
          <a:lstStyle/>
          <a:p>
            <a:pPr algn="ctr">
              <a:spcBef>
                <a:spcPts val="1800"/>
              </a:spcBef>
              <a:defRPr/>
            </a:pPr>
            <a:r>
              <a:rPr lang="en-US" altLang="en-US" dirty="0">
                <a:solidFill>
                  <a:srgbClr val="37094B"/>
                </a:solidFill>
                <a:latin typeface="Vitesse Book" pitchFamily="50" charset="0"/>
                <a:ea typeface="Yu Gothic UI Semilight" panose="020B0400000000000000" pitchFamily="34" charset="-128"/>
                <a:cs typeface="Garamond" charset="0"/>
              </a:rPr>
              <a:t>Jen Robinson</a:t>
            </a:r>
            <a:r>
              <a:rPr lang="en-US" dirty="0">
                <a:solidFill>
                  <a:srgbClr val="37094B"/>
                </a:solidFill>
                <a:latin typeface="Vitesse Book" pitchFamily="50" charset="0"/>
                <a:ea typeface="Yu Gothic UI Semilight" panose="020B0400000000000000" pitchFamily="34" charset="-128"/>
                <a:cs typeface="Garamond" charset="0"/>
              </a:rPr>
              <a:t>, CNP, CNM, MS </a:t>
            </a:r>
            <a:endParaRPr lang="en-US" altLang="en-US" dirty="0">
              <a:solidFill>
                <a:srgbClr val="37094B"/>
              </a:solidFill>
              <a:latin typeface="Vitesse Book" pitchFamily="50" charset="0"/>
              <a:ea typeface="Yu Gothic UI Semilight" panose="020B0400000000000000" pitchFamily="34" charset="-128"/>
              <a:cs typeface="Garamond" charset="0"/>
            </a:endParaRPr>
          </a:p>
          <a:p>
            <a:pPr algn="ctr">
              <a:defRPr/>
            </a:pPr>
            <a:r>
              <a:rPr lang="en-US" altLang="en-US" dirty="0">
                <a:solidFill>
                  <a:srgbClr val="37094B"/>
                </a:solidFill>
                <a:latin typeface="Vitesse Book" pitchFamily="50" charset="0"/>
                <a:ea typeface="Yu Gothic UI Semilight" panose="020B0400000000000000" pitchFamily="34" charset="-128"/>
                <a:cs typeface="Garamond" charset="0"/>
              </a:rPr>
              <a:t>Anna White MSN, CNM</a:t>
            </a:r>
            <a:endParaRPr lang="es-ES_tradnl" sz="1200" dirty="0">
              <a:solidFill>
                <a:srgbClr val="37094B"/>
              </a:solidFill>
              <a:latin typeface="Vitesse Book" pitchFamily="50" charset="0"/>
              <a:ea typeface="Yu Gothic UI Semilight" panose="020B0400000000000000" pitchFamily="34" charset="-128"/>
              <a:cs typeface="Garamond" charset="0"/>
            </a:endParaRPr>
          </a:p>
        </p:txBody>
      </p:sp>
      <p:pic>
        <p:nvPicPr>
          <p:cNvPr id="4" name="Picture 3">
            <a:extLst>
              <a:ext uri="{FF2B5EF4-FFF2-40B4-BE49-F238E27FC236}">
                <a16:creationId xmlns:a16="http://schemas.microsoft.com/office/drawing/2014/main" id="{21D037CB-71D7-4BC0-B47D-F747A1B08316}"/>
              </a:ext>
            </a:extLst>
          </p:cNvPr>
          <p:cNvPicPr>
            <a:picLocks noChangeAspect="1"/>
          </p:cNvPicPr>
          <p:nvPr/>
        </p:nvPicPr>
        <p:blipFill>
          <a:blip r:embed="rId2"/>
          <a:stretch>
            <a:fillRect/>
          </a:stretch>
        </p:blipFill>
        <p:spPr>
          <a:xfrm>
            <a:off x="10757351" y="4815277"/>
            <a:ext cx="913501" cy="1056349"/>
          </a:xfrm>
          <a:prstGeom prst="rect">
            <a:avLst/>
          </a:prstGeom>
        </p:spPr>
      </p:pic>
      <p:pic>
        <p:nvPicPr>
          <p:cNvPr id="6" name="Picture 5">
            <a:extLst>
              <a:ext uri="{FF2B5EF4-FFF2-40B4-BE49-F238E27FC236}">
                <a16:creationId xmlns:a16="http://schemas.microsoft.com/office/drawing/2014/main" id="{835945E2-FE7C-4F51-91C2-96A0B6476B0A}"/>
              </a:ext>
            </a:extLst>
          </p:cNvPr>
          <p:cNvPicPr>
            <a:picLocks noChangeAspect="1"/>
          </p:cNvPicPr>
          <p:nvPr/>
        </p:nvPicPr>
        <p:blipFill>
          <a:blip r:embed="rId3"/>
          <a:stretch>
            <a:fillRect/>
          </a:stretch>
        </p:blipFill>
        <p:spPr>
          <a:xfrm>
            <a:off x="8415367" y="5192614"/>
            <a:ext cx="2156217" cy="696959"/>
          </a:xfrm>
          <a:prstGeom prst="rect">
            <a:avLst/>
          </a:prstGeom>
        </p:spPr>
      </p:pic>
    </p:spTree>
    <p:extLst>
      <p:ext uri="{BB962C8B-B14F-4D97-AF65-F5344CB8AC3E}">
        <p14:creationId xmlns:p14="http://schemas.microsoft.com/office/powerpoint/2010/main" val="266401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sz="4000" dirty="0">
                <a:solidFill>
                  <a:srgbClr val="37094B"/>
                </a:solidFill>
                <a:latin typeface="Vitesse Book" pitchFamily="50" charset="0"/>
              </a:rPr>
              <a:t>Case </a:t>
            </a:r>
            <a:r>
              <a:rPr lang="es-ES_tradnl" sz="4000" dirty="0" err="1">
                <a:solidFill>
                  <a:srgbClr val="37094B"/>
                </a:solidFill>
                <a:latin typeface="Vitesse Book" pitchFamily="50" charset="0"/>
              </a:rPr>
              <a:t>Study</a:t>
            </a:r>
            <a:endParaRPr lang="es-ES_tradnl" sz="4000" dirty="0">
              <a:solidFill>
                <a:srgbClr val="37094B"/>
              </a:solidFill>
              <a:latin typeface="Vitesse Book" pitchFamily="50" charset="0"/>
            </a:endParaRPr>
          </a:p>
        </p:txBody>
      </p:sp>
      <p:sp>
        <p:nvSpPr>
          <p:cNvPr id="3" name="Content Placeholder 2"/>
          <p:cNvSpPr>
            <a:spLocks noGrp="1"/>
          </p:cNvSpPr>
          <p:nvPr>
            <p:ph idx="1"/>
          </p:nvPr>
        </p:nvSpPr>
        <p:spPr/>
        <p:txBody>
          <a:bodyPr/>
          <a:lstStyle/>
          <a:p>
            <a:r>
              <a:rPr lang="es-ES_tradnl" dirty="0"/>
              <a:t>Margaret </a:t>
            </a:r>
            <a:r>
              <a:rPr lang="es-ES_tradnl" dirty="0" err="1"/>
              <a:t>is</a:t>
            </a:r>
            <a:r>
              <a:rPr lang="es-ES_tradnl" dirty="0"/>
              <a:t> a 16 y/o </a:t>
            </a:r>
            <a:r>
              <a:rPr lang="es-ES_tradnl" dirty="0" err="1"/>
              <a:t>nulliparous</a:t>
            </a:r>
            <a:r>
              <a:rPr lang="es-ES_tradnl" dirty="0"/>
              <a:t> </a:t>
            </a:r>
            <a:r>
              <a:rPr lang="es-ES_tradnl" dirty="0" err="1"/>
              <a:t>cis</a:t>
            </a:r>
            <a:r>
              <a:rPr lang="es-ES_tradnl" dirty="0"/>
              <a:t> </a:t>
            </a:r>
            <a:r>
              <a:rPr lang="es-ES_tradnl" dirty="0" err="1"/>
              <a:t>gender</a:t>
            </a:r>
            <a:r>
              <a:rPr lang="es-ES_tradnl" dirty="0"/>
              <a:t> </a:t>
            </a:r>
            <a:r>
              <a:rPr lang="es-ES_tradnl" dirty="0" err="1"/>
              <a:t>female</a:t>
            </a:r>
            <a:r>
              <a:rPr lang="es-ES_tradnl" dirty="0"/>
              <a:t> at </a:t>
            </a:r>
            <a:r>
              <a:rPr lang="es-ES_tradnl" dirty="0" err="1"/>
              <a:t>your</a:t>
            </a:r>
            <a:r>
              <a:rPr lang="es-ES_tradnl" dirty="0"/>
              <a:t> </a:t>
            </a:r>
            <a:r>
              <a:rPr lang="es-ES_tradnl" dirty="0" err="1"/>
              <a:t>pharmacy</a:t>
            </a:r>
            <a:r>
              <a:rPr lang="es-ES_tradnl" dirty="0"/>
              <a:t> and </a:t>
            </a:r>
            <a:r>
              <a:rPr lang="es-ES_tradnl" dirty="0" err="1"/>
              <a:t>is</a:t>
            </a:r>
            <a:r>
              <a:rPr lang="es-ES_tradnl" dirty="0"/>
              <a:t> </a:t>
            </a:r>
            <a:r>
              <a:rPr lang="es-ES_tradnl" dirty="0" err="1"/>
              <a:t>interested</a:t>
            </a:r>
            <a:r>
              <a:rPr lang="es-ES_tradnl" dirty="0"/>
              <a:t> in </a:t>
            </a:r>
            <a:r>
              <a:rPr lang="es-ES_tradnl" dirty="0" err="1"/>
              <a:t>contraception</a:t>
            </a:r>
            <a:r>
              <a:rPr lang="es-ES_tradnl" dirty="0"/>
              <a:t> </a:t>
            </a:r>
          </a:p>
          <a:p>
            <a:r>
              <a:rPr lang="es-ES_tradnl" dirty="0" err="1"/>
              <a:t>She</a:t>
            </a:r>
            <a:r>
              <a:rPr lang="es-ES_tradnl" dirty="0"/>
              <a:t> has no prior </a:t>
            </a:r>
            <a:r>
              <a:rPr lang="es-ES_tradnl" dirty="0" err="1"/>
              <a:t>health</a:t>
            </a:r>
            <a:r>
              <a:rPr lang="es-ES_tradnl" dirty="0"/>
              <a:t> </a:t>
            </a:r>
            <a:r>
              <a:rPr lang="es-ES_tradnl" dirty="0" err="1"/>
              <a:t>concerns</a:t>
            </a:r>
            <a:endParaRPr lang="es-ES_tradnl" dirty="0"/>
          </a:p>
          <a:p>
            <a:r>
              <a:rPr lang="es-ES_tradnl" dirty="0"/>
              <a:t>BMI 32</a:t>
            </a:r>
          </a:p>
          <a:p>
            <a:r>
              <a:rPr lang="es-ES_tradnl" dirty="0"/>
              <a:t>Smoking 1 pack/</a:t>
            </a:r>
            <a:r>
              <a:rPr lang="es-ES_tradnl" dirty="0" err="1"/>
              <a:t>day</a:t>
            </a:r>
            <a:endParaRPr lang="es-ES_tradnl" dirty="0"/>
          </a:p>
        </p:txBody>
      </p:sp>
      <p:pic>
        <p:nvPicPr>
          <p:cNvPr id="4" name="Picture 3">
            <a:extLst>
              <a:ext uri="{FF2B5EF4-FFF2-40B4-BE49-F238E27FC236}">
                <a16:creationId xmlns:a16="http://schemas.microsoft.com/office/drawing/2014/main" id="{10ED3453-A51F-4D01-AAA0-D2D48FF322F3}"/>
              </a:ext>
            </a:extLst>
          </p:cNvPr>
          <p:cNvPicPr>
            <a:picLocks noChangeAspect="1"/>
          </p:cNvPicPr>
          <p:nvPr/>
        </p:nvPicPr>
        <p:blipFill>
          <a:blip r:embed="rId3"/>
          <a:stretch>
            <a:fillRect/>
          </a:stretch>
        </p:blipFill>
        <p:spPr>
          <a:xfrm>
            <a:off x="0" y="6041371"/>
            <a:ext cx="887104" cy="816630"/>
          </a:xfrm>
          <a:prstGeom prst="rect">
            <a:avLst/>
          </a:prstGeom>
        </p:spPr>
      </p:pic>
      <p:pic>
        <p:nvPicPr>
          <p:cNvPr id="5" name="Picture 4">
            <a:extLst>
              <a:ext uri="{FF2B5EF4-FFF2-40B4-BE49-F238E27FC236}">
                <a16:creationId xmlns:a16="http://schemas.microsoft.com/office/drawing/2014/main" id="{55CCFECB-FD4C-4E0F-8AEB-85B288C58026}"/>
              </a:ext>
            </a:extLst>
          </p:cNvPr>
          <p:cNvPicPr>
            <a:picLocks noChangeAspect="1"/>
          </p:cNvPicPr>
          <p:nvPr/>
        </p:nvPicPr>
        <p:blipFill>
          <a:blip r:embed="rId4"/>
          <a:stretch>
            <a:fillRect/>
          </a:stretch>
        </p:blipFill>
        <p:spPr>
          <a:xfrm>
            <a:off x="11407084" y="6081623"/>
            <a:ext cx="595862" cy="689040"/>
          </a:xfrm>
          <a:prstGeom prst="rect">
            <a:avLst/>
          </a:prstGeom>
        </p:spPr>
      </p:pic>
    </p:spTree>
    <p:extLst>
      <p:ext uri="{BB962C8B-B14F-4D97-AF65-F5344CB8AC3E}">
        <p14:creationId xmlns:p14="http://schemas.microsoft.com/office/powerpoint/2010/main" val="256411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rot="16200000">
            <a:off x="4282814" y="-996951"/>
            <a:ext cx="6638925" cy="8851901"/>
          </a:xfrm>
        </p:spPr>
      </p:pic>
      <p:pic>
        <p:nvPicPr>
          <p:cNvPr id="3" name="Picture 2">
            <a:extLst>
              <a:ext uri="{FF2B5EF4-FFF2-40B4-BE49-F238E27FC236}">
                <a16:creationId xmlns:a16="http://schemas.microsoft.com/office/drawing/2014/main" id="{E0FA2164-443E-4C10-828F-06427CD4DE1B}"/>
              </a:ext>
            </a:extLst>
          </p:cNvPr>
          <p:cNvPicPr>
            <a:picLocks noChangeAspect="1"/>
          </p:cNvPicPr>
          <p:nvPr/>
        </p:nvPicPr>
        <p:blipFill>
          <a:blip r:embed="rId4"/>
          <a:stretch>
            <a:fillRect/>
          </a:stretch>
        </p:blipFill>
        <p:spPr>
          <a:xfrm>
            <a:off x="740936" y="684401"/>
            <a:ext cx="1694453" cy="1149208"/>
          </a:xfrm>
          <a:prstGeom prst="rect">
            <a:avLst/>
          </a:prstGeom>
        </p:spPr>
      </p:pic>
      <p:pic>
        <p:nvPicPr>
          <p:cNvPr id="6" name="Picture 5">
            <a:extLst>
              <a:ext uri="{FF2B5EF4-FFF2-40B4-BE49-F238E27FC236}">
                <a16:creationId xmlns:a16="http://schemas.microsoft.com/office/drawing/2014/main" id="{0D262BDA-CB8A-4C2D-A00C-F78267CB3BF4}"/>
              </a:ext>
            </a:extLst>
          </p:cNvPr>
          <p:cNvPicPr>
            <a:picLocks noChangeAspect="1"/>
          </p:cNvPicPr>
          <p:nvPr/>
        </p:nvPicPr>
        <p:blipFill>
          <a:blip r:embed="rId5"/>
          <a:stretch>
            <a:fillRect/>
          </a:stretch>
        </p:blipFill>
        <p:spPr>
          <a:xfrm>
            <a:off x="0" y="1833609"/>
            <a:ext cx="3392440" cy="1009321"/>
          </a:xfrm>
          <a:prstGeom prst="rect">
            <a:avLst/>
          </a:prstGeom>
        </p:spPr>
      </p:pic>
    </p:spTree>
    <p:extLst>
      <p:ext uri="{BB962C8B-B14F-4D97-AF65-F5344CB8AC3E}">
        <p14:creationId xmlns:p14="http://schemas.microsoft.com/office/powerpoint/2010/main" val="2008012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50607" y="2200275"/>
            <a:ext cx="228599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339014" y="2506157"/>
            <a:ext cx="228599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417750" y="1945852"/>
            <a:ext cx="228599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9"/>
          <p:cNvSpPr txBox="1">
            <a:spLocks noChangeArrowheads="1"/>
          </p:cNvSpPr>
          <p:nvPr/>
        </p:nvSpPr>
        <p:spPr bwMode="auto">
          <a:xfrm>
            <a:off x="2880507" y="4689053"/>
            <a:ext cx="1360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ct val="20000"/>
              </a:spcBef>
              <a:spcAft>
                <a:spcPct val="20000"/>
              </a:spcAft>
              <a:buClr>
                <a:srgbClr val="D14B01"/>
              </a:buClr>
              <a:buChar char="•"/>
              <a:defRPr sz="2200" b="1">
                <a:solidFill>
                  <a:schemeClr val="tx1"/>
                </a:solidFill>
                <a:latin typeface="Arial" pitchFamily="34" charset="0"/>
                <a:ea typeface="MS PGothic" pitchFamily="34" charset="-128"/>
              </a:defRPr>
            </a:lvl1pPr>
            <a:lvl2pPr marL="742950" indent="-285750" eaLnBrk="0" hangingPunct="0">
              <a:lnSpc>
                <a:spcPct val="95000"/>
              </a:lnSpc>
              <a:spcBef>
                <a:spcPct val="20000"/>
              </a:spcBef>
              <a:spcAft>
                <a:spcPct val="20000"/>
              </a:spcAft>
              <a:buClr>
                <a:srgbClr val="D14B01"/>
              </a:buClr>
              <a:buChar char="–"/>
              <a:defRPr sz="2000">
                <a:solidFill>
                  <a:schemeClr val="tx1"/>
                </a:solidFill>
                <a:latin typeface="Arial" pitchFamily="34" charset="0"/>
                <a:ea typeface="MS PGothic" pitchFamily="34" charset="-128"/>
              </a:defRPr>
            </a:lvl2pPr>
            <a:lvl3pPr marL="1143000" indent="-228600" eaLnBrk="0" hangingPunct="0">
              <a:lnSpc>
                <a:spcPct val="95000"/>
              </a:lnSpc>
              <a:spcBef>
                <a:spcPct val="20000"/>
              </a:spcBef>
              <a:spcAft>
                <a:spcPct val="20000"/>
              </a:spcAft>
              <a:buClr>
                <a:srgbClr val="88BBBB"/>
              </a:buClr>
              <a:buChar char="•"/>
              <a:defRPr>
                <a:solidFill>
                  <a:schemeClr val="tx1"/>
                </a:solidFill>
                <a:latin typeface="Arial" pitchFamily="34" charset="0"/>
                <a:ea typeface="MS PGothic" pitchFamily="34" charset="-128"/>
              </a:defRPr>
            </a:lvl3pPr>
            <a:lvl4pPr marL="1600200" indent="-228600" eaLnBrk="0" hangingPunct="0">
              <a:lnSpc>
                <a:spcPct val="95000"/>
              </a:lnSpc>
              <a:spcBef>
                <a:spcPct val="20000"/>
              </a:spcBef>
              <a:spcAft>
                <a:spcPct val="20000"/>
              </a:spcAft>
              <a:buClr>
                <a:srgbClr val="88BBBB"/>
              </a:buClr>
              <a:buChar char="–"/>
              <a:defRPr sz="1600">
                <a:solidFill>
                  <a:schemeClr val="tx1"/>
                </a:solidFill>
                <a:latin typeface="Arial" pitchFamily="34" charset="0"/>
                <a:ea typeface="MS PGothic" pitchFamily="34" charset="-128"/>
              </a:defRPr>
            </a:lvl4pPr>
            <a:lvl5pPr marL="2057400" indent="-228600" eaLnBrk="0"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9pPr>
          </a:lstStyle>
          <a:p>
            <a:pPr algn="ctr" eaLnBrk="1" hangingPunct="1">
              <a:lnSpc>
                <a:spcPct val="100000"/>
              </a:lnSpc>
              <a:spcBef>
                <a:spcPct val="0"/>
              </a:spcBef>
              <a:spcAft>
                <a:spcPct val="0"/>
              </a:spcAft>
              <a:buClrTx/>
              <a:buFontTx/>
              <a:buNone/>
            </a:pPr>
            <a:r>
              <a:rPr lang="en-US" altLang="en-US" sz="2400" dirty="0"/>
              <a:t>2016</a:t>
            </a:r>
            <a:endParaRPr lang="en-US" altLang="en-US" sz="2400" b="0" dirty="0"/>
          </a:p>
        </p:txBody>
      </p:sp>
      <p:sp>
        <p:nvSpPr>
          <p:cNvPr id="25607" name="TextBox 10"/>
          <p:cNvSpPr txBox="1">
            <a:spLocks noChangeArrowheads="1"/>
          </p:cNvSpPr>
          <p:nvPr/>
        </p:nvSpPr>
        <p:spPr bwMode="auto">
          <a:xfrm>
            <a:off x="5313364" y="4943476"/>
            <a:ext cx="1360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ct val="20000"/>
              </a:spcBef>
              <a:spcAft>
                <a:spcPct val="20000"/>
              </a:spcAft>
              <a:buClr>
                <a:srgbClr val="D14B01"/>
              </a:buClr>
              <a:buChar char="•"/>
              <a:defRPr sz="2200" b="1">
                <a:solidFill>
                  <a:schemeClr val="tx1"/>
                </a:solidFill>
                <a:latin typeface="Arial" pitchFamily="34" charset="0"/>
                <a:ea typeface="MS PGothic" pitchFamily="34" charset="-128"/>
              </a:defRPr>
            </a:lvl1pPr>
            <a:lvl2pPr marL="742950" indent="-285750" eaLnBrk="0" hangingPunct="0">
              <a:lnSpc>
                <a:spcPct val="95000"/>
              </a:lnSpc>
              <a:spcBef>
                <a:spcPct val="20000"/>
              </a:spcBef>
              <a:spcAft>
                <a:spcPct val="20000"/>
              </a:spcAft>
              <a:buClr>
                <a:srgbClr val="D14B01"/>
              </a:buClr>
              <a:buChar char="–"/>
              <a:defRPr sz="2000">
                <a:solidFill>
                  <a:schemeClr val="tx1"/>
                </a:solidFill>
                <a:latin typeface="Arial" pitchFamily="34" charset="0"/>
                <a:ea typeface="MS PGothic" pitchFamily="34" charset="-128"/>
              </a:defRPr>
            </a:lvl2pPr>
            <a:lvl3pPr marL="1143000" indent="-228600" eaLnBrk="0" hangingPunct="0">
              <a:lnSpc>
                <a:spcPct val="95000"/>
              </a:lnSpc>
              <a:spcBef>
                <a:spcPct val="20000"/>
              </a:spcBef>
              <a:spcAft>
                <a:spcPct val="20000"/>
              </a:spcAft>
              <a:buClr>
                <a:srgbClr val="88BBBB"/>
              </a:buClr>
              <a:buChar char="•"/>
              <a:defRPr>
                <a:solidFill>
                  <a:schemeClr val="tx1"/>
                </a:solidFill>
                <a:latin typeface="Arial" pitchFamily="34" charset="0"/>
                <a:ea typeface="MS PGothic" pitchFamily="34" charset="-128"/>
              </a:defRPr>
            </a:lvl3pPr>
            <a:lvl4pPr marL="1600200" indent="-228600" eaLnBrk="0" hangingPunct="0">
              <a:lnSpc>
                <a:spcPct val="95000"/>
              </a:lnSpc>
              <a:spcBef>
                <a:spcPct val="20000"/>
              </a:spcBef>
              <a:spcAft>
                <a:spcPct val="20000"/>
              </a:spcAft>
              <a:buClr>
                <a:srgbClr val="88BBBB"/>
              </a:buClr>
              <a:buChar char="–"/>
              <a:defRPr sz="1600">
                <a:solidFill>
                  <a:schemeClr val="tx1"/>
                </a:solidFill>
                <a:latin typeface="Arial" pitchFamily="34" charset="0"/>
                <a:ea typeface="MS PGothic" pitchFamily="34" charset="-128"/>
              </a:defRPr>
            </a:lvl4pPr>
            <a:lvl5pPr marL="2057400" indent="-228600" eaLnBrk="0"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9pPr>
          </a:lstStyle>
          <a:p>
            <a:pPr algn="ctr" eaLnBrk="1" hangingPunct="1">
              <a:lnSpc>
                <a:spcPct val="100000"/>
              </a:lnSpc>
              <a:spcBef>
                <a:spcPct val="0"/>
              </a:spcBef>
              <a:spcAft>
                <a:spcPct val="0"/>
              </a:spcAft>
              <a:buClrTx/>
              <a:buFontTx/>
              <a:buNone/>
            </a:pPr>
            <a:r>
              <a:rPr lang="en-US" altLang="en-US" sz="2400" dirty="0"/>
              <a:t>2016</a:t>
            </a:r>
            <a:endParaRPr lang="en-US" altLang="en-US" sz="2400" b="0" dirty="0"/>
          </a:p>
        </p:txBody>
      </p:sp>
      <p:sp>
        <p:nvSpPr>
          <p:cNvPr id="25608" name="TextBox 11"/>
          <p:cNvSpPr txBox="1">
            <a:spLocks noChangeArrowheads="1"/>
          </p:cNvSpPr>
          <p:nvPr/>
        </p:nvSpPr>
        <p:spPr bwMode="auto">
          <a:xfrm>
            <a:off x="7837394" y="5262938"/>
            <a:ext cx="1360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ct val="20000"/>
              </a:spcBef>
              <a:spcAft>
                <a:spcPct val="20000"/>
              </a:spcAft>
              <a:buClr>
                <a:srgbClr val="D14B01"/>
              </a:buClr>
              <a:buChar char="•"/>
              <a:defRPr sz="2200" b="1">
                <a:solidFill>
                  <a:schemeClr val="tx1"/>
                </a:solidFill>
                <a:latin typeface="Arial" pitchFamily="34" charset="0"/>
                <a:ea typeface="MS PGothic" pitchFamily="34" charset="-128"/>
              </a:defRPr>
            </a:lvl1pPr>
            <a:lvl2pPr marL="742950" indent="-285750" eaLnBrk="0" hangingPunct="0">
              <a:lnSpc>
                <a:spcPct val="95000"/>
              </a:lnSpc>
              <a:spcBef>
                <a:spcPct val="20000"/>
              </a:spcBef>
              <a:spcAft>
                <a:spcPct val="20000"/>
              </a:spcAft>
              <a:buClr>
                <a:srgbClr val="D14B01"/>
              </a:buClr>
              <a:buChar char="–"/>
              <a:defRPr sz="2000">
                <a:solidFill>
                  <a:schemeClr val="tx1"/>
                </a:solidFill>
                <a:latin typeface="Arial" pitchFamily="34" charset="0"/>
                <a:ea typeface="MS PGothic" pitchFamily="34" charset="-128"/>
              </a:defRPr>
            </a:lvl2pPr>
            <a:lvl3pPr marL="1143000" indent="-228600" eaLnBrk="0" hangingPunct="0">
              <a:lnSpc>
                <a:spcPct val="95000"/>
              </a:lnSpc>
              <a:spcBef>
                <a:spcPct val="20000"/>
              </a:spcBef>
              <a:spcAft>
                <a:spcPct val="20000"/>
              </a:spcAft>
              <a:buClr>
                <a:srgbClr val="88BBBB"/>
              </a:buClr>
              <a:buChar char="•"/>
              <a:defRPr>
                <a:solidFill>
                  <a:schemeClr val="tx1"/>
                </a:solidFill>
                <a:latin typeface="Arial" pitchFamily="34" charset="0"/>
                <a:ea typeface="MS PGothic" pitchFamily="34" charset="-128"/>
              </a:defRPr>
            </a:lvl3pPr>
            <a:lvl4pPr marL="1600200" indent="-228600" eaLnBrk="0" hangingPunct="0">
              <a:lnSpc>
                <a:spcPct val="95000"/>
              </a:lnSpc>
              <a:spcBef>
                <a:spcPct val="20000"/>
              </a:spcBef>
              <a:spcAft>
                <a:spcPct val="20000"/>
              </a:spcAft>
              <a:buClr>
                <a:srgbClr val="88BBBB"/>
              </a:buClr>
              <a:buChar char="–"/>
              <a:defRPr sz="1600">
                <a:solidFill>
                  <a:schemeClr val="tx1"/>
                </a:solidFill>
                <a:latin typeface="Arial" pitchFamily="34" charset="0"/>
                <a:ea typeface="MS PGothic" pitchFamily="34" charset="-128"/>
              </a:defRPr>
            </a:lvl4pPr>
            <a:lvl5pPr marL="2057400" indent="-228600" eaLnBrk="0"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9pPr>
          </a:lstStyle>
          <a:p>
            <a:pPr algn="ctr" eaLnBrk="1" hangingPunct="1">
              <a:lnSpc>
                <a:spcPct val="100000"/>
              </a:lnSpc>
              <a:spcBef>
                <a:spcPct val="0"/>
              </a:spcBef>
              <a:spcAft>
                <a:spcPct val="0"/>
              </a:spcAft>
              <a:buClrTx/>
              <a:buFontTx/>
              <a:buNone/>
            </a:pPr>
            <a:r>
              <a:rPr lang="en-US" altLang="en-US" sz="2400" dirty="0"/>
              <a:t>2015</a:t>
            </a:r>
            <a:endParaRPr lang="en-US" altLang="en-US" sz="2400" b="0"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4716" y="4107859"/>
            <a:ext cx="685392" cy="50292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0909" y="4358415"/>
            <a:ext cx="685392" cy="50292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9316" y="4641821"/>
            <a:ext cx="685392" cy="502920"/>
          </a:xfrm>
          <a:prstGeom prst="rect">
            <a:avLst/>
          </a:prstGeom>
        </p:spPr>
      </p:pic>
      <p:sp>
        <p:nvSpPr>
          <p:cNvPr id="25602" name="Title 1"/>
          <p:cNvSpPr>
            <a:spLocks noGrp="1"/>
          </p:cNvSpPr>
          <p:nvPr>
            <p:ph type="title"/>
          </p:nvPr>
        </p:nvSpPr>
        <p:spPr>
          <a:xfrm>
            <a:off x="101204" y="566802"/>
            <a:ext cx="11663166" cy="1380800"/>
          </a:xfrm>
        </p:spPr>
        <p:txBody>
          <a:bodyPr/>
          <a:lstStyle/>
          <a:p>
            <a:r>
              <a:rPr lang="en-US" altLang="en-US" sz="3600" b="1" dirty="0">
                <a:solidFill>
                  <a:srgbClr val="37094B"/>
                </a:solidFill>
                <a:latin typeface="Vitesse Book" pitchFamily="50" charset="0"/>
              </a:rPr>
              <a:t>Guidance for contraceptive care</a:t>
            </a:r>
          </a:p>
        </p:txBody>
      </p:sp>
    </p:spTree>
    <p:custDataLst>
      <p:tags r:id="rId1"/>
    </p:custDataLst>
    <p:extLst>
      <p:ext uri="{BB962C8B-B14F-4D97-AF65-F5344CB8AC3E}">
        <p14:creationId xmlns:p14="http://schemas.microsoft.com/office/powerpoint/2010/main" val="1175855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30"/>
          <p:cNvGraphicFramePr>
            <a:graphicFrameLocks noGrp="1"/>
          </p:cNvGraphicFramePr>
          <p:nvPr/>
        </p:nvGraphicFramePr>
        <p:xfrm>
          <a:off x="3706117" y="1984867"/>
          <a:ext cx="5840107" cy="3540125"/>
        </p:xfrm>
        <a:graphic>
          <a:graphicData uri="http://schemas.openxmlformats.org/drawingml/2006/table">
            <a:tbl>
              <a:tblPr/>
              <a:tblGrid>
                <a:gridCol w="4636169">
                  <a:extLst>
                    <a:ext uri="{9D8B030D-6E8A-4147-A177-3AD203B41FA5}">
                      <a16:colId xmlns:a16="http://schemas.microsoft.com/office/drawing/2014/main" val="20000"/>
                    </a:ext>
                  </a:extLst>
                </a:gridCol>
                <a:gridCol w="1203938">
                  <a:extLst>
                    <a:ext uri="{9D8B030D-6E8A-4147-A177-3AD203B41FA5}">
                      <a16:colId xmlns:a16="http://schemas.microsoft.com/office/drawing/2014/main" val="20001"/>
                    </a:ext>
                  </a:extLst>
                </a:gridCol>
              </a:tblGrid>
              <a:tr h="457968">
                <a:tc gridSpan="2">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cs typeface="Arial" charset="0"/>
                        </a:rPr>
                        <a:t>CDC Medical Eligibility for Initiating Contraception</a:t>
                      </a: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569898"/>
                    </a:solidFill>
                  </a:tcPr>
                </a:tc>
                <a:tc hMerge="1">
                  <a:txBody>
                    <a:bodyPr/>
                    <a:lstStyle/>
                    <a:p>
                      <a:endParaRPr lang="en-US"/>
                    </a:p>
                  </a:txBody>
                  <a:tcPr/>
                </a:tc>
                <a:extLst>
                  <a:ext uri="{0D108BD9-81ED-4DB2-BD59-A6C34878D82A}">
                    <a16:rowId xmlns:a16="http://schemas.microsoft.com/office/drawing/2014/main" val="10000"/>
                  </a:ext>
                </a:extLst>
              </a:tr>
              <a:tr h="53986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D6072"/>
                          </a:solidFill>
                          <a:effectLst/>
                          <a:latin typeface="Arial" charset="0"/>
                          <a:cs typeface="Arial" charset="0"/>
                        </a:rPr>
                        <a:t>Method can be used without restriction</a:t>
                      </a:r>
                    </a:p>
                  </a:txBody>
                  <a:tcPr marT="45716" marB="45716"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cs typeface="Arial" charset="0"/>
                        </a:rPr>
                        <a:t>1</a:t>
                      </a:r>
                    </a:p>
                  </a:txBody>
                  <a:tcPr marT="45716" marB="45716"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1"/>
                  </a:ext>
                </a:extLst>
              </a:tr>
              <a:tr h="770521">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D6072"/>
                          </a:solidFill>
                          <a:effectLst/>
                          <a:latin typeface="Arial" charset="0"/>
                          <a:cs typeface="Arial" charset="0"/>
                        </a:rPr>
                        <a:t>Advantages generally outweigh risks</a:t>
                      </a:r>
                    </a:p>
                  </a:txBody>
                  <a:tcPr marT="45716" marB="45716"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cs typeface="Arial" charset="0"/>
                        </a:rPr>
                        <a:t>2</a:t>
                      </a:r>
                    </a:p>
                  </a:txBody>
                  <a:tcPr marT="45716" marB="45716"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109785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D6072"/>
                          </a:solidFill>
                          <a:effectLst/>
                          <a:latin typeface="Arial" charset="0"/>
                          <a:cs typeface="Arial" charset="0"/>
                        </a:rPr>
                        <a:t>Method not recommended unless more appropriate methods not acceptable</a:t>
                      </a:r>
                    </a:p>
                  </a:txBody>
                  <a:tcPr marT="45716" marB="45716" anchor="ct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cs typeface="Arial" charset="0"/>
                        </a:rPr>
                        <a:t>3</a:t>
                      </a:r>
                    </a:p>
                  </a:txBody>
                  <a:tcPr marT="45716" marB="45716" anchor="ct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FE94E2"/>
                    </a:solidFill>
                  </a:tcPr>
                </a:tc>
                <a:extLst>
                  <a:ext uri="{0D108BD9-81ED-4DB2-BD59-A6C34878D82A}">
                    <a16:rowId xmlns:a16="http://schemas.microsoft.com/office/drawing/2014/main" val="10003"/>
                  </a:ext>
                </a:extLst>
              </a:tr>
              <a:tr h="673914">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D6072"/>
                          </a:solidFill>
                          <a:effectLst/>
                          <a:latin typeface="Arial" charset="0"/>
                          <a:cs typeface="Arial" charset="0"/>
                        </a:rPr>
                        <a:t>Absolute contraindication, avoid use</a:t>
                      </a:r>
                    </a:p>
                  </a:txBody>
                  <a:tcPr marT="45716" marB="45716" anchor="ct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cs typeface="Arial" charset="0"/>
                        </a:rPr>
                        <a:t>4</a:t>
                      </a:r>
                    </a:p>
                  </a:txBody>
                  <a:tcPr marT="45716" marB="45716" anchor="ct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D14B01"/>
                    </a:solidFill>
                  </a:tcPr>
                </a:tc>
                <a:extLst>
                  <a:ext uri="{0D108BD9-81ED-4DB2-BD59-A6C34878D82A}">
                    <a16:rowId xmlns:a16="http://schemas.microsoft.com/office/drawing/2014/main" val="10004"/>
                  </a:ext>
                </a:extLst>
              </a:tr>
            </a:tbl>
          </a:graphicData>
        </a:graphic>
      </p:graphicFrame>
      <p:sp>
        <p:nvSpPr>
          <p:cNvPr id="26627" name="Rectangle 2"/>
          <p:cNvSpPr>
            <a:spLocks noGrp="1" noChangeArrowheads="1"/>
          </p:cNvSpPr>
          <p:nvPr>
            <p:ph type="title"/>
          </p:nvPr>
        </p:nvSpPr>
        <p:spPr>
          <a:xfrm>
            <a:off x="231930" y="503453"/>
            <a:ext cx="10727221" cy="1380800"/>
          </a:xfrm>
        </p:spPr>
        <p:txBody>
          <a:bodyPr/>
          <a:lstStyle/>
          <a:p>
            <a:pPr eaLnBrk="1" hangingPunct="1"/>
            <a:r>
              <a:rPr lang="en-US" altLang="en-US" sz="3600" dirty="0">
                <a:solidFill>
                  <a:srgbClr val="37094B"/>
                </a:solidFill>
                <a:latin typeface="Vitesse Book" pitchFamily="50" charset="0"/>
              </a:rPr>
              <a:t>CDC Medical Eligibility Criteria</a:t>
            </a:r>
          </a:p>
        </p:txBody>
      </p:sp>
      <p:sp>
        <p:nvSpPr>
          <p:cNvPr id="8" name="TextBox 7"/>
          <p:cNvSpPr txBox="1"/>
          <p:nvPr/>
        </p:nvSpPr>
        <p:spPr>
          <a:xfrm>
            <a:off x="1507959" y="5284102"/>
            <a:ext cx="2326741" cy="276999"/>
          </a:xfrm>
          <a:prstGeom prst="rect">
            <a:avLst/>
          </a:prstGeom>
          <a:noFill/>
        </p:spPr>
        <p:txBody>
          <a:bodyPr wrap="square" rtlCol="0">
            <a:spAutoFit/>
          </a:bodyPr>
          <a:lstStyle/>
          <a:p>
            <a:r>
              <a:rPr lang="en-US" sz="1200" dirty="0">
                <a:latin typeface="HelveticaNeueLT Std Lt"/>
                <a:cs typeface="HelveticaNeueLT Std Lt"/>
              </a:rPr>
              <a:t>Search: “CDC Contraception”</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07958" y="2326369"/>
            <a:ext cx="2070212" cy="2857119"/>
          </a:xfrm>
          <a:prstGeom prst="rect">
            <a:avLst/>
          </a:prstGeom>
        </p:spPr>
      </p:pic>
    </p:spTree>
    <p:custDataLst>
      <p:tags r:id="rId1"/>
    </p:custDataLst>
    <p:extLst>
      <p:ext uri="{BB962C8B-B14F-4D97-AF65-F5344CB8AC3E}">
        <p14:creationId xmlns:p14="http://schemas.microsoft.com/office/powerpoint/2010/main" val="147529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4489453" y="2098307"/>
            <a:ext cx="6810338" cy="285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28600" indent="-228600" defTabSz="457200">
              <a:lnSpc>
                <a:spcPct val="90000"/>
              </a:lnSpc>
              <a:spcBef>
                <a:spcPts val="600"/>
              </a:spcBef>
              <a:buClr>
                <a:srgbClr val="F48024"/>
              </a:buClr>
              <a:buFont typeface="Arial" charset="0"/>
              <a:buChar char="•"/>
            </a:pPr>
            <a:r>
              <a:rPr lang="en-US" sz="2400" dirty="0">
                <a:solidFill>
                  <a:srgbClr val="37094B"/>
                </a:solidFill>
                <a:latin typeface="Vitesse Book" pitchFamily="50" charset="0"/>
              </a:rPr>
              <a:t>Depot </a:t>
            </a:r>
            <a:r>
              <a:rPr lang="en-US" sz="2400" dirty="0" err="1">
                <a:solidFill>
                  <a:srgbClr val="37094B"/>
                </a:solidFill>
                <a:latin typeface="Vitesse Book" pitchFamily="50" charset="0"/>
              </a:rPr>
              <a:t>Medroxyprogesterone</a:t>
            </a:r>
            <a:r>
              <a:rPr lang="en-US" sz="2400" dirty="0">
                <a:solidFill>
                  <a:srgbClr val="37094B"/>
                </a:solidFill>
                <a:latin typeface="Vitesse Book" pitchFamily="50" charset="0"/>
              </a:rPr>
              <a:t> Acetate</a:t>
            </a:r>
          </a:p>
          <a:p>
            <a:pPr marL="228600" indent="-228600" defTabSz="457200">
              <a:lnSpc>
                <a:spcPct val="90000"/>
              </a:lnSpc>
              <a:spcBef>
                <a:spcPts val="600"/>
              </a:spcBef>
              <a:buClr>
                <a:srgbClr val="F48024"/>
              </a:buClr>
              <a:buFont typeface="Arial" charset="0"/>
              <a:buChar char="•"/>
            </a:pPr>
            <a:r>
              <a:rPr lang="en-US" sz="2400" dirty="0">
                <a:solidFill>
                  <a:srgbClr val="37094B"/>
                </a:solidFill>
                <a:latin typeface="Vitesse Book" pitchFamily="50" charset="0"/>
              </a:rPr>
              <a:t>Intra-muscular or subcutaneous injection every 3 months</a:t>
            </a:r>
          </a:p>
          <a:p>
            <a:pPr marL="228600" indent="-228600" defTabSz="457200">
              <a:lnSpc>
                <a:spcPct val="90000"/>
              </a:lnSpc>
              <a:spcBef>
                <a:spcPts val="600"/>
              </a:spcBef>
              <a:buClr>
                <a:srgbClr val="F48024"/>
              </a:buClr>
              <a:buFont typeface="Arial" charset="0"/>
              <a:buChar char="•"/>
            </a:pPr>
            <a:r>
              <a:rPr lang="en-US" sz="2400" dirty="0">
                <a:solidFill>
                  <a:srgbClr val="37094B"/>
                </a:solidFill>
                <a:latin typeface="Vitesse Book" pitchFamily="50" charset="0"/>
              </a:rPr>
              <a:t>70% experience amenorrhea by 12 months</a:t>
            </a:r>
          </a:p>
          <a:p>
            <a:pPr marL="228600" indent="-228600" defTabSz="457200">
              <a:lnSpc>
                <a:spcPct val="90000"/>
              </a:lnSpc>
              <a:spcBef>
                <a:spcPts val="600"/>
              </a:spcBef>
              <a:buClr>
                <a:srgbClr val="F48024"/>
              </a:buClr>
              <a:buFont typeface="Arial" charset="0"/>
              <a:buChar char="•"/>
            </a:pPr>
            <a:r>
              <a:rPr lang="en-US" sz="2400" dirty="0">
                <a:solidFill>
                  <a:srgbClr val="37094B"/>
                </a:solidFill>
                <a:latin typeface="Vitesse Book" pitchFamily="50" charset="0"/>
              </a:rPr>
              <a:t>Less PID, fibroids, endometrial cancer</a:t>
            </a:r>
          </a:p>
          <a:p>
            <a:pPr marL="228600" indent="-228600" defTabSz="457200">
              <a:lnSpc>
                <a:spcPct val="90000"/>
              </a:lnSpc>
              <a:spcBef>
                <a:spcPts val="600"/>
              </a:spcBef>
              <a:buClr>
                <a:srgbClr val="5C5CAE"/>
              </a:buClr>
              <a:buFont typeface="Arial" charset="0"/>
              <a:buChar char="•"/>
            </a:pPr>
            <a:endParaRPr lang="en-US" sz="3200" dirty="0">
              <a:solidFill>
                <a:srgbClr val="37094B"/>
              </a:solidFill>
              <a:latin typeface="Arial"/>
            </a:endParaRPr>
          </a:p>
          <a:p>
            <a:pPr marL="228600" indent="-228600" defTabSz="457200">
              <a:spcBef>
                <a:spcPts val="600"/>
              </a:spcBef>
            </a:pPr>
            <a:endParaRPr lang="en-US" dirty="0">
              <a:solidFill>
                <a:srgbClr val="37094B"/>
              </a:solidFill>
              <a:latin typeface="Arial"/>
            </a:endParaRPr>
          </a:p>
        </p:txBody>
      </p:sp>
      <p:sp>
        <p:nvSpPr>
          <p:cNvPr id="5" name="Rectangle 2"/>
          <p:cNvSpPr txBox="1">
            <a:spLocks noChangeArrowheads="1"/>
          </p:cNvSpPr>
          <p:nvPr/>
        </p:nvSpPr>
        <p:spPr bwMode="auto">
          <a:xfrm>
            <a:off x="982687" y="584200"/>
            <a:ext cx="4863646" cy="1082675"/>
          </a:xfrm>
          <a:prstGeom prst="rect">
            <a:avLst/>
          </a:prstGeom>
          <a:noFill/>
          <a:ln w="9525">
            <a:noFill/>
            <a:miter lim="800000"/>
            <a:headEnd/>
            <a:tailEnd/>
          </a:ln>
        </p:spPr>
        <p:txBody>
          <a:bodyPr anchor="b"/>
          <a:lstStyle/>
          <a:p>
            <a:pPr defTabSz="457200">
              <a:lnSpc>
                <a:spcPct val="90000"/>
              </a:lnSpc>
              <a:defRPr/>
            </a:pPr>
            <a:r>
              <a:rPr lang="en-US" sz="4000" dirty="0">
                <a:solidFill>
                  <a:srgbClr val="37094B"/>
                </a:solidFill>
                <a:latin typeface="Vitesse Black" pitchFamily="50" charset="0"/>
                <a:cs typeface="Helvetica Neue Light"/>
              </a:rPr>
              <a:t>Injection (DMPA) </a:t>
            </a:r>
          </a:p>
        </p:txBody>
      </p:sp>
      <p:pic>
        <p:nvPicPr>
          <p:cNvPr id="51205" name="Picture 6" descr="bc shot.jpg" hidden="1"/>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965328" y="1666875"/>
            <a:ext cx="252412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886951" y="6215470"/>
            <a:ext cx="405780" cy="369332"/>
          </a:xfrm>
          <a:prstGeom prst="rect">
            <a:avLst/>
          </a:prstGeom>
          <a:solidFill>
            <a:schemeClr val="bg1"/>
          </a:solidFill>
        </p:spPr>
        <p:txBody>
          <a:bodyPr wrap="square" rtlCol="0">
            <a:spAutoFit/>
          </a:bodyPr>
          <a:lstStyle/>
          <a:p>
            <a:pPr defTabSz="457200"/>
            <a:endParaRPr lang="en-US" dirty="0">
              <a:solidFill>
                <a:srgbClr val="052049"/>
              </a:solidFill>
              <a:latin typeface="HelveticaNeueLT Std Lt"/>
              <a:cs typeface="HelveticaNeueLT Std Lt"/>
            </a:endParaRPr>
          </a:p>
        </p:txBody>
      </p:sp>
      <p:sp>
        <p:nvSpPr>
          <p:cNvPr id="51203" name="Rectangle 5"/>
          <p:cNvSpPr>
            <a:spLocks noChangeArrowheads="1"/>
          </p:cNvSpPr>
          <p:nvPr/>
        </p:nvSpPr>
        <p:spPr bwMode="auto">
          <a:xfrm>
            <a:off x="9534465" y="4306164"/>
            <a:ext cx="25545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57200"/>
            <a:r>
              <a:rPr lang="en-US" sz="900" dirty="0" err="1">
                <a:solidFill>
                  <a:srgbClr val="052049"/>
                </a:solidFill>
                <a:latin typeface="Arial"/>
              </a:rPr>
              <a:t>Trussel</a:t>
            </a:r>
            <a:r>
              <a:rPr lang="en-US" sz="900" dirty="0">
                <a:solidFill>
                  <a:srgbClr val="052049"/>
                </a:solidFill>
                <a:latin typeface="Arial"/>
              </a:rPr>
              <a:t> J. Contraceptive Technology. 2011. </a:t>
            </a:r>
          </a:p>
          <a:p>
            <a:pPr algn="r" defTabSz="457200"/>
            <a:r>
              <a:rPr lang="en-US" sz="900" dirty="0">
                <a:solidFill>
                  <a:srgbClr val="052049"/>
                </a:solidFill>
                <a:latin typeface="Arial"/>
              </a:rPr>
              <a:t>Cromer BA. Am J </a:t>
            </a:r>
            <a:r>
              <a:rPr lang="en-US" sz="900" dirty="0" err="1">
                <a:solidFill>
                  <a:srgbClr val="052049"/>
                </a:solidFill>
                <a:latin typeface="Arial"/>
              </a:rPr>
              <a:t>Obstet</a:t>
            </a:r>
            <a:r>
              <a:rPr lang="en-US" sz="900" dirty="0">
                <a:solidFill>
                  <a:srgbClr val="052049"/>
                </a:solidFill>
                <a:latin typeface="Arial"/>
              </a:rPr>
              <a:t> Gynecol. 2005. </a:t>
            </a:r>
          </a:p>
          <a:p>
            <a:pPr algn="r" defTabSz="457200"/>
            <a:r>
              <a:rPr lang="en-US" sz="900" dirty="0" err="1">
                <a:solidFill>
                  <a:srgbClr val="052049"/>
                </a:solidFill>
                <a:latin typeface="Arial"/>
              </a:rPr>
              <a:t>Trussel</a:t>
            </a:r>
            <a:r>
              <a:rPr lang="en-US" sz="900" dirty="0">
                <a:solidFill>
                  <a:srgbClr val="052049"/>
                </a:solidFill>
                <a:latin typeface="Arial"/>
              </a:rPr>
              <a:t> J. Contraception. 2004.; </a:t>
            </a:r>
          </a:p>
          <a:p>
            <a:pPr algn="r" defTabSz="457200"/>
            <a:r>
              <a:rPr lang="en-US" sz="900" dirty="0" err="1">
                <a:solidFill>
                  <a:srgbClr val="052049"/>
                </a:solidFill>
                <a:latin typeface="Arial"/>
              </a:rPr>
              <a:t>Westhoff</a:t>
            </a:r>
            <a:r>
              <a:rPr lang="en-US" sz="900" dirty="0">
                <a:solidFill>
                  <a:srgbClr val="052049"/>
                </a:solidFill>
                <a:latin typeface="Arial"/>
              </a:rPr>
              <a:t> C. Contraception. 2003. et al.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688982" y="3166560"/>
            <a:ext cx="3249799" cy="216653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118E0CB-7CF5-4D29-A54D-E1592D851239}"/>
              </a:ext>
            </a:extLst>
          </p:cNvPr>
          <p:cNvPicPr>
            <a:picLocks noChangeAspect="1"/>
          </p:cNvPicPr>
          <p:nvPr/>
        </p:nvPicPr>
        <p:blipFill>
          <a:blip r:embed="rId6"/>
          <a:stretch>
            <a:fillRect/>
          </a:stretch>
        </p:blipFill>
        <p:spPr>
          <a:xfrm>
            <a:off x="11407084" y="6081623"/>
            <a:ext cx="595862" cy="689040"/>
          </a:xfrm>
          <a:prstGeom prst="rect">
            <a:avLst/>
          </a:prstGeom>
        </p:spPr>
      </p:pic>
      <p:pic>
        <p:nvPicPr>
          <p:cNvPr id="9" name="Picture 8">
            <a:extLst>
              <a:ext uri="{FF2B5EF4-FFF2-40B4-BE49-F238E27FC236}">
                <a16:creationId xmlns:a16="http://schemas.microsoft.com/office/drawing/2014/main" id="{A57924B4-8F17-4CA9-9B34-A9949BC8C8B8}"/>
              </a:ext>
            </a:extLst>
          </p:cNvPr>
          <p:cNvPicPr>
            <a:picLocks noChangeAspect="1"/>
          </p:cNvPicPr>
          <p:nvPr/>
        </p:nvPicPr>
        <p:blipFill>
          <a:blip r:embed="rId7"/>
          <a:stretch>
            <a:fillRect/>
          </a:stretch>
        </p:blipFill>
        <p:spPr>
          <a:xfrm>
            <a:off x="0" y="6041371"/>
            <a:ext cx="887104" cy="816630"/>
          </a:xfrm>
          <a:prstGeom prst="rect">
            <a:avLst/>
          </a:prstGeom>
        </p:spPr>
      </p:pic>
    </p:spTree>
    <p:extLst>
      <p:ext uri="{BB962C8B-B14F-4D97-AF65-F5344CB8AC3E}">
        <p14:creationId xmlns:p14="http://schemas.microsoft.com/office/powerpoint/2010/main" val="2691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5261656" y="983362"/>
          <a:ext cx="6076214" cy="42641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1988" name="Rectangle 7"/>
          <p:cNvSpPr>
            <a:spLocks noChangeArrowheads="1"/>
          </p:cNvSpPr>
          <p:nvPr/>
        </p:nvSpPr>
        <p:spPr bwMode="auto">
          <a:xfrm>
            <a:off x="8577263" y="1955803"/>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endParaRPr lang="en-US">
              <a:solidFill>
                <a:srgbClr val="052049"/>
              </a:solidFill>
              <a:latin typeface="Arial"/>
            </a:endParaRPr>
          </a:p>
        </p:txBody>
      </p:sp>
      <p:sp>
        <p:nvSpPr>
          <p:cNvPr id="41989" name="Rectangle 9"/>
          <p:cNvSpPr>
            <a:spLocks noChangeArrowheads="1"/>
          </p:cNvSpPr>
          <p:nvPr/>
        </p:nvSpPr>
        <p:spPr bwMode="auto">
          <a:xfrm>
            <a:off x="3006725" y="6054728"/>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endParaRPr lang="en-US">
              <a:solidFill>
                <a:srgbClr val="052049"/>
              </a:solidFill>
              <a:latin typeface="Arial"/>
            </a:endParaRPr>
          </a:p>
        </p:txBody>
      </p:sp>
      <p:pic>
        <p:nvPicPr>
          <p:cNvPr id="41993" name="Picture 9" descr="Nuvaring.jpg" hidden="1"/>
          <p:cNvPicPr>
            <a:picLocks noChangeAspect="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1939928" y="1646238"/>
            <a:ext cx="2386013" cy="183515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2"/>
          <p:cNvSpPr txBox="1">
            <a:spLocks noChangeArrowheads="1"/>
          </p:cNvSpPr>
          <p:nvPr/>
        </p:nvSpPr>
        <p:spPr>
          <a:xfrm>
            <a:off x="1148357" y="552908"/>
            <a:ext cx="7520981" cy="1402895"/>
          </a:xfrm>
          <a:prstGeom prst="rect">
            <a:avLst/>
          </a:prstGeom>
          <a:ln>
            <a:noFill/>
          </a:ln>
        </p:spPr>
        <p:txBody>
          <a:bodyPr vert="horz" lIns="91440" tIns="45720" rIns="91440" bIns="45720" rtlCol="0" anchor="ctr">
            <a:normAutofit/>
          </a:bodyPr>
          <a:lstStyle>
            <a:lvl1pPr algn="l" defTabSz="457200" rtl="0" eaLnBrk="1" latinLnBrk="0" hangingPunct="1">
              <a:spcBef>
                <a:spcPct val="0"/>
              </a:spcBef>
              <a:buNone/>
              <a:defRPr sz="4400" b="0" i="0" kern="1200">
                <a:solidFill>
                  <a:schemeClr val="tx1"/>
                </a:solidFill>
                <a:latin typeface=""/>
                <a:ea typeface="+mj-ea"/>
                <a:cs typeface="Helvetica Neue Light"/>
              </a:defRPr>
            </a:lvl1pPr>
          </a:lstStyle>
          <a:p>
            <a:r>
              <a:rPr lang="es-PR" sz="3600" dirty="0">
                <a:solidFill>
                  <a:srgbClr val="37094B"/>
                </a:solidFill>
                <a:latin typeface="Vitesse Black" pitchFamily="50" charset="0"/>
              </a:rPr>
              <a:t>Vaginal Ring</a:t>
            </a:r>
          </a:p>
        </p:txBody>
      </p:sp>
      <p:sp>
        <p:nvSpPr>
          <p:cNvPr id="3" name="TextBox 2"/>
          <p:cNvSpPr txBox="1"/>
          <p:nvPr/>
        </p:nvSpPr>
        <p:spPr>
          <a:xfrm>
            <a:off x="9925050" y="6230031"/>
            <a:ext cx="304800" cy="369332"/>
          </a:xfrm>
          <a:prstGeom prst="rect">
            <a:avLst/>
          </a:prstGeom>
          <a:solidFill>
            <a:schemeClr val="bg1"/>
          </a:solidFill>
        </p:spPr>
        <p:txBody>
          <a:bodyPr wrap="square" rtlCol="0">
            <a:spAutoFit/>
          </a:bodyPr>
          <a:lstStyle/>
          <a:p>
            <a:pPr defTabSz="457200"/>
            <a:endParaRPr lang="en-US" dirty="0">
              <a:solidFill>
                <a:srgbClr val="052049"/>
              </a:solidFill>
              <a:latin typeface="HelveticaNeueLT Std Lt"/>
              <a:cs typeface="HelveticaNeueLT Std Lt"/>
            </a:endParaRPr>
          </a:p>
        </p:txBody>
      </p:sp>
      <p:sp>
        <p:nvSpPr>
          <p:cNvPr id="41990" name="Rectangle 10"/>
          <p:cNvSpPr>
            <a:spLocks noChangeArrowheads="1"/>
          </p:cNvSpPr>
          <p:nvPr/>
        </p:nvSpPr>
        <p:spPr bwMode="auto">
          <a:xfrm>
            <a:off x="8187304" y="5247483"/>
            <a:ext cx="347549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57200"/>
            <a:r>
              <a:rPr lang="en-US" sz="900" dirty="0" err="1">
                <a:solidFill>
                  <a:srgbClr val="052049"/>
                </a:solidFill>
                <a:latin typeface="Arial"/>
              </a:rPr>
              <a:t>NuvaRing</a:t>
            </a:r>
            <a:r>
              <a:rPr lang="en-US" sz="900" dirty="0">
                <a:solidFill>
                  <a:srgbClr val="052049"/>
                </a:solidFill>
                <a:latin typeface="Arial"/>
              </a:rPr>
              <a:t> Prescribing Information. </a:t>
            </a:r>
            <a:r>
              <a:rPr lang="en-US" sz="900" dirty="0" err="1">
                <a:solidFill>
                  <a:srgbClr val="052049"/>
                </a:solidFill>
                <a:latin typeface="Arial"/>
              </a:rPr>
              <a:t>Organon</a:t>
            </a:r>
            <a:r>
              <a:rPr lang="en-US" sz="900" dirty="0">
                <a:solidFill>
                  <a:srgbClr val="052049"/>
                </a:solidFill>
                <a:latin typeface="Arial"/>
              </a:rPr>
              <a:t>. 2001 </a:t>
            </a:r>
          </a:p>
          <a:p>
            <a:pPr algn="r" defTabSz="457200"/>
            <a:r>
              <a:rPr lang="en-US" sz="900" dirty="0" err="1">
                <a:solidFill>
                  <a:srgbClr val="052049"/>
                </a:solidFill>
                <a:latin typeface="Arial"/>
              </a:rPr>
              <a:t>Timmer</a:t>
            </a:r>
            <a:r>
              <a:rPr lang="en-US" sz="900" dirty="0">
                <a:solidFill>
                  <a:srgbClr val="052049"/>
                </a:solidFill>
                <a:latin typeface="Arial"/>
              </a:rPr>
              <a:t> CJ. </a:t>
            </a:r>
            <a:r>
              <a:rPr lang="en-US" sz="900" dirty="0" err="1">
                <a:solidFill>
                  <a:srgbClr val="052049"/>
                </a:solidFill>
                <a:latin typeface="Arial"/>
              </a:rPr>
              <a:t>Clin</a:t>
            </a:r>
            <a:r>
              <a:rPr lang="en-US" sz="900" dirty="0">
                <a:solidFill>
                  <a:srgbClr val="052049"/>
                </a:solidFill>
                <a:latin typeface="Arial"/>
              </a:rPr>
              <a:t> </a:t>
            </a:r>
            <a:r>
              <a:rPr lang="en-US" sz="900" dirty="0" err="1">
                <a:solidFill>
                  <a:srgbClr val="052049"/>
                </a:solidFill>
                <a:latin typeface="Arial"/>
              </a:rPr>
              <a:t>Pharmacokinet</a:t>
            </a:r>
            <a:r>
              <a:rPr lang="en-US" sz="900" dirty="0">
                <a:solidFill>
                  <a:srgbClr val="052049"/>
                </a:solidFill>
                <a:latin typeface="Arial"/>
              </a:rPr>
              <a:t>. 2000 </a:t>
            </a:r>
          </a:p>
          <a:p>
            <a:pPr algn="r" defTabSz="457200"/>
            <a:r>
              <a:rPr lang="en-US" sz="900" dirty="0">
                <a:solidFill>
                  <a:srgbClr val="052049"/>
                </a:solidFill>
                <a:latin typeface="Arial"/>
              </a:rPr>
              <a:t>Herndon EJ. Am </a:t>
            </a:r>
            <a:r>
              <a:rPr lang="en-US" sz="900" dirty="0" err="1">
                <a:solidFill>
                  <a:srgbClr val="052049"/>
                </a:solidFill>
                <a:latin typeface="Arial"/>
              </a:rPr>
              <a:t>Fam</a:t>
            </a:r>
            <a:r>
              <a:rPr lang="en-US" sz="900" dirty="0">
                <a:solidFill>
                  <a:srgbClr val="052049"/>
                </a:solidFill>
                <a:latin typeface="Arial"/>
              </a:rPr>
              <a:t> Physician. 2004 </a:t>
            </a:r>
          </a:p>
          <a:p>
            <a:pPr algn="r" defTabSz="457200"/>
            <a:r>
              <a:rPr lang="en-US" sz="900" dirty="0" err="1">
                <a:solidFill>
                  <a:srgbClr val="052049"/>
                </a:solidFill>
                <a:latin typeface="Arial"/>
              </a:rPr>
              <a:t>Dieben</a:t>
            </a:r>
            <a:r>
              <a:rPr lang="en-US" sz="900" dirty="0">
                <a:solidFill>
                  <a:srgbClr val="052049"/>
                </a:solidFill>
                <a:latin typeface="Arial"/>
              </a:rPr>
              <a:t> TO. </a:t>
            </a:r>
            <a:r>
              <a:rPr lang="en-US" sz="900" dirty="0" err="1">
                <a:solidFill>
                  <a:srgbClr val="052049"/>
                </a:solidFill>
                <a:latin typeface="Arial"/>
              </a:rPr>
              <a:t>Obstet</a:t>
            </a:r>
            <a:r>
              <a:rPr lang="en-US" sz="900" dirty="0">
                <a:solidFill>
                  <a:srgbClr val="052049"/>
                </a:solidFill>
                <a:latin typeface="Arial"/>
              </a:rPr>
              <a:t> Gynecol. 2002</a:t>
            </a:r>
          </a:p>
          <a:p>
            <a:pPr algn="r" defTabSz="457200"/>
            <a:r>
              <a:rPr lang="en-US" sz="900" dirty="0">
                <a:solidFill>
                  <a:srgbClr val="052049"/>
                </a:solidFill>
                <a:latin typeface="Arial"/>
              </a:rPr>
              <a:t>Linn ES. </a:t>
            </a:r>
            <a:r>
              <a:rPr lang="en-US" sz="900" dirty="0" err="1">
                <a:solidFill>
                  <a:srgbClr val="052049"/>
                </a:solidFill>
                <a:latin typeface="Arial"/>
              </a:rPr>
              <a:t>Int</a:t>
            </a:r>
            <a:r>
              <a:rPr lang="en-US" sz="900" dirty="0">
                <a:solidFill>
                  <a:srgbClr val="052049"/>
                </a:solidFill>
                <a:latin typeface="Arial"/>
              </a:rPr>
              <a:t> J </a:t>
            </a:r>
            <a:r>
              <a:rPr lang="en-US" sz="900" dirty="0" err="1">
                <a:solidFill>
                  <a:srgbClr val="052049"/>
                </a:solidFill>
                <a:latin typeface="Arial"/>
              </a:rPr>
              <a:t>Fertil</a:t>
            </a:r>
            <a:r>
              <a:rPr lang="en-US" sz="900" dirty="0">
                <a:solidFill>
                  <a:srgbClr val="052049"/>
                </a:solidFill>
                <a:latin typeface="Arial"/>
              </a:rPr>
              <a:t>. 2003</a:t>
            </a: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1203859" y="2828254"/>
            <a:ext cx="3673473" cy="244898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6851A1CA-14F8-4345-ACCC-CF919E9BD408}"/>
              </a:ext>
            </a:extLst>
          </p:cNvPr>
          <p:cNvPicPr>
            <a:picLocks noChangeAspect="1"/>
          </p:cNvPicPr>
          <p:nvPr/>
        </p:nvPicPr>
        <p:blipFill>
          <a:blip r:embed="rId11"/>
          <a:stretch>
            <a:fillRect/>
          </a:stretch>
        </p:blipFill>
        <p:spPr>
          <a:xfrm>
            <a:off x="0" y="6041371"/>
            <a:ext cx="887104" cy="816630"/>
          </a:xfrm>
          <a:prstGeom prst="rect">
            <a:avLst/>
          </a:prstGeom>
        </p:spPr>
      </p:pic>
      <p:pic>
        <p:nvPicPr>
          <p:cNvPr id="11" name="Picture 10">
            <a:extLst>
              <a:ext uri="{FF2B5EF4-FFF2-40B4-BE49-F238E27FC236}">
                <a16:creationId xmlns:a16="http://schemas.microsoft.com/office/drawing/2014/main" id="{487BA0AE-ACD3-43AA-BDBC-B9B490EB37B7}"/>
              </a:ext>
            </a:extLst>
          </p:cNvPr>
          <p:cNvPicPr>
            <a:picLocks noChangeAspect="1"/>
          </p:cNvPicPr>
          <p:nvPr/>
        </p:nvPicPr>
        <p:blipFill>
          <a:blip r:embed="rId12"/>
          <a:stretch>
            <a:fillRect/>
          </a:stretch>
        </p:blipFill>
        <p:spPr>
          <a:xfrm>
            <a:off x="11407084" y="6081623"/>
            <a:ext cx="595862" cy="689040"/>
          </a:xfrm>
          <a:prstGeom prst="rect">
            <a:avLst/>
          </a:prstGeom>
        </p:spPr>
      </p:pic>
    </p:spTree>
    <p:extLst>
      <p:ext uri="{BB962C8B-B14F-4D97-AF65-F5344CB8AC3E}">
        <p14:creationId xmlns:p14="http://schemas.microsoft.com/office/powerpoint/2010/main" val="55900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111141" y="519418"/>
            <a:ext cx="8520113" cy="1402895"/>
          </a:xfrm>
          <a:prstGeom prst="rect">
            <a:avLst/>
          </a:prstGeom>
          <a:ln>
            <a:noFill/>
          </a:ln>
        </p:spPr>
        <p:txBody>
          <a:bodyPr vert="horz" lIns="91440" tIns="45720" rIns="91440" bIns="45720" rtlCol="0" anchor="ctr">
            <a:normAutofit/>
          </a:bodyPr>
          <a:lstStyle>
            <a:lvl1pPr algn="l" defTabSz="457200" rtl="0" eaLnBrk="1" latinLnBrk="0" hangingPunct="1">
              <a:spcBef>
                <a:spcPct val="0"/>
              </a:spcBef>
              <a:buNone/>
              <a:defRPr sz="4400" b="0" i="0" kern="1200">
                <a:solidFill>
                  <a:schemeClr val="tx1"/>
                </a:solidFill>
                <a:latin typeface=""/>
                <a:ea typeface="+mj-ea"/>
                <a:cs typeface="Helvetica Neue Light"/>
              </a:defRPr>
            </a:lvl1pPr>
          </a:lstStyle>
          <a:p>
            <a:r>
              <a:rPr lang="en-US" sz="3600" dirty="0">
                <a:solidFill>
                  <a:srgbClr val="37094B"/>
                </a:solidFill>
                <a:latin typeface="Vitesse Black" pitchFamily="50" charset="0"/>
              </a:rPr>
              <a:t>The Patch</a:t>
            </a:r>
          </a:p>
        </p:txBody>
      </p:sp>
      <p:graphicFrame>
        <p:nvGraphicFramePr>
          <p:cNvPr id="5" name="Diagram 4"/>
          <p:cNvGraphicFramePr/>
          <p:nvPr>
            <p:extLst>
              <p:ext uri="{D42A27DB-BD31-4B8C-83A1-F6EECF244321}">
                <p14:modId xmlns:p14="http://schemas.microsoft.com/office/powerpoint/2010/main" val="1927171371"/>
              </p:ext>
            </p:extLst>
          </p:nvPr>
        </p:nvGraphicFramePr>
        <p:xfrm>
          <a:off x="5244374" y="1157994"/>
          <a:ext cx="6259729" cy="3932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9696136" y="6286500"/>
            <a:ext cx="603877" cy="369332"/>
          </a:xfrm>
          <a:prstGeom prst="rect">
            <a:avLst/>
          </a:prstGeom>
          <a:solidFill>
            <a:schemeClr val="bg1"/>
          </a:solidFill>
        </p:spPr>
        <p:txBody>
          <a:bodyPr wrap="square" rtlCol="0">
            <a:spAutoFit/>
          </a:bodyPr>
          <a:lstStyle/>
          <a:p>
            <a:pPr defTabSz="457200"/>
            <a:endParaRPr lang="en-US" dirty="0">
              <a:solidFill>
                <a:srgbClr val="052049"/>
              </a:solidFill>
              <a:latin typeface="HelveticaNeueLT Std Lt"/>
              <a:cs typeface="HelveticaNeueLT Std Lt"/>
            </a:endParaRPr>
          </a:p>
        </p:txBody>
      </p:sp>
      <p:sp>
        <p:nvSpPr>
          <p:cNvPr id="9" name="Rectangle 8"/>
          <p:cNvSpPr>
            <a:spLocks noChangeArrowheads="1"/>
          </p:cNvSpPr>
          <p:nvPr/>
        </p:nvSpPr>
        <p:spPr bwMode="auto">
          <a:xfrm>
            <a:off x="7496950" y="4521997"/>
            <a:ext cx="4505996"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57200">
              <a:lnSpc>
                <a:spcPct val="90000"/>
              </a:lnSpc>
              <a:spcBef>
                <a:spcPct val="20000"/>
              </a:spcBef>
            </a:pPr>
            <a:r>
              <a:rPr lang="en-US" sz="900" dirty="0">
                <a:solidFill>
                  <a:srgbClr val="052049"/>
                </a:solidFill>
                <a:latin typeface="Arial"/>
              </a:rPr>
              <a:t>Abrams LS. </a:t>
            </a:r>
            <a:r>
              <a:rPr lang="en-US" sz="900" dirty="0" err="1">
                <a:solidFill>
                  <a:srgbClr val="052049"/>
                </a:solidFill>
                <a:latin typeface="Arial"/>
              </a:rPr>
              <a:t>Fertil</a:t>
            </a:r>
            <a:r>
              <a:rPr lang="en-US" sz="900" dirty="0">
                <a:solidFill>
                  <a:srgbClr val="052049"/>
                </a:solidFill>
                <a:latin typeface="Arial"/>
              </a:rPr>
              <a:t> </a:t>
            </a:r>
            <a:r>
              <a:rPr lang="en-US" sz="900" dirty="0" err="1">
                <a:solidFill>
                  <a:srgbClr val="052049"/>
                </a:solidFill>
                <a:latin typeface="Arial"/>
              </a:rPr>
              <a:t>Steril</a:t>
            </a:r>
            <a:r>
              <a:rPr lang="en-US" sz="900" dirty="0">
                <a:solidFill>
                  <a:srgbClr val="052049"/>
                </a:solidFill>
                <a:latin typeface="Arial"/>
              </a:rPr>
              <a:t>. 2002. </a:t>
            </a:r>
          </a:p>
          <a:p>
            <a:pPr algn="r" defTabSz="457200">
              <a:lnSpc>
                <a:spcPct val="90000"/>
              </a:lnSpc>
              <a:spcBef>
                <a:spcPct val="20000"/>
              </a:spcBef>
            </a:pPr>
            <a:r>
              <a:rPr lang="en-US" sz="900" dirty="0">
                <a:solidFill>
                  <a:srgbClr val="052049"/>
                </a:solidFill>
                <a:latin typeface="Arial"/>
              </a:rPr>
              <a:t>Ortho </a:t>
            </a:r>
            <a:r>
              <a:rPr lang="en-US" sz="900" dirty="0" err="1">
                <a:solidFill>
                  <a:srgbClr val="052049"/>
                </a:solidFill>
                <a:latin typeface="Arial"/>
              </a:rPr>
              <a:t>Evra</a:t>
            </a:r>
            <a:r>
              <a:rPr lang="en-US" sz="900" dirty="0">
                <a:solidFill>
                  <a:srgbClr val="052049"/>
                </a:solidFill>
                <a:latin typeface="Arial"/>
              </a:rPr>
              <a:t> Prescribing Information. </a:t>
            </a:r>
          </a:p>
          <a:p>
            <a:pPr algn="r" defTabSz="457200">
              <a:lnSpc>
                <a:spcPct val="90000"/>
              </a:lnSpc>
              <a:spcBef>
                <a:spcPct val="20000"/>
              </a:spcBef>
            </a:pPr>
            <a:r>
              <a:rPr lang="en-US" sz="900" dirty="0">
                <a:solidFill>
                  <a:srgbClr val="052049"/>
                </a:solidFill>
                <a:latin typeface="Arial"/>
              </a:rPr>
              <a:t>Archer DF. </a:t>
            </a:r>
            <a:r>
              <a:rPr lang="en-US" sz="900" dirty="0" err="1">
                <a:solidFill>
                  <a:srgbClr val="052049"/>
                </a:solidFill>
                <a:latin typeface="Arial"/>
              </a:rPr>
              <a:t>Fertil</a:t>
            </a:r>
            <a:r>
              <a:rPr lang="en-US" sz="900" dirty="0">
                <a:solidFill>
                  <a:srgbClr val="052049"/>
                </a:solidFill>
                <a:latin typeface="Arial"/>
              </a:rPr>
              <a:t> </a:t>
            </a:r>
            <a:r>
              <a:rPr lang="en-US" sz="900" dirty="0" err="1">
                <a:solidFill>
                  <a:srgbClr val="052049"/>
                </a:solidFill>
                <a:latin typeface="Arial"/>
              </a:rPr>
              <a:t>Steril</a:t>
            </a:r>
            <a:r>
              <a:rPr lang="en-US" sz="900" dirty="0">
                <a:solidFill>
                  <a:srgbClr val="052049"/>
                </a:solidFill>
                <a:latin typeface="Arial"/>
              </a:rPr>
              <a:t>. 2002.</a:t>
            </a:r>
          </a:p>
          <a:p>
            <a:pPr algn="r" defTabSz="457200">
              <a:lnSpc>
                <a:spcPct val="90000"/>
              </a:lnSpc>
              <a:spcBef>
                <a:spcPct val="20000"/>
              </a:spcBef>
            </a:pPr>
            <a:r>
              <a:rPr lang="en-US" sz="900" dirty="0">
                <a:solidFill>
                  <a:srgbClr val="052049"/>
                </a:solidFill>
                <a:latin typeface="Arial"/>
              </a:rPr>
              <a:t> </a:t>
            </a:r>
            <a:r>
              <a:rPr lang="en-US" sz="900" dirty="0" err="1">
                <a:solidFill>
                  <a:srgbClr val="052049"/>
                </a:solidFill>
                <a:latin typeface="Arial"/>
              </a:rPr>
              <a:t>Zacur</a:t>
            </a:r>
            <a:r>
              <a:rPr lang="en-US" sz="900" dirty="0">
                <a:solidFill>
                  <a:srgbClr val="052049"/>
                </a:solidFill>
                <a:latin typeface="Arial"/>
              </a:rPr>
              <a:t> HA, et al. </a:t>
            </a:r>
            <a:r>
              <a:rPr lang="en-US" sz="900" dirty="0" err="1">
                <a:solidFill>
                  <a:srgbClr val="052049"/>
                </a:solidFill>
                <a:latin typeface="Arial"/>
              </a:rPr>
              <a:t>Fertil</a:t>
            </a:r>
            <a:r>
              <a:rPr lang="en-US" sz="900" dirty="0">
                <a:solidFill>
                  <a:srgbClr val="052049"/>
                </a:solidFill>
                <a:latin typeface="Arial"/>
              </a:rPr>
              <a:t> </a:t>
            </a:r>
            <a:r>
              <a:rPr lang="en-US" sz="900" dirty="0" err="1">
                <a:solidFill>
                  <a:srgbClr val="052049"/>
                </a:solidFill>
                <a:latin typeface="Arial"/>
              </a:rPr>
              <a:t>Steril</a:t>
            </a:r>
            <a:r>
              <a:rPr lang="en-US" sz="900" dirty="0">
                <a:solidFill>
                  <a:srgbClr val="052049"/>
                </a:solidFill>
                <a:latin typeface="Arial"/>
              </a:rPr>
              <a:t>. 2002. </a:t>
            </a:r>
          </a:p>
          <a:p>
            <a:pPr algn="r" defTabSz="457200">
              <a:lnSpc>
                <a:spcPct val="90000"/>
              </a:lnSpc>
              <a:spcBef>
                <a:spcPct val="20000"/>
              </a:spcBef>
            </a:pPr>
            <a:r>
              <a:rPr lang="en-US" sz="900" dirty="0" err="1">
                <a:solidFill>
                  <a:srgbClr val="052049"/>
                </a:solidFill>
                <a:latin typeface="Arial"/>
              </a:rPr>
              <a:t>Zieman</a:t>
            </a:r>
            <a:r>
              <a:rPr lang="en-US" sz="900" dirty="0">
                <a:solidFill>
                  <a:srgbClr val="052049"/>
                </a:solidFill>
                <a:latin typeface="Arial"/>
              </a:rPr>
              <a:t> M. </a:t>
            </a:r>
            <a:r>
              <a:rPr lang="en-US" sz="900" dirty="0" err="1">
                <a:solidFill>
                  <a:srgbClr val="052049"/>
                </a:solidFill>
                <a:latin typeface="Arial"/>
              </a:rPr>
              <a:t>Fertil</a:t>
            </a:r>
            <a:r>
              <a:rPr lang="en-US" sz="900" dirty="0">
                <a:solidFill>
                  <a:srgbClr val="052049"/>
                </a:solidFill>
                <a:latin typeface="Arial"/>
              </a:rPr>
              <a:t> </a:t>
            </a:r>
            <a:r>
              <a:rPr lang="en-US" sz="900" dirty="0" err="1">
                <a:solidFill>
                  <a:srgbClr val="052049"/>
                </a:solidFill>
                <a:latin typeface="Arial"/>
              </a:rPr>
              <a:t>Steril</a:t>
            </a:r>
            <a:r>
              <a:rPr lang="en-US" sz="900" dirty="0">
                <a:solidFill>
                  <a:srgbClr val="052049"/>
                </a:solidFill>
                <a:latin typeface="Arial"/>
              </a:rPr>
              <a:t>. 2002.</a:t>
            </a:r>
          </a:p>
          <a:p>
            <a:pPr algn="r" defTabSz="457200">
              <a:lnSpc>
                <a:spcPct val="90000"/>
              </a:lnSpc>
              <a:spcBef>
                <a:spcPct val="20000"/>
              </a:spcBef>
            </a:pPr>
            <a:r>
              <a:rPr lang="en-US" sz="900" dirty="0">
                <a:solidFill>
                  <a:srgbClr val="052049"/>
                </a:solidFill>
                <a:latin typeface="Arial"/>
              </a:rPr>
              <a:t> Archer DF. Contraception. 2004. </a:t>
            </a:r>
          </a:p>
          <a:p>
            <a:pPr algn="r" defTabSz="457200">
              <a:lnSpc>
                <a:spcPct val="90000"/>
              </a:lnSpc>
              <a:spcBef>
                <a:spcPct val="20000"/>
              </a:spcBef>
            </a:pPr>
            <a:r>
              <a:rPr lang="en-US" sz="900" dirty="0" err="1">
                <a:solidFill>
                  <a:srgbClr val="052049"/>
                </a:solidFill>
                <a:latin typeface="Arial"/>
              </a:rPr>
              <a:t>Audet</a:t>
            </a:r>
            <a:r>
              <a:rPr lang="en-US" sz="900" dirty="0">
                <a:solidFill>
                  <a:srgbClr val="052049"/>
                </a:solidFill>
                <a:latin typeface="Arial"/>
              </a:rPr>
              <a:t> MC. JAMA. 2001.</a:t>
            </a:r>
          </a:p>
        </p:txBody>
      </p:sp>
      <p:pic>
        <p:nvPicPr>
          <p:cNvPr id="6" name="Picture 5"/>
          <p:cNvPicPr>
            <a:picLocks noChangeAspect="1"/>
          </p:cNvPicPr>
          <p:nvPr/>
        </p:nvPicPr>
        <p:blipFill>
          <a:blip r:embed="rId8"/>
          <a:stretch>
            <a:fillRect/>
          </a:stretch>
        </p:blipFill>
        <p:spPr>
          <a:xfrm>
            <a:off x="1595502" y="3520746"/>
            <a:ext cx="3949123" cy="1512199"/>
          </a:xfrm>
          <a:prstGeom prst="rect">
            <a:avLst/>
          </a:prstGeom>
        </p:spPr>
      </p:pic>
      <p:pic>
        <p:nvPicPr>
          <p:cNvPr id="7" name="Picture 6">
            <a:extLst>
              <a:ext uri="{FF2B5EF4-FFF2-40B4-BE49-F238E27FC236}">
                <a16:creationId xmlns:a16="http://schemas.microsoft.com/office/drawing/2014/main" id="{FCC08EA7-FFB9-43B9-869D-BCA1ECFEC3DC}"/>
              </a:ext>
            </a:extLst>
          </p:cNvPr>
          <p:cNvPicPr>
            <a:picLocks noChangeAspect="1"/>
          </p:cNvPicPr>
          <p:nvPr/>
        </p:nvPicPr>
        <p:blipFill>
          <a:blip r:embed="rId9"/>
          <a:stretch>
            <a:fillRect/>
          </a:stretch>
        </p:blipFill>
        <p:spPr>
          <a:xfrm>
            <a:off x="11407084" y="6081623"/>
            <a:ext cx="595862" cy="689040"/>
          </a:xfrm>
          <a:prstGeom prst="rect">
            <a:avLst/>
          </a:prstGeom>
        </p:spPr>
      </p:pic>
      <p:pic>
        <p:nvPicPr>
          <p:cNvPr id="8" name="Picture 7">
            <a:extLst>
              <a:ext uri="{FF2B5EF4-FFF2-40B4-BE49-F238E27FC236}">
                <a16:creationId xmlns:a16="http://schemas.microsoft.com/office/drawing/2014/main" id="{5BA569C4-2570-43D9-BBC2-ED9C7592540D}"/>
              </a:ext>
            </a:extLst>
          </p:cNvPr>
          <p:cNvPicPr>
            <a:picLocks noChangeAspect="1"/>
          </p:cNvPicPr>
          <p:nvPr/>
        </p:nvPicPr>
        <p:blipFill>
          <a:blip r:embed="rId10"/>
          <a:stretch>
            <a:fillRect/>
          </a:stretch>
        </p:blipFill>
        <p:spPr>
          <a:xfrm>
            <a:off x="0" y="6041371"/>
            <a:ext cx="887104" cy="816630"/>
          </a:xfrm>
          <a:prstGeom prst="rect">
            <a:avLst/>
          </a:prstGeom>
        </p:spPr>
      </p:pic>
    </p:spTree>
    <p:extLst>
      <p:ext uri="{BB962C8B-B14F-4D97-AF65-F5344CB8AC3E}">
        <p14:creationId xmlns:p14="http://schemas.microsoft.com/office/powerpoint/2010/main" val="102399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sp>
        <p:nvSpPr>
          <p:cNvPr id="3" name="Content Placeholder 2"/>
          <p:cNvSpPr>
            <a:spLocks noGrp="1"/>
          </p:cNvSpPr>
          <p:nvPr>
            <p:ph idx="1"/>
          </p:nvPr>
        </p:nvSpPr>
        <p:spPr/>
        <p:txBody>
          <a:bodyPr/>
          <a:lstStyle/>
          <a:p>
            <a:r>
              <a:rPr lang="es-ES_tradnl" dirty="0" err="1"/>
              <a:t>After</a:t>
            </a:r>
            <a:r>
              <a:rPr lang="es-ES_tradnl" dirty="0"/>
              <a:t> </a:t>
            </a:r>
            <a:r>
              <a:rPr lang="es-ES_tradnl" dirty="0" err="1"/>
              <a:t>describing</a:t>
            </a:r>
            <a:r>
              <a:rPr lang="es-ES_tradnl" dirty="0"/>
              <a:t> </a:t>
            </a:r>
            <a:r>
              <a:rPr lang="es-ES_tradnl" dirty="0" err="1"/>
              <a:t>the</a:t>
            </a:r>
            <a:r>
              <a:rPr lang="es-ES_tradnl" dirty="0"/>
              <a:t> </a:t>
            </a:r>
            <a:r>
              <a:rPr lang="es-ES_tradnl" dirty="0" err="1"/>
              <a:t>patch</a:t>
            </a:r>
            <a:r>
              <a:rPr lang="es-ES_tradnl" dirty="0"/>
              <a:t>, ring, </a:t>
            </a:r>
            <a:r>
              <a:rPr lang="es-ES_tradnl" dirty="0" err="1"/>
              <a:t>depo</a:t>
            </a:r>
            <a:r>
              <a:rPr lang="es-ES_tradnl" dirty="0"/>
              <a:t> and </a:t>
            </a:r>
            <a:r>
              <a:rPr lang="es-ES_tradnl" dirty="0" err="1"/>
              <a:t>pill</a:t>
            </a:r>
            <a:r>
              <a:rPr lang="es-ES_tradnl" dirty="0"/>
              <a:t>. Pt. Decides </a:t>
            </a:r>
            <a:r>
              <a:rPr lang="es-ES_tradnl" dirty="0" err="1"/>
              <a:t>she</a:t>
            </a:r>
            <a:r>
              <a:rPr lang="es-ES_tradnl" dirty="0"/>
              <a:t> </a:t>
            </a:r>
            <a:r>
              <a:rPr lang="es-ES_tradnl" dirty="0" err="1"/>
              <a:t>wants</a:t>
            </a:r>
            <a:r>
              <a:rPr lang="es-ES_tradnl" dirty="0"/>
              <a:t> </a:t>
            </a:r>
            <a:r>
              <a:rPr lang="es-ES_tradnl" dirty="0" err="1"/>
              <a:t>the</a:t>
            </a:r>
            <a:r>
              <a:rPr lang="es-ES_tradnl" dirty="0"/>
              <a:t> </a:t>
            </a:r>
            <a:r>
              <a:rPr lang="es-ES_tradnl" dirty="0" err="1"/>
              <a:t>pill</a:t>
            </a:r>
            <a:r>
              <a:rPr lang="es-ES_tradnl" dirty="0"/>
              <a:t>. </a:t>
            </a:r>
          </a:p>
          <a:p>
            <a:endParaRPr lang="es-ES_tradnl" dirty="0"/>
          </a:p>
          <a:p>
            <a:r>
              <a:rPr lang="es-ES_tradnl" dirty="0" err="1"/>
              <a:t>She</a:t>
            </a:r>
            <a:r>
              <a:rPr lang="es-ES_tradnl" dirty="0"/>
              <a:t> </a:t>
            </a:r>
            <a:r>
              <a:rPr lang="es-ES_tradnl" dirty="0" err="1"/>
              <a:t>states</a:t>
            </a:r>
            <a:r>
              <a:rPr lang="es-ES_tradnl" dirty="0"/>
              <a:t> </a:t>
            </a:r>
            <a:r>
              <a:rPr lang="es-ES_tradnl" dirty="0" err="1"/>
              <a:t>that</a:t>
            </a:r>
            <a:r>
              <a:rPr lang="es-ES_tradnl" dirty="0"/>
              <a:t> </a:t>
            </a:r>
            <a:r>
              <a:rPr lang="es-ES_tradnl" dirty="0" err="1"/>
              <a:t>her</a:t>
            </a:r>
            <a:r>
              <a:rPr lang="es-ES_tradnl" dirty="0"/>
              <a:t> </a:t>
            </a:r>
            <a:r>
              <a:rPr lang="es-ES_tradnl" dirty="0" err="1"/>
              <a:t>friend</a:t>
            </a:r>
            <a:r>
              <a:rPr lang="es-ES_tradnl" dirty="0"/>
              <a:t> </a:t>
            </a:r>
            <a:r>
              <a:rPr lang="es-ES_tradnl" dirty="0" err="1"/>
              <a:t>only</a:t>
            </a:r>
            <a:r>
              <a:rPr lang="es-ES_tradnl" dirty="0"/>
              <a:t> has </a:t>
            </a:r>
            <a:r>
              <a:rPr lang="es-ES_tradnl" dirty="0" err="1"/>
              <a:t>her</a:t>
            </a:r>
            <a:r>
              <a:rPr lang="es-ES_tradnl" dirty="0"/>
              <a:t> </a:t>
            </a:r>
            <a:r>
              <a:rPr lang="es-ES_tradnl" dirty="0" err="1"/>
              <a:t>period</a:t>
            </a:r>
            <a:r>
              <a:rPr lang="es-ES_tradnl" dirty="0"/>
              <a:t> once </a:t>
            </a:r>
            <a:r>
              <a:rPr lang="es-ES_tradnl" dirty="0" err="1"/>
              <a:t>every</a:t>
            </a:r>
            <a:r>
              <a:rPr lang="es-ES_tradnl" dirty="0"/>
              <a:t> </a:t>
            </a:r>
            <a:r>
              <a:rPr lang="es-ES_tradnl" dirty="0" err="1"/>
              <a:t>three</a:t>
            </a:r>
            <a:r>
              <a:rPr lang="es-ES_tradnl" dirty="0"/>
              <a:t> </a:t>
            </a:r>
            <a:r>
              <a:rPr lang="es-ES_tradnl" dirty="0" err="1"/>
              <a:t>months</a:t>
            </a:r>
            <a:r>
              <a:rPr lang="es-ES_tradnl" dirty="0"/>
              <a:t> and </a:t>
            </a:r>
            <a:r>
              <a:rPr lang="es-ES_tradnl" dirty="0" err="1"/>
              <a:t>says</a:t>
            </a:r>
            <a:r>
              <a:rPr lang="es-ES_tradnl" dirty="0"/>
              <a:t> “can I </a:t>
            </a:r>
            <a:r>
              <a:rPr lang="es-ES_tradnl" dirty="0" err="1"/>
              <a:t>get</a:t>
            </a:r>
            <a:r>
              <a:rPr lang="es-ES_tradnl" dirty="0"/>
              <a:t> </a:t>
            </a:r>
            <a:r>
              <a:rPr lang="es-ES_tradnl" dirty="0" err="1"/>
              <a:t>something</a:t>
            </a:r>
            <a:r>
              <a:rPr lang="es-ES_tradnl" dirty="0"/>
              <a:t> </a:t>
            </a:r>
            <a:r>
              <a:rPr lang="es-ES_tradnl" dirty="0" err="1"/>
              <a:t>like</a:t>
            </a:r>
            <a:r>
              <a:rPr lang="es-ES_tradnl" dirty="0"/>
              <a:t> </a:t>
            </a:r>
            <a:r>
              <a:rPr lang="es-ES_tradnl" dirty="0" err="1"/>
              <a:t>that</a:t>
            </a:r>
            <a:r>
              <a:rPr lang="es-ES_tradnl" dirty="0"/>
              <a:t>?”</a:t>
            </a:r>
          </a:p>
          <a:p>
            <a:endParaRPr lang="es-ES_tradnl" dirty="0"/>
          </a:p>
          <a:p>
            <a:r>
              <a:rPr lang="es-ES_tradnl" dirty="0"/>
              <a:t>Which </a:t>
            </a:r>
            <a:r>
              <a:rPr lang="es-ES_tradnl" dirty="0" err="1"/>
              <a:t>pill</a:t>
            </a:r>
            <a:r>
              <a:rPr lang="es-ES_tradnl" dirty="0"/>
              <a:t> do </a:t>
            </a:r>
            <a:r>
              <a:rPr lang="es-ES_tradnl" dirty="0" err="1"/>
              <a:t>you</a:t>
            </a:r>
            <a:r>
              <a:rPr lang="es-ES_tradnl" dirty="0"/>
              <a:t> prescribe </a:t>
            </a:r>
            <a:r>
              <a:rPr lang="es-ES_tradnl" dirty="0" err="1"/>
              <a:t>her</a:t>
            </a:r>
            <a:r>
              <a:rPr lang="es-ES_tradnl" dirty="0"/>
              <a:t>?</a:t>
            </a:r>
          </a:p>
        </p:txBody>
      </p:sp>
      <p:pic>
        <p:nvPicPr>
          <p:cNvPr id="4" name="Picture 3">
            <a:extLst>
              <a:ext uri="{FF2B5EF4-FFF2-40B4-BE49-F238E27FC236}">
                <a16:creationId xmlns:a16="http://schemas.microsoft.com/office/drawing/2014/main" id="{4B45EE35-A70B-48C5-9A77-A8729F9A7C15}"/>
              </a:ext>
            </a:extLst>
          </p:cNvPr>
          <p:cNvPicPr>
            <a:picLocks noChangeAspect="1"/>
          </p:cNvPicPr>
          <p:nvPr/>
        </p:nvPicPr>
        <p:blipFill>
          <a:blip r:embed="rId2"/>
          <a:stretch>
            <a:fillRect/>
          </a:stretch>
        </p:blipFill>
        <p:spPr>
          <a:xfrm>
            <a:off x="0" y="6041371"/>
            <a:ext cx="887104" cy="816630"/>
          </a:xfrm>
          <a:prstGeom prst="rect">
            <a:avLst/>
          </a:prstGeom>
        </p:spPr>
      </p:pic>
      <p:pic>
        <p:nvPicPr>
          <p:cNvPr id="5" name="Picture 4">
            <a:extLst>
              <a:ext uri="{FF2B5EF4-FFF2-40B4-BE49-F238E27FC236}">
                <a16:creationId xmlns:a16="http://schemas.microsoft.com/office/drawing/2014/main" id="{60E53801-4E50-4741-B025-EF0E5A7D8812}"/>
              </a:ext>
            </a:extLst>
          </p:cNvPr>
          <p:cNvPicPr>
            <a:picLocks noChangeAspect="1"/>
          </p:cNvPicPr>
          <p:nvPr/>
        </p:nvPicPr>
        <p:blipFill>
          <a:blip r:embed="rId3"/>
          <a:stretch>
            <a:fillRect/>
          </a:stretch>
        </p:blipFill>
        <p:spPr>
          <a:xfrm>
            <a:off x="11407084" y="6081623"/>
            <a:ext cx="595862" cy="689040"/>
          </a:xfrm>
          <a:prstGeom prst="rect">
            <a:avLst/>
          </a:prstGeom>
        </p:spPr>
      </p:pic>
    </p:spTree>
    <p:extLst>
      <p:ext uri="{BB962C8B-B14F-4D97-AF65-F5344CB8AC3E}">
        <p14:creationId xmlns:p14="http://schemas.microsoft.com/office/powerpoint/2010/main" val="1632656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67378750"/>
              </p:ext>
            </p:extLst>
          </p:nvPr>
        </p:nvGraphicFramePr>
        <p:xfrm>
          <a:off x="1523999" y="450543"/>
          <a:ext cx="9143996" cy="6010250"/>
        </p:xfrm>
        <a:graphic>
          <a:graphicData uri="http://schemas.openxmlformats.org/drawingml/2006/table">
            <a:tbl>
              <a:tblPr firstRow="1" bandRow="1"/>
              <a:tblGrid>
                <a:gridCol w="1444372">
                  <a:extLst>
                    <a:ext uri="{9D8B030D-6E8A-4147-A177-3AD203B41FA5}">
                      <a16:colId xmlns:a16="http://schemas.microsoft.com/office/drawing/2014/main" val="20000"/>
                    </a:ext>
                  </a:extLst>
                </a:gridCol>
                <a:gridCol w="1644243">
                  <a:extLst>
                    <a:ext uri="{9D8B030D-6E8A-4147-A177-3AD203B41FA5}">
                      <a16:colId xmlns:a16="http://schemas.microsoft.com/office/drawing/2014/main" val="20001"/>
                    </a:ext>
                  </a:extLst>
                </a:gridCol>
                <a:gridCol w="1112625">
                  <a:extLst>
                    <a:ext uri="{9D8B030D-6E8A-4147-A177-3AD203B41FA5}">
                      <a16:colId xmlns:a16="http://schemas.microsoft.com/office/drawing/2014/main" val="20002"/>
                    </a:ext>
                  </a:extLst>
                </a:gridCol>
                <a:gridCol w="1002992">
                  <a:extLst>
                    <a:ext uri="{9D8B030D-6E8A-4147-A177-3AD203B41FA5}">
                      <a16:colId xmlns:a16="http://schemas.microsoft.com/office/drawing/2014/main" val="20003"/>
                    </a:ext>
                  </a:extLst>
                </a:gridCol>
                <a:gridCol w="948530">
                  <a:extLst>
                    <a:ext uri="{9D8B030D-6E8A-4147-A177-3AD203B41FA5}">
                      <a16:colId xmlns:a16="http://schemas.microsoft.com/office/drawing/2014/main" val="20004"/>
                    </a:ext>
                  </a:extLst>
                </a:gridCol>
                <a:gridCol w="948530">
                  <a:extLst>
                    <a:ext uri="{9D8B030D-6E8A-4147-A177-3AD203B41FA5}">
                      <a16:colId xmlns:a16="http://schemas.microsoft.com/office/drawing/2014/main" val="1585956060"/>
                    </a:ext>
                  </a:extLst>
                </a:gridCol>
                <a:gridCol w="948530">
                  <a:extLst>
                    <a:ext uri="{9D8B030D-6E8A-4147-A177-3AD203B41FA5}">
                      <a16:colId xmlns:a16="http://schemas.microsoft.com/office/drawing/2014/main" val="4209368677"/>
                    </a:ext>
                  </a:extLst>
                </a:gridCol>
                <a:gridCol w="1094174">
                  <a:extLst>
                    <a:ext uri="{9D8B030D-6E8A-4147-A177-3AD203B41FA5}">
                      <a16:colId xmlns:a16="http://schemas.microsoft.com/office/drawing/2014/main" val="20005"/>
                    </a:ext>
                  </a:extLst>
                </a:gridCol>
              </a:tblGrid>
              <a:tr h="333737">
                <a:tc gridSpan="8">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1800" dirty="0"/>
                        <a:t>CDC Medical Eligibility</a:t>
                      </a:r>
                      <a:r>
                        <a:rPr lang="en-US" sz="1800" baseline="0" dirty="0"/>
                        <a:t> for Initiating Contraception</a:t>
                      </a:r>
                      <a:endParaRPr lang="en-US" sz="1800" dirty="0"/>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69898"/>
                    </a:solidFill>
                  </a:tcPr>
                </a:tc>
                <a:tc hMerge="1">
                  <a:txBody>
                    <a:bodyPr/>
                    <a:lstStyle/>
                    <a:p>
                      <a:endParaRPr lang="en-US"/>
                    </a:p>
                  </a:txBody>
                  <a:tcPr/>
                </a:tc>
                <a:tc hMerge="1">
                  <a:txBody>
                    <a:bodyPr/>
                    <a:lstStyle/>
                    <a:p>
                      <a:endParaRPr lang="en-US"/>
                    </a:p>
                  </a:txBody>
                  <a:tcPr/>
                </a:tc>
                <a:tc h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6989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69898"/>
                    </a:solidFill>
                  </a:tcPr>
                </a:tc>
                <a:extLst>
                  <a:ext uri="{0D108BD9-81ED-4DB2-BD59-A6C34878D82A}">
                    <a16:rowId xmlns:a16="http://schemas.microsoft.com/office/drawing/2014/main" val="10000"/>
                  </a:ext>
                </a:extLst>
              </a:tr>
              <a:tr h="750899">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indent="0" algn="ctr"/>
                      <a:r>
                        <a:rPr lang="en-US" sz="1600" b="1" dirty="0">
                          <a:solidFill>
                            <a:schemeClr val="bg1"/>
                          </a:solidFill>
                        </a:rPr>
                        <a:t>Condition</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65000"/>
                      </a:srgbClr>
                    </a:solid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indent="0" algn="ctr"/>
                      <a:r>
                        <a:rPr lang="en-US" sz="1600" b="1" dirty="0">
                          <a:solidFill>
                            <a:schemeClr val="bg1"/>
                          </a:solidFill>
                        </a:rPr>
                        <a:t>Copper IUD</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65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indent="0" algn="ctr"/>
                      <a:r>
                        <a:rPr lang="en-US" sz="1600" b="1" baseline="0" dirty="0">
                          <a:solidFill>
                            <a:schemeClr val="bg1"/>
                          </a:solidFill>
                        </a:rPr>
                        <a:t>LNG-IUS</a:t>
                      </a:r>
                      <a:endParaRPr lang="en-US" sz="1600" b="1" dirty="0">
                        <a:solidFill>
                          <a:schemeClr val="bg1"/>
                        </a:solidFill>
                      </a:endParaRP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65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indent="0" algn="ctr"/>
                      <a:r>
                        <a:rPr lang="en-US" sz="1550" b="1" dirty="0">
                          <a:solidFill>
                            <a:schemeClr val="bg1"/>
                          </a:solidFill>
                        </a:rPr>
                        <a:t>Implant</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65000"/>
                      </a:srgbClr>
                    </a:solidFill>
                  </a:tcPr>
                </a:tc>
                <a:tc>
                  <a:txBody>
                    <a:bodyPr/>
                    <a:lstStyle/>
                    <a:p>
                      <a:pPr marL="0" indent="0" algn="ctr"/>
                      <a:r>
                        <a:rPr lang="en-US" sz="1600" b="1" dirty="0">
                          <a:solidFill>
                            <a:schemeClr val="bg1"/>
                          </a:solidFill>
                        </a:rPr>
                        <a:t>DMPA</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65000"/>
                      </a:srgbClr>
                    </a:solidFill>
                  </a:tcPr>
                </a:tc>
                <a:tc>
                  <a:txBody>
                    <a:bodyPr/>
                    <a:lstStyle/>
                    <a:p>
                      <a:pPr marL="0" indent="0" algn="ctr"/>
                      <a:r>
                        <a:rPr lang="en-US" sz="1600" b="1" dirty="0">
                          <a:solidFill>
                            <a:schemeClr val="bg1"/>
                          </a:solidFill>
                        </a:rPr>
                        <a:t>POP</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65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indent="0" algn="ctr"/>
                      <a:r>
                        <a:rPr lang="en-US" sz="1600" b="1" dirty="0">
                          <a:solidFill>
                            <a:schemeClr val="bg1"/>
                          </a:solidFill>
                        </a:rPr>
                        <a:t>Pill, patch, ring</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65000"/>
                      </a:srgbClr>
                    </a:solidFill>
                  </a:tcPr>
                </a:tc>
                <a:extLst>
                  <a:ext uri="{0D108BD9-81ED-4DB2-BD59-A6C34878D82A}">
                    <a16:rowId xmlns:a16="http://schemas.microsoft.com/office/drawing/2014/main" val="10001"/>
                  </a:ext>
                </a:extLst>
              </a:tr>
              <a:tr h="278115">
                <a:tc row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400" b="1" dirty="0"/>
                        <a:t>High</a:t>
                      </a:r>
                      <a:r>
                        <a:rPr lang="en-US" sz="1400" b="1" baseline="0" dirty="0"/>
                        <a:t> blood pressure</a:t>
                      </a:r>
                      <a:endParaRPr lang="en-US" sz="1400" b="1" dirty="0"/>
                    </a:p>
                  </a:txBody>
                  <a:tcPr marL="91438" marR="91438" marT="45724" marB="45724">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400" b="0" dirty="0"/>
                        <a:t>&lt;159</a:t>
                      </a:r>
                      <a:r>
                        <a:rPr lang="en-US" sz="1400" b="0" baseline="0" dirty="0"/>
                        <a:t> / </a:t>
                      </a:r>
                      <a:r>
                        <a:rPr lang="en-US" sz="1400" b="0" dirty="0"/>
                        <a:t>&lt;99</a:t>
                      </a:r>
                    </a:p>
                  </a:txBody>
                  <a:tcPr marL="91438" marR="91438" marT="45724" marB="45724">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1400" dirty="0">
                          <a:solidFill>
                            <a:srgbClr val="000000"/>
                          </a:solidFill>
                        </a:rPr>
                        <a:t>2</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140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dirty="0">
                          <a:solidFill>
                            <a:srgbClr val="000000"/>
                          </a:solidFill>
                        </a:rPr>
                        <a:t>3</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E94E2"/>
                    </a:solidFill>
                  </a:tcPr>
                </a:tc>
                <a:extLst>
                  <a:ext uri="{0D108BD9-81ED-4DB2-BD59-A6C34878D82A}">
                    <a16:rowId xmlns:a16="http://schemas.microsoft.com/office/drawing/2014/main" val="10002"/>
                  </a:ext>
                </a:extLst>
              </a:tr>
              <a:tr h="667467">
                <a:tc vMerge="1">
                  <a:txBody>
                    <a:bodyPr/>
                    <a:lstStyle/>
                    <a:p>
                      <a:endParaRPr lang="en-US"/>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400" b="0" baseline="0" dirty="0"/>
                        <a:t>&gt;160 / &gt;100  or w/ vascular disease</a:t>
                      </a:r>
                      <a:endParaRPr lang="en-US" sz="1400" b="0" dirty="0"/>
                    </a:p>
                  </a:txBody>
                  <a:tcPr marL="91438" marR="91438" marT="45724" marB="45724">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dirty="0">
                          <a:solidFill>
                            <a:srgbClr val="000000"/>
                          </a:solidFill>
                        </a:rPr>
                        <a:t>2</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dirty="0">
                          <a:solidFill>
                            <a:srgbClr val="000000"/>
                          </a:solidFill>
                        </a:rPr>
                        <a:t>2</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1400" dirty="0">
                          <a:solidFill>
                            <a:srgbClr val="000000"/>
                          </a:solidFill>
                        </a:rPr>
                        <a:t>3</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E94E2"/>
                    </a:solidFill>
                  </a:tcPr>
                </a:tc>
                <a:tc>
                  <a:txBody>
                    <a:bodyPr/>
                    <a:lstStyle/>
                    <a:p>
                      <a:pPr algn="ctr"/>
                      <a:r>
                        <a:rPr lang="en-US" sz="1400" dirty="0">
                          <a:solidFill>
                            <a:srgbClr val="000000"/>
                          </a:solidFill>
                        </a:rPr>
                        <a:t>2</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dirty="0">
                          <a:solidFill>
                            <a:srgbClr val="000000"/>
                          </a:solidFill>
                        </a:rPr>
                        <a:t>3/4</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a:gsLst>
                        <a:gs pos="0">
                          <a:srgbClr val="FE94E2"/>
                        </a:gs>
                        <a:gs pos="100000">
                          <a:srgbClr val="D14B01"/>
                        </a:gs>
                      </a:gsLst>
                      <a:lin ang="0" scaled="0"/>
                    </a:gradFill>
                  </a:tcPr>
                </a:tc>
                <a:extLst>
                  <a:ext uri="{0D108BD9-81ED-4DB2-BD59-A6C34878D82A}">
                    <a16:rowId xmlns:a16="http://schemas.microsoft.com/office/drawing/2014/main" val="10003"/>
                  </a:ext>
                </a:extLst>
              </a:tr>
              <a:tr h="278115">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400" b="1" dirty="0"/>
                        <a:t>Migraine</a:t>
                      </a:r>
                      <a:r>
                        <a:rPr lang="en-US" sz="1400" b="1" baseline="0" dirty="0"/>
                        <a:t> with aura</a:t>
                      </a:r>
                      <a:endParaRPr lang="en-US" sz="1400" b="1" dirty="0"/>
                    </a:p>
                  </a:txBody>
                  <a:tcPr marL="91438" marR="91438" marT="45724" marB="45724">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140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140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dirty="0">
                          <a:solidFill>
                            <a:srgbClr val="000000"/>
                          </a:solidFill>
                        </a:rPr>
                        <a:t>4</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10004"/>
                  </a:ext>
                </a:extLst>
              </a:tr>
              <a:tr h="172723">
                <a:tc rowSpan="3">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400" b="1" dirty="0"/>
                        <a:t>Smoking</a:t>
                      </a:r>
                    </a:p>
                  </a:txBody>
                  <a:tcPr marL="91438" marR="91438" marT="45724" marB="45724">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r>
                        <a:rPr lang="en-US" sz="1400" b="0" dirty="0"/>
                        <a:t>Age &lt;35</a:t>
                      </a:r>
                    </a:p>
                  </a:txBody>
                  <a:tcPr marL="91438" marR="91438" marT="45724" marB="45724">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a:solidFill>
                            <a:srgbClr val="000000"/>
                          </a:solidFill>
                        </a:rPr>
                        <a:t>2</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5"/>
                  </a:ext>
                </a:extLst>
              </a:tr>
              <a:tr h="172722">
                <a:tc vMerge="1">
                  <a:txBody>
                    <a:bodyPr/>
                    <a:lstStyle/>
                    <a:p>
                      <a:endParaRPr lang="en-US"/>
                    </a:p>
                  </a:txBody>
                  <a:tcPr/>
                </a:tc>
                <a:tc>
                  <a:txBody>
                    <a:bodyPr/>
                    <a:lstStyle/>
                    <a:p>
                      <a:r>
                        <a:rPr lang="en-US" sz="1400" b="0" dirty="0"/>
                        <a:t>Age</a:t>
                      </a:r>
                      <a:r>
                        <a:rPr lang="en-US" sz="1400" b="0" baseline="0" dirty="0"/>
                        <a:t> &gt; 35, &lt;15 cigarettes/day</a:t>
                      </a:r>
                      <a:endParaRPr lang="en-US" sz="1400" b="0" dirty="0"/>
                    </a:p>
                  </a:txBody>
                  <a:tcPr marL="91438" marR="91438" marT="45724" marB="45724">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algn="ct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a:solidFill>
                            <a:srgbClr val="000000"/>
                          </a:solidFill>
                        </a:rPr>
                        <a:t>3</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E94E2"/>
                    </a:solidFill>
                  </a:tcPr>
                </a:tc>
                <a:extLst>
                  <a:ext uri="{0D108BD9-81ED-4DB2-BD59-A6C34878D82A}">
                    <a16:rowId xmlns:a16="http://schemas.microsoft.com/office/drawing/2014/main" val="3939445211"/>
                  </a:ext>
                </a:extLst>
              </a:tr>
              <a:tr h="172723">
                <a:tc vMerge="1">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t>Age &gt; 35, &gt; 15</a:t>
                      </a:r>
                      <a:r>
                        <a:rPr lang="en-US" sz="1400" b="0" baseline="0" dirty="0"/>
                        <a:t> cigarettes/day</a:t>
                      </a:r>
                      <a:endParaRPr lang="en-US" sz="1400" b="0" dirty="0"/>
                    </a:p>
                  </a:txBody>
                  <a:tcPr marL="91438" marR="91438" marT="45724" marB="45724">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algn="ct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a:solidFill>
                            <a:srgbClr val="000000"/>
                          </a:solidFill>
                        </a:rPr>
                        <a:t>4</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89248058"/>
                  </a:ext>
                </a:extLst>
              </a:tr>
              <a:tr h="472791">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400" b="1" kern="1200" dirty="0">
                          <a:solidFill>
                            <a:schemeClr val="dk1"/>
                          </a:solidFill>
                          <a:latin typeface="+mn-lt"/>
                          <a:ea typeface="+mn-ea"/>
                          <a:cs typeface="+mn-cs"/>
                        </a:rPr>
                        <a:t>Blood clots</a:t>
                      </a:r>
                    </a:p>
                  </a:txBody>
                  <a:tcPr marL="91438" marR="91438" marT="45724" marB="45724">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400" b="0" kern="1200" dirty="0">
                          <a:solidFill>
                            <a:schemeClr val="dk1"/>
                          </a:solidFill>
                          <a:latin typeface="+mn-lt"/>
                          <a:ea typeface="+mn-ea"/>
                          <a:cs typeface="+mn-cs"/>
                        </a:rPr>
                        <a:t>Past or current</a:t>
                      </a:r>
                      <a:r>
                        <a:rPr lang="en-US" sz="1400" b="0" kern="1200" baseline="0" dirty="0">
                          <a:solidFill>
                            <a:schemeClr val="dk1"/>
                          </a:solidFill>
                          <a:latin typeface="+mn-lt"/>
                          <a:ea typeface="+mn-ea"/>
                          <a:cs typeface="+mn-cs"/>
                        </a:rPr>
                        <a:t> blood clot</a:t>
                      </a:r>
                      <a:endParaRPr lang="en-US" sz="1400" b="0" kern="1200" dirty="0">
                        <a:solidFill>
                          <a:schemeClr val="dk1"/>
                        </a:solidFill>
                        <a:latin typeface="+mn-lt"/>
                        <a:ea typeface="+mn-ea"/>
                        <a:cs typeface="+mn-cs"/>
                      </a:endParaRPr>
                    </a:p>
                  </a:txBody>
                  <a:tcPr marL="91438" marR="91438" marT="45724" marB="45724">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i="0" dirty="0">
                          <a:solidFill>
                            <a:srgbClr val="000000"/>
                          </a:solidFill>
                        </a:rPr>
                        <a:t>1/2</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00B050"/>
                        </a:gs>
                        <a:gs pos="100000">
                          <a:srgbClr val="92D050"/>
                        </a:gs>
                      </a:gsLst>
                      <a:lin ang="0" scaled="1"/>
                      <a:tileRect/>
                    </a:gra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algn="ctr" defTabSz="914400" rtl="0" eaLnBrk="1" latinLnBrk="0" hangingPunct="1"/>
                      <a:r>
                        <a:rPr lang="en-US" sz="1400" i="0" dirty="0">
                          <a:solidFill>
                            <a:srgbClr val="000000"/>
                          </a:solidFill>
                        </a:rPr>
                        <a:t>2</a:t>
                      </a:r>
                      <a:endParaRPr lang="en-US" sz="1400" i="0" kern="1200" dirty="0">
                        <a:solidFill>
                          <a:srgbClr val="000000"/>
                        </a:solidFill>
                        <a:latin typeface="+mn-lt"/>
                        <a:ea typeface="+mn-ea"/>
                        <a:cs typeface="+mn-cs"/>
                      </a:endParaRP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algn="ctr" defTabSz="914400" rtl="0" eaLnBrk="1" latinLnBrk="0" hangingPunct="1"/>
                      <a:r>
                        <a:rPr lang="en-US" sz="1400" i="0" kern="1200" dirty="0">
                          <a:solidFill>
                            <a:srgbClr val="000000"/>
                          </a:solidFill>
                          <a:latin typeface="+mn-lt"/>
                          <a:ea typeface="+mn-ea"/>
                          <a:cs typeface="+mn-cs"/>
                        </a:rPr>
                        <a:t>2</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algn="ctr" defTabSz="914400" rtl="0" eaLnBrk="1" latinLnBrk="0" hangingPunct="1"/>
                      <a:r>
                        <a:rPr lang="en-US" sz="1400" i="0" kern="1200" dirty="0">
                          <a:solidFill>
                            <a:srgbClr val="000000"/>
                          </a:solidFill>
                          <a:latin typeface="+mn-lt"/>
                          <a:ea typeface="+mn-ea"/>
                          <a:cs typeface="+mn-cs"/>
                        </a:rPr>
                        <a:t>2</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algn="ctr" defTabSz="914400" rtl="0" eaLnBrk="1" latinLnBrk="0" hangingPunct="1"/>
                      <a:r>
                        <a:rPr lang="en-US" sz="1400" i="0" kern="1200" dirty="0">
                          <a:solidFill>
                            <a:srgbClr val="000000"/>
                          </a:solidFill>
                          <a:latin typeface="+mn-lt"/>
                          <a:ea typeface="+mn-ea"/>
                          <a:cs typeface="+mn-cs"/>
                        </a:rPr>
                        <a:t>2</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i="0" dirty="0">
                          <a:solidFill>
                            <a:srgbClr val="000000"/>
                          </a:solidFill>
                        </a:rPr>
                        <a:t>4</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7"/>
                  </a:ext>
                </a:extLst>
              </a:tr>
              <a:tr h="278115">
                <a:tc rowSpan="3">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400" b="1" kern="1200" dirty="0">
                          <a:solidFill>
                            <a:schemeClr val="dk1"/>
                          </a:solidFill>
                          <a:effectLst/>
                          <a:latin typeface="Arial"/>
                          <a:ea typeface="+mn-ea"/>
                          <a:cs typeface="+mn-cs"/>
                        </a:rPr>
                        <a:t>Diabetes Mellitus (DM)</a:t>
                      </a:r>
                      <a:endParaRPr lang="en-US" sz="1400" b="1" kern="1200" dirty="0">
                        <a:solidFill>
                          <a:schemeClr val="dk1"/>
                        </a:solidFill>
                        <a:latin typeface="+mn-lt"/>
                        <a:ea typeface="+mn-ea"/>
                        <a:cs typeface="+mn-cs"/>
                      </a:endParaRPr>
                    </a:p>
                  </a:txBody>
                  <a:tcPr marL="91438" marR="91438" marT="45724" marB="45724">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marL="0" marR="0" algn="l">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History of GDM</a:t>
                      </a: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140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140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dirty="0">
                          <a:solidFill>
                            <a:schemeClr val="accent4">
                              <a:lumMod val="10000"/>
                            </a:schemeClr>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556827988"/>
                  </a:ext>
                </a:extLst>
              </a:tr>
              <a:tr h="472791">
                <a:tc vMerge="1">
                  <a:txBody>
                    <a:bodyPr/>
                    <a:lstStyle/>
                    <a:p>
                      <a:endParaRPr lang="en-US"/>
                    </a:p>
                  </a:txBody>
                  <a:tcP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r>
                        <a:rPr lang="en-US" sz="1400" kern="1200" dirty="0">
                          <a:solidFill>
                            <a:schemeClr val="dk1"/>
                          </a:solidFill>
                          <a:effectLst/>
                          <a:latin typeface="+mn-lt"/>
                          <a:ea typeface="+mn-ea"/>
                          <a:cs typeface="+mn-cs"/>
                        </a:rPr>
                        <a:t>Nonvascular NIDDM or IDDM</a:t>
                      </a:r>
                      <a:endParaRPr lang="en-US" sz="1400" b="0" kern="1200" dirty="0">
                        <a:solidFill>
                          <a:schemeClr val="dk1"/>
                        </a:solidFill>
                        <a:latin typeface="+mn-lt"/>
                        <a:ea typeface="+mn-ea"/>
                        <a:cs typeface="+mn-cs"/>
                      </a:endParaRPr>
                    </a:p>
                  </a:txBody>
                  <a:tcPr marL="91438" marR="91438" marT="45724" marB="45724">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algn="ctr" defTabSz="914400" rtl="0" eaLnBrk="1" latinLnBrk="0" hangingPunct="1"/>
                      <a:r>
                        <a:rPr lang="en-US" sz="1400" i="0" dirty="0">
                          <a:solidFill>
                            <a:srgbClr val="000000"/>
                          </a:solidFill>
                        </a:rPr>
                        <a:t>2</a:t>
                      </a:r>
                      <a:endParaRPr lang="en-US" sz="1400" i="0" kern="1200" dirty="0">
                        <a:solidFill>
                          <a:srgbClr val="000000"/>
                        </a:solidFill>
                        <a:latin typeface="+mn-lt"/>
                        <a:ea typeface="+mn-ea"/>
                        <a:cs typeface="+mn-cs"/>
                      </a:endParaRP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algn="ctr" defTabSz="914400" rtl="0" eaLnBrk="1" latinLnBrk="0" hangingPunct="1"/>
                      <a:r>
                        <a:rPr lang="en-US" sz="1400" i="0" kern="1200" dirty="0">
                          <a:solidFill>
                            <a:srgbClr val="000000"/>
                          </a:solidFill>
                          <a:latin typeface="+mn-lt"/>
                          <a:ea typeface="+mn-ea"/>
                          <a:cs typeface="+mn-cs"/>
                        </a:rPr>
                        <a:t>2</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algn="ctr" defTabSz="914400" rtl="0" eaLnBrk="1" latinLnBrk="0" hangingPunct="1"/>
                      <a:r>
                        <a:rPr lang="en-US" sz="1400" i="0" kern="1200" dirty="0">
                          <a:solidFill>
                            <a:srgbClr val="000000"/>
                          </a:solidFill>
                          <a:latin typeface="+mn-lt"/>
                          <a:ea typeface="+mn-ea"/>
                          <a:cs typeface="+mn-cs"/>
                        </a:rPr>
                        <a:t>2</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algn="ctr" defTabSz="914400" rtl="0" eaLnBrk="1" latinLnBrk="0" hangingPunct="1"/>
                      <a:r>
                        <a:rPr lang="en-US" sz="1400" i="0" kern="1200" dirty="0">
                          <a:solidFill>
                            <a:srgbClr val="000000"/>
                          </a:solidFill>
                          <a:latin typeface="+mn-lt"/>
                          <a:ea typeface="+mn-ea"/>
                          <a:cs typeface="+mn-cs"/>
                        </a:rPr>
                        <a:t>2</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algn="ctr" defTabSz="914400" rtl="0" eaLnBrk="1" latinLnBrk="0" hangingPunct="1"/>
                      <a:r>
                        <a:rPr lang="en-US" sz="1400" i="0" kern="1200" dirty="0">
                          <a:solidFill>
                            <a:srgbClr val="000000"/>
                          </a:solidFill>
                          <a:latin typeface="+mn-lt"/>
                          <a:ea typeface="+mn-ea"/>
                          <a:cs typeface="+mn-cs"/>
                        </a:rPr>
                        <a:t>2</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720416693"/>
                  </a:ext>
                </a:extLst>
              </a:tr>
              <a:tr h="862143">
                <a:tc vMerge="1">
                  <a:txBody>
                    <a:bodyPr/>
                    <a:lstStyle/>
                    <a:p>
                      <a:endParaRPr lang="en-US" sz="1600" b="1" kern="1200" dirty="0">
                        <a:solidFill>
                          <a:schemeClr val="dk1"/>
                        </a:solidFill>
                        <a:latin typeface="+mn-lt"/>
                        <a:ea typeface="+mn-ea"/>
                        <a:cs typeface="+mn-cs"/>
                      </a:endParaRPr>
                    </a:p>
                  </a:txBody>
                  <a:tcPr marL="91438" marR="91438" marT="45724" marB="45724">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algn="l"/>
                      <a:r>
                        <a:rPr lang="en-US" sz="1400" kern="1200" dirty="0">
                          <a:solidFill>
                            <a:schemeClr val="tx1"/>
                          </a:solidFill>
                          <a:effectLst/>
                          <a:latin typeface="+mn-lt"/>
                          <a:ea typeface="+mn-ea"/>
                          <a:cs typeface="+mn-cs"/>
                        </a:rPr>
                        <a:t>DM with Vascular disease or &gt; 20yrs</a:t>
                      </a:r>
                      <a:endParaRPr lang="en-US" sz="1400" b="0" kern="1200" dirty="0">
                        <a:solidFill>
                          <a:schemeClr val="dk1"/>
                        </a:solidFill>
                        <a:latin typeface="+mn-lt"/>
                        <a:ea typeface="+mn-ea"/>
                        <a:cs typeface="+mn-cs"/>
                      </a:endParaRPr>
                    </a:p>
                  </a:txBody>
                  <a:tcPr marL="91438" marR="91438" marT="45724" marB="45724">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i="0" dirty="0">
                          <a:solidFill>
                            <a:srgbClr val="000000"/>
                          </a:solidFill>
                        </a:rPr>
                        <a:t>1</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dirty="0">
                          <a:solidFill>
                            <a:srgbClr val="000000"/>
                          </a:solidFill>
                        </a:rPr>
                        <a:t>2</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dirty="0">
                          <a:solidFill>
                            <a:srgbClr val="000000"/>
                          </a:solidFill>
                        </a:rPr>
                        <a:t>2</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1400" dirty="0">
                          <a:solidFill>
                            <a:srgbClr val="000000"/>
                          </a:solidFill>
                        </a:rPr>
                        <a:t>3</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E94E2"/>
                    </a:solidFill>
                  </a:tcPr>
                </a:tc>
                <a:tc>
                  <a:txBody>
                    <a:bodyPr/>
                    <a:lstStyle/>
                    <a:p>
                      <a:pPr algn="ctr"/>
                      <a:r>
                        <a:rPr lang="en-US" sz="1400" dirty="0">
                          <a:solidFill>
                            <a:srgbClr val="000000"/>
                          </a:solidFill>
                        </a:rPr>
                        <a:t>2</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400" dirty="0">
                          <a:solidFill>
                            <a:srgbClr val="000000"/>
                          </a:solidFill>
                        </a:rPr>
                        <a:t>3/4</a:t>
                      </a:r>
                    </a:p>
                  </a:txBody>
                  <a:tcPr marL="91438" marR="91438" marT="45724" marB="4572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a:gsLst>
                        <a:gs pos="96013">
                          <a:srgbClr val="D14B01"/>
                        </a:gs>
                        <a:gs pos="4000">
                          <a:srgbClr val="FE94E2"/>
                        </a:gs>
                      </a:gsLst>
                      <a:lin ang="0" scaled="0"/>
                    </a:gradFill>
                  </a:tcPr>
                </a:tc>
                <a:extLst>
                  <a:ext uri="{0D108BD9-81ED-4DB2-BD59-A6C34878D82A}">
                    <a16:rowId xmlns:a16="http://schemas.microsoft.com/office/drawing/2014/main" val="547584260"/>
                  </a:ext>
                </a:extLst>
              </a:tr>
            </a:tbl>
          </a:graphicData>
        </a:graphic>
      </p:graphicFrame>
    </p:spTree>
    <p:custDataLst>
      <p:tags r:id="rId1"/>
    </p:custDataLst>
    <p:extLst>
      <p:ext uri="{BB962C8B-B14F-4D97-AF65-F5344CB8AC3E}">
        <p14:creationId xmlns:p14="http://schemas.microsoft.com/office/powerpoint/2010/main" val="534508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5D3F-AF5A-4C88-AEFC-7DD1119D5ACC}"/>
              </a:ext>
            </a:extLst>
          </p:cNvPr>
          <p:cNvSpPr>
            <a:spLocks noGrp="1"/>
          </p:cNvSpPr>
          <p:nvPr>
            <p:ph type="title"/>
          </p:nvPr>
        </p:nvSpPr>
        <p:spPr>
          <a:xfrm>
            <a:off x="1024128" y="585216"/>
            <a:ext cx="10949508" cy="1499616"/>
          </a:xfrm>
        </p:spPr>
        <p:txBody>
          <a:bodyPr>
            <a:normAutofit/>
          </a:bodyPr>
          <a:lstStyle/>
          <a:p>
            <a:r>
              <a:rPr lang="en-US" sz="3600" dirty="0">
                <a:solidFill>
                  <a:srgbClr val="37094B"/>
                </a:solidFill>
                <a:latin typeface="Vitesse Black" pitchFamily="50" charset="0"/>
              </a:rPr>
              <a:t>Monophasic vs multiphasic</a:t>
            </a:r>
          </a:p>
        </p:txBody>
      </p:sp>
      <p:sp>
        <p:nvSpPr>
          <p:cNvPr id="3" name="Content Placeholder 2">
            <a:extLst>
              <a:ext uri="{FF2B5EF4-FFF2-40B4-BE49-F238E27FC236}">
                <a16:creationId xmlns:a16="http://schemas.microsoft.com/office/drawing/2014/main" id="{D5057524-86D0-420E-BDCB-83D58F16D8FB}"/>
              </a:ext>
            </a:extLst>
          </p:cNvPr>
          <p:cNvSpPr>
            <a:spLocks noGrp="1"/>
          </p:cNvSpPr>
          <p:nvPr>
            <p:ph idx="1"/>
          </p:nvPr>
        </p:nvSpPr>
        <p:spPr>
          <a:xfrm>
            <a:off x="1024128" y="1817298"/>
            <a:ext cx="10794833" cy="4455486"/>
          </a:xfrm>
        </p:spPr>
        <p:txBody>
          <a:bodyPr>
            <a:normAutofit/>
          </a:bodyPr>
          <a:lstStyle/>
          <a:p>
            <a:r>
              <a:rPr lang="en-US" sz="2000" dirty="0">
                <a:latin typeface="Vitesse Book" pitchFamily="50" charset="0"/>
              </a:rPr>
              <a:t>MONOPHASIC are typically preferable due to:</a:t>
            </a:r>
          </a:p>
          <a:p>
            <a:pPr lvl="1"/>
            <a:r>
              <a:rPr lang="en-US" dirty="0">
                <a:latin typeface="Vitesse Book" pitchFamily="50" charset="0"/>
              </a:rPr>
              <a:t>Ease of use</a:t>
            </a:r>
          </a:p>
          <a:p>
            <a:pPr lvl="1"/>
            <a:r>
              <a:rPr lang="en-US" dirty="0">
                <a:latin typeface="Vitesse Book" pitchFamily="50" charset="0"/>
              </a:rPr>
              <a:t>Consistent hormone dose</a:t>
            </a:r>
          </a:p>
          <a:p>
            <a:endParaRPr lang="en-US" sz="1600" dirty="0">
              <a:latin typeface="Vitesse Book" pitchFamily="50" charset="0"/>
            </a:endParaRPr>
          </a:p>
          <a:p>
            <a:r>
              <a:rPr lang="en-US" sz="2000" dirty="0">
                <a:latin typeface="Vitesse Book" pitchFamily="50" charset="0"/>
              </a:rPr>
              <a:t>Multiphasic COCs</a:t>
            </a:r>
          </a:p>
          <a:p>
            <a:pPr lvl="1"/>
            <a:r>
              <a:rPr lang="en-US" dirty="0">
                <a:latin typeface="Vitesse Book" pitchFamily="50" charset="0"/>
              </a:rPr>
              <a:t>require more careful adherence to a specific sequential order in which to take the pills each cycle</a:t>
            </a:r>
          </a:p>
          <a:p>
            <a:pPr lvl="1"/>
            <a:r>
              <a:rPr lang="en-US" dirty="0">
                <a:latin typeface="Vitesse Book" pitchFamily="50" charset="0"/>
              </a:rPr>
              <a:t>cannot be transitioned to continuous or extended-cycle use the way that monophasic pills can if the patient desires</a:t>
            </a:r>
          </a:p>
          <a:p>
            <a:pPr lvl="1"/>
            <a:r>
              <a:rPr lang="en-US" dirty="0">
                <a:latin typeface="Vitesse Book" pitchFamily="50" charset="0"/>
              </a:rPr>
              <a:t>concerns that the changing hormone levels in multiphasic COCs could exacerbate mood symptoms in susceptible women (</a:t>
            </a:r>
            <a:r>
              <a:rPr lang="en-US" dirty="0" err="1">
                <a:latin typeface="Vitesse Book" pitchFamily="50" charset="0"/>
              </a:rPr>
              <a:t>eg</a:t>
            </a:r>
            <a:r>
              <a:rPr lang="en-US" dirty="0">
                <a:latin typeface="Vitesse Book" pitchFamily="50" charset="0"/>
              </a:rPr>
              <a:t>, those with premenstrual syndrome or premenstrual dysphoric disorder)</a:t>
            </a:r>
          </a:p>
          <a:p>
            <a:endParaRPr lang="en-US" dirty="0"/>
          </a:p>
        </p:txBody>
      </p:sp>
      <p:pic>
        <p:nvPicPr>
          <p:cNvPr id="4" name="Picture 3">
            <a:extLst>
              <a:ext uri="{FF2B5EF4-FFF2-40B4-BE49-F238E27FC236}">
                <a16:creationId xmlns:a16="http://schemas.microsoft.com/office/drawing/2014/main" id="{9A31C254-AB60-4DB9-8A75-5CAAA5E5DD25}"/>
              </a:ext>
            </a:extLst>
          </p:cNvPr>
          <p:cNvPicPr>
            <a:picLocks noChangeAspect="1"/>
          </p:cNvPicPr>
          <p:nvPr/>
        </p:nvPicPr>
        <p:blipFill>
          <a:blip r:embed="rId2"/>
          <a:stretch>
            <a:fillRect/>
          </a:stretch>
        </p:blipFill>
        <p:spPr>
          <a:xfrm>
            <a:off x="4120135" y="5513127"/>
            <a:ext cx="7882811" cy="438950"/>
          </a:xfrm>
          <a:prstGeom prst="rect">
            <a:avLst/>
          </a:prstGeom>
        </p:spPr>
      </p:pic>
      <p:pic>
        <p:nvPicPr>
          <p:cNvPr id="5" name="Picture 4">
            <a:extLst>
              <a:ext uri="{FF2B5EF4-FFF2-40B4-BE49-F238E27FC236}">
                <a16:creationId xmlns:a16="http://schemas.microsoft.com/office/drawing/2014/main" id="{2A1BFA18-C85C-49AC-A8DA-F47C6E75A34F}"/>
              </a:ext>
            </a:extLst>
          </p:cNvPr>
          <p:cNvPicPr>
            <a:picLocks noChangeAspect="1"/>
          </p:cNvPicPr>
          <p:nvPr/>
        </p:nvPicPr>
        <p:blipFill>
          <a:blip r:embed="rId3"/>
          <a:stretch>
            <a:fillRect/>
          </a:stretch>
        </p:blipFill>
        <p:spPr>
          <a:xfrm>
            <a:off x="11407084" y="6081623"/>
            <a:ext cx="595862" cy="689040"/>
          </a:xfrm>
          <a:prstGeom prst="rect">
            <a:avLst/>
          </a:prstGeom>
        </p:spPr>
      </p:pic>
      <p:pic>
        <p:nvPicPr>
          <p:cNvPr id="6" name="Picture 5">
            <a:extLst>
              <a:ext uri="{FF2B5EF4-FFF2-40B4-BE49-F238E27FC236}">
                <a16:creationId xmlns:a16="http://schemas.microsoft.com/office/drawing/2014/main" id="{06289267-1628-485B-B443-B4333EC3E1D4}"/>
              </a:ext>
            </a:extLst>
          </p:cNvPr>
          <p:cNvPicPr>
            <a:picLocks noChangeAspect="1"/>
          </p:cNvPicPr>
          <p:nvPr/>
        </p:nvPicPr>
        <p:blipFill>
          <a:blip r:embed="rId4"/>
          <a:stretch>
            <a:fillRect/>
          </a:stretch>
        </p:blipFill>
        <p:spPr>
          <a:xfrm>
            <a:off x="0" y="6041371"/>
            <a:ext cx="887104" cy="816630"/>
          </a:xfrm>
          <a:prstGeom prst="rect">
            <a:avLst/>
          </a:prstGeom>
        </p:spPr>
      </p:pic>
    </p:spTree>
    <p:extLst>
      <p:ext uri="{BB962C8B-B14F-4D97-AF65-F5344CB8AC3E}">
        <p14:creationId xmlns:p14="http://schemas.microsoft.com/office/powerpoint/2010/main" val="800728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sz="3600" dirty="0" err="1">
                <a:solidFill>
                  <a:srgbClr val="37094B"/>
                </a:solidFill>
                <a:latin typeface="Vitesse Black" pitchFamily="50" charset="0"/>
              </a:rPr>
              <a:t>objectives</a:t>
            </a:r>
            <a:endParaRPr lang="es-ES_tradnl" sz="3600" dirty="0">
              <a:solidFill>
                <a:srgbClr val="37094B"/>
              </a:solidFill>
              <a:latin typeface="Vitesse Black" pitchFamily="50" charset="0"/>
            </a:endParaRPr>
          </a:p>
        </p:txBody>
      </p:sp>
      <p:sp>
        <p:nvSpPr>
          <p:cNvPr id="3" name="Content Placeholder 2"/>
          <p:cNvSpPr>
            <a:spLocks noGrp="1"/>
          </p:cNvSpPr>
          <p:nvPr>
            <p:ph idx="1"/>
          </p:nvPr>
        </p:nvSpPr>
        <p:spPr/>
        <p:txBody>
          <a:bodyPr/>
          <a:lstStyle/>
          <a:p>
            <a:pPr marL="0" indent="0">
              <a:buNone/>
            </a:pPr>
            <a:endParaRPr lang="en-US" dirty="0"/>
          </a:p>
          <a:p>
            <a:pPr>
              <a:buFont typeface="Arial" panose="020B0604020202020204" pitchFamily="34" charset="0"/>
              <a:buChar char="•"/>
            </a:pPr>
            <a:r>
              <a:rPr lang="en-US" sz="2000" dirty="0">
                <a:latin typeface="Vitesse Book" pitchFamily="50" charset="0"/>
              </a:rPr>
              <a:t>Review combined contraceptive methods and progestin injection prescribed by pharmacists </a:t>
            </a:r>
          </a:p>
          <a:p>
            <a:pPr>
              <a:buFont typeface="Arial" panose="020B0604020202020204" pitchFamily="34" charset="0"/>
              <a:buChar char="•"/>
            </a:pPr>
            <a:r>
              <a:rPr lang="en-US" sz="2000" dirty="0">
                <a:latin typeface="Vitesse Book" pitchFamily="50" charset="0"/>
              </a:rPr>
              <a:t>Discuss the latest evidence on emergency contraception</a:t>
            </a:r>
          </a:p>
          <a:p>
            <a:pPr>
              <a:buFont typeface="Arial" panose="020B0604020202020204" pitchFamily="34" charset="0"/>
              <a:buChar char="•"/>
            </a:pPr>
            <a:r>
              <a:rPr lang="en-US" sz="2000" dirty="0">
                <a:latin typeface="Vitesse Book" pitchFamily="50" charset="0"/>
              </a:rPr>
              <a:t>Review counseling around LARC methods </a:t>
            </a:r>
          </a:p>
          <a:p>
            <a:endParaRPr lang="es-ES_tradnl" dirty="0"/>
          </a:p>
        </p:txBody>
      </p:sp>
      <p:pic>
        <p:nvPicPr>
          <p:cNvPr id="4" name="Picture 3">
            <a:extLst>
              <a:ext uri="{FF2B5EF4-FFF2-40B4-BE49-F238E27FC236}">
                <a16:creationId xmlns:a16="http://schemas.microsoft.com/office/drawing/2014/main" id="{F7698D2C-7B64-45D7-9E73-8C512432E68B}"/>
              </a:ext>
            </a:extLst>
          </p:cNvPr>
          <p:cNvPicPr>
            <a:picLocks noChangeAspect="1"/>
          </p:cNvPicPr>
          <p:nvPr/>
        </p:nvPicPr>
        <p:blipFill>
          <a:blip r:embed="rId2"/>
          <a:stretch>
            <a:fillRect/>
          </a:stretch>
        </p:blipFill>
        <p:spPr>
          <a:xfrm>
            <a:off x="11407084" y="6081623"/>
            <a:ext cx="595862" cy="689040"/>
          </a:xfrm>
          <a:prstGeom prst="rect">
            <a:avLst/>
          </a:prstGeom>
        </p:spPr>
      </p:pic>
      <p:pic>
        <p:nvPicPr>
          <p:cNvPr id="6" name="Picture 5">
            <a:extLst>
              <a:ext uri="{FF2B5EF4-FFF2-40B4-BE49-F238E27FC236}">
                <a16:creationId xmlns:a16="http://schemas.microsoft.com/office/drawing/2014/main" id="{37E03037-D106-492D-8EEB-92DBB0F767A8}"/>
              </a:ext>
            </a:extLst>
          </p:cNvPr>
          <p:cNvPicPr>
            <a:picLocks noChangeAspect="1"/>
          </p:cNvPicPr>
          <p:nvPr/>
        </p:nvPicPr>
        <p:blipFill>
          <a:blip r:embed="rId3"/>
          <a:stretch>
            <a:fillRect/>
          </a:stretch>
        </p:blipFill>
        <p:spPr>
          <a:xfrm>
            <a:off x="0" y="6041371"/>
            <a:ext cx="887104" cy="816630"/>
          </a:xfrm>
          <a:prstGeom prst="rect">
            <a:avLst/>
          </a:prstGeom>
        </p:spPr>
      </p:pic>
    </p:spTree>
    <p:extLst>
      <p:ext uri="{BB962C8B-B14F-4D97-AF65-F5344CB8AC3E}">
        <p14:creationId xmlns:p14="http://schemas.microsoft.com/office/powerpoint/2010/main" val="1833803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3F06F-7635-4B41-A6F0-55ACD7CDC0A3}"/>
              </a:ext>
            </a:extLst>
          </p:cNvPr>
          <p:cNvSpPr>
            <a:spLocks noGrp="1"/>
          </p:cNvSpPr>
          <p:nvPr>
            <p:ph type="title"/>
          </p:nvPr>
        </p:nvSpPr>
        <p:spPr/>
        <p:txBody>
          <a:bodyPr>
            <a:normAutofit/>
          </a:bodyPr>
          <a:lstStyle/>
          <a:p>
            <a:r>
              <a:rPr lang="en-US" sz="3600" dirty="0">
                <a:solidFill>
                  <a:srgbClr val="37094B"/>
                </a:solidFill>
                <a:latin typeface="Vitesse Black" pitchFamily="50" charset="0"/>
              </a:rPr>
              <a:t>Cyclic vs extended use </a:t>
            </a:r>
          </a:p>
        </p:txBody>
      </p:sp>
      <p:sp>
        <p:nvSpPr>
          <p:cNvPr id="3" name="Content Placeholder 2">
            <a:extLst>
              <a:ext uri="{FF2B5EF4-FFF2-40B4-BE49-F238E27FC236}">
                <a16:creationId xmlns:a16="http://schemas.microsoft.com/office/drawing/2014/main" id="{776287C7-B844-43FF-A361-963F7B0ED701}"/>
              </a:ext>
            </a:extLst>
          </p:cNvPr>
          <p:cNvSpPr>
            <a:spLocks noGrp="1"/>
          </p:cNvSpPr>
          <p:nvPr>
            <p:ph idx="1"/>
          </p:nvPr>
        </p:nvSpPr>
        <p:spPr>
          <a:xfrm>
            <a:off x="838200" y="1825625"/>
            <a:ext cx="8865358" cy="4351338"/>
          </a:xfrm>
        </p:spPr>
        <p:txBody>
          <a:bodyPr/>
          <a:lstStyle/>
          <a:p>
            <a:r>
              <a:rPr lang="en-US" dirty="0">
                <a:latin typeface="Vitesse Book" pitchFamily="50" charset="0"/>
              </a:rPr>
              <a:t>Frequency of withdrawal bleeding desired by patient is key</a:t>
            </a:r>
          </a:p>
          <a:p>
            <a:pPr lvl="1"/>
            <a:r>
              <a:rPr lang="en-US" dirty="0">
                <a:latin typeface="Vitesse Book" pitchFamily="50" charset="0"/>
              </a:rPr>
              <a:t>monthly withdrawal bleeding</a:t>
            </a:r>
          </a:p>
          <a:p>
            <a:pPr lvl="1"/>
            <a:r>
              <a:rPr lang="en-US" dirty="0">
                <a:latin typeface="Vitesse Book" pitchFamily="50" charset="0"/>
              </a:rPr>
              <a:t>every three months (84/7 formulations) </a:t>
            </a:r>
          </a:p>
          <a:p>
            <a:pPr lvl="1"/>
            <a:r>
              <a:rPr lang="en-US" dirty="0">
                <a:latin typeface="Vitesse Book" pitchFamily="50" charset="0"/>
              </a:rPr>
              <a:t>no withdrawal bleeds (365 day formulations).</a:t>
            </a:r>
          </a:p>
          <a:p>
            <a:endParaRPr lang="en-US" dirty="0"/>
          </a:p>
        </p:txBody>
      </p:sp>
      <p:sp>
        <p:nvSpPr>
          <p:cNvPr id="4" name="Rectangle 3">
            <a:extLst>
              <a:ext uri="{FF2B5EF4-FFF2-40B4-BE49-F238E27FC236}">
                <a16:creationId xmlns:a16="http://schemas.microsoft.com/office/drawing/2014/main" id="{6C34F396-16E2-4D12-A597-09336EC24602}"/>
              </a:ext>
            </a:extLst>
          </p:cNvPr>
          <p:cNvSpPr/>
          <p:nvPr/>
        </p:nvSpPr>
        <p:spPr>
          <a:xfrm>
            <a:off x="4854053" y="5704993"/>
            <a:ext cx="6096000" cy="400110"/>
          </a:xfrm>
          <a:prstGeom prst="rect">
            <a:avLst/>
          </a:prstGeom>
        </p:spPr>
        <p:txBody>
          <a:bodyPr>
            <a:spAutoFit/>
          </a:bodyPr>
          <a:lstStyle/>
          <a:p>
            <a:r>
              <a:rPr lang="en-US" sz="1000" dirty="0"/>
              <a:t>Edelman AB, Gallo MF, Jensen JT, et al. Continuous or extended cycle vs. cyclic use of combined oral contraceptives for contraception. Cochrane Database Syst Rev 2005; :CD004695.</a:t>
            </a:r>
          </a:p>
        </p:txBody>
      </p:sp>
      <p:pic>
        <p:nvPicPr>
          <p:cNvPr id="5" name="Picture 4">
            <a:extLst>
              <a:ext uri="{FF2B5EF4-FFF2-40B4-BE49-F238E27FC236}">
                <a16:creationId xmlns:a16="http://schemas.microsoft.com/office/drawing/2014/main" id="{7364DA91-DED0-49D2-A201-0566E8006EFD}"/>
              </a:ext>
            </a:extLst>
          </p:cNvPr>
          <p:cNvPicPr>
            <a:picLocks noChangeAspect="1"/>
          </p:cNvPicPr>
          <p:nvPr/>
        </p:nvPicPr>
        <p:blipFill>
          <a:blip r:embed="rId2"/>
          <a:stretch>
            <a:fillRect/>
          </a:stretch>
        </p:blipFill>
        <p:spPr>
          <a:xfrm>
            <a:off x="6427305" y="2690190"/>
            <a:ext cx="4737548" cy="3014803"/>
          </a:xfrm>
          <a:prstGeom prst="rect">
            <a:avLst/>
          </a:prstGeom>
        </p:spPr>
      </p:pic>
      <p:pic>
        <p:nvPicPr>
          <p:cNvPr id="6" name="Picture 5">
            <a:extLst>
              <a:ext uri="{FF2B5EF4-FFF2-40B4-BE49-F238E27FC236}">
                <a16:creationId xmlns:a16="http://schemas.microsoft.com/office/drawing/2014/main" id="{704759DC-5E1E-48C2-93E0-44696514B820}"/>
              </a:ext>
            </a:extLst>
          </p:cNvPr>
          <p:cNvPicPr>
            <a:picLocks noChangeAspect="1"/>
          </p:cNvPicPr>
          <p:nvPr/>
        </p:nvPicPr>
        <p:blipFill>
          <a:blip r:embed="rId3"/>
          <a:stretch>
            <a:fillRect/>
          </a:stretch>
        </p:blipFill>
        <p:spPr>
          <a:xfrm>
            <a:off x="0" y="6041371"/>
            <a:ext cx="887104" cy="816630"/>
          </a:xfrm>
          <a:prstGeom prst="rect">
            <a:avLst/>
          </a:prstGeom>
        </p:spPr>
      </p:pic>
      <p:pic>
        <p:nvPicPr>
          <p:cNvPr id="7" name="Picture 6">
            <a:extLst>
              <a:ext uri="{FF2B5EF4-FFF2-40B4-BE49-F238E27FC236}">
                <a16:creationId xmlns:a16="http://schemas.microsoft.com/office/drawing/2014/main" id="{3EC89099-2181-4BCB-A0DB-3C81CA39D269}"/>
              </a:ext>
            </a:extLst>
          </p:cNvPr>
          <p:cNvPicPr>
            <a:picLocks noChangeAspect="1"/>
          </p:cNvPicPr>
          <p:nvPr/>
        </p:nvPicPr>
        <p:blipFill>
          <a:blip r:embed="rId4"/>
          <a:stretch>
            <a:fillRect/>
          </a:stretch>
        </p:blipFill>
        <p:spPr>
          <a:xfrm>
            <a:off x="11407084" y="6081623"/>
            <a:ext cx="595862" cy="689040"/>
          </a:xfrm>
          <a:prstGeom prst="rect">
            <a:avLst/>
          </a:prstGeom>
        </p:spPr>
      </p:pic>
    </p:spTree>
    <p:extLst>
      <p:ext uri="{BB962C8B-B14F-4D97-AF65-F5344CB8AC3E}">
        <p14:creationId xmlns:p14="http://schemas.microsoft.com/office/powerpoint/2010/main" val="345375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A5D22-718A-44B4-9EDD-14CDB1729236}"/>
              </a:ext>
            </a:extLst>
          </p:cNvPr>
          <p:cNvSpPr>
            <a:spLocks noGrp="1"/>
          </p:cNvSpPr>
          <p:nvPr>
            <p:ph type="title"/>
          </p:nvPr>
        </p:nvSpPr>
        <p:spPr/>
        <p:txBody>
          <a:bodyPr>
            <a:normAutofit/>
          </a:bodyPr>
          <a:lstStyle/>
          <a:p>
            <a:r>
              <a:rPr lang="en-US" sz="3600" dirty="0">
                <a:solidFill>
                  <a:srgbClr val="37094B"/>
                </a:solidFill>
                <a:latin typeface="Vitesse Black" pitchFamily="50" charset="0"/>
              </a:rPr>
              <a:t>Ethinyl estradiol dose</a:t>
            </a:r>
          </a:p>
        </p:txBody>
      </p:sp>
      <p:sp>
        <p:nvSpPr>
          <p:cNvPr id="3" name="Content Placeholder 2">
            <a:extLst>
              <a:ext uri="{FF2B5EF4-FFF2-40B4-BE49-F238E27FC236}">
                <a16:creationId xmlns:a16="http://schemas.microsoft.com/office/drawing/2014/main" id="{489AB1CC-C079-44DB-AD60-E6065F7DF3E0}"/>
              </a:ext>
            </a:extLst>
          </p:cNvPr>
          <p:cNvSpPr>
            <a:spLocks noGrp="1"/>
          </p:cNvSpPr>
          <p:nvPr>
            <p:ph idx="1"/>
          </p:nvPr>
        </p:nvSpPr>
        <p:spPr>
          <a:xfrm>
            <a:off x="838199" y="1825625"/>
            <a:ext cx="10704443" cy="4351338"/>
          </a:xfrm>
        </p:spPr>
        <p:txBody>
          <a:bodyPr>
            <a:normAutofit/>
          </a:bodyPr>
          <a:lstStyle/>
          <a:p>
            <a:r>
              <a:rPr lang="en-US" sz="1800" dirty="0">
                <a:latin typeface="Vitesse Book" pitchFamily="50" charset="0"/>
              </a:rPr>
              <a:t>Women should be prescribed a COC with 35 mcg of ethinyl estradiol or less. </a:t>
            </a:r>
          </a:p>
          <a:p>
            <a:pPr lvl="1"/>
            <a:r>
              <a:rPr lang="en-US" dirty="0">
                <a:latin typeface="Vitesse Book" pitchFamily="50" charset="0"/>
              </a:rPr>
              <a:t>The data regarding safety of 20 mcg versus 25, 30, or 35 mcg ethinyl estradiol COCs suggest less risk with 20 mcg formulas but are not strong enough to endorse higher safety with 20 mcg pills </a:t>
            </a:r>
          </a:p>
          <a:p>
            <a:pPr lvl="1"/>
            <a:r>
              <a:rPr lang="en-US" u="sng" dirty="0">
                <a:latin typeface="Vitesse Book" pitchFamily="50" charset="0"/>
                <a:hlinkClick r:id="rId2"/>
              </a:rPr>
              <a:t>COCs containing 50 mcg of ethinyl estradiol should not be used for contraception but are available for the acute treatment of uterine bleeding.</a:t>
            </a:r>
          </a:p>
          <a:p>
            <a:endParaRPr lang="en-US" dirty="0"/>
          </a:p>
        </p:txBody>
      </p:sp>
      <p:pic>
        <p:nvPicPr>
          <p:cNvPr id="4" name="Picture 3">
            <a:extLst>
              <a:ext uri="{FF2B5EF4-FFF2-40B4-BE49-F238E27FC236}">
                <a16:creationId xmlns:a16="http://schemas.microsoft.com/office/drawing/2014/main" id="{1EDCEC18-1522-4F6D-8772-147C19F82EFD}"/>
              </a:ext>
            </a:extLst>
          </p:cNvPr>
          <p:cNvPicPr>
            <a:picLocks noChangeAspect="1"/>
          </p:cNvPicPr>
          <p:nvPr/>
        </p:nvPicPr>
        <p:blipFill>
          <a:blip r:embed="rId3"/>
          <a:stretch>
            <a:fillRect/>
          </a:stretch>
        </p:blipFill>
        <p:spPr>
          <a:xfrm>
            <a:off x="4120135" y="3745731"/>
            <a:ext cx="7882811" cy="438950"/>
          </a:xfrm>
          <a:prstGeom prst="rect">
            <a:avLst/>
          </a:prstGeom>
        </p:spPr>
      </p:pic>
      <p:pic>
        <p:nvPicPr>
          <p:cNvPr id="5" name="Picture 4">
            <a:extLst>
              <a:ext uri="{FF2B5EF4-FFF2-40B4-BE49-F238E27FC236}">
                <a16:creationId xmlns:a16="http://schemas.microsoft.com/office/drawing/2014/main" id="{43675B7F-F487-4D9E-9E86-78B2CFB2E9D2}"/>
              </a:ext>
            </a:extLst>
          </p:cNvPr>
          <p:cNvPicPr>
            <a:picLocks noChangeAspect="1"/>
          </p:cNvPicPr>
          <p:nvPr/>
        </p:nvPicPr>
        <p:blipFill>
          <a:blip r:embed="rId4"/>
          <a:stretch>
            <a:fillRect/>
          </a:stretch>
        </p:blipFill>
        <p:spPr>
          <a:xfrm>
            <a:off x="11407084" y="6081623"/>
            <a:ext cx="595862" cy="689040"/>
          </a:xfrm>
          <a:prstGeom prst="rect">
            <a:avLst/>
          </a:prstGeom>
        </p:spPr>
      </p:pic>
      <p:pic>
        <p:nvPicPr>
          <p:cNvPr id="6" name="Picture 5">
            <a:extLst>
              <a:ext uri="{FF2B5EF4-FFF2-40B4-BE49-F238E27FC236}">
                <a16:creationId xmlns:a16="http://schemas.microsoft.com/office/drawing/2014/main" id="{F1063DCE-ED5E-48D4-AAF7-1B8FE1B3AE44}"/>
              </a:ext>
            </a:extLst>
          </p:cNvPr>
          <p:cNvPicPr>
            <a:picLocks noChangeAspect="1"/>
          </p:cNvPicPr>
          <p:nvPr/>
        </p:nvPicPr>
        <p:blipFill>
          <a:blip r:embed="rId5"/>
          <a:stretch>
            <a:fillRect/>
          </a:stretch>
        </p:blipFill>
        <p:spPr>
          <a:xfrm>
            <a:off x="0" y="6041371"/>
            <a:ext cx="887104" cy="816630"/>
          </a:xfrm>
          <a:prstGeom prst="rect">
            <a:avLst/>
          </a:prstGeom>
        </p:spPr>
      </p:pic>
    </p:spTree>
    <p:extLst>
      <p:ext uri="{BB962C8B-B14F-4D97-AF65-F5344CB8AC3E}">
        <p14:creationId xmlns:p14="http://schemas.microsoft.com/office/powerpoint/2010/main" val="85024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9182-7EEF-4D11-938F-3FE56DE2D359}"/>
              </a:ext>
            </a:extLst>
          </p:cNvPr>
          <p:cNvSpPr>
            <a:spLocks noGrp="1"/>
          </p:cNvSpPr>
          <p:nvPr>
            <p:ph type="title"/>
          </p:nvPr>
        </p:nvSpPr>
        <p:spPr/>
        <p:txBody>
          <a:bodyPr>
            <a:normAutofit/>
          </a:bodyPr>
          <a:lstStyle/>
          <a:p>
            <a:r>
              <a:rPr lang="en-US" sz="3600" dirty="0">
                <a:solidFill>
                  <a:srgbClr val="37094B"/>
                </a:solidFill>
                <a:latin typeface="Vitesse Black" pitchFamily="50" charset="0"/>
              </a:rPr>
              <a:t>Progestin type</a:t>
            </a:r>
          </a:p>
        </p:txBody>
      </p:sp>
      <p:sp>
        <p:nvSpPr>
          <p:cNvPr id="3" name="Content Placeholder 2">
            <a:extLst>
              <a:ext uri="{FF2B5EF4-FFF2-40B4-BE49-F238E27FC236}">
                <a16:creationId xmlns:a16="http://schemas.microsoft.com/office/drawing/2014/main" id="{900B3D4F-A7E3-4FD7-91FC-2C2D79FEE205}"/>
              </a:ext>
            </a:extLst>
          </p:cNvPr>
          <p:cNvSpPr>
            <a:spLocks noGrp="1"/>
          </p:cNvSpPr>
          <p:nvPr>
            <p:ph idx="1"/>
          </p:nvPr>
        </p:nvSpPr>
        <p:spPr>
          <a:xfrm>
            <a:off x="838200" y="1825625"/>
            <a:ext cx="6079435" cy="4351338"/>
          </a:xfrm>
        </p:spPr>
        <p:txBody>
          <a:bodyPr>
            <a:normAutofit/>
          </a:bodyPr>
          <a:lstStyle/>
          <a:p>
            <a:r>
              <a:rPr lang="en-US" dirty="0">
                <a:latin typeface="Vitesse Book" pitchFamily="50" charset="0"/>
              </a:rPr>
              <a:t>All COCs are antiandrogenic when the effects of both estrogen and progestin are considered.</a:t>
            </a:r>
          </a:p>
          <a:p>
            <a:pPr lvl="1"/>
            <a:r>
              <a:rPr lang="en-US" dirty="0">
                <a:latin typeface="Vitesse Book" pitchFamily="50" charset="0"/>
              </a:rPr>
              <a:t>Acne</a:t>
            </a:r>
          </a:p>
          <a:p>
            <a:pPr lvl="1"/>
            <a:r>
              <a:rPr lang="en-US" dirty="0">
                <a:latin typeface="Vitesse Book" pitchFamily="50" charset="0"/>
              </a:rPr>
              <a:t>Heavy menses</a:t>
            </a:r>
          </a:p>
          <a:p>
            <a:pPr lvl="1"/>
            <a:r>
              <a:rPr lang="en-US" dirty="0">
                <a:latin typeface="Vitesse Book" pitchFamily="50" charset="0"/>
              </a:rPr>
              <a:t>Dysmenorrhea</a:t>
            </a:r>
          </a:p>
          <a:p>
            <a:pPr lvl="1"/>
            <a:r>
              <a:rPr lang="en-US" dirty="0">
                <a:latin typeface="Vitesse Book" pitchFamily="50" charset="0"/>
              </a:rPr>
              <a:t>PMS/PMDD</a:t>
            </a:r>
          </a:p>
          <a:p>
            <a:pPr lvl="2"/>
            <a:r>
              <a:rPr lang="en-US" dirty="0">
                <a:latin typeface="Vitesse Book" pitchFamily="50" charset="0"/>
                <a:hlinkClick r:id="rId2">
                  <a:extLst>
                    <a:ext uri="{A12FA001-AC4F-418D-AE19-62706E023703}">
                      <ahyp:hlinkClr xmlns:ahyp="http://schemas.microsoft.com/office/drawing/2018/hyperlinkcolor" val="tx"/>
                    </a:ext>
                  </a:extLst>
                </a:hlinkClick>
              </a:rPr>
              <a:t>There may be a slightly increased risk with newer progestins (</a:t>
            </a:r>
            <a:r>
              <a:rPr lang="en-US" dirty="0" err="1">
                <a:latin typeface="Vitesse Book" pitchFamily="50" charset="0"/>
                <a:hlinkClick r:id="rId2">
                  <a:extLst>
                    <a:ext uri="{A12FA001-AC4F-418D-AE19-62706E023703}">
                      <ahyp:hlinkClr xmlns:ahyp="http://schemas.microsoft.com/office/drawing/2018/hyperlinkcolor" val="tx"/>
                    </a:ext>
                  </a:extLst>
                </a:hlinkClick>
              </a:rPr>
              <a:t>gestodene</a:t>
            </a:r>
            <a:r>
              <a:rPr lang="en-US" dirty="0">
                <a:latin typeface="Vitesse Book" pitchFamily="50" charset="0"/>
                <a:hlinkClick r:id="rId2">
                  <a:extLst>
                    <a:ext uri="{A12FA001-AC4F-418D-AE19-62706E023703}">
                      <ahyp:hlinkClr xmlns:ahyp="http://schemas.microsoft.com/office/drawing/2018/hyperlinkcolor" val="tx"/>
                    </a:ext>
                  </a:extLst>
                </a:hlinkClick>
              </a:rPr>
              <a:t>, </a:t>
            </a:r>
            <a:r>
              <a:rPr lang="en-US" dirty="0" err="1">
                <a:latin typeface="Vitesse Book" pitchFamily="50" charset="0"/>
                <a:hlinkClick r:id="rId2">
                  <a:extLst>
                    <a:ext uri="{A12FA001-AC4F-418D-AE19-62706E023703}">
                      <ahyp:hlinkClr xmlns:ahyp="http://schemas.microsoft.com/office/drawing/2018/hyperlinkcolor" val="tx"/>
                    </a:ext>
                  </a:extLst>
                </a:hlinkClick>
              </a:rPr>
              <a:t>desogestrel</a:t>
            </a:r>
            <a:r>
              <a:rPr lang="en-US" dirty="0">
                <a:latin typeface="Vitesse Book" pitchFamily="50" charset="0"/>
                <a:hlinkClick r:id="rId2">
                  <a:extLst>
                    <a:ext uri="{A12FA001-AC4F-418D-AE19-62706E023703}">
                      <ahyp:hlinkClr xmlns:ahyp="http://schemas.microsoft.com/office/drawing/2018/hyperlinkcolor" val="tx"/>
                    </a:ext>
                  </a:extLst>
                </a:hlinkClick>
              </a:rPr>
              <a:t>, and </a:t>
            </a:r>
            <a:r>
              <a:rPr lang="en-US" dirty="0" err="1">
                <a:latin typeface="Vitesse Book" pitchFamily="50" charset="0"/>
                <a:hlinkClick r:id="rId3">
                  <a:extLst>
                    <a:ext uri="{A12FA001-AC4F-418D-AE19-62706E023703}">
                      <ahyp:hlinkClr xmlns:ahyp="http://schemas.microsoft.com/office/drawing/2018/hyperlinkcolor" val="tx"/>
                    </a:ext>
                  </a:extLst>
                </a:hlinkClick>
              </a:rPr>
              <a:t>drospirenone</a:t>
            </a:r>
            <a:r>
              <a:rPr lang="en-US" dirty="0">
                <a:latin typeface="Vitesse Book" pitchFamily="50" charset="0"/>
                <a:hlinkClick r:id="rId3">
                  <a:extLst>
                    <a:ext uri="{A12FA001-AC4F-418D-AE19-62706E023703}">
                      <ahyp:hlinkClr xmlns:ahyp="http://schemas.microsoft.com/office/drawing/2018/hyperlinkcolor" val="tx"/>
                    </a:ext>
                  </a:extLst>
                </a:hlinkClick>
              </a:rPr>
              <a:t>) compared with </a:t>
            </a:r>
            <a:r>
              <a:rPr lang="en-US" dirty="0">
                <a:latin typeface="Vitesse Book" pitchFamily="50" charset="0"/>
                <a:hlinkClick r:id="rId4">
                  <a:extLst>
                    <a:ext uri="{A12FA001-AC4F-418D-AE19-62706E023703}">
                      <ahyp:hlinkClr xmlns:ahyp="http://schemas.microsoft.com/office/drawing/2018/hyperlinkcolor" val="tx"/>
                    </a:ext>
                  </a:extLst>
                </a:hlinkClick>
              </a:rPr>
              <a:t>levonorgestrel; however, the absolute risk is extremely low for all COCs. The evidence is not compelling enough to change prescribing patterns</a:t>
            </a:r>
            <a:r>
              <a:rPr lang="en-US" dirty="0">
                <a:latin typeface="Vitesse Book" pitchFamily="50" charset="0"/>
              </a:rPr>
              <a:t>.</a:t>
            </a:r>
          </a:p>
        </p:txBody>
      </p:sp>
      <p:sp>
        <p:nvSpPr>
          <p:cNvPr id="4" name="Rectangle 3">
            <a:extLst>
              <a:ext uri="{FF2B5EF4-FFF2-40B4-BE49-F238E27FC236}">
                <a16:creationId xmlns:a16="http://schemas.microsoft.com/office/drawing/2014/main" id="{0100165D-44D5-4B9D-829C-5B3E641726E6}"/>
              </a:ext>
            </a:extLst>
          </p:cNvPr>
          <p:cNvSpPr/>
          <p:nvPr/>
        </p:nvSpPr>
        <p:spPr>
          <a:xfrm>
            <a:off x="584394" y="5221112"/>
            <a:ext cx="6096000" cy="400110"/>
          </a:xfrm>
          <a:prstGeom prst="rect">
            <a:avLst/>
          </a:prstGeom>
        </p:spPr>
        <p:txBody>
          <a:bodyPr>
            <a:spAutoFit/>
          </a:bodyPr>
          <a:lstStyle/>
          <a:p>
            <a:pPr algn="r"/>
            <a:r>
              <a:rPr lang="en-US" sz="1000" dirty="0"/>
              <a:t>de Bastos M, Stegeman BH, </a:t>
            </a:r>
            <a:r>
              <a:rPr lang="en-US" sz="1000" dirty="0" err="1"/>
              <a:t>Rosendaal</a:t>
            </a:r>
            <a:r>
              <a:rPr lang="en-US" sz="1000" dirty="0"/>
              <a:t> FR, et al. Combined oral contraceptives: venous thrombosis. Cochrane Database Syst Rev 2014; :CD010813.</a:t>
            </a:r>
          </a:p>
        </p:txBody>
      </p:sp>
      <p:pic>
        <p:nvPicPr>
          <p:cNvPr id="5" name="Picture 4">
            <a:extLst>
              <a:ext uri="{FF2B5EF4-FFF2-40B4-BE49-F238E27FC236}">
                <a16:creationId xmlns:a16="http://schemas.microsoft.com/office/drawing/2014/main" id="{D94EF571-B19C-40FC-A5CA-F5D097D88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0394" y="1117890"/>
            <a:ext cx="5188516" cy="5059073"/>
          </a:xfrm>
          <a:prstGeom prst="rect">
            <a:avLst/>
          </a:prstGeom>
        </p:spPr>
      </p:pic>
      <p:pic>
        <p:nvPicPr>
          <p:cNvPr id="6" name="Picture 5">
            <a:extLst>
              <a:ext uri="{FF2B5EF4-FFF2-40B4-BE49-F238E27FC236}">
                <a16:creationId xmlns:a16="http://schemas.microsoft.com/office/drawing/2014/main" id="{47F23482-C06C-4C17-A526-1050853A25AB}"/>
              </a:ext>
            </a:extLst>
          </p:cNvPr>
          <p:cNvPicPr>
            <a:picLocks noChangeAspect="1"/>
          </p:cNvPicPr>
          <p:nvPr/>
        </p:nvPicPr>
        <p:blipFill>
          <a:blip r:embed="rId6"/>
          <a:stretch>
            <a:fillRect/>
          </a:stretch>
        </p:blipFill>
        <p:spPr>
          <a:xfrm>
            <a:off x="0" y="6041371"/>
            <a:ext cx="887104" cy="816630"/>
          </a:xfrm>
          <a:prstGeom prst="rect">
            <a:avLst/>
          </a:prstGeom>
        </p:spPr>
      </p:pic>
      <p:pic>
        <p:nvPicPr>
          <p:cNvPr id="7" name="Picture 6">
            <a:extLst>
              <a:ext uri="{FF2B5EF4-FFF2-40B4-BE49-F238E27FC236}">
                <a16:creationId xmlns:a16="http://schemas.microsoft.com/office/drawing/2014/main" id="{7F6C315A-F980-41B3-98CE-311812D79B4B}"/>
              </a:ext>
            </a:extLst>
          </p:cNvPr>
          <p:cNvPicPr>
            <a:picLocks noChangeAspect="1"/>
          </p:cNvPicPr>
          <p:nvPr/>
        </p:nvPicPr>
        <p:blipFill>
          <a:blip r:embed="rId7"/>
          <a:stretch>
            <a:fillRect/>
          </a:stretch>
        </p:blipFill>
        <p:spPr>
          <a:xfrm>
            <a:off x="11407084" y="6081623"/>
            <a:ext cx="595862" cy="689040"/>
          </a:xfrm>
          <a:prstGeom prst="rect">
            <a:avLst/>
          </a:prstGeom>
        </p:spPr>
      </p:pic>
    </p:spTree>
    <p:extLst>
      <p:ext uri="{BB962C8B-B14F-4D97-AF65-F5344CB8AC3E}">
        <p14:creationId xmlns:p14="http://schemas.microsoft.com/office/powerpoint/2010/main" val="936818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04BF7-1298-4798-9258-413EE9DA50A6}"/>
              </a:ext>
            </a:extLst>
          </p:cNvPr>
          <p:cNvSpPr>
            <a:spLocks noGrp="1"/>
          </p:cNvSpPr>
          <p:nvPr>
            <p:ph type="title"/>
          </p:nvPr>
        </p:nvSpPr>
        <p:spPr/>
        <p:txBody>
          <a:bodyPr>
            <a:normAutofit/>
          </a:bodyPr>
          <a:lstStyle/>
          <a:p>
            <a:r>
              <a:rPr lang="en-US" sz="3600" dirty="0">
                <a:solidFill>
                  <a:srgbClr val="37094B"/>
                </a:solidFill>
                <a:latin typeface="Vitesse Black" pitchFamily="50" charset="0"/>
              </a:rPr>
              <a:t>Generic vs brand name</a:t>
            </a:r>
          </a:p>
        </p:txBody>
      </p:sp>
      <p:sp>
        <p:nvSpPr>
          <p:cNvPr id="3" name="Content Placeholder 2">
            <a:extLst>
              <a:ext uri="{FF2B5EF4-FFF2-40B4-BE49-F238E27FC236}">
                <a16:creationId xmlns:a16="http://schemas.microsoft.com/office/drawing/2014/main" id="{DE6CB3A3-A687-4133-9F91-DD3DD96DA1A0}"/>
              </a:ext>
            </a:extLst>
          </p:cNvPr>
          <p:cNvSpPr>
            <a:spLocks noGrp="1"/>
          </p:cNvSpPr>
          <p:nvPr>
            <p:ph idx="1"/>
          </p:nvPr>
        </p:nvSpPr>
        <p:spPr/>
        <p:txBody>
          <a:bodyPr/>
          <a:lstStyle/>
          <a:p>
            <a:r>
              <a:rPr lang="en-US" dirty="0">
                <a:latin typeface="Vitesse Book" pitchFamily="50" charset="0"/>
              </a:rPr>
              <a:t>Affordability</a:t>
            </a:r>
          </a:p>
          <a:p>
            <a:pPr lvl="1"/>
            <a:r>
              <a:rPr lang="en-US" dirty="0">
                <a:latin typeface="Vitesse Book" pitchFamily="50" charset="0"/>
              </a:rPr>
              <a:t>Brand names are typically more expensive and have higher co-pay</a:t>
            </a:r>
          </a:p>
        </p:txBody>
      </p:sp>
      <p:pic>
        <p:nvPicPr>
          <p:cNvPr id="4" name="Picture 3">
            <a:extLst>
              <a:ext uri="{FF2B5EF4-FFF2-40B4-BE49-F238E27FC236}">
                <a16:creationId xmlns:a16="http://schemas.microsoft.com/office/drawing/2014/main" id="{7C61DA96-A1D3-4A76-A07B-F4850E166B78}"/>
              </a:ext>
            </a:extLst>
          </p:cNvPr>
          <p:cNvPicPr>
            <a:picLocks noChangeAspect="1"/>
          </p:cNvPicPr>
          <p:nvPr/>
        </p:nvPicPr>
        <p:blipFill>
          <a:blip r:embed="rId2"/>
          <a:stretch>
            <a:fillRect/>
          </a:stretch>
        </p:blipFill>
        <p:spPr>
          <a:xfrm>
            <a:off x="3801196" y="3744089"/>
            <a:ext cx="7882811" cy="438950"/>
          </a:xfrm>
          <a:prstGeom prst="rect">
            <a:avLst/>
          </a:prstGeom>
        </p:spPr>
      </p:pic>
      <p:pic>
        <p:nvPicPr>
          <p:cNvPr id="5" name="Picture 4">
            <a:extLst>
              <a:ext uri="{FF2B5EF4-FFF2-40B4-BE49-F238E27FC236}">
                <a16:creationId xmlns:a16="http://schemas.microsoft.com/office/drawing/2014/main" id="{4665305A-A4E3-473F-A05A-D65B8C431057}"/>
              </a:ext>
            </a:extLst>
          </p:cNvPr>
          <p:cNvPicPr>
            <a:picLocks noChangeAspect="1"/>
          </p:cNvPicPr>
          <p:nvPr/>
        </p:nvPicPr>
        <p:blipFill>
          <a:blip r:embed="rId3"/>
          <a:stretch>
            <a:fillRect/>
          </a:stretch>
        </p:blipFill>
        <p:spPr>
          <a:xfrm>
            <a:off x="0" y="6041371"/>
            <a:ext cx="887104" cy="816630"/>
          </a:xfrm>
          <a:prstGeom prst="rect">
            <a:avLst/>
          </a:prstGeom>
        </p:spPr>
      </p:pic>
      <p:pic>
        <p:nvPicPr>
          <p:cNvPr id="6" name="Picture 5">
            <a:extLst>
              <a:ext uri="{FF2B5EF4-FFF2-40B4-BE49-F238E27FC236}">
                <a16:creationId xmlns:a16="http://schemas.microsoft.com/office/drawing/2014/main" id="{C34D74F0-C6D3-4657-A42D-E3335EB3C2A8}"/>
              </a:ext>
            </a:extLst>
          </p:cNvPr>
          <p:cNvPicPr>
            <a:picLocks noChangeAspect="1"/>
          </p:cNvPicPr>
          <p:nvPr/>
        </p:nvPicPr>
        <p:blipFill>
          <a:blip r:embed="rId4"/>
          <a:stretch>
            <a:fillRect/>
          </a:stretch>
        </p:blipFill>
        <p:spPr>
          <a:xfrm>
            <a:off x="11407084" y="6081623"/>
            <a:ext cx="595862" cy="689040"/>
          </a:xfrm>
          <a:prstGeom prst="rect">
            <a:avLst/>
          </a:prstGeom>
        </p:spPr>
      </p:pic>
    </p:spTree>
    <p:extLst>
      <p:ext uri="{BB962C8B-B14F-4D97-AF65-F5344CB8AC3E}">
        <p14:creationId xmlns:p14="http://schemas.microsoft.com/office/powerpoint/2010/main" val="405814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9"/>
          <p:cNvSpPr txBox="1">
            <a:spLocks noChangeArrowheads="1"/>
          </p:cNvSpPr>
          <p:nvPr/>
        </p:nvSpPr>
        <p:spPr bwMode="auto">
          <a:xfrm>
            <a:off x="518616" y="-14788"/>
            <a:ext cx="11928142" cy="1047782"/>
          </a:xfrm>
          <a:prstGeom prst="rect">
            <a:avLst/>
          </a:prstGeom>
          <a:noFill/>
          <a:ln w="9525">
            <a:noFill/>
            <a:miter lim="800000"/>
            <a:headEnd/>
            <a:tailEnd/>
          </a:ln>
        </p:spPr>
        <p:txBody>
          <a:bodyPr anchor="b"/>
          <a:lstStyle/>
          <a:p>
            <a:pPr defTabSz="457200" eaLnBrk="0" hangingPunct="0">
              <a:lnSpc>
                <a:spcPct val="90000"/>
              </a:lnSpc>
              <a:defRPr/>
            </a:pPr>
            <a:r>
              <a:rPr lang="en-US" sz="3600" dirty="0">
                <a:solidFill>
                  <a:srgbClr val="37094B"/>
                </a:solidFill>
                <a:latin typeface="Vitesse Black" pitchFamily="50" charset="0"/>
                <a:cs typeface="Helvetica Neue Light"/>
              </a:rPr>
              <a:t>Contraindications: </a:t>
            </a:r>
            <a:r>
              <a:rPr lang="en-US" sz="2800" dirty="0">
                <a:solidFill>
                  <a:srgbClr val="37094B"/>
                </a:solidFill>
                <a:latin typeface="Vitesse Black" pitchFamily="50" charset="0"/>
                <a:cs typeface="Helvetica Neue Light"/>
              </a:rPr>
              <a:t>Combined Hormonal Contraceptives</a:t>
            </a:r>
            <a:endParaRPr lang="en-US" sz="3600" dirty="0">
              <a:solidFill>
                <a:srgbClr val="37094B"/>
              </a:solidFill>
              <a:latin typeface="Vitesse Black" pitchFamily="50" charset="0"/>
              <a:cs typeface="Helvetica Neue Light"/>
            </a:endParaRPr>
          </a:p>
        </p:txBody>
      </p:sp>
      <p:sp>
        <p:nvSpPr>
          <p:cNvPr id="45060" name="Text Box 4"/>
          <p:cNvSpPr txBox="1">
            <a:spLocks noChangeArrowheads="1"/>
          </p:cNvSpPr>
          <p:nvPr/>
        </p:nvSpPr>
        <p:spPr bwMode="auto">
          <a:xfrm>
            <a:off x="2016125" y="4756601"/>
            <a:ext cx="8159750" cy="21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4D4D4D"/>
                </a:solidFill>
                <a:latin typeface="Arial" charset="0"/>
                <a:ea typeface="ＭＳ Ｐゴシック" charset="0"/>
                <a:cs typeface="ＭＳ Ｐゴシック" charset="0"/>
              </a:defRPr>
            </a:lvl1pPr>
            <a:lvl2pPr marL="742950" indent="-285750">
              <a:defRPr sz="2800">
                <a:solidFill>
                  <a:srgbClr val="4D4D4D"/>
                </a:solidFill>
                <a:latin typeface="Arial" charset="0"/>
                <a:ea typeface="ＭＳ Ｐゴシック" charset="0"/>
              </a:defRPr>
            </a:lvl2pPr>
            <a:lvl3pPr marL="1143000" indent="-228600">
              <a:defRPr sz="2800">
                <a:solidFill>
                  <a:srgbClr val="4D4D4D"/>
                </a:solidFill>
                <a:latin typeface="Arial" charset="0"/>
                <a:ea typeface="ＭＳ Ｐゴシック" charset="0"/>
              </a:defRPr>
            </a:lvl3pPr>
            <a:lvl4pPr marL="1600200" indent="-228600">
              <a:defRPr sz="2800">
                <a:solidFill>
                  <a:srgbClr val="4D4D4D"/>
                </a:solidFill>
                <a:latin typeface="Arial" charset="0"/>
                <a:ea typeface="ＭＳ Ｐゴシック" charset="0"/>
              </a:defRPr>
            </a:lvl4pPr>
            <a:lvl5pPr marL="2057400" indent="-228600">
              <a:defRPr sz="2800">
                <a:solidFill>
                  <a:srgbClr val="4D4D4D"/>
                </a:solidFill>
                <a:latin typeface="Arial" charset="0"/>
                <a:ea typeface="ＭＳ Ｐゴシック" charset="0"/>
              </a:defRPr>
            </a:lvl5pPr>
            <a:lvl6pPr marL="2514600" indent="-228600" defTabSz="858838" eaLnBrk="0" hangingPunct="0">
              <a:spcBef>
                <a:spcPts val="600"/>
              </a:spcBef>
              <a:defRPr sz="2800">
                <a:solidFill>
                  <a:srgbClr val="4D4D4D"/>
                </a:solidFill>
                <a:latin typeface="Arial" charset="0"/>
                <a:ea typeface="ＭＳ Ｐゴシック" charset="0"/>
              </a:defRPr>
            </a:lvl6pPr>
            <a:lvl7pPr marL="2971800" indent="-228600" defTabSz="858838" eaLnBrk="0" hangingPunct="0">
              <a:spcBef>
                <a:spcPts val="600"/>
              </a:spcBef>
              <a:defRPr sz="2800">
                <a:solidFill>
                  <a:srgbClr val="4D4D4D"/>
                </a:solidFill>
                <a:latin typeface="Arial" charset="0"/>
                <a:ea typeface="ＭＳ Ｐゴシック" charset="0"/>
              </a:defRPr>
            </a:lvl7pPr>
            <a:lvl8pPr marL="3429000" indent="-228600" defTabSz="858838" eaLnBrk="0" hangingPunct="0">
              <a:spcBef>
                <a:spcPts val="600"/>
              </a:spcBef>
              <a:defRPr sz="2800">
                <a:solidFill>
                  <a:srgbClr val="4D4D4D"/>
                </a:solidFill>
                <a:latin typeface="Arial" charset="0"/>
                <a:ea typeface="ＭＳ Ｐゴシック" charset="0"/>
              </a:defRPr>
            </a:lvl8pPr>
            <a:lvl9pPr marL="3886200" indent="-228600" defTabSz="858838" eaLnBrk="0" hangingPunct="0">
              <a:spcBef>
                <a:spcPts val="600"/>
              </a:spcBef>
              <a:defRPr sz="2800">
                <a:solidFill>
                  <a:srgbClr val="4D4D4D"/>
                </a:solidFill>
                <a:latin typeface="Arial" charset="0"/>
                <a:ea typeface="ＭＳ Ｐゴシック" charset="0"/>
              </a:defRPr>
            </a:lvl9pPr>
          </a:lstStyle>
          <a:p>
            <a:pPr algn="r" defTabSz="457200">
              <a:lnSpc>
                <a:spcPct val="90000"/>
              </a:lnSpc>
            </a:pPr>
            <a:r>
              <a:rPr lang="en-US" sz="900" dirty="0">
                <a:solidFill>
                  <a:srgbClr val="052049"/>
                </a:solidFill>
                <a:cs typeface="Arial" charset="0"/>
              </a:rPr>
              <a:t>USMEC 2016</a:t>
            </a:r>
          </a:p>
        </p:txBody>
      </p:sp>
      <p:sp>
        <p:nvSpPr>
          <p:cNvPr id="11" name="Rectangle 3"/>
          <p:cNvSpPr txBox="1">
            <a:spLocks noChangeArrowheads="1"/>
          </p:cNvSpPr>
          <p:nvPr/>
        </p:nvSpPr>
        <p:spPr bwMode="auto">
          <a:xfrm>
            <a:off x="1139841" y="1682189"/>
            <a:ext cx="9912318" cy="3493621"/>
          </a:xfrm>
          <a:prstGeom prst="rect">
            <a:avLst/>
          </a:prstGeom>
          <a:noFill/>
          <a:ln w="9525">
            <a:noFill/>
            <a:miter lim="800000"/>
            <a:headEnd/>
            <a:tailEnd/>
          </a:ln>
        </p:spPr>
        <p:txBody>
          <a:bodyPr/>
          <a:lstStyle/>
          <a:p>
            <a:pPr marL="342900" indent="-342900" defTabSz="457200" eaLnBrk="0" hangingPunct="0">
              <a:lnSpc>
                <a:spcPct val="90000"/>
              </a:lnSpc>
              <a:spcBef>
                <a:spcPts val="600"/>
              </a:spcBef>
              <a:buClr>
                <a:srgbClr val="F48024"/>
              </a:buClr>
              <a:buFont typeface="Arial" pitchFamily="34" charset="0"/>
              <a:buChar char="•"/>
              <a:defRPr/>
            </a:pPr>
            <a:r>
              <a:rPr lang="en-US" sz="2600" kern="0" dirty="0">
                <a:solidFill>
                  <a:srgbClr val="37094B"/>
                </a:solidFill>
                <a:latin typeface="Vitesse Book" pitchFamily="50" charset="0"/>
              </a:rPr>
              <a:t>Clotting disorders</a:t>
            </a:r>
          </a:p>
          <a:p>
            <a:pPr marL="342900" indent="-342900" defTabSz="457200" eaLnBrk="0" hangingPunct="0">
              <a:lnSpc>
                <a:spcPct val="90000"/>
              </a:lnSpc>
              <a:spcBef>
                <a:spcPts val="600"/>
              </a:spcBef>
              <a:buClr>
                <a:srgbClr val="F48024"/>
              </a:buClr>
              <a:buFont typeface="Arial" pitchFamily="34" charset="0"/>
              <a:buChar char="•"/>
              <a:defRPr/>
            </a:pPr>
            <a:r>
              <a:rPr lang="en-US" sz="2600" kern="0" dirty="0">
                <a:solidFill>
                  <a:srgbClr val="37094B"/>
                </a:solidFill>
                <a:latin typeface="Vitesse Book" pitchFamily="50" charset="0"/>
              </a:rPr>
              <a:t>History of deep vein thrombosis or pulmonary embolism</a:t>
            </a:r>
          </a:p>
          <a:p>
            <a:pPr marL="342900" indent="-342900" defTabSz="457200" eaLnBrk="0" hangingPunct="0">
              <a:lnSpc>
                <a:spcPct val="90000"/>
              </a:lnSpc>
              <a:spcBef>
                <a:spcPts val="600"/>
              </a:spcBef>
              <a:buClr>
                <a:srgbClr val="F48024"/>
              </a:buClr>
              <a:buFont typeface="Arial" pitchFamily="34" charset="0"/>
              <a:buChar char="•"/>
              <a:defRPr/>
            </a:pPr>
            <a:r>
              <a:rPr lang="en-US" sz="2600" kern="0" dirty="0">
                <a:solidFill>
                  <a:srgbClr val="37094B"/>
                </a:solidFill>
                <a:latin typeface="Vitesse Book" pitchFamily="50" charset="0"/>
              </a:rPr>
              <a:t>Migraine with aura or focal neurological deficit</a:t>
            </a:r>
          </a:p>
          <a:p>
            <a:pPr marL="342900" indent="-342900" defTabSz="457200" eaLnBrk="0" hangingPunct="0">
              <a:lnSpc>
                <a:spcPct val="90000"/>
              </a:lnSpc>
              <a:spcBef>
                <a:spcPts val="600"/>
              </a:spcBef>
              <a:buClr>
                <a:srgbClr val="F48024"/>
              </a:buClr>
              <a:buFont typeface="Arial" pitchFamily="34" charset="0"/>
              <a:buChar char="•"/>
              <a:defRPr/>
            </a:pPr>
            <a:r>
              <a:rPr lang="en-US" sz="2600" kern="0" dirty="0">
                <a:solidFill>
                  <a:srgbClr val="37094B"/>
                </a:solidFill>
                <a:latin typeface="Vitesse Book" pitchFamily="50" charset="0"/>
              </a:rPr>
              <a:t>Uncontrolled hypertension</a:t>
            </a:r>
          </a:p>
          <a:p>
            <a:pPr marL="342900" indent="-342900" defTabSz="457200" eaLnBrk="0" hangingPunct="0">
              <a:lnSpc>
                <a:spcPct val="90000"/>
              </a:lnSpc>
              <a:spcBef>
                <a:spcPts val="600"/>
              </a:spcBef>
              <a:buClr>
                <a:srgbClr val="F48024"/>
              </a:buClr>
              <a:buFont typeface="Arial" pitchFamily="34" charset="0"/>
              <a:buChar char="•"/>
              <a:defRPr/>
            </a:pPr>
            <a:r>
              <a:rPr lang="en-US" sz="2600" kern="0" dirty="0">
                <a:solidFill>
                  <a:srgbClr val="37094B"/>
                </a:solidFill>
                <a:latin typeface="Vitesse Book" pitchFamily="50" charset="0"/>
              </a:rPr>
              <a:t>Ischemic heart disease</a:t>
            </a:r>
          </a:p>
          <a:p>
            <a:pPr marL="342900" indent="-342900" defTabSz="457200" eaLnBrk="0" hangingPunct="0">
              <a:lnSpc>
                <a:spcPct val="90000"/>
              </a:lnSpc>
              <a:spcBef>
                <a:spcPts val="600"/>
              </a:spcBef>
              <a:buClr>
                <a:srgbClr val="F48024"/>
              </a:buClr>
              <a:buFont typeface="Arial" pitchFamily="34" charset="0"/>
              <a:buChar char="•"/>
              <a:defRPr/>
            </a:pPr>
            <a:r>
              <a:rPr lang="en-US" sz="2600" kern="0" dirty="0">
                <a:solidFill>
                  <a:srgbClr val="37094B"/>
                </a:solidFill>
                <a:latin typeface="Vitesse Book" pitchFamily="50" charset="0"/>
              </a:rPr>
              <a:t>Active liver disease</a:t>
            </a:r>
          </a:p>
        </p:txBody>
      </p:sp>
      <p:pic>
        <p:nvPicPr>
          <p:cNvPr id="5" name="Picture 4">
            <a:extLst>
              <a:ext uri="{FF2B5EF4-FFF2-40B4-BE49-F238E27FC236}">
                <a16:creationId xmlns:a16="http://schemas.microsoft.com/office/drawing/2014/main" id="{AD5457EA-C395-4260-9922-B89DA8024726}"/>
              </a:ext>
            </a:extLst>
          </p:cNvPr>
          <p:cNvPicPr>
            <a:picLocks noChangeAspect="1"/>
          </p:cNvPicPr>
          <p:nvPr/>
        </p:nvPicPr>
        <p:blipFill>
          <a:blip r:embed="rId3"/>
          <a:stretch>
            <a:fillRect/>
          </a:stretch>
        </p:blipFill>
        <p:spPr>
          <a:xfrm>
            <a:off x="11407084" y="6081623"/>
            <a:ext cx="595862" cy="689040"/>
          </a:xfrm>
          <a:prstGeom prst="rect">
            <a:avLst/>
          </a:prstGeom>
        </p:spPr>
      </p:pic>
      <p:pic>
        <p:nvPicPr>
          <p:cNvPr id="6" name="Picture 5">
            <a:extLst>
              <a:ext uri="{FF2B5EF4-FFF2-40B4-BE49-F238E27FC236}">
                <a16:creationId xmlns:a16="http://schemas.microsoft.com/office/drawing/2014/main" id="{88591B0D-371E-4A9F-9192-0D52B589A6C5}"/>
              </a:ext>
            </a:extLst>
          </p:cNvPr>
          <p:cNvPicPr>
            <a:picLocks noChangeAspect="1"/>
          </p:cNvPicPr>
          <p:nvPr/>
        </p:nvPicPr>
        <p:blipFill>
          <a:blip r:embed="rId4"/>
          <a:stretch>
            <a:fillRect/>
          </a:stretch>
        </p:blipFill>
        <p:spPr>
          <a:xfrm>
            <a:off x="0" y="6041371"/>
            <a:ext cx="887104" cy="816630"/>
          </a:xfrm>
          <a:prstGeom prst="rect">
            <a:avLst/>
          </a:prstGeom>
        </p:spPr>
      </p:pic>
    </p:spTree>
    <p:extLst>
      <p:ext uri="{BB962C8B-B14F-4D97-AF65-F5344CB8AC3E}">
        <p14:creationId xmlns:p14="http://schemas.microsoft.com/office/powerpoint/2010/main" val="68375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DF0B-5854-4D97-850B-8D2FE6E3110F}"/>
              </a:ext>
            </a:extLst>
          </p:cNvPr>
          <p:cNvSpPr>
            <a:spLocks noGrp="1"/>
          </p:cNvSpPr>
          <p:nvPr>
            <p:ph type="title"/>
          </p:nvPr>
        </p:nvSpPr>
        <p:spPr/>
        <p:txBody>
          <a:bodyPr>
            <a:normAutofit/>
          </a:bodyPr>
          <a:lstStyle/>
          <a:p>
            <a:r>
              <a:rPr lang="en-US" sz="4400" dirty="0">
                <a:solidFill>
                  <a:srgbClr val="37094B"/>
                </a:solidFill>
                <a:latin typeface="Vitesse Black" pitchFamily="50" charset="0"/>
              </a:rPr>
              <a:t>21/7 vs 24/4</a:t>
            </a:r>
          </a:p>
        </p:txBody>
      </p:sp>
      <p:sp>
        <p:nvSpPr>
          <p:cNvPr id="3" name="Content Placeholder 2">
            <a:extLst>
              <a:ext uri="{FF2B5EF4-FFF2-40B4-BE49-F238E27FC236}">
                <a16:creationId xmlns:a16="http://schemas.microsoft.com/office/drawing/2014/main" id="{A93F74A9-E2A4-4D81-8939-F59D56B6F1E5}"/>
              </a:ext>
            </a:extLst>
          </p:cNvPr>
          <p:cNvSpPr>
            <a:spLocks noGrp="1"/>
          </p:cNvSpPr>
          <p:nvPr>
            <p:ph idx="1"/>
          </p:nvPr>
        </p:nvSpPr>
        <p:spPr/>
        <p:txBody>
          <a:bodyPr/>
          <a:lstStyle/>
          <a:p>
            <a:r>
              <a:rPr lang="en-US" dirty="0">
                <a:latin typeface="Vitesse Book" pitchFamily="50" charset="0"/>
              </a:rPr>
              <a:t>24/4 </a:t>
            </a:r>
          </a:p>
          <a:p>
            <a:pPr lvl="1"/>
            <a:r>
              <a:rPr lang="en-US" dirty="0">
                <a:latin typeface="Vitesse Book" pitchFamily="50" charset="0"/>
              </a:rPr>
              <a:t>emerging evidence about increased efficacy (especially for obese women)</a:t>
            </a:r>
          </a:p>
          <a:p>
            <a:pPr lvl="1"/>
            <a:r>
              <a:rPr lang="en-US" dirty="0">
                <a:latin typeface="Vitesse Book" pitchFamily="50" charset="0"/>
              </a:rPr>
              <a:t>decreased hormone withdrawal side effects during the hormone-free interval</a:t>
            </a:r>
          </a:p>
          <a:p>
            <a:endParaRPr lang="en-US" dirty="0"/>
          </a:p>
        </p:txBody>
      </p:sp>
      <p:sp>
        <p:nvSpPr>
          <p:cNvPr id="5" name="Rectangle 4">
            <a:extLst>
              <a:ext uri="{FF2B5EF4-FFF2-40B4-BE49-F238E27FC236}">
                <a16:creationId xmlns:a16="http://schemas.microsoft.com/office/drawing/2014/main" id="{908AD310-2B3C-4CAF-9EB5-972A0A19A411}"/>
              </a:ext>
            </a:extLst>
          </p:cNvPr>
          <p:cNvSpPr/>
          <p:nvPr/>
        </p:nvSpPr>
        <p:spPr>
          <a:xfrm>
            <a:off x="5326266" y="3429000"/>
            <a:ext cx="6096000" cy="400110"/>
          </a:xfrm>
          <a:prstGeom prst="rect">
            <a:avLst/>
          </a:prstGeom>
        </p:spPr>
        <p:txBody>
          <a:bodyPr>
            <a:spAutoFit/>
          </a:bodyPr>
          <a:lstStyle/>
          <a:p>
            <a:r>
              <a:rPr lang="en-US" sz="1000" dirty="0"/>
              <a:t>London A, Jensen JT. Rationale for eliminating the hormone-free interval in modern oral contraceptives. Int J </a:t>
            </a:r>
            <a:r>
              <a:rPr lang="en-US" sz="1000" dirty="0" err="1"/>
              <a:t>Gynaecol</a:t>
            </a:r>
            <a:r>
              <a:rPr lang="en-US" sz="1000" dirty="0"/>
              <a:t> </a:t>
            </a:r>
            <a:r>
              <a:rPr lang="en-US" sz="1000" dirty="0" err="1"/>
              <a:t>Obstet</a:t>
            </a:r>
            <a:r>
              <a:rPr lang="en-US" sz="1000" dirty="0"/>
              <a:t> 2016; 134:8.</a:t>
            </a:r>
          </a:p>
        </p:txBody>
      </p:sp>
      <p:pic>
        <p:nvPicPr>
          <p:cNvPr id="6" name="Picture 5">
            <a:extLst>
              <a:ext uri="{FF2B5EF4-FFF2-40B4-BE49-F238E27FC236}">
                <a16:creationId xmlns:a16="http://schemas.microsoft.com/office/drawing/2014/main" id="{349E87A1-533D-4EA6-8C8F-91E3C27EE5E8}"/>
              </a:ext>
            </a:extLst>
          </p:cNvPr>
          <p:cNvPicPr>
            <a:picLocks noChangeAspect="1"/>
          </p:cNvPicPr>
          <p:nvPr/>
        </p:nvPicPr>
        <p:blipFill>
          <a:blip r:embed="rId2"/>
          <a:stretch>
            <a:fillRect/>
          </a:stretch>
        </p:blipFill>
        <p:spPr>
          <a:xfrm>
            <a:off x="0" y="6041371"/>
            <a:ext cx="887104" cy="816630"/>
          </a:xfrm>
          <a:prstGeom prst="rect">
            <a:avLst/>
          </a:prstGeom>
        </p:spPr>
      </p:pic>
      <p:pic>
        <p:nvPicPr>
          <p:cNvPr id="7" name="Picture 6">
            <a:extLst>
              <a:ext uri="{FF2B5EF4-FFF2-40B4-BE49-F238E27FC236}">
                <a16:creationId xmlns:a16="http://schemas.microsoft.com/office/drawing/2014/main" id="{27B58256-B65E-4B12-A9A3-2CFB462EFC7D}"/>
              </a:ext>
            </a:extLst>
          </p:cNvPr>
          <p:cNvPicPr>
            <a:picLocks noChangeAspect="1"/>
          </p:cNvPicPr>
          <p:nvPr/>
        </p:nvPicPr>
        <p:blipFill>
          <a:blip r:embed="rId3"/>
          <a:stretch>
            <a:fillRect/>
          </a:stretch>
        </p:blipFill>
        <p:spPr>
          <a:xfrm>
            <a:off x="11407084" y="6081623"/>
            <a:ext cx="595862" cy="689040"/>
          </a:xfrm>
          <a:prstGeom prst="rect">
            <a:avLst/>
          </a:prstGeom>
        </p:spPr>
      </p:pic>
    </p:spTree>
    <p:extLst>
      <p:ext uri="{BB962C8B-B14F-4D97-AF65-F5344CB8AC3E}">
        <p14:creationId xmlns:p14="http://schemas.microsoft.com/office/powerpoint/2010/main" val="1907997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CAA4-5ABC-4EE1-A502-27B93CCAC917}"/>
              </a:ext>
            </a:extLst>
          </p:cNvPr>
          <p:cNvSpPr>
            <a:spLocks noGrp="1"/>
          </p:cNvSpPr>
          <p:nvPr>
            <p:ph type="title"/>
          </p:nvPr>
        </p:nvSpPr>
        <p:spPr/>
        <p:txBody>
          <a:bodyPr>
            <a:normAutofit/>
          </a:bodyPr>
          <a:lstStyle/>
          <a:p>
            <a:r>
              <a:rPr lang="en-US" sz="3200" dirty="0">
                <a:solidFill>
                  <a:srgbClr val="37094B"/>
                </a:solidFill>
                <a:latin typeface="Vitesse Black" pitchFamily="50" charset="0"/>
              </a:rPr>
              <a:t>ACHES – warning signs/side effects</a:t>
            </a:r>
          </a:p>
        </p:txBody>
      </p:sp>
      <p:sp>
        <p:nvSpPr>
          <p:cNvPr id="3" name="Content Placeholder 2">
            <a:extLst>
              <a:ext uri="{FF2B5EF4-FFF2-40B4-BE49-F238E27FC236}">
                <a16:creationId xmlns:a16="http://schemas.microsoft.com/office/drawing/2014/main" id="{72F10A9D-7DE7-46DB-AE00-68F7FC5157DB}"/>
              </a:ext>
            </a:extLst>
          </p:cNvPr>
          <p:cNvSpPr>
            <a:spLocks noGrp="1"/>
          </p:cNvSpPr>
          <p:nvPr>
            <p:ph sz="half" idx="1"/>
          </p:nvPr>
        </p:nvSpPr>
        <p:spPr>
          <a:xfrm>
            <a:off x="1024127" y="1808328"/>
            <a:ext cx="4754880" cy="4023360"/>
          </a:xfrm>
        </p:spPr>
        <p:txBody>
          <a:bodyPr>
            <a:normAutofit lnSpcReduction="10000"/>
          </a:bodyPr>
          <a:lstStyle/>
          <a:p>
            <a:r>
              <a:rPr lang="en-US" dirty="0">
                <a:latin typeface="Vitesse Book" pitchFamily="50" charset="0"/>
              </a:rPr>
              <a:t>Abdominal pain</a:t>
            </a:r>
          </a:p>
          <a:p>
            <a:endParaRPr lang="en-US" dirty="0">
              <a:latin typeface="Vitesse Book" pitchFamily="50" charset="0"/>
            </a:endParaRPr>
          </a:p>
          <a:p>
            <a:r>
              <a:rPr lang="en-US" dirty="0">
                <a:latin typeface="Vitesse Book" pitchFamily="50" charset="0"/>
              </a:rPr>
              <a:t>Chest pain</a:t>
            </a:r>
          </a:p>
          <a:p>
            <a:endParaRPr lang="en-US" dirty="0">
              <a:latin typeface="Vitesse Book" pitchFamily="50" charset="0"/>
            </a:endParaRPr>
          </a:p>
          <a:p>
            <a:r>
              <a:rPr lang="en-US" dirty="0">
                <a:latin typeface="Vitesse Book" pitchFamily="50" charset="0"/>
              </a:rPr>
              <a:t>Headaches</a:t>
            </a:r>
          </a:p>
          <a:p>
            <a:endParaRPr lang="en-US" dirty="0">
              <a:latin typeface="Vitesse Book" pitchFamily="50" charset="0"/>
            </a:endParaRPr>
          </a:p>
          <a:p>
            <a:r>
              <a:rPr lang="en-US" dirty="0">
                <a:latin typeface="Vitesse Book" pitchFamily="50" charset="0"/>
              </a:rPr>
              <a:t>Eye problems</a:t>
            </a:r>
          </a:p>
          <a:p>
            <a:endParaRPr lang="en-US" dirty="0">
              <a:latin typeface="Vitesse Book" pitchFamily="50" charset="0"/>
            </a:endParaRPr>
          </a:p>
          <a:p>
            <a:r>
              <a:rPr lang="en-US" dirty="0">
                <a:latin typeface="Vitesse Book" pitchFamily="50" charset="0"/>
              </a:rPr>
              <a:t>Severe leg pain</a:t>
            </a:r>
          </a:p>
        </p:txBody>
      </p:sp>
      <p:sp>
        <p:nvSpPr>
          <p:cNvPr id="4" name="Content Placeholder 3">
            <a:extLst>
              <a:ext uri="{FF2B5EF4-FFF2-40B4-BE49-F238E27FC236}">
                <a16:creationId xmlns:a16="http://schemas.microsoft.com/office/drawing/2014/main" id="{054F864D-4D6A-4B10-9DE0-3CB87B8B6E18}"/>
              </a:ext>
            </a:extLst>
          </p:cNvPr>
          <p:cNvSpPr>
            <a:spLocks noGrp="1"/>
          </p:cNvSpPr>
          <p:nvPr>
            <p:ph sz="half" idx="2"/>
          </p:nvPr>
        </p:nvSpPr>
        <p:spPr>
          <a:xfrm>
            <a:off x="4722125" y="1808328"/>
            <a:ext cx="7165075" cy="4023360"/>
          </a:xfrm>
        </p:spPr>
        <p:txBody>
          <a:bodyPr>
            <a:normAutofit lnSpcReduction="10000"/>
          </a:bodyPr>
          <a:lstStyle/>
          <a:p>
            <a:r>
              <a:rPr lang="en-US" dirty="0">
                <a:latin typeface="Vitesse Book" pitchFamily="50" charset="0"/>
              </a:rPr>
              <a:t>Blood clot in pelvis or liver</a:t>
            </a:r>
          </a:p>
          <a:p>
            <a:endParaRPr lang="en-US" dirty="0">
              <a:latin typeface="Vitesse Book" pitchFamily="50" charset="0"/>
            </a:endParaRPr>
          </a:p>
          <a:p>
            <a:r>
              <a:rPr lang="en-US" dirty="0">
                <a:latin typeface="Vitesse Book" pitchFamily="50" charset="0"/>
              </a:rPr>
              <a:t>Pulmonary embolism/heart attack/angina</a:t>
            </a:r>
          </a:p>
          <a:p>
            <a:endParaRPr lang="en-US" dirty="0">
              <a:latin typeface="Vitesse Book" pitchFamily="50" charset="0"/>
            </a:endParaRPr>
          </a:p>
          <a:p>
            <a:r>
              <a:rPr lang="en-US" dirty="0">
                <a:latin typeface="Vitesse Book" pitchFamily="50" charset="0"/>
              </a:rPr>
              <a:t>Stroke/retinal vein thrombosis</a:t>
            </a:r>
          </a:p>
          <a:p>
            <a:endParaRPr lang="en-US" dirty="0">
              <a:latin typeface="Vitesse Book" pitchFamily="50" charset="0"/>
            </a:endParaRPr>
          </a:p>
          <a:p>
            <a:r>
              <a:rPr lang="en-US" dirty="0">
                <a:latin typeface="Vitesse Book" pitchFamily="50" charset="0"/>
              </a:rPr>
              <a:t>Thrombophlebitis/deep vein thrombosis</a:t>
            </a:r>
          </a:p>
        </p:txBody>
      </p:sp>
      <p:sp>
        <p:nvSpPr>
          <p:cNvPr id="5" name="Rectangle 4">
            <a:extLst>
              <a:ext uri="{FF2B5EF4-FFF2-40B4-BE49-F238E27FC236}">
                <a16:creationId xmlns:a16="http://schemas.microsoft.com/office/drawing/2014/main" id="{0DA8C068-59E3-466A-AF71-1DF6D1558753}"/>
              </a:ext>
            </a:extLst>
          </p:cNvPr>
          <p:cNvSpPr/>
          <p:nvPr/>
        </p:nvSpPr>
        <p:spPr>
          <a:xfrm>
            <a:off x="6019800" y="5272130"/>
            <a:ext cx="6096000" cy="246221"/>
          </a:xfrm>
          <a:prstGeom prst="rect">
            <a:avLst/>
          </a:prstGeom>
        </p:spPr>
        <p:txBody>
          <a:bodyPr>
            <a:spAutoFit/>
          </a:bodyPr>
          <a:lstStyle/>
          <a:p>
            <a:r>
              <a:rPr lang="en-US" sz="1000" dirty="0"/>
              <a:t>http://www.contraceptivetechnology.org/wp-content/uploads/2015/06/ACHES-figure.pdf</a:t>
            </a:r>
          </a:p>
        </p:txBody>
      </p:sp>
      <p:pic>
        <p:nvPicPr>
          <p:cNvPr id="6" name="Picture 5">
            <a:extLst>
              <a:ext uri="{FF2B5EF4-FFF2-40B4-BE49-F238E27FC236}">
                <a16:creationId xmlns:a16="http://schemas.microsoft.com/office/drawing/2014/main" id="{E90010B0-61D5-48E8-891E-5E7DE6D88F5A}"/>
              </a:ext>
            </a:extLst>
          </p:cNvPr>
          <p:cNvPicPr>
            <a:picLocks noChangeAspect="1"/>
          </p:cNvPicPr>
          <p:nvPr/>
        </p:nvPicPr>
        <p:blipFill>
          <a:blip r:embed="rId2"/>
          <a:stretch>
            <a:fillRect/>
          </a:stretch>
        </p:blipFill>
        <p:spPr>
          <a:xfrm>
            <a:off x="0" y="6041371"/>
            <a:ext cx="887104" cy="816630"/>
          </a:xfrm>
          <a:prstGeom prst="rect">
            <a:avLst/>
          </a:prstGeom>
        </p:spPr>
      </p:pic>
      <p:pic>
        <p:nvPicPr>
          <p:cNvPr id="7" name="Picture 6">
            <a:extLst>
              <a:ext uri="{FF2B5EF4-FFF2-40B4-BE49-F238E27FC236}">
                <a16:creationId xmlns:a16="http://schemas.microsoft.com/office/drawing/2014/main" id="{BD7A618B-99EE-4D30-BCDB-86D642922F89}"/>
              </a:ext>
            </a:extLst>
          </p:cNvPr>
          <p:cNvPicPr>
            <a:picLocks noChangeAspect="1"/>
          </p:cNvPicPr>
          <p:nvPr/>
        </p:nvPicPr>
        <p:blipFill>
          <a:blip r:embed="rId3"/>
          <a:stretch>
            <a:fillRect/>
          </a:stretch>
        </p:blipFill>
        <p:spPr>
          <a:xfrm>
            <a:off x="11407084" y="6081623"/>
            <a:ext cx="595862" cy="689040"/>
          </a:xfrm>
          <a:prstGeom prst="rect">
            <a:avLst/>
          </a:prstGeom>
        </p:spPr>
      </p:pic>
    </p:spTree>
    <p:extLst>
      <p:ext uri="{BB962C8B-B14F-4D97-AF65-F5344CB8AC3E}">
        <p14:creationId xmlns:p14="http://schemas.microsoft.com/office/powerpoint/2010/main" val="1027804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B9528-03A0-4E0F-81EC-0E60FE3DADEC}"/>
              </a:ext>
            </a:extLst>
          </p:cNvPr>
          <p:cNvSpPr>
            <a:spLocks noGrp="1"/>
          </p:cNvSpPr>
          <p:nvPr>
            <p:ph type="title"/>
          </p:nvPr>
        </p:nvSpPr>
        <p:spPr>
          <a:xfrm>
            <a:off x="764275" y="585216"/>
            <a:ext cx="11427725" cy="1499616"/>
          </a:xfrm>
        </p:spPr>
        <p:txBody>
          <a:bodyPr>
            <a:normAutofit/>
          </a:bodyPr>
          <a:lstStyle/>
          <a:p>
            <a:r>
              <a:rPr lang="en-US" sz="2800" dirty="0">
                <a:solidFill>
                  <a:srgbClr val="37094B"/>
                </a:solidFill>
                <a:latin typeface="Vitesse Black" pitchFamily="50" charset="0"/>
              </a:rPr>
              <a:t>When and why to switch to a different OCP</a:t>
            </a:r>
          </a:p>
        </p:txBody>
      </p:sp>
      <p:sp>
        <p:nvSpPr>
          <p:cNvPr id="3" name="Content Placeholder 2">
            <a:extLst>
              <a:ext uri="{FF2B5EF4-FFF2-40B4-BE49-F238E27FC236}">
                <a16:creationId xmlns:a16="http://schemas.microsoft.com/office/drawing/2014/main" id="{5EEAD2AE-ED67-4024-916A-DFE0D9216303}"/>
              </a:ext>
            </a:extLst>
          </p:cNvPr>
          <p:cNvSpPr>
            <a:spLocks noGrp="1"/>
          </p:cNvSpPr>
          <p:nvPr>
            <p:ph idx="1"/>
          </p:nvPr>
        </p:nvSpPr>
        <p:spPr>
          <a:xfrm>
            <a:off x="1024128" y="2286000"/>
            <a:ext cx="10781185" cy="4023360"/>
          </a:xfrm>
        </p:spPr>
        <p:txBody>
          <a:bodyPr/>
          <a:lstStyle/>
          <a:p>
            <a:r>
              <a:rPr lang="en-US" dirty="0">
                <a:latin typeface="Vitesse Book" pitchFamily="50" charset="0"/>
              </a:rPr>
              <a:t>If the patient has been referred for additional evaluation with a health provider, it may be reasonable to change medication until appointment takes place. </a:t>
            </a:r>
          </a:p>
          <a:p>
            <a:pPr lvl="1"/>
            <a:r>
              <a:rPr lang="en-US" dirty="0">
                <a:latin typeface="Vitesse Book" pitchFamily="50" charset="0"/>
              </a:rPr>
              <a:t>Consider increasing dose of ethinyl estradiol to 35 mcg pills</a:t>
            </a:r>
          </a:p>
          <a:p>
            <a:pPr lvl="1"/>
            <a:r>
              <a:rPr lang="en-US" dirty="0">
                <a:latin typeface="Vitesse Book" pitchFamily="50" charset="0"/>
              </a:rPr>
              <a:t>Consider use of 24/4 formulation, if not already in use</a:t>
            </a:r>
          </a:p>
          <a:p>
            <a:pPr lvl="1"/>
            <a:r>
              <a:rPr lang="en-US" dirty="0">
                <a:latin typeface="Vitesse Book" pitchFamily="50" charset="0"/>
              </a:rPr>
              <a:t>Consider progesterone only options (such as Norethindrone acetate 5 mg and Provera 10 mg) as short term courses to manage bleeding complications</a:t>
            </a:r>
          </a:p>
          <a:p>
            <a:pPr lvl="2"/>
            <a:r>
              <a:rPr lang="en-US" dirty="0">
                <a:latin typeface="Vitesse Book" pitchFamily="50" charset="0"/>
              </a:rPr>
              <a:t>Important to assess need for contraception and possible need for barrier methods</a:t>
            </a:r>
          </a:p>
        </p:txBody>
      </p:sp>
      <p:pic>
        <p:nvPicPr>
          <p:cNvPr id="4" name="Picture 3">
            <a:extLst>
              <a:ext uri="{FF2B5EF4-FFF2-40B4-BE49-F238E27FC236}">
                <a16:creationId xmlns:a16="http://schemas.microsoft.com/office/drawing/2014/main" id="{0F38E03A-464E-46BB-8938-FB557F142430}"/>
              </a:ext>
            </a:extLst>
          </p:cNvPr>
          <p:cNvPicPr>
            <a:picLocks noChangeAspect="1"/>
          </p:cNvPicPr>
          <p:nvPr/>
        </p:nvPicPr>
        <p:blipFill>
          <a:blip r:embed="rId2"/>
          <a:stretch>
            <a:fillRect/>
          </a:stretch>
        </p:blipFill>
        <p:spPr>
          <a:xfrm>
            <a:off x="9238112" y="4821057"/>
            <a:ext cx="1310754" cy="286537"/>
          </a:xfrm>
          <a:prstGeom prst="rect">
            <a:avLst/>
          </a:prstGeom>
        </p:spPr>
      </p:pic>
      <p:pic>
        <p:nvPicPr>
          <p:cNvPr id="5" name="Picture 4">
            <a:extLst>
              <a:ext uri="{FF2B5EF4-FFF2-40B4-BE49-F238E27FC236}">
                <a16:creationId xmlns:a16="http://schemas.microsoft.com/office/drawing/2014/main" id="{A7572C2F-F2F5-429A-B282-6AAABFE6BAB0}"/>
              </a:ext>
            </a:extLst>
          </p:cNvPr>
          <p:cNvPicPr>
            <a:picLocks noChangeAspect="1"/>
          </p:cNvPicPr>
          <p:nvPr/>
        </p:nvPicPr>
        <p:blipFill>
          <a:blip r:embed="rId3"/>
          <a:stretch>
            <a:fillRect/>
          </a:stretch>
        </p:blipFill>
        <p:spPr>
          <a:xfrm>
            <a:off x="0" y="6041371"/>
            <a:ext cx="887104" cy="816630"/>
          </a:xfrm>
          <a:prstGeom prst="rect">
            <a:avLst/>
          </a:prstGeom>
        </p:spPr>
      </p:pic>
      <p:pic>
        <p:nvPicPr>
          <p:cNvPr id="6" name="Picture 5">
            <a:extLst>
              <a:ext uri="{FF2B5EF4-FFF2-40B4-BE49-F238E27FC236}">
                <a16:creationId xmlns:a16="http://schemas.microsoft.com/office/drawing/2014/main" id="{9467F104-5991-4769-8DCD-1047CA8CA078}"/>
              </a:ext>
            </a:extLst>
          </p:cNvPr>
          <p:cNvPicPr>
            <a:picLocks noChangeAspect="1"/>
          </p:cNvPicPr>
          <p:nvPr/>
        </p:nvPicPr>
        <p:blipFill>
          <a:blip r:embed="rId4"/>
          <a:stretch>
            <a:fillRect/>
          </a:stretch>
        </p:blipFill>
        <p:spPr>
          <a:xfrm>
            <a:off x="11407084" y="6081623"/>
            <a:ext cx="595862" cy="689040"/>
          </a:xfrm>
          <a:prstGeom prst="rect">
            <a:avLst/>
          </a:prstGeom>
        </p:spPr>
      </p:pic>
    </p:spTree>
    <p:extLst>
      <p:ext uri="{BB962C8B-B14F-4D97-AF65-F5344CB8AC3E}">
        <p14:creationId xmlns:p14="http://schemas.microsoft.com/office/powerpoint/2010/main" val="1018338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CC864-565E-48D4-8E30-E8EFEE531B03}"/>
              </a:ext>
            </a:extLst>
          </p:cNvPr>
          <p:cNvSpPr>
            <a:spLocks noGrp="1"/>
          </p:cNvSpPr>
          <p:nvPr>
            <p:ph type="title"/>
          </p:nvPr>
        </p:nvSpPr>
        <p:spPr/>
        <p:txBody>
          <a:bodyPr>
            <a:normAutofit/>
          </a:bodyPr>
          <a:lstStyle/>
          <a:p>
            <a:r>
              <a:rPr lang="en-US" sz="3200" dirty="0">
                <a:solidFill>
                  <a:srgbClr val="37094B"/>
                </a:solidFill>
                <a:latin typeface="Vitesse Black" pitchFamily="50" charset="0"/>
              </a:rPr>
              <a:t>When to refer to a clinician/clinic</a:t>
            </a:r>
          </a:p>
        </p:txBody>
      </p:sp>
      <p:sp>
        <p:nvSpPr>
          <p:cNvPr id="3" name="Content Placeholder 2">
            <a:extLst>
              <a:ext uri="{FF2B5EF4-FFF2-40B4-BE49-F238E27FC236}">
                <a16:creationId xmlns:a16="http://schemas.microsoft.com/office/drawing/2014/main" id="{F69F6DE3-C496-4CE6-A488-AB84BAE2A703}"/>
              </a:ext>
            </a:extLst>
          </p:cNvPr>
          <p:cNvSpPr>
            <a:spLocks noGrp="1"/>
          </p:cNvSpPr>
          <p:nvPr>
            <p:ph idx="1"/>
          </p:nvPr>
        </p:nvSpPr>
        <p:spPr>
          <a:xfrm>
            <a:off x="1024128" y="2286000"/>
            <a:ext cx="10535526" cy="4023360"/>
          </a:xfrm>
        </p:spPr>
        <p:txBody>
          <a:bodyPr/>
          <a:lstStyle/>
          <a:p>
            <a:r>
              <a:rPr lang="en-US" dirty="0">
                <a:latin typeface="Vitesse Book" pitchFamily="50" charset="0"/>
              </a:rPr>
              <a:t>Heavy or prolonged vaginal bleeding</a:t>
            </a:r>
          </a:p>
          <a:p>
            <a:pPr lvl="1"/>
            <a:r>
              <a:rPr lang="en-US" dirty="0">
                <a:latin typeface="Vitesse Book" pitchFamily="50" charset="0"/>
              </a:rPr>
              <a:t>Pregnancy</a:t>
            </a:r>
          </a:p>
          <a:p>
            <a:pPr lvl="1"/>
            <a:r>
              <a:rPr lang="en-US" dirty="0">
                <a:latin typeface="Vitesse Book" pitchFamily="50" charset="0"/>
              </a:rPr>
              <a:t>STIs</a:t>
            </a:r>
          </a:p>
          <a:p>
            <a:pPr lvl="1"/>
            <a:r>
              <a:rPr lang="en-US" dirty="0">
                <a:latin typeface="Vitesse Book" pitchFamily="50" charset="0"/>
              </a:rPr>
              <a:t>Anemia</a:t>
            </a:r>
          </a:p>
          <a:p>
            <a:pPr lvl="1"/>
            <a:r>
              <a:rPr lang="en-US" dirty="0">
                <a:latin typeface="Vitesse Book" pitchFamily="50" charset="0"/>
              </a:rPr>
              <a:t>Cancer</a:t>
            </a:r>
          </a:p>
          <a:p>
            <a:r>
              <a:rPr lang="en-US" dirty="0">
                <a:latin typeface="Vitesse Book" pitchFamily="50" charset="0"/>
              </a:rPr>
              <a:t>Patient experiencing undesired side effects</a:t>
            </a:r>
          </a:p>
          <a:p>
            <a:r>
              <a:rPr lang="en-US" dirty="0">
                <a:latin typeface="Vitesse Book" pitchFamily="50" charset="0"/>
              </a:rPr>
              <a:t>Difficulty with adherence to medication</a:t>
            </a:r>
          </a:p>
        </p:txBody>
      </p:sp>
      <p:sp>
        <p:nvSpPr>
          <p:cNvPr id="4" name="Rectangle 3">
            <a:extLst>
              <a:ext uri="{FF2B5EF4-FFF2-40B4-BE49-F238E27FC236}">
                <a16:creationId xmlns:a16="http://schemas.microsoft.com/office/drawing/2014/main" id="{588FC841-3AEA-4B97-B2E7-258ADB6E367A}"/>
              </a:ext>
            </a:extLst>
          </p:cNvPr>
          <p:cNvSpPr/>
          <p:nvPr/>
        </p:nvSpPr>
        <p:spPr>
          <a:xfrm>
            <a:off x="7905010" y="5056306"/>
            <a:ext cx="1310640" cy="246221"/>
          </a:xfrm>
          <a:prstGeom prst="rect">
            <a:avLst/>
          </a:prstGeom>
        </p:spPr>
        <p:txBody>
          <a:bodyPr wrap="square">
            <a:spAutoFit/>
          </a:bodyPr>
          <a:lstStyle/>
          <a:p>
            <a:r>
              <a:rPr lang="en-US" sz="1000" dirty="0"/>
              <a:t>UpToDate</a:t>
            </a:r>
          </a:p>
        </p:txBody>
      </p:sp>
      <p:pic>
        <p:nvPicPr>
          <p:cNvPr id="5" name="Picture 4">
            <a:extLst>
              <a:ext uri="{FF2B5EF4-FFF2-40B4-BE49-F238E27FC236}">
                <a16:creationId xmlns:a16="http://schemas.microsoft.com/office/drawing/2014/main" id="{A565A36C-D7F8-42A0-978D-AF96F72F72BC}"/>
              </a:ext>
            </a:extLst>
          </p:cNvPr>
          <p:cNvPicPr>
            <a:picLocks noChangeAspect="1"/>
          </p:cNvPicPr>
          <p:nvPr/>
        </p:nvPicPr>
        <p:blipFill>
          <a:blip r:embed="rId2"/>
          <a:stretch>
            <a:fillRect/>
          </a:stretch>
        </p:blipFill>
        <p:spPr>
          <a:xfrm>
            <a:off x="0" y="6041371"/>
            <a:ext cx="887104" cy="816630"/>
          </a:xfrm>
          <a:prstGeom prst="rect">
            <a:avLst/>
          </a:prstGeom>
        </p:spPr>
      </p:pic>
      <p:pic>
        <p:nvPicPr>
          <p:cNvPr id="6" name="Picture 5">
            <a:extLst>
              <a:ext uri="{FF2B5EF4-FFF2-40B4-BE49-F238E27FC236}">
                <a16:creationId xmlns:a16="http://schemas.microsoft.com/office/drawing/2014/main" id="{9C00A70E-FA30-41A7-AE39-B2F6F84F24FC}"/>
              </a:ext>
            </a:extLst>
          </p:cNvPr>
          <p:cNvPicPr>
            <a:picLocks noChangeAspect="1"/>
          </p:cNvPicPr>
          <p:nvPr/>
        </p:nvPicPr>
        <p:blipFill>
          <a:blip r:embed="rId3"/>
          <a:stretch>
            <a:fillRect/>
          </a:stretch>
        </p:blipFill>
        <p:spPr>
          <a:xfrm>
            <a:off x="11407084" y="6081623"/>
            <a:ext cx="595862" cy="689040"/>
          </a:xfrm>
          <a:prstGeom prst="rect">
            <a:avLst/>
          </a:prstGeom>
        </p:spPr>
      </p:pic>
    </p:spTree>
    <p:extLst>
      <p:ext uri="{BB962C8B-B14F-4D97-AF65-F5344CB8AC3E}">
        <p14:creationId xmlns:p14="http://schemas.microsoft.com/office/powerpoint/2010/main" val="789688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8784A-5D55-45B7-9B79-1548AE4BCF2B}"/>
              </a:ext>
            </a:extLst>
          </p:cNvPr>
          <p:cNvSpPr>
            <a:spLocks noGrp="1"/>
          </p:cNvSpPr>
          <p:nvPr>
            <p:ph type="title"/>
          </p:nvPr>
        </p:nvSpPr>
        <p:spPr>
          <a:xfrm>
            <a:off x="215154" y="6352335"/>
            <a:ext cx="11797552" cy="376518"/>
          </a:xfrm>
        </p:spPr>
        <p:txBody>
          <a:bodyPr>
            <a:noAutofit/>
          </a:bodyPr>
          <a:lstStyle/>
          <a:p>
            <a:pPr algn="ctr"/>
            <a:r>
              <a:rPr lang="en-US" sz="2800" dirty="0">
                <a:hlinkClick r:id="rId2"/>
              </a:rPr>
              <a:t>https://www.reproductiveaccess.org/resource/pill-user-guide/</a:t>
            </a:r>
            <a:endParaRPr lang="en-US" sz="2800" dirty="0"/>
          </a:p>
        </p:txBody>
      </p:sp>
      <p:pic>
        <p:nvPicPr>
          <p:cNvPr id="1026" name="Picture 2" descr="factsheet_pill">
            <a:extLst>
              <a:ext uri="{FF2B5EF4-FFF2-40B4-BE49-F238E27FC236}">
                <a16:creationId xmlns:a16="http://schemas.microsoft.com/office/drawing/2014/main" id="{33512F1D-4FD9-4EBD-B702-E2FF87C5BBC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06525" y="0"/>
            <a:ext cx="4911599" cy="6352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65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55" y="630171"/>
            <a:ext cx="5892400" cy="1380800"/>
          </a:xfrm>
        </p:spPr>
        <p:txBody>
          <a:bodyPr>
            <a:normAutofit/>
          </a:bodyPr>
          <a:lstStyle/>
          <a:p>
            <a:r>
              <a:rPr lang="es-ES_tradnl" sz="3600" dirty="0" err="1">
                <a:solidFill>
                  <a:srgbClr val="37094B"/>
                </a:solidFill>
                <a:latin typeface="Vitesse Black" pitchFamily="50" charset="0"/>
              </a:rPr>
              <a:t>Disclosures</a:t>
            </a:r>
            <a:endParaRPr lang="es-ES_tradnl" sz="3600" dirty="0">
              <a:solidFill>
                <a:srgbClr val="37094B"/>
              </a:solidFill>
              <a:latin typeface="Vitesse Black" pitchFamily="50" charset="0"/>
            </a:endParaRPr>
          </a:p>
        </p:txBody>
      </p:sp>
      <p:sp>
        <p:nvSpPr>
          <p:cNvPr id="3" name="Content Placeholder 2"/>
          <p:cNvSpPr>
            <a:spLocks noGrp="1"/>
          </p:cNvSpPr>
          <p:nvPr>
            <p:ph idx="4294967295"/>
          </p:nvPr>
        </p:nvSpPr>
        <p:spPr>
          <a:xfrm>
            <a:off x="1111397" y="2620571"/>
            <a:ext cx="10013803" cy="2586429"/>
          </a:xfrm>
        </p:spPr>
        <p:txBody>
          <a:bodyPr>
            <a:normAutofit lnSpcReduction="10000"/>
          </a:bodyPr>
          <a:lstStyle/>
          <a:p>
            <a:pPr marL="0" indent="0">
              <a:spcBef>
                <a:spcPts val="1800"/>
              </a:spcBef>
              <a:buClrTx/>
              <a:buNone/>
              <a:defRPr/>
            </a:pPr>
            <a:r>
              <a:rPr lang="en-US" altLang="en-US" sz="2400" b="1" dirty="0">
                <a:latin typeface="Vitesse Book" pitchFamily="50" charset="0"/>
              </a:rPr>
              <a:t>Jen Robinson</a:t>
            </a:r>
            <a:r>
              <a:rPr lang="en-US" sz="2400" b="1" dirty="0">
                <a:latin typeface="Vitesse Book" pitchFamily="50" charset="0"/>
              </a:rPr>
              <a:t>, CNP, CNM, MS </a:t>
            </a:r>
            <a:r>
              <a:rPr lang="en-US" sz="2400" dirty="0">
                <a:latin typeface="Vitesse Book" pitchFamily="50" charset="0"/>
              </a:rPr>
              <a:t>(</a:t>
            </a:r>
            <a:r>
              <a:rPr lang="en-US" sz="2400" i="1" dirty="0">
                <a:latin typeface="Vitesse Book" pitchFamily="50" charset="0"/>
              </a:rPr>
              <a:t>she, her</a:t>
            </a:r>
            <a:r>
              <a:rPr lang="en-US" sz="2400" dirty="0">
                <a:latin typeface="Vitesse Book" pitchFamily="50" charset="0"/>
              </a:rPr>
              <a:t>) has the following financial relationships to disclose:</a:t>
            </a:r>
          </a:p>
          <a:p>
            <a:pPr>
              <a:spcBef>
                <a:spcPts val="1800"/>
              </a:spcBef>
              <a:buClrTx/>
              <a:buFont typeface="Arial" panose="020B0604020202020204" pitchFamily="34" charset="0"/>
              <a:buChar char="•"/>
              <a:defRPr/>
            </a:pPr>
            <a:r>
              <a:rPr lang="en-US" sz="2400" dirty="0">
                <a:latin typeface="Vitesse Book" pitchFamily="50" charset="0"/>
              </a:rPr>
              <a:t>Merck Nexplanon trainer</a:t>
            </a:r>
          </a:p>
          <a:p>
            <a:pPr marL="1200150" lvl="1" indent="-457200">
              <a:buClrTx/>
              <a:buFont typeface="Arial" panose="020B0604020202020204" pitchFamily="34" charset="0"/>
              <a:buChar char="•"/>
              <a:defRPr/>
            </a:pPr>
            <a:endParaRPr lang="en-US" altLang="en-US" sz="2400" dirty="0">
              <a:latin typeface="Vitesse Book" pitchFamily="50" charset="0"/>
            </a:endParaRPr>
          </a:p>
          <a:p>
            <a:pPr marL="0" indent="0">
              <a:buClrTx/>
              <a:buNone/>
              <a:defRPr/>
            </a:pPr>
            <a:r>
              <a:rPr lang="en-US" altLang="en-US" sz="2400" b="1" dirty="0">
                <a:latin typeface="Vitesse Book" pitchFamily="50" charset="0"/>
              </a:rPr>
              <a:t>Anna White MSN, CNM</a:t>
            </a:r>
            <a:r>
              <a:rPr lang="en-US" altLang="en-US" sz="2400" i="1" dirty="0">
                <a:latin typeface="Vitesse Book" pitchFamily="50" charset="0"/>
              </a:rPr>
              <a:t>(she, her) </a:t>
            </a:r>
          </a:p>
          <a:p>
            <a:pPr>
              <a:buClrTx/>
              <a:buFont typeface="Arial" panose="020B0604020202020204" pitchFamily="34" charset="0"/>
              <a:buChar char="•"/>
              <a:defRPr/>
            </a:pPr>
            <a:r>
              <a:rPr lang="en-US" altLang="en-US" sz="2400" dirty="0">
                <a:latin typeface="Vitesse Book" pitchFamily="50" charset="0"/>
              </a:rPr>
              <a:t>No financial relationships to disclose.</a:t>
            </a:r>
          </a:p>
          <a:p>
            <a:pPr marL="1200150" lvl="1" indent="-457200">
              <a:buClrTx/>
              <a:buFont typeface="Arial" panose="020B0604020202020204" pitchFamily="34" charset="0"/>
              <a:buChar char="•"/>
              <a:defRPr/>
            </a:pPr>
            <a:endParaRPr lang="en-US" altLang="en-US" sz="2800" dirty="0"/>
          </a:p>
          <a:p>
            <a:pPr marL="0" indent="0">
              <a:buClr>
                <a:srgbClr val="F47A5C"/>
              </a:buClr>
              <a:buNone/>
              <a:defRPr/>
            </a:pPr>
            <a:endParaRPr lang="en-US" altLang="en-US" sz="3200" dirty="0">
              <a:latin typeface="Garamond" panose="02020404030301010803" pitchFamily="18" charset="0"/>
            </a:endParaRPr>
          </a:p>
          <a:p>
            <a:pPr marL="342900" indent="-342900">
              <a:buClr>
                <a:srgbClr val="F48024"/>
              </a:buClr>
              <a:buFont typeface="Arial" panose="020B0604020202020204" pitchFamily="34" charset="0"/>
              <a:buChar char="•"/>
              <a:defRPr/>
            </a:pPr>
            <a:endParaRPr lang="en-US" altLang="en-US" sz="2400" dirty="0"/>
          </a:p>
          <a:p>
            <a:pPr marL="0" indent="0">
              <a:buClr>
                <a:srgbClr val="F48024"/>
              </a:buClr>
              <a:buNone/>
              <a:defRPr/>
            </a:pPr>
            <a:endParaRPr lang="en-US" altLang="en-US" sz="2400" dirty="0"/>
          </a:p>
        </p:txBody>
      </p:sp>
      <p:pic>
        <p:nvPicPr>
          <p:cNvPr id="6" name="Picture 5">
            <a:extLst>
              <a:ext uri="{FF2B5EF4-FFF2-40B4-BE49-F238E27FC236}">
                <a16:creationId xmlns:a16="http://schemas.microsoft.com/office/drawing/2014/main" id="{F7537254-FDD3-4FE6-9856-C20C64A20E19}"/>
              </a:ext>
            </a:extLst>
          </p:cNvPr>
          <p:cNvPicPr>
            <a:picLocks noChangeAspect="1"/>
          </p:cNvPicPr>
          <p:nvPr/>
        </p:nvPicPr>
        <p:blipFill>
          <a:blip r:embed="rId3"/>
          <a:stretch>
            <a:fillRect/>
          </a:stretch>
        </p:blipFill>
        <p:spPr>
          <a:xfrm>
            <a:off x="0" y="6041371"/>
            <a:ext cx="887104" cy="816630"/>
          </a:xfrm>
          <a:prstGeom prst="rect">
            <a:avLst/>
          </a:prstGeom>
        </p:spPr>
      </p:pic>
      <p:pic>
        <p:nvPicPr>
          <p:cNvPr id="7" name="Picture 6">
            <a:extLst>
              <a:ext uri="{FF2B5EF4-FFF2-40B4-BE49-F238E27FC236}">
                <a16:creationId xmlns:a16="http://schemas.microsoft.com/office/drawing/2014/main" id="{FC41A90D-95AA-424D-A7C4-8A580C6645C3}"/>
              </a:ext>
            </a:extLst>
          </p:cNvPr>
          <p:cNvPicPr>
            <a:picLocks noChangeAspect="1"/>
          </p:cNvPicPr>
          <p:nvPr/>
        </p:nvPicPr>
        <p:blipFill>
          <a:blip r:embed="rId4"/>
          <a:stretch>
            <a:fillRect/>
          </a:stretch>
        </p:blipFill>
        <p:spPr>
          <a:xfrm>
            <a:off x="11407084" y="6081623"/>
            <a:ext cx="595862" cy="689040"/>
          </a:xfrm>
          <a:prstGeom prst="rect">
            <a:avLst/>
          </a:prstGeom>
        </p:spPr>
      </p:pic>
    </p:spTree>
    <p:extLst>
      <p:ext uri="{BB962C8B-B14F-4D97-AF65-F5344CB8AC3E}">
        <p14:creationId xmlns:p14="http://schemas.microsoft.com/office/powerpoint/2010/main" val="962247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3A5DE4-F226-422B-B1A4-D800C83523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9171" y="85600"/>
            <a:ext cx="8873658" cy="6772400"/>
          </a:xfrm>
        </p:spPr>
      </p:pic>
    </p:spTree>
    <p:extLst>
      <p:ext uri="{BB962C8B-B14F-4D97-AF65-F5344CB8AC3E}">
        <p14:creationId xmlns:p14="http://schemas.microsoft.com/office/powerpoint/2010/main" val="721536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5411BF0C-F0AF-4CF1-8A7C-85E631FED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597" y="242047"/>
            <a:ext cx="6010834" cy="6260707"/>
          </a:xfrm>
          <a:prstGeom prst="rect">
            <a:avLst/>
          </a:prstGeom>
        </p:spPr>
      </p:pic>
      <p:sp>
        <p:nvSpPr>
          <p:cNvPr id="2" name="Title 1">
            <a:extLst>
              <a:ext uri="{FF2B5EF4-FFF2-40B4-BE49-F238E27FC236}">
                <a16:creationId xmlns:a16="http://schemas.microsoft.com/office/drawing/2014/main" id="{133DC33D-61CB-40AC-9BFB-695414C8001F}"/>
              </a:ext>
            </a:extLst>
          </p:cNvPr>
          <p:cNvSpPr>
            <a:spLocks noGrp="1"/>
          </p:cNvSpPr>
          <p:nvPr>
            <p:ph type="title"/>
          </p:nvPr>
        </p:nvSpPr>
        <p:spPr>
          <a:xfrm>
            <a:off x="-163773" y="2558430"/>
            <a:ext cx="4286848" cy="1380800"/>
          </a:xfrm>
        </p:spPr>
        <p:txBody>
          <a:bodyPr/>
          <a:lstStyle/>
          <a:p>
            <a:r>
              <a:rPr lang="en-US" sz="3600" b="1" dirty="0">
                <a:solidFill>
                  <a:srgbClr val="F2D461"/>
                </a:solidFill>
                <a:latin typeface="Vitesse Book" pitchFamily="50" charset="0"/>
              </a:rPr>
              <a:t>Quick start</a:t>
            </a:r>
          </a:p>
        </p:txBody>
      </p:sp>
      <p:sp>
        <p:nvSpPr>
          <p:cNvPr id="9" name="Text Placeholder 5">
            <a:extLst>
              <a:ext uri="{FF2B5EF4-FFF2-40B4-BE49-F238E27FC236}">
                <a16:creationId xmlns:a16="http://schemas.microsoft.com/office/drawing/2014/main" id="{F65B9DA5-E0B5-4844-91D3-4C06175632DD}"/>
              </a:ext>
            </a:extLst>
          </p:cNvPr>
          <p:cNvSpPr txBox="1">
            <a:spLocks/>
          </p:cNvSpPr>
          <p:nvPr/>
        </p:nvSpPr>
        <p:spPr>
          <a:xfrm>
            <a:off x="2960597" y="6140823"/>
            <a:ext cx="8528713" cy="950259"/>
          </a:xfrm>
          <a:prstGeom prst="rect">
            <a:avLst/>
          </a:prstGeom>
        </p:spPr>
        <p:txBody>
          <a:bodyPr>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600" dirty="0">
                <a:latin typeface="Vitesse Book" pitchFamily="50" charset="0"/>
              </a:rPr>
              <a:t>CDC SPR 2016</a:t>
            </a:r>
          </a:p>
          <a:p>
            <a:pPr algn="r"/>
            <a:r>
              <a:rPr lang="en-US" sz="1600" dirty="0">
                <a:latin typeface="Vitesse Book" pitchFamily="50" charset="0"/>
                <a:hlinkClick r:id="rId3"/>
              </a:rPr>
              <a:t>https://www.reproductiveaccess.org/resource/quick-start-algorithm/</a:t>
            </a:r>
            <a:endParaRPr lang="en-US" sz="1600" dirty="0">
              <a:latin typeface="Vitesse Book" pitchFamily="50" charset="0"/>
            </a:endParaRPr>
          </a:p>
          <a:p>
            <a:endParaRPr lang="en-US" sz="1800" dirty="0"/>
          </a:p>
        </p:txBody>
      </p:sp>
    </p:spTree>
    <p:extLst>
      <p:ext uri="{BB962C8B-B14F-4D97-AF65-F5344CB8AC3E}">
        <p14:creationId xmlns:p14="http://schemas.microsoft.com/office/powerpoint/2010/main" val="2078935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5CEBA-8F4D-404E-8184-DDA35C36536A}"/>
              </a:ext>
            </a:extLst>
          </p:cNvPr>
          <p:cNvSpPr>
            <a:spLocks noGrp="1"/>
          </p:cNvSpPr>
          <p:nvPr>
            <p:ph type="title"/>
          </p:nvPr>
        </p:nvSpPr>
        <p:spPr>
          <a:xfrm>
            <a:off x="847570" y="352640"/>
            <a:ext cx="10515600" cy="1325563"/>
          </a:xfrm>
        </p:spPr>
        <p:txBody>
          <a:bodyPr>
            <a:normAutofit/>
          </a:bodyPr>
          <a:lstStyle/>
          <a:p>
            <a:r>
              <a:rPr lang="en-US" sz="2400" dirty="0">
                <a:solidFill>
                  <a:srgbClr val="37094B"/>
                </a:solidFill>
                <a:latin typeface="Vitesse Black" pitchFamily="50" charset="0"/>
              </a:rPr>
              <a:t>Management of breakthrough bleeding on OCP</a:t>
            </a:r>
            <a:r>
              <a:rPr lang="en-US" sz="2000" dirty="0">
                <a:solidFill>
                  <a:srgbClr val="37094B"/>
                </a:solidFill>
                <a:latin typeface="Vitesse Black" pitchFamily="50" charset="0"/>
              </a:rPr>
              <a:t>s</a:t>
            </a:r>
            <a:endParaRPr lang="en-US" sz="2400" dirty="0">
              <a:solidFill>
                <a:srgbClr val="37094B"/>
              </a:solidFill>
              <a:latin typeface="Vitesse Black" pitchFamily="50" charset="0"/>
            </a:endParaRPr>
          </a:p>
        </p:txBody>
      </p:sp>
      <p:pic>
        <p:nvPicPr>
          <p:cNvPr id="2050" name="Picture 2" descr="https://www.aafp.org/afp/2002/0515/afp20020515p2073-f1.gif">
            <a:extLst>
              <a:ext uri="{FF2B5EF4-FFF2-40B4-BE49-F238E27FC236}">
                <a16:creationId xmlns:a16="http://schemas.microsoft.com/office/drawing/2014/main" id="{BB700175-F8B0-43F4-B12D-8F76443CF98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268041" y="1380547"/>
            <a:ext cx="5248430" cy="547745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8F12AF2B-F5C1-4166-83C7-65D1D727CC4E}"/>
              </a:ext>
            </a:extLst>
          </p:cNvPr>
          <p:cNvSpPr>
            <a:spLocks noGrp="1"/>
          </p:cNvSpPr>
          <p:nvPr>
            <p:ph sz="half" idx="2"/>
          </p:nvPr>
        </p:nvSpPr>
        <p:spPr>
          <a:xfrm>
            <a:off x="9183268" y="6492643"/>
            <a:ext cx="2429840" cy="597274"/>
          </a:xfrm>
        </p:spPr>
        <p:txBody>
          <a:bodyPr/>
          <a:lstStyle/>
          <a:p>
            <a:pPr marL="0" indent="0">
              <a:buNone/>
            </a:pPr>
            <a:r>
              <a:rPr lang="en-US" dirty="0"/>
              <a:t>AAFP 2002</a:t>
            </a:r>
          </a:p>
        </p:txBody>
      </p:sp>
    </p:spTree>
    <p:extLst>
      <p:ext uri="{BB962C8B-B14F-4D97-AF65-F5344CB8AC3E}">
        <p14:creationId xmlns:p14="http://schemas.microsoft.com/office/powerpoint/2010/main" val="775681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sp>
        <p:nvSpPr>
          <p:cNvPr id="3" name="Content Placeholder 2"/>
          <p:cNvSpPr>
            <a:spLocks noGrp="1"/>
          </p:cNvSpPr>
          <p:nvPr>
            <p:ph idx="1"/>
          </p:nvPr>
        </p:nvSpPr>
        <p:spPr/>
        <p:txBody>
          <a:bodyPr/>
          <a:lstStyle/>
          <a:p>
            <a:r>
              <a:rPr lang="es-ES_tradnl" dirty="0" err="1"/>
              <a:t>After</a:t>
            </a:r>
            <a:r>
              <a:rPr lang="es-ES_tradnl" dirty="0"/>
              <a:t> </a:t>
            </a:r>
            <a:r>
              <a:rPr lang="es-ES_tradnl" dirty="0" err="1"/>
              <a:t>describing</a:t>
            </a:r>
            <a:r>
              <a:rPr lang="es-ES_tradnl" dirty="0"/>
              <a:t> </a:t>
            </a:r>
            <a:r>
              <a:rPr lang="es-ES_tradnl" dirty="0" err="1"/>
              <a:t>all</a:t>
            </a:r>
            <a:r>
              <a:rPr lang="es-ES_tradnl" dirty="0"/>
              <a:t> of </a:t>
            </a:r>
            <a:r>
              <a:rPr lang="es-ES_tradnl" dirty="0" err="1"/>
              <a:t>the</a:t>
            </a:r>
            <a:r>
              <a:rPr lang="es-ES_tradnl" dirty="0"/>
              <a:t> </a:t>
            </a:r>
            <a:r>
              <a:rPr lang="es-ES_tradnl" dirty="0" err="1"/>
              <a:t>different</a:t>
            </a:r>
            <a:r>
              <a:rPr lang="es-ES_tradnl" dirty="0"/>
              <a:t> </a:t>
            </a:r>
            <a:r>
              <a:rPr lang="es-ES_tradnl" dirty="0" err="1"/>
              <a:t>aspects</a:t>
            </a:r>
            <a:r>
              <a:rPr lang="es-ES_tradnl" dirty="0"/>
              <a:t> of </a:t>
            </a:r>
            <a:r>
              <a:rPr lang="es-ES_tradnl" dirty="0" err="1"/>
              <a:t>the</a:t>
            </a:r>
            <a:r>
              <a:rPr lang="es-ES_tradnl" dirty="0"/>
              <a:t> </a:t>
            </a:r>
            <a:r>
              <a:rPr lang="es-ES_tradnl" dirty="0" err="1"/>
              <a:t>pill</a:t>
            </a:r>
            <a:r>
              <a:rPr lang="es-ES_tradnl" dirty="0"/>
              <a:t>, </a:t>
            </a:r>
            <a:r>
              <a:rPr lang="es-ES_tradnl" dirty="0" err="1"/>
              <a:t>you</a:t>
            </a:r>
            <a:r>
              <a:rPr lang="es-ES_tradnl" dirty="0"/>
              <a:t> </a:t>
            </a:r>
            <a:r>
              <a:rPr lang="es-ES_tradnl" dirty="0" err="1"/>
              <a:t>suddenly</a:t>
            </a:r>
            <a:r>
              <a:rPr lang="es-ES_tradnl" dirty="0"/>
              <a:t> </a:t>
            </a:r>
            <a:r>
              <a:rPr lang="es-ES_tradnl" dirty="0" err="1"/>
              <a:t>realized</a:t>
            </a:r>
            <a:r>
              <a:rPr lang="es-ES_tradnl" dirty="0"/>
              <a:t> </a:t>
            </a:r>
            <a:r>
              <a:rPr lang="es-ES_tradnl" dirty="0" err="1"/>
              <a:t>that</a:t>
            </a:r>
            <a:r>
              <a:rPr lang="es-ES_tradnl" dirty="0"/>
              <a:t> </a:t>
            </a:r>
            <a:r>
              <a:rPr lang="es-ES_tradnl" dirty="0" err="1"/>
              <a:t>you</a:t>
            </a:r>
            <a:r>
              <a:rPr lang="es-ES_tradnl" dirty="0"/>
              <a:t> </a:t>
            </a:r>
            <a:r>
              <a:rPr lang="es-ES_tradnl" dirty="0" err="1"/>
              <a:t>didnt</a:t>
            </a:r>
            <a:r>
              <a:rPr lang="es-ES_tradnl" dirty="0"/>
              <a:t> </a:t>
            </a:r>
            <a:r>
              <a:rPr lang="es-ES_tradnl" dirty="0" err="1"/>
              <a:t>ask</a:t>
            </a:r>
            <a:r>
              <a:rPr lang="es-ES_tradnl" dirty="0"/>
              <a:t> </a:t>
            </a:r>
            <a:r>
              <a:rPr lang="es-ES_tradnl" dirty="0" err="1"/>
              <a:t>her</a:t>
            </a:r>
            <a:r>
              <a:rPr lang="es-ES_tradnl" dirty="0"/>
              <a:t> LMP </a:t>
            </a:r>
            <a:r>
              <a:rPr lang="es-ES_tradnl" dirty="0" err="1"/>
              <a:t>or</a:t>
            </a:r>
            <a:r>
              <a:rPr lang="es-ES_tradnl" dirty="0"/>
              <a:t> </a:t>
            </a:r>
            <a:r>
              <a:rPr lang="es-ES_tradnl" dirty="0" err="1"/>
              <a:t>last</a:t>
            </a:r>
            <a:r>
              <a:rPr lang="es-ES_tradnl" dirty="0"/>
              <a:t> </a:t>
            </a:r>
            <a:r>
              <a:rPr lang="es-ES_tradnl" dirty="0" err="1"/>
              <a:t>episode</a:t>
            </a:r>
            <a:r>
              <a:rPr lang="es-ES_tradnl" dirty="0"/>
              <a:t> of </a:t>
            </a:r>
            <a:r>
              <a:rPr lang="es-ES_tradnl" dirty="0" err="1"/>
              <a:t>unprotected</a:t>
            </a:r>
            <a:r>
              <a:rPr lang="es-ES_tradnl" dirty="0"/>
              <a:t> </a:t>
            </a:r>
            <a:r>
              <a:rPr lang="es-ES_tradnl" dirty="0" err="1"/>
              <a:t>intercourse</a:t>
            </a:r>
            <a:endParaRPr lang="es-ES_tradnl" dirty="0"/>
          </a:p>
          <a:p>
            <a:r>
              <a:rPr lang="es-ES_tradnl" dirty="0"/>
              <a:t>Pt. </a:t>
            </a:r>
            <a:r>
              <a:rPr lang="es-ES_tradnl" dirty="0" err="1"/>
              <a:t>States</a:t>
            </a:r>
            <a:r>
              <a:rPr lang="es-ES_tradnl" dirty="0"/>
              <a:t> </a:t>
            </a:r>
            <a:r>
              <a:rPr lang="es-ES_tradnl" dirty="0" err="1"/>
              <a:t>that</a:t>
            </a:r>
            <a:r>
              <a:rPr lang="es-ES_tradnl" dirty="0"/>
              <a:t> </a:t>
            </a:r>
            <a:r>
              <a:rPr lang="es-ES_tradnl" dirty="0" err="1"/>
              <a:t>she</a:t>
            </a:r>
            <a:r>
              <a:rPr lang="es-ES_tradnl" dirty="0"/>
              <a:t> </a:t>
            </a:r>
            <a:r>
              <a:rPr lang="es-ES_tradnl" dirty="0" err="1"/>
              <a:t>had</a:t>
            </a:r>
            <a:r>
              <a:rPr lang="es-ES_tradnl" dirty="0"/>
              <a:t> </a:t>
            </a:r>
            <a:r>
              <a:rPr lang="es-ES_tradnl" dirty="0" err="1"/>
              <a:t>unprotected</a:t>
            </a:r>
            <a:r>
              <a:rPr lang="es-ES_tradnl" dirty="0"/>
              <a:t> </a:t>
            </a:r>
            <a:r>
              <a:rPr lang="es-ES_tradnl" dirty="0" err="1"/>
              <a:t>intercourse</a:t>
            </a:r>
            <a:r>
              <a:rPr lang="es-ES_tradnl" dirty="0"/>
              <a:t> 3 </a:t>
            </a:r>
            <a:r>
              <a:rPr lang="es-ES_tradnl" dirty="0" err="1"/>
              <a:t>days</a:t>
            </a:r>
            <a:r>
              <a:rPr lang="es-ES_tradnl" dirty="0"/>
              <a:t> </a:t>
            </a:r>
            <a:r>
              <a:rPr lang="es-ES_tradnl" dirty="0" err="1"/>
              <a:t>ago</a:t>
            </a:r>
            <a:endParaRPr lang="es-ES_tradnl" dirty="0"/>
          </a:p>
          <a:p>
            <a:r>
              <a:rPr lang="es-ES_tradnl" dirty="0" err="1"/>
              <a:t>Again</a:t>
            </a:r>
            <a:r>
              <a:rPr lang="es-ES_tradnl" dirty="0"/>
              <a:t>, </a:t>
            </a:r>
            <a:r>
              <a:rPr lang="es-ES_tradnl" dirty="0" err="1"/>
              <a:t>her</a:t>
            </a:r>
            <a:r>
              <a:rPr lang="es-ES_tradnl" dirty="0"/>
              <a:t> BMI </a:t>
            </a:r>
            <a:r>
              <a:rPr lang="es-ES_tradnl" dirty="0" err="1"/>
              <a:t>is</a:t>
            </a:r>
            <a:r>
              <a:rPr lang="es-ES_tradnl" dirty="0"/>
              <a:t> 32</a:t>
            </a:r>
          </a:p>
        </p:txBody>
      </p:sp>
    </p:spTree>
    <p:extLst>
      <p:ext uri="{BB962C8B-B14F-4D97-AF65-F5344CB8AC3E}">
        <p14:creationId xmlns:p14="http://schemas.microsoft.com/office/powerpoint/2010/main" val="89534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274" name="Title 1"/>
          <p:cNvSpPr>
            <a:spLocks noGrp="1"/>
          </p:cNvSpPr>
          <p:nvPr>
            <p:ph type="title"/>
          </p:nvPr>
        </p:nvSpPr>
        <p:spPr>
          <a:xfrm>
            <a:off x="1524000" y="28577"/>
            <a:ext cx="9144000" cy="928687"/>
          </a:xfrm>
        </p:spPr>
        <p:txBody>
          <a:bodyPr/>
          <a:lstStyle/>
          <a:p>
            <a:pPr algn="ctr"/>
            <a:r>
              <a:rPr lang="en-US" altLang="en-US" dirty="0"/>
              <a:t>Emergency contraception chart</a:t>
            </a:r>
          </a:p>
        </p:txBody>
      </p:sp>
      <p:pic>
        <p:nvPicPr>
          <p:cNvPr id="54275" name="Picture 1"/>
          <p:cNvPicPr>
            <a:picLocks noChangeAspect="1"/>
          </p:cNvPicPr>
          <p:nvPr/>
        </p:nvPicPr>
        <p:blipFill>
          <a:blip r:embed="rId4">
            <a:extLst>
              <a:ext uri="{28A0092B-C50C-407E-A947-70E740481C1C}">
                <a14:useLocalDpi xmlns:a14="http://schemas.microsoft.com/office/drawing/2010/main" val="0"/>
              </a:ext>
            </a:extLst>
          </a:blip>
          <a:srcRect t="2371" b="2205"/>
          <a:stretch>
            <a:fillRect/>
          </a:stretch>
        </p:blipFill>
        <p:spPr bwMode="auto">
          <a:xfrm>
            <a:off x="2320926" y="957263"/>
            <a:ext cx="7566025" cy="558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custDataLst>
      <p:tags r:id="rId1"/>
    </p:custDataLst>
    <p:extLst>
      <p:ext uri="{BB962C8B-B14F-4D97-AF65-F5344CB8AC3E}">
        <p14:creationId xmlns:p14="http://schemas.microsoft.com/office/powerpoint/2010/main" val="36032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1438456" y="1376933"/>
            <a:ext cx="9725411" cy="1143000"/>
          </a:xfrm>
          <a:prstGeom prst="rect">
            <a:avLst/>
          </a:prstGeom>
        </p:spPr>
        <p:txBody>
          <a:bodyPr>
            <a:normAutofit fontScale="90000"/>
          </a:bodyPr>
          <a:lstStyle>
            <a:lvl1pPr algn="l" defTabSz="457200" rtl="0" eaLnBrk="1" latinLnBrk="0" hangingPunct="1">
              <a:spcBef>
                <a:spcPct val="0"/>
              </a:spcBef>
              <a:buNone/>
              <a:defRPr sz="4000" b="0" i="0" kern="1200">
                <a:solidFill>
                  <a:schemeClr val="tx2"/>
                </a:solidFill>
                <a:latin typeface=""/>
                <a:ea typeface="+mj-ea"/>
                <a:cs typeface="Helvetica Neue Light"/>
              </a:defRPr>
            </a:lvl1pPr>
          </a:lstStyle>
          <a:p>
            <a:r>
              <a:rPr lang="en-US" altLang="en-US" dirty="0">
                <a:solidFill>
                  <a:srgbClr val="37094B"/>
                </a:solidFill>
                <a:latin typeface="Vitesse Black" pitchFamily="50" charset="0"/>
              </a:rPr>
              <a:t>ECP loses efficacy with increased BMI</a:t>
            </a:r>
          </a:p>
        </p:txBody>
      </p:sp>
      <p:sp>
        <p:nvSpPr>
          <p:cNvPr id="69" name="Rectangle 68"/>
          <p:cNvSpPr/>
          <p:nvPr/>
        </p:nvSpPr>
        <p:spPr>
          <a:xfrm>
            <a:off x="6880475" y="2490708"/>
            <a:ext cx="1931228" cy="2256221"/>
          </a:xfrm>
          <a:prstGeom prst="rect">
            <a:avLst/>
          </a:prstGeom>
          <a:solidFill>
            <a:srgbClr val="D2EC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5054941" y="2490708"/>
            <a:ext cx="1827806" cy="2256220"/>
          </a:xfrm>
          <a:prstGeom prst="rect">
            <a:avLst/>
          </a:prstGeom>
          <a:solidFill>
            <a:srgbClr val="CBCB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3214821" y="2490707"/>
            <a:ext cx="1840120" cy="2256220"/>
          </a:xfrm>
          <a:prstGeom prst="rect">
            <a:avLst/>
          </a:prstGeom>
          <a:solidFill>
            <a:srgbClr val="E3CF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7" name="Group 56"/>
          <p:cNvGrpSpPr/>
          <p:nvPr/>
        </p:nvGrpSpPr>
        <p:grpSpPr>
          <a:xfrm>
            <a:off x="3270676" y="4076501"/>
            <a:ext cx="6022239" cy="541411"/>
            <a:chOff x="1705976" y="4759699"/>
            <a:chExt cx="6022239" cy="541411"/>
          </a:xfrm>
        </p:grpSpPr>
        <p:sp>
          <p:nvSpPr>
            <p:cNvPr id="52" name="Right Arrow 51"/>
            <p:cNvSpPr/>
            <p:nvPr/>
          </p:nvSpPr>
          <p:spPr>
            <a:xfrm>
              <a:off x="1705976" y="4990214"/>
              <a:ext cx="5504579" cy="310896"/>
            </a:xfrm>
            <a:custGeom>
              <a:avLst/>
              <a:gdLst>
                <a:gd name="connsiteX0" fmla="*/ 0 w 5366194"/>
                <a:gd name="connsiteY0" fmla="*/ 45720 h 182880"/>
                <a:gd name="connsiteX1" fmla="*/ 5169247 w 5366194"/>
                <a:gd name="connsiteY1" fmla="*/ 45720 h 182880"/>
                <a:gd name="connsiteX2" fmla="*/ 5169247 w 5366194"/>
                <a:gd name="connsiteY2" fmla="*/ 0 h 182880"/>
                <a:gd name="connsiteX3" fmla="*/ 5366194 w 5366194"/>
                <a:gd name="connsiteY3" fmla="*/ 91440 h 182880"/>
                <a:gd name="connsiteX4" fmla="*/ 5169247 w 5366194"/>
                <a:gd name="connsiteY4" fmla="*/ 182880 h 182880"/>
                <a:gd name="connsiteX5" fmla="*/ 5169247 w 5366194"/>
                <a:gd name="connsiteY5" fmla="*/ 137160 h 182880"/>
                <a:gd name="connsiteX6" fmla="*/ 0 w 5366194"/>
                <a:gd name="connsiteY6" fmla="*/ 137160 h 182880"/>
                <a:gd name="connsiteX7" fmla="*/ 0 w 5366194"/>
                <a:gd name="connsiteY7" fmla="*/ 45720 h 182880"/>
                <a:gd name="connsiteX0" fmla="*/ 0 w 5366194"/>
                <a:gd name="connsiteY0" fmla="*/ 45720 h 182880"/>
                <a:gd name="connsiteX1" fmla="*/ 4870423 w 5366194"/>
                <a:gd name="connsiteY1" fmla="*/ 45720 h 182880"/>
                <a:gd name="connsiteX2" fmla="*/ 5169247 w 5366194"/>
                <a:gd name="connsiteY2" fmla="*/ 0 h 182880"/>
                <a:gd name="connsiteX3" fmla="*/ 5366194 w 5366194"/>
                <a:gd name="connsiteY3" fmla="*/ 91440 h 182880"/>
                <a:gd name="connsiteX4" fmla="*/ 5169247 w 5366194"/>
                <a:gd name="connsiteY4" fmla="*/ 182880 h 182880"/>
                <a:gd name="connsiteX5" fmla="*/ 5169247 w 5366194"/>
                <a:gd name="connsiteY5" fmla="*/ 137160 h 182880"/>
                <a:gd name="connsiteX6" fmla="*/ 0 w 5366194"/>
                <a:gd name="connsiteY6" fmla="*/ 137160 h 182880"/>
                <a:gd name="connsiteX7" fmla="*/ 0 w 5366194"/>
                <a:gd name="connsiteY7" fmla="*/ 45720 h 182880"/>
                <a:gd name="connsiteX0" fmla="*/ 0 w 5366194"/>
                <a:gd name="connsiteY0" fmla="*/ 105484 h 242644"/>
                <a:gd name="connsiteX1" fmla="*/ 4870423 w 5366194"/>
                <a:gd name="connsiteY1" fmla="*/ 105484 h 242644"/>
                <a:gd name="connsiteX2" fmla="*/ 4870424 w 5366194"/>
                <a:gd name="connsiteY2" fmla="*/ 0 h 242644"/>
                <a:gd name="connsiteX3" fmla="*/ 5366194 w 5366194"/>
                <a:gd name="connsiteY3" fmla="*/ 151204 h 242644"/>
                <a:gd name="connsiteX4" fmla="*/ 5169247 w 5366194"/>
                <a:gd name="connsiteY4" fmla="*/ 242644 h 242644"/>
                <a:gd name="connsiteX5" fmla="*/ 5169247 w 5366194"/>
                <a:gd name="connsiteY5" fmla="*/ 196924 h 242644"/>
                <a:gd name="connsiteX6" fmla="*/ 0 w 5366194"/>
                <a:gd name="connsiteY6" fmla="*/ 196924 h 242644"/>
                <a:gd name="connsiteX7" fmla="*/ 0 w 5366194"/>
                <a:gd name="connsiteY7" fmla="*/ 105484 h 242644"/>
                <a:gd name="connsiteX0" fmla="*/ 0 w 5366194"/>
                <a:gd name="connsiteY0" fmla="*/ 105484 h 242644"/>
                <a:gd name="connsiteX1" fmla="*/ 4870423 w 5366194"/>
                <a:gd name="connsiteY1" fmla="*/ 105484 h 242644"/>
                <a:gd name="connsiteX2" fmla="*/ 4870424 w 5366194"/>
                <a:gd name="connsiteY2" fmla="*/ 0 h 242644"/>
                <a:gd name="connsiteX3" fmla="*/ 5366194 w 5366194"/>
                <a:gd name="connsiteY3" fmla="*/ 151204 h 242644"/>
                <a:gd name="connsiteX4" fmla="*/ 5169247 w 5366194"/>
                <a:gd name="connsiteY4" fmla="*/ 242644 h 242644"/>
                <a:gd name="connsiteX5" fmla="*/ 4870423 w 5366194"/>
                <a:gd name="connsiteY5" fmla="*/ 196924 h 242644"/>
                <a:gd name="connsiteX6" fmla="*/ 0 w 5366194"/>
                <a:gd name="connsiteY6" fmla="*/ 196924 h 242644"/>
                <a:gd name="connsiteX7" fmla="*/ 0 w 5366194"/>
                <a:gd name="connsiteY7" fmla="*/ 105484 h 242644"/>
                <a:gd name="connsiteX0" fmla="*/ 0 w 5366194"/>
                <a:gd name="connsiteY0" fmla="*/ 105484 h 284479"/>
                <a:gd name="connsiteX1" fmla="*/ 4870423 w 5366194"/>
                <a:gd name="connsiteY1" fmla="*/ 105484 h 284479"/>
                <a:gd name="connsiteX2" fmla="*/ 4870424 w 5366194"/>
                <a:gd name="connsiteY2" fmla="*/ 0 h 284479"/>
                <a:gd name="connsiteX3" fmla="*/ 5366194 w 5366194"/>
                <a:gd name="connsiteY3" fmla="*/ 151204 h 284479"/>
                <a:gd name="connsiteX4" fmla="*/ 4882376 w 5366194"/>
                <a:gd name="connsiteY4" fmla="*/ 284479 h 284479"/>
                <a:gd name="connsiteX5" fmla="*/ 4870423 w 5366194"/>
                <a:gd name="connsiteY5" fmla="*/ 196924 h 284479"/>
                <a:gd name="connsiteX6" fmla="*/ 0 w 5366194"/>
                <a:gd name="connsiteY6" fmla="*/ 196924 h 284479"/>
                <a:gd name="connsiteX7" fmla="*/ 0 w 5366194"/>
                <a:gd name="connsiteY7" fmla="*/ 105484 h 284479"/>
                <a:gd name="connsiteX0" fmla="*/ 0 w 5366194"/>
                <a:gd name="connsiteY0" fmla="*/ 105484 h 284479"/>
                <a:gd name="connsiteX1" fmla="*/ 4870423 w 5366194"/>
                <a:gd name="connsiteY1" fmla="*/ 105484 h 284479"/>
                <a:gd name="connsiteX2" fmla="*/ 4870424 w 5366194"/>
                <a:gd name="connsiteY2" fmla="*/ 0 h 284479"/>
                <a:gd name="connsiteX3" fmla="*/ 5366194 w 5366194"/>
                <a:gd name="connsiteY3" fmla="*/ 151204 h 284479"/>
                <a:gd name="connsiteX4" fmla="*/ 4858470 w 5366194"/>
                <a:gd name="connsiteY4" fmla="*/ 284479 h 284479"/>
                <a:gd name="connsiteX5" fmla="*/ 4870423 w 5366194"/>
                <a:gd name="connsiteY5" fmla="*/ 196924 h 284479"/>
                <a:gd name="connsiteX6" fmla="*/ 0 w 5366194"/>
                <a:gd name="connsiteY6" fmla="*/ 196924 h 284479"/>
                <a:gd name="connsiteX7" fmla="*/ 0 w 5366194"/>
                <a:gd name="connsiteY7" fmla="*/ 105484 h 284479"/>
                <a:gd name="connsiteX0" fmla="*/ 0 w 5366194"/>
                <a:gd name="connsiteY0" fmla="*/ 105484 h 284479"/>
                <a:gd name="connsiteX1" fmla="*/ 4870423 w 5366194"/>
                <a:gd name="connsiteY1" fmla="*/ 105484 h 284479"/>
                <a:gd name="connsiteX2" fmla="*/ 4870424 w 5366194"/>
                <a:gd name="connsiteY2" fmla="*/ 0 h 284479"/>
                <a:gd name="connsiteX3" fmla="*/ 5366194 w 5366194"/>
                <a:gd name="connsiteY3" fmla="*/ 151204 h 284479"/>
                <a:gd name="connsiteX4" fmla="*/ 4864447 w 5366194"/>
                <a:gd name="connsiteY4" fmla="*/ 284479 h 284479"/>
                <a:gd name="connsiteX5" fmla="*/ 4870423 w 5366194"/>
                <a:gd name="connsiteY5" fmla="*/ 196924 h 284479"/>
                <a:gd name="connsiteX6" fmla="*/ 0 w 5366194"/>
                <a:gd name="connsiteY6" fmla="*/ 196924 h 284479"/>
                <a:gd name="connsiteX7" fmla="*/ 0 w 5366194"/>
                <a:gd name="connsiteY7" fmla="*/ 105484 h 284479"/>
                <a:gd name="connsiteX0" fmla="*/ 0 w 5366194"/>
                <a:gd name="connsiteY0" fmla="*/ 105484 h 284479"/>
                <a:gd name="connsiteX1" fmla="*/ 4870423 w 5366194"/>
                <a:gd name="connsiteY1" fmla="*/ 105484 h 284479"/>
                <a:gd name="connsiteX2" fmla="*/ 4870424 w 5366194"/>
                <a:gd name="connsiteY2" fmla="*/ 0 h 284479"/>
                <a:gd name="connsiteX3" fmla="*/ 5366194 w 5366194"/>
                <a:gd name="connsiteY3" fmla="*/ 151204 h 284479"/>
                <a:gd name="connsiteX4" fmla="*/ 4876400 w 5366194"/>
                <a:gd name="connsiteY4" fmla="*/ 284479 h 284479"/>
                <a:gd name="connsiteX5" fmla="*/ 4870423 w 5366194"/>
                <a:gd name="connsiteY5" fmla="*/ 196924 h 284479"/>
                <a:gd name="connsiteX6" fmla="*/ 0 w 5366194"/>
                <a:gd name="connsiteY6" fmla="*/ 196924 h 284479"/>
                <a:gd name="connsiteX7" fmla="*/ 0 w 5366194"/>
                <a:gd name="connsiteY7" fmla="*/ 105484 h 284479"/>
                <a:gd name="connsiteX0" fmla="*/ 0 w 5366194"/>
                <a:gd name="connsiteY0" fmla="*/ 105484 h 302409"/>
                <a:gd name="connsiteX1" fmla="*/ 4870423 w 5366194"/>
                <a:gd name="connsiteY1" fmla="*/ 105484 h 302409"/>
                <a:gd name="connsiteX2" fmla="*/ 4870424 w 5366194"/>
                <a:gd name="connsiteY2" fmla="*/ 0 h 302409"/>
                <a:gd name="connsiteX3" fmla="*/ 5366194 w 5366194"/>
                <a:gd name="connsiteY3" fmla="*/ 151204 h 302409"/>
                <a:gd name="connsiteX4" fmla="*/ 4864447 w 5366194"/>
                <a:gd name="connsiteY4" fmla="*/ 302409 h 302409"/>
                <a:gd name="connsiteX5" fmla="*/ 4870423 w 5366194"/>
                <a:gd name="connsiteY5" fmla="*/ 196924 h 302409"/>
                <a:gd name="connsiteX6" fmla="*/ 0 w 5366194"/>
                <a:gd name="connsiteY6" fmla="*/ 196924 h 302409"/>
                <a:gd name="connsiteX7" fmla="*/ 0 w 5366194"/>
                <a:gd name="connsiteY7" fmla="*/ 105484 h 302409"/>
                <a:gd name="connsiteX0" fmla="*/ 0 w 5366194"/>
                <a:gd name="connsiteY0" fmla="*/ 105484 h 308386"/>
                <a:gd name="connsiteX1" fmla="*/ 4870423 w 5366194"/>
                <a:gd name="connsiteY1" fmla="*/ 105484 h 308386"/>
                <a:gd name="connsiteX2" fmla="*/ 4870424 w 5366194"/>
                <a:gd name="connsiteY2" fmla="*/ 0 h 308386"/>
                <a:gd name="connsiteX3" fmla="*/ 5366194 w 5366194"/>
                <a:gd name="connsiteY3" fmla="*/ 151204 h 308386"/>
                <a:gd name="connsiteX4" fmla="*/ 4882377 w 5366194"/>
                <a:gd name="connsiteY4" fmla="*/ 308386 h 308386"/>
                <a:gd name="connsiteX5" fmla="*/ 4870423 w 5366194"/>
                <a:gd name="connsiteY5" fmla="*/ 196924 h 308386"/>
                <a:gd name="connsiteX6" fmla="*/ 0 w 5366194"/>
                <a:gd name="connsiteY6" fmla="*/ 196924 h 308386"/>
                <a:gd name="connsiteX7" fmla="*/ 0 w 5366194"/>
                <a:gd name="connsiteY7" fmla="*/ 105484 h 308386"/>
                <a:gd name="connsiteX0" fmla="*/ 0 w 5366194"/>
                <a:gd name="connsiteY0" fmla="*/ 105484 h 308386"/>
                <a:gd name="connsiteX1" fmla="*/ 4870423 w 5366194"/>
                <a:gd name="connsiteY1" fmla="*/ 105484 h 308386"/>
                <a:gd name="connsiteX2" fmla="*/ 4870424 w 5366194"/>
                <a:gd name="connsiteY2" fmla="*/ 0 h 308386"/>
                <a:gd name="connsiteX3" fmla="*/ 5366194 w 5366194"/>
                <a:gd name="connsiteY3" fmla="*/ 151204 h 308386"/>
                <a:gd name="connsiteX4" fmla="*/ 4882377 w 5366194"/>
                <a:gd name="connsiteY4" fmla="*/ 308386 h 308386"/>
                <a:gd name="connsiteX5" fmla="*/ 4876400 w 5366194"/>
                <a:gd name="connsiteY5" fmla="*/ 196924 h 308386"/>
                <a:gd name="connsiteX6" fmla="*/ 0 w 5366194"/>
                <a:gd name="connsiteY6" fmla="*/ 196924 h 308386"/>
                <a:gd name="connsiteX7" fmla="*/ 0 w 5366194"/>
                <a:gd name="connsiteY7" fmla="*/ 105484 h 308386"/>
                <a:gd name="connsiteX0" fmla="*/ 0 w 5366194"/>
                <a:gd name="connsiteY0" fmla="*/ 105484 h 308386"/>
                <a:gd name="connsiteX1" fmla="*/ 4870423 w 5366194"/>
                <a:gd name="connsiteY1" fmla="*/ 105484 h 308386"/>
                <a:gd name="connsiteX2" fmla="*/ 4870424 w 5366194"/>
                <a:gd name="connsiteY2" fmla="*/ 0 h 308386"/>
                <a:gd name="connsiteX3" fmla="*/ 5366194 w 5366194"/>
                <a:gd name="connsiteY3" fmla="*/ 151204 h 308386"/>
                <a:gd name="connsiteX4" fmla="*/ 4870424 w 5366194"/>
                <a:gd name="connsiteY4" fmla="*/ 308386 h 308386"/>
                <a:gd name="connsiteX5" fmla="*/ 4876400 w 5366194"/>
                <a:gd name="connsiteY5" fmla="*/ 196924 h 308386"/>
                <a:gd name="connsiteX6" fmla="*/ 0 w 5366194"/>
                <a:gd name="connsiteY6" fmla="*/ 196924 h 308386"/>
                <a:gd name="connsiteX7" fmla="*/ 0 w 5366194"/>
                <a:gd name="connsiteY7" fmla="*/ 105484 h 308386"/>
                <a:gd name="connsiteX0" fmla="*/ 0 w 5366194"/>
                <a:gd name="connsiteY0" fmla="*/ 105484 h 308386"/>
                <a:gd name="connsiteX1" fmla="*/ 4870423 w 5366194"/>
                <a:gd name="connsiteY1" fmla="*/ 105484 h 308386"/>
                <a:gd name="connsiteX2" fmla="*/ 4870424 w 5366194"/>
                <a:gd name="connsiteY2" fmla="*/ 0 h 308386"/>
                <a:gd name="connsiteX3" fmla="*/ 5366194 w 5366194"/>
                <a:gd name="connsiteY3" fmla="*/ 151204 h 308386"/>
                <a:gd name="connsiteX4" fmla="*/ 4882377 w 5366194"/>
                <a:gd name="connsiteY4" fmla="*/ 308386 h 308386"/>
                <a:gd name="connsiteX5" fmla="*/ 4876400 w 5366194"/>
                <a:gd name="connsiteY5" fmla="*/ 196924 h 308386"/>
                <a:gd name="connsiteX6" fmla="*/ 0 w 5366194"/>
                <a:gd name="connsiteY6" fmla="*/ 196924 h 308386"/>
                <a:gd name="connsiteX7" fmla="*/ 0 w 5366194"/>
                <a:gd name="connsiteY7" fmla="*/ 105484 h 308386"/>
                <a:gd name="connsiteX0" fmla="*/ 0 w 5284308"/>
                <a:gd name="connsiteY0" fmla="*/ 105484 h 308386"/>
                <a:gd name="connsiteX1" fmla="*/ 4870423 w 5284308"/>
                <a:gd name="connsiteY1" fmla="*/ 105484 h 308386"/>
                <a:gd name="connsiteX2" fmla="*/ 4870424 w 5284308"/>
                <a:gd name="connsiteY2" fmla="*/ 0 h 308386"/>
                <a:gd name="connsiteX3" fmla="*/ 5284308 w 5284308"/>
                <a:gd name="connsiteY3" fmla="*/ 151204 h 308386"/>
                <a:gd name="connsiteX4" fmla="*/ 4882377 w 5284308"/>
                <a:gd name="connsiteY4" fmla="*/ 308386 h 308386"/>
                <a:gd name="connsiteX5" fmla="*/ 4876400 w 5284308"/>
                <a:gd name="connsiteY5" fmla="*/ 196924 h 308386"/>
                <a:gd name="connsiteX6" fmla="*/ 0 w 5284308"/>
                <a:gd name="connsiteY6" fmla="*/ 196924 h 308386"/>
                <a:gd name="connsiteX7" fmla="*/ 0 w 5284308"/>
                <a:gd name="connsiteY7" fmla="*/ 105484 h 308386"/>
                <a:gd name="connsiteX0" fmla="*/ 0 w 5229717"/>
                <a:gd name="connsiteY0" fmla="*/ 105484 h 308386"/>
                <a:gd name="connsiteX1" fmla="*/ 4870423 w 5229717"/>
                <a:gd name="connsiteY1" fmla="*/ 105484 h 308386"/>
                <a:gd name="connsiteX2" fmla="*/ 4870424 w 5229717"/>
                <a:gd name="connsiteY2" fmla="*/ 0 h 308386"/>
                <a:gd name="connsiteX3" fmla="*/ 5229717 w 5229717"/>
                <a:gd name="connsiteY3" fmla="*/ 164852 h 308386"/>
                <a:gd name="connsiteX4" fmla="*/ 4882377 w 5229717"/>
                <a:gd name="connsiteY4" fmla="*/ 308386 h 308386"/>
                <a:gd name="connsiteX5" fmla="*/ 4876400 w 5229717"/>
                <a:gd name="connsiteY5" fmla="*/ 196924 h 308386"/>
                <a:gd name="connsiteX6" fmla="*/ 0 w 5229717"/>
                <a:gd name="connsiteY6" fmla="*/ 196924 h 308386"/>
                <a:gd name="connsiteX7" fmla="*/ 0 w 5229717"/>
                <a:gd name="connsiteY7" fmla="*/ 105484 h 30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9717" h="308386">
                  <a:moveTo>
                    <a:pt x="0" y="105484"/>
                  </a:moveTo>
                  <a:lnTo>
                    <a:pt x="4870423" y="105484"/>
                  </a:lnTo>
                  <a:cubicBezTo>
                    <a:pt x="4870423" y="70323"/>
                    <a:pt x="4870424" y="35161"/>
                    <a:pt x="4870424" y="0"/>
                  </a:cubicBezTo>
                  <a:lnTo>
                    <a:pt x="5229717" y="164852"/>
                  </a:lnTo>
                  <a:lnTo>
                    <a:pt x="4882377" y="308386"/>
                  </a:lnTo>
                  <a:lnTo>
                    <a:pt x="4876400" y="196924"/>
                  </a:lnTo>
                  <a:lnTo>
                    <a:pt x="0" y="196924"/>
                  </a:lnTo>
                  <a:lnTo>
                    <a:pt x="0" y="105484"/>
                  </a:lnTo>
                  <a:close/>
                </a:path>
              </a:pathLst>
            </a:cu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TextBox 52"/>
            <p:cNvSpPr txBox="1"/>
            <p:nvPr/>
          </p:nvSpPr>
          <p:spPr>
            <a:xfrm>
              <a:off x="4844132" y="4759699"/>
              <a:ext cx="2884083" cy="307777"/>
            </a:xfrm>
            <a:prstGeom prst="rect">
              <a:avLst/>
            </a:prstGeom>
            <a:noFill/>
          </p:spPr>
          <p:txBody>
            <a:bodyPr wrap="square" rtlCol="0">
              <a:spAutoFit/>
            </a:bodyPr>
            <a:lstStyle/>
            <a:p>
              <a:r>
                <a:rPr lang="en-US" b="1" i="1" dirty="0">
                  <a:latin typeface="HelveticaNeueLT Std Lt"/>
                  <a:cs typeface="HelveticaNeueLT Std Lt"/>
                </a:rPr>
                <a:t>CuT IUD efficacy</a:t>
              </a:r>
            </a:p>
          </p:txBody>
        </p:sp>
      </p:grpSp>
      <p:grpSp>
        <p:nvGrpSpPr>
          <p:cNvPr id="61" name="Group 60"/>
          <p:cNvGrpSpPr/>
          <p:nvPr/>
        </p:nvGrpSpPr>
        <p:grpSpPr>
          <a:xfrm>
            <a:off x="3255519" y="3032272"/>
            <a:ext cx="1799422" cy="529953"/>
            <a:chOff x="1690820" y="5672851"/>
            <a:chExt cx="1799422" cy="529953"/>
          </a:xfrm>
        </p:grpSpPr>
        <p:sp>
          <p:nvSpPr>
            <p:cNvPr id="56" name="Right Arrow 51"/>
            <p:cNvSpPr/>
            <p:nvPr/>
          </p:nvSpPr>
          <p:spPr>
            <a:xfrm>
              <a:off x="1705969" y="5894328"/>
              <a:ext cx="1784273" cy="308476"/>
            </a:xfrm>
            <a:custGeom>
              <a:avLst/>
              <a:gdLst>
                <a:gd name="connsiteX0" fmla="*/ 0 w 5366194"/>
                <a:gd name="connsiteY0" fmla="*/ 45720 h 182880"/>
                <a:gd name="connsiteX1" fmla="*/ 5169247 w 5366194"/>
                <a:gd name="connsiteY1" fmla="*/ 45720 h 182880"/>
                <a:gd name="connsiteX2" fmla="*/ 5169247 w 5366194"/>
                <a:gd name="connsiteY2" fmla="*/ 0 h 182880"/>
                <a:gd name="connsiteX3" fmla="*/ 5366194 w 5366194"/>
                <a:gd name="connsiteY3" fmla="*/ 91440 h 182880"/>
                <a:gd name="connsiteX4" fmla="*/ 5169247 w 5366194"/>
                <a:gd name="connsiteY4" fmla="*/ 182880 h 182880"/>
                <a:gd name="connsiteX5" fmla="*/ 5169247 w 5366194"/>
                <a:gd name="connsiteY5" fmla="*/ 137160 h 182880"/>
                <a:gd name="connsiteX6" fmla="*/ 0 w 5366194"/>
                <a:gd name="connsiteY6" fmla="*/ 137160 h 182880"/>
                <a:gd name="connsiteX7" fmla="*/ 0 w 5366194"/>
                <a:gd name="connsiteY7" fmla="*/ 45720 h 182880"/>
                <a:gd name="connsiteX0" fmla="*/ 0 w 5366194"/>
                <a:gd name="connsiteY0" fmla="*/ 45720 h 182880"/>
                <a:gd name="connsiteX1" fmla="*/ 4870423 w 5366194"/>
                <a:gd name="connsiteY1" fmla="*/ 45720 h 182880"/>
                <a:gd name="connsiteX2" fmla="*/ 5169247 w 5366194"/>
                <a:gd name="connsiteY2" fmla="*/ 0 h 182880"/>
                <a:gd name="connsiteX3" fmla="*/ 5366194 w 5366194"/>
                <a:gd name="connsiteY3" fmla="*/ 91440 h 182880"/>
                <a:gd name="connsiteX4" fmla="*/ 5169247 w 5366194"/>
                <a:gd name="connsiteY4" fmla="*/ 182880 h 182880"/>
                <a:gd name="connsiteX5" fmla="*/ 5169247 w 5366194"/>
                <a:gd name="connsiteY5" fmla="*/ 137160 h 182880"/>
                <a:gd name="connsiteX6" fmla="*/ 0 w 5366194"/>
                <a:gd name="connsiteY6" fmla="*/ 137160 h 182880"/>
                <a:gd name="connsiteX7" fmla="*/ 0 w 5366194"/>
                <a:gd name="connsiteY7" fmla="*/ 45720 h 182880"/>
                <a:gd name="connsiteX0" fmla="*/ 0 w 5366194"/>
                <a:gd name="connsiteY0" fmla="*/ 105484 h 242644"/>
                <a:gd name="connsiteX1" fmla="*/ 4870423 w 5366194"/>
                <a:gd name="connsiteY1" fmla="*/ 105484 h 242644"/>
                <a:gd name="connsiteX2" fmla="*/ 4870424 w 5366194"/>
                <a:gd name="connsiteY2" fmla="*/ 0 h 242644"/>
                <a:gd name="connsiteX3" fmla="*/ 5366194 w 5366194"/>
                <a:gd name="connsiteY3" fmla="*/ 151204 h 242644"/>
                <a:gd name="connsiteX4" fmla="*/ 5169247 w 5366194"/>
                <a:gd name="connsiteY4" fmla="*/ 242644 h 242644"/>
                <a:gd name="connsiteX5" fmla="*/ 5169247 w 5366194"/>
                <a:gd name="connsiteY5" fmla="*/ 196924 h 242644"/>
                <a:gd name="connsiteX6" fmla="*/ 0 w 5366194"/>
                <a:gd name="connsiteY6" fmla="*/ 196924 h 242644"/>
                <a:gd name="connsiteX7" fmla="*/ 0 w 5366194"/>
                <a:gd name="connsiteY7" fmla="*/ 105484 h 242644"/>
                <a:gd name="connsiteX0" fmla="*/ 0 w 5366194"/>
                <a:gd name="connsiteY0" fmla="*/ 105484 h 242644"/>
                <a:gd name="connsiteX1" fmla="*/ 4870423 w 5366194"/>
                <a:gd name="connsiteY1" fmla="*/ 105484 h 242644"/>
                <a:gd name="connsiteX2" fmla="*/ 4870424 w 5366194"/>
                <a:gd name="connsiteY2" fmla="*/ 0 h 242644"/>
                <a:gd name="connsiteX3" fmla="*/ 5366194 w 5366194"/>
                <a:gd name="connsiteY3" fmla="*/ 151204 h 242644"/>
                <a:gd name="connsiteX4" fmla="*/ 5169247 w 5366194"/>
                <a:gd name="connsiteY4" fmla="*/ 242644 h 242644"/>
                <a:gd name="connsiteX5" fmla="*/ 4870423 w 5366194"/>
                <a:gd name="connsiteY5" fmla="*/ 196924 h 242644"/>
                <a:gd name="connsiteX6" fmla="*/ 0 w 5366194"/>
                <a:gd name="connsiteY6" fmla="*/ 196924 h 242644"/>
                <a:gd name="connsiteX7" fmla="*/ 0 w 5366194"/>
                <a:gd name="connsiteY7" fmla="*/ 105484 h 242644"/>
                <a:gd name="connsiteX0" fmla="*/ 0 w 5366194"/>
                <a:gd name="connsiteY0" fmla="*/ 105484 h 284479"/>
                <a:gd name="connsiteX1" fmla="*/ 4870423 w 5366194"/>
                <a:gd name="connsiteY1" fmla="*/ 105484 h 284479"/>
                <a:gd name="connsiteX2" fmla="*/ 4870424 w 5366194"/>
                <a:gd name="connsiteY2" fmla="*/ 0 h 284479"/>
                <a:gd name="connsiteX3" fmla="*/ 5366194 w 5366194"/>
                <a:gd name="connsiteY3" fmla="*/ 151204 h 284479"/>
                <a:gd name="connsiteX4" fmla="*/ 4882376 w 5366194"/>
                <a:gd name="connsiteY4" fmla="*/ 284479 h 284479"/>
                <a:gd name="connsiteX5" fmla="*/ 4870423 w 5366194"/>
                <a:gd name="connsiteY5" fmla="*/ 196924 h 284479"/>
                <a:gd name="connsiteX6" fmla="*/ 0 w 5366194"/>
                <a:gd name="connsiteY6" fmla="*/ 196924 h 284479"/>
                <a:gd name="connsiteX7" fmla="*/ 0 w 5366194"/>
                <a:gd name="connsiteY7" fmla="*/ 105484 h 284479"/>
                <a:gd name="connsiteX0" fmla="*/ 0 w 5366194"/>
                <a:gd name="connsiteY0" fmla="*/ 105484 h 284479"/>
                <a:gd name="connsiteX1" fmla="*/ 4870423 w 5366194"/>
                <a:gd name="connsiteY1" fmla="*/ 105484 h 284479"/>
                <a:gd name="connsiteX2" fmla="*/ 4870424 w 5366194"/>
                <a:gd name="connsiteY2" fmla="*/ 0 h 284479"/>
                <a:gd name="connsiteX3" fmla="*/ 5366194 w 5366194"/>
                <a:gd name="connsiteY3" fmla="*/ 151204 h 284479"/>
                <a:gd name="connsiteX4" fmla="*/ 4858470 w 5366194"/>
                <a:gd name="connsiteY4" fmla="*/ 284479 h 284479"/>
                <a:gd name="connsiteX5" fmla="*/ 4870423 w 5366194"/>
                <a:gd name="connsiteY5" fmla="*/ 196924 h 284479"/>
                <a:gd name="connsiteX6" fmla="*/ 0 w 5366194"/>
                <a:gd name="connsiteY6" fmla="*/ 196924 h 284479"/>
                <a:gd name="connsiteX7" fmla="*/ 0 w 5366194"/>
                <a:gd name="connsiteY7" fmla="*/ 105484 h 284479"/>
                <a:gd name="connsiteX0" fmla="*/ 0 w 5366194"/>
                <a:gd name="connsiteY0" fmla="*/ 105484 h 284479"/>
                <a:gd name="connsiteX1" fmla="*/ 4870423 w 5366194"/>
                <a:gd name="connsiteY1" fmla="*/ 105484 h 284479"/>
                <a:gd name="connsiteX2" fmla="*/ 4870424 w 5366194"/>
                <a:gd name="connsiteY2" fmla="*/ 0 h 284479"/>
                <a:gd name="connsiteX3" fmla="*/ 5366194 w 5366194"/>
                <a:gd name="connsiteY3" fmla="*/ 151204 h 284479"/>
                <a:gd name="connsiteX4" fmla="*/ 4864447 w 5366194"/>
                <a:gd name="connsiteY4" fmla="*/ 284479 h 284479"/>
                <a:gd name="connsiteX5" fmla="*/ 4870423 w 5366194"/>
                <a:gd name="connsiteY5" fmla="*/ 196924 h 284479"/>
                <a:gd name="connsiteX6" fmla="*/ 0 w 5366194"/>
                <a:gd name="connsiteY6" fmla="*/ 196924 h 284479"/>
                <a:gd name="connsiteX7" fmla="*/ 0 w 5366194"/>
                <a:gd name="connsiteY7" fmla="*/ 105484 h 284479"/>
                <a:gd name="connsiteX0" fmla="*/ 0 w 5366194"/>
                <a:gd name="connsiteY0" fmla="*/ 105484 h 284479"/>
                <a:gd name="connsiteX1" fmla="*/ 4870423 w 5366194"/>
                <a:gd name="connsiteY1" fmla="*/ 105484 h 284479"/>
                <a:gd name="connsiteX2" fmla="*/ 4870424 w 5366194"/>
                <a:gd name="connsiteY2" fmla="*/ 0 h 284479"/>
                <a:gd name="connsiteX3" fmla="*/ 5366194 w 5366194"/>
                <a:gd name="connsiteY3" fmla="*/ 151204 h 284479"/>
                <a:gd name="connsiteX4" fmla="*/ 4876400 w 5366194"/>
                <a:gd name="connsiteY4" fmla="*/ 284479 h 284479"/>
                <a:gd name="connsiteX5" fmla="*/ 4870423 w 5366194"/>
                <a:gd name="connsiteY5" fmla="*/ 196924 h 284479"/>
                <a:gd name="connsiteX6" fmla="*/ 0 w 5366194"/>
                <a:gd name="connsiteY6" fmla="*/ 196924 h 284479"/>
                <a:gd name="connsiteX7" fmla="*/ 0 w 5366194"/>
                <a:gd name="connsiteY7" fmla="*/ 105484 h 284479"/>
                <a:gd name="connsiteX0" fmla="*/ 0 w 5366194"/>
                <a:gd name="connsiteY0" fmla="*/ 105484 h 302409"/>
                <a:gd name="connsiteX1" fmla="*/ 4870423 w 5366194"/>
                <a:gd name="connsiteY1" fmla="*/ 105484 h 302409"/>
                <a:gd name="connsiteX2" fmla="*/ 4870424 w 5366194"/>
                <a:gd name="connsiteY2" fmla="*/ 0 h 302409"/>
                <a:gd name="connsiteX3" fmla="*/ 5366194 w 5366194"/>
                <a:gd name="connsiteY3" fmla="*/ 151204 h 302409"/>
                <a:gd name="connsiteX4" fmla="*/ 4864447 w 5366194"/>
                <a:gd name="connsiteY4" fmla="*/ 302409 h 302409"/>
                <a:gd name="connsiteX5" fmla="*/ 4870423 w 5366194"/>
                <a:gd name="connsiteY5" fmla="*/ 196924 h 302409"/>
                <a:gd name="connsiteX6" fmla="*/ 0 w 5366194"/>
                <a:gd name="connsiteY6" fmla="*/ 196924 h 302409"/>
                <a:gd name="connsiteX7" fmla="*/ 0 w 5366194"/>
                <a:gd name="connsiteY7" fmla="*/ 105484 h 302409"/>
                <a:gd name="connsiteX0" fmla="*/ 0 w 5366194"/>
                <a:gd name="connsiteY0" fmla="*/ 105484 h 308386"/>
                <a:gd name="connsiteX1" fmla="*/ 4870423 w 5366194"/>
                <a:gd name="connsiteY1" fmla="*/ 105484 h 308386"/>
                <a:gd name="connsiteX2" fmla="*/ 4870424 w 5366194"/>
                <a:gd name="connsiteY2" fmla="*/ 0 h 308386"/>
                <a:gd name="connsiteX3" fmla="*/ 5366194 w 5366194"/>
                <a:gd name="connsiteY3" fmla="*/ 151204 h 308386"/>
                <a:gd name="connsiteX4" fmla="*/ 4882377 w 5366194"/>
                <a:gd name="connsiteY4" fmla="*/ 308386 h 308386"/>
                <a:gd name="connsiteX5" fmla="*/ 4870423 w 5366194"/>
                <a:gd name="connsiteY5" fmla="*/ 196924 h 308386"/>
                <a:gd name="connsiteX6" fmla="*/ 0 w 5366194"/>
                <a:gd name="connsiteY6" fmla="*/ 196924 h 308386"/>
                <a:gd name="connsiteX7" fmla="*/ 0 w 5366194"/>
                <a:gd name="connsiteY7" fmla="*/ 105484 h 308386"/>
                <a:gd name="connsiteX0" fmla="*/ 0 w 5366194"/>
                <a:gd name="connsiteY0" fmla="*/ 105484 h 308386"/>
                <a:gd name="connsiteX1" fmla="*/ 4870423 w 5366194"/>
                <a:gd name="connsiteY1" fmla="*/ 105484 h 308386"/>
                <a:gd name="connsiteX2" fmla="*/ 4870424 w 5366194"/>
                <a:gd name="connsiteY2" fmla="*/ 0 h 308386"/>
                <a:gd name="connsiteX3" fmla="*/ 5366194 w 5366194"/>
                <a:gd name="connsiteY3" fmla="*/ 151204 h 308386"/>
                <a:gd name="connsiteX4" fmla="*/ 4882377 w 5366194"/>
                <a:gd name="connsiteY4" fmla="*/ 308386 h 308386"/>
                <a:gd name="connsiteX5" fmla="*/ 4876400 w 5366194"/>
                <a:gd name="connsiteY5" fmla="*/ 196924 h 308386"/>
                <a:gd name="connsiteX6" fmla="*/ 0 w 5366194"/>
                <a:gd name="connsiteY6" fmla="*/ 196924 h 308386"/>
                <a:gd name="connsiteX7" fmla="*/ 0 w 5366194"/>
                <a:gd name="connsiteY7" fmla="*/ 105484 h 308386"/>
                <a:gd name="connsiteX0" fmla="*/ 0 w 5366194"/>
                <a:gd name="connsiteY0" fmla="*/ 105484 h 308386"/>
                <a:gd name="connsiteX1" fmla="*/ 4870423 w 5366194"/>
                <a:gd name="connsiteY1" fmla="*/ 105484 h 308386"/>
                <a:gd name="connsiteX2" fmla="*/ 4870424 w 5366194"/>
                <a:gd name="connsiteY2" fmla="*/ 0 h 308386"/>
                <a:gd name="connsiteX3" fmla="*/ 5366194 w 5366194"/>
                <a:gd name="connsiteY3" fmla="*/ 151204 h 308386"/>
                <a:gd name="connsiteX4" fmla="*/ 4870424 w 5366194"/>
                <a:gd name="connsiteY4" fmla="*/ 308386 h 308386"/>
                <a:gd name="connsiteX5" fmla="*/ 4876400 w 5366194"/>
                <a:gd name="connsiteY5" fmla="*/ 196924 h 308386"/>
                <a:gd name="connsiteX6" fmla="*/ 0 w 5366194"/>
                <a:gd name="connsiteY6" fmla="*/ 196924 h 308386"/>
                <a:gd name="connsiteX7" fmla="*/ 0 w 5366194"/>
                <a:gd name="connsiteY7" fmla="*/ 105484 h 308386"/>
                <a:gd name="connsiteX0" fmla="*/ 0 w 5366194"/>
                <a:gd name="connsiteY0" fmla="*/ 105484 h 308386"/>
                <a:gd name="connsiteX1" fmla="*/ 4870423 w 5366194"/>
                <a:gd name="connsiteY1" fmla="*/ 105484 h 308386"/>
                <a:gd name="connsiteX2" fmla="*/ 4870424 w 5366194"/>
                <a:gd name="connsiteY2" fmla="*/ 0 h 308386"/>
                <a:gd name="connsiteX3" fmla="*/ 5366194 w 5366194"/>
                <a:gd name="connsiteY3" fmla="*/ 151204 h 308386"/>
                <a:gd name="connsiteX4" fmla="*/ 4882377 w 5366194"/>
                <a:gd name="connsiteY4" fmla="*/ 308386 h 308386"/>
                <a:gd name="connsiteX5" fmla="*/ 4876400 w 5366194"/>
                <a:gd name="connsiteY5" fmla="*/ 196924 h 308386"/>
                <a:gd name="connsiteX6" fmla="*/ 0 w 5366194"/>
                <a:gd name="connsiteY6" fmla="*/ 196924 h 308386"/>
                <a:gd name="connsiteX7" fmla="*/ 0 w 5366194"/>
                <a:gd name="connsiteY7" fmla="*/ 105484 h 308386"/>
                <a:gd name="connsiteX0" fmla="*/ 0 w 5284308"/>
                <a:gd name="connsiteY0" fmla="*/ 105484 h 308386"/>
                <a:gd name="connsiteX1" fmla="*/ 4870423 w 5284308"/>
                <a:gd name="connsiteY1" fmla="*/ 105484 h 308386"/>
                <a:gd name="connsiteX2" fmla="*/ 4870424 w 5284308"/>
                <a:gd name="connsiteY2" fmla="*/ 0 h 308386"/>
                <a:gd name="connsiteX3" fmla="*/ 5284308 w 5284308"/>
                <a:gd name="connsiteY3" fmla="*/ 151204 h 308386"/>
                <a:gd name="connsiteX4" fmla="*/ 4882377 w 5284308"/>
                <a:gd name="connsiteY4" fmla="*/ 308386 h 308386"/>
                <a:gd name="connsiteX5" fmla="*/ 4876400 w 5284308"/>
                <a:gd name="connsiteY5" fmla="*/ 196924 h 308386"/>
                <a:gd name="connsiteX6" fmla="*/ 0 w 5284308"/>
                <a:gd name="connsiteY6" fmla="*/ 196924 h 308386"/>
                <a:gd name="connsiteX7" fmla="*/ 0 w 5284308"/>
                <a:gd name="connsiteY7" fmla="*/ 105484 h 308386"/>
                <a:gd name="connsiteX0" fmla="*/ 0 w 5229717"/>
                <a:gd name="connsiteY0" fmla="*/ 105484 h 308386"/>
                <a:gd name="connsiteX1" fmla="*/ 4870423 w 5229717"/>
                <a:gd name="connsiteY1" fmla="*/ 105484 h 308386"/>
                <a:gd name="connsiteX2" fmla="*/ 4870424 w 5229717"/>
                <a:gd name="connsiteY2" fmla="*/ 0 h 308386"/>
                <a:gd name="connsiteX3" fmla="*/ 5229717 w 5229717"/>
                <a:gd name="connsiteY3" fmla="*/ 164852 h 308386"/>
                <a:gd name="connsiteX4" fmla="*/ 4882377 w 5229717"/>
                <a:gd name="connsiteY4" fmla="*/ 308386 h 308386"/>
                <a:gd name="connsiteX5" fmla="*/ 4876400 w 5229717"/>
                <a:gd name="connsiteY5" fmla="*/ 196924 h 308386"/>
                <a:gd name="connsiteX6" fmla="*/ 0 w 5229717"/>
                <a:gd name="connsiteY6" fmla="*/ 196924 h 308386"/>
                <a:gd name="connsiteX7" fmla="*/ 0 w 5229717"/>
                <a:gd name="connsiteY7" fmla="*/ 105484 h 308386"/>
                <a:gd name="connsiteX0" fmla="*/ 0 w 5643133"/>
                <a:gd name="connsiteY0" fmla="*/ 105484 h 308386"/>
                <a:gd name="connsiteX1" fmla="*/ 4870423 w 5643133"/>
                <a:gd name="connsiteY1" fmla="*/ 105484 h 308386"/>
                <a:gd name="connsiteX2" fmla="*/ 4870424 w 5643133"/>
                <a:gd name="connsiteY2" fmla="*/ 0 h 308386"/>
                <a:gd name="connsiteX3" fmla="*/ 5643133 w 5643133"/>
                <a:gd name="connsiteY3" fmla="*/ 164852 h 308386"/>
                <a:gd name="connsiteX4" fmla="*/ 4882377 w 5643133"/>
                <a:gd name="connsiteY4" fmla="*/ 308386 h 308386"/>
                <a:gd name="connsiteX5" fmla="*/ 4876400 w 5643133"/>
                <a:gd name="connsiteY5" fmla="*/ 196924 h 308386"/>
                <a:gd name="connsiteX6" fmla="*/ 0 w 5643133"/>
                <a:gd name="connsiteY6" fmla="*/ 196924 h 308386"/>
                <a:gd name="connsiteX7" fmla="*/ 0 w 5643133"/>
                <a:gd name="connsiteY7" fmla="*/ 105484 h 308386"/>
                <a:gd name="connsiteX0" fmla="*/ 0 w 5870514"/>
                <a:gd name="connsiteY0" fmla="*/ 105484 h 308386"/>
                <a:gd name="connsiteX1" fmla="*/ 4870423 w 5870514"/>
                <a:gd name="connsiteY1" fmla="*/ 105484 h 308386"/>
                <a:gd name="connsiteX2" fmla="*/ 4870424 w 5870514"/>
                <a:gd name="connsiteY2" fmla="*/ 0 h 308386"/>
                <a:gd name="connsiteX3" fmla="*/ 5870514 w 5870514"/>
                <a:gd name="connsiteY3" fmla="*/ 172803 h 308386"/>
                <a:gd name="connsiteX4" fmla="*/ 4882377 w 5870514"/>
                <a:gd name="connsiteY4" fmla="*/ 308386 h 308386"/>
                <a:gd name="connsiteX5" fmla="*/ 4876400 w 5870514"/>
                <a:gd name="connsiteY5" fmla="*/ 196924 h 308386"/>
                <a:gd name="connsiteX6" fmla="*/ 0 w 5870514"/>
                <a:gd name="connsiteY6" fmla="*/ 196924 h 308386"/>
                <a:gd name="connsiteX7" fmla="*/ 0 w 5870514"/>
                <a:gd name="connsiteY7" fmla="*/ 105484 h 30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0514" h="308386">
                  <a:moveTo>
                    <a:pt x="0" y="105484"/>
                  </a:moveTo>
                  <a:lnTo>
                    <a:pt x="4870423" y="105484"/>
                  </a:lnTo>
                  <a:cubicBezTo>
                    <a:pt x="4870423" y="70323"/>
                    <a:pt x="4870424" y="35161"/>
                    <a:pt x="4870424" y="0"/>
                  </a:cubicBezTo>
                  <a:lnTo>
                    <a:pt x="5870514" y="172803"/>
                  </a:lnTo>
                  <a:lnTo>
                    <a:pt x="4882377" y="308386"/>
                  </a:lnTo>
                  <a:lnTo>
                    <a:pt x="4876400" y="196924"/>
                  </a:lnTo>
                  <a:lnTo>
                    <a:pt x="0" y="196924"/>
                  </a:lnTo>
                  <a:lnTo>
                    <a:pt x="0" y="105484"/>
                  </a:lnTo>
                  <a:close/>
                </a:path>
              </a:pathLst>
            </a:cu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9900"/>
                </a:solidFill>
              </a:endParaRPr>
            </a:p>
          </p:txBody>
        </p:sp>
        <p:sp>
          <p:nvSpPr>
            <p:cNvPr id="58" name="TextBox 57"/>
            <p:cNvSpPr txBox="1"/>
            <p:nvPr/>
          </p:nvSpPr>
          <p:spPr>
            <a:xfrm>
              <a:off x="1690820" y="5672851"/>
              <a:ext cx="1584235" cy="307777"/>
            </a:xfrm>
            <a:prstGeom prst="rect">
              <a:avLst/>
            </a:prstGeom>
            <a:noFill/>
          </p:spPr>
          <p:txBody>
            <a:bodyPr wrap="square" rtlCol="0">
              <a:spAutoFit/>
            </a:bodyPr>
            <a:lstStyle/>
            <a:p>
              <a:r>
                <a:rPr lang="en-US" b="1" i="1" dirty="0">
                  <a:latin typeface="HelveticaNeueLT Std Lt"/>
                  <a:cs typeface="HelveticaNeueLT Std Lt"/>
                </a:rPr>
                <a:t>LNG efficacy</a:t>
              </a:r>
            </a:p>
          </p:txBody>
        </p:sp>
      </p:grpSp>
      <p:grpSp>
        <p:nvGrpSpPr>
          <p:cNvPr id="60" name="Group 59"/>
          <p:cNvGrpSpPr/>
          <p:nvPr/>
        </p:nvGrpSpPr>
        <p:grpSpPr>
          <a:xfrm>
            <a:off x="3270438" y="3540507"/>
            <a:ext cx="4016719" cy="532065"/>
            <a:chOff x="1705748" y="5226462"/>
            <a:chExt cx="2765609" cy="532065"/>
          </a:xfrm>
        </p:grpSpPr>
        <p:sp>
          <p:nvSpPr>
            <p:cNvPr id="55" name="Right Arrow 51"/>
            <p:cNvSpPr>
              <a:spLocks/>
            </p:cNvSpPr>
            <p:nvPr/>
          </p:nvSpPr>
          <p:spPr>
            <a:xfrm>
              <a:off x="1705748" y="5447631"/>
              <a:ext cx="2485599" cy="310896"/>
            </a:xfrm>
            <a:custGeom>
              <a:avLst/>
              <a:gdLst>
                <a:gd name="connsiteX0" fmla="*/ 0 w 5366194"/>
                <a:gd name="connsiteY0" fmla="*/ 45720 h 182880"/>
                <a:gd name="connsiteX1" fmla="*/ 5169247 w 5366194"/>
                <a:gd name="connsiteY1" fmla="*/ 45720 h 182880"/>
                <a:gd name="connsiteX2" fmla="*/ 5169247 w 5366194"/>
                <a:gd name="connsiteY2" fmla="*/ 0 h 182880"/>
                <a:gd name="connsiteX3" fmla="*/ 5366194 w 5366194"/>
                <a:gd name="connsiteY3" fmla="*/ 91440 h 182880"/>
                <a:gd name="connsiteX4" fmla="*/ 5169247 w 5366194"/>
                <a:gd name="connsiteY4" fmla="*/ 182880 h 182880"/>
                <a:gd name="connsiteX5" fmla="*/ 5169247 w 5366194"/>
                <a:gd name="connsiteY5" fmla="*/ 137160 h 182880"/>
                <a:gd name="connsiteX6" fmla="*/ 0 w 5366194"/>
                <a:gd name="connsiteY6" fmla="*/ 137160 h 182880"/>
                <a:gd name="connsiteX7" fmla="*/ 0 w 5366194"/>
                <a:gd name="connsiteY7" fmla="*/ 45720 h 182880"/>
                <a:gd name="connsiteX0" fmla="*/ 0 w 5366194"/>
                <a:gd name="connsiteY0" fmla="*/ 45720 h 182880"/>
                <a:gd name="connsiteX1" fmla="*/ 4870423 w 5366194"/>
                <a:gd name="connsiteY1" fmla="*/ 45720 h 182880"/>
                <a:gd name="connsiteX2" fmla="*/ 5169247 w 5366194"/>
                <a:gd name="connsiteY2" fmla="*/ 0 h 182880"/>
                <a:gd name="connsiteX3" fmla="*/ 5366194 w 5366194"/>
                <a:gd name="connsiteY3" fmla="*/ 91440 h 182880"/>
                <a:gd name="connsiteX4" fmla="*/ 5169247 w 5366194"/>
                <a:gd name="connsiteY4" fmla="*/ 182880 h 182880"/>
                <a:gd name="connsiteX5" fmla="*/ 5169247 w 5366194"/>
                <a:gd name="connsiteY5" fmla="*/ 137160 h 182880"/>
                <a:gd name="connsiteX6" fmla="*/ 0 w 5366194"/>
                <a:gd name="connsiteY6" fmla="*/ 137160 h 182880"/>
                <a:gd name="connsiteX7" fmla="*/ 0 w 5366194"/>
                <a:gd name="connsiteY7" fmla="*/ 45720 h 182880"/>
                <a:gd name="connsiteX0" fmla="*/ 0 w 5366194"/>
                <a:gd name="connsiteY0" fmla="*/ 105484 h 242644"/>
                <a:gd name="connsiteX1" fmla="*/ 4870423 w 5366194"/>
                <a:gd name="connsiteY1" fmla="*/ 105484 h 242644"/>
                <a:gd name="connsiteX2" fmla="*/ 4870424 w 5366194"/>
                <a:gd name="connsiteY2" fmla="*/ 0 h 242644"/>
                <a:gd name="connsiteX3" fmla="*/ 5366194 w 5366194"/>
                <a:gd name="connsiteY3" fmla="*/ 151204 h 242644"/>
                <a:gd name="connsiteX4" fmla="*/ 5169247 w 5366194"/>
                <a:gd name="connsiteY4" fmla="*/ 242644 h 242644"/>
                <a:gd name="connsiteX5" fmla="*/ 5169247 w 5366194"/>
                <a:gd name="connsiteY5" fmla="*/ 196924 h 242644"/>
                <a:gd name="connsiteX6" fmla="*/ 0 w 5366194"/>
                <a:gd name="connsiteY6" fmla="*/ 196924 h 242644"/>
                <a:gd name="connsiteX7" fmla="*/ 0 w 5366194"/>
                <a:gd name="connsiteY7" fmla="*/ 105484 h 242644"/>
                <a:gd name="connsiteX0" fmla="*/ 0 w 5366194"/>
                <a:gd name="connsiteY0" fmla="*/ 105484 h 242644"/>
                <a:gd name="connsiteX1" fmla="*/ 4870423 w 5366194"/>
                <a:gd name="connsiteY1" fmla="*/ 105484 h 242644"/>
                <a:gd name="connsiteX2" fmla="*/ 4870424 w 5366194"/>
                <a:gd name="connsiteY2" fmla="*/ 0 h 242644"/>
                <a:gd name="connsiteX3" fmla="*/ 5366194 w 5366194"/>
                <a:gd name="connsiteY3" fmla="*/ 151204 h 242644"/>
                <a:gd name="connsiteX4" fmla="*/ 5169247 w 5366194"/>
                <a:gd name="connsiteY4" fmla="*/ 242644 h 242644"/>
                <a:gd name="connsiteX5" fmla="*/ 4870423 w 5366194"/>
                <a:gd name="connsiteY5" fmla="*/ 196924 h 242644"/>
                <a:gd name="connsiteX6" fmla="*/ 0 w 5366194"/>
                <a:gd name="connsiteY6" fmla="*/ 196924 h 242644"/>
                <a:gd name="connsiteX7" fmla="*/ 0 w 5366194"/>
                <a:gd name="connsiteY7" fmla="*/ 105484 h 242644"/>
                <a:gd name="connsiteX0" fmla="*/ 0 w 5366194"/>
                <a:gd name="connsiteY0" fmla="*/ 105484 h 284479"/>
                <a:gd name="connsiteX1" fmla="*/ 4870423 w 5366194"/>
                <a:gd name="connsiteY1" fmla="*/ 105484 h 284479"/>
                <a:gd name="connsiteX2" fmla="*/ 4870424 w 5366194"/>
                <a:gd name="connsiteY2" fmla="*/ 0 h 284479"/>
                <a:gd name="connsiteX3" fmla="*/ 5366194 w 5366194"/>
                <a:gd name="connsiteY3" fmla="*/ 151204 h 284479"/>
                <a:gd name="connsiteX4" fmla="*/ 4882376 w 5366194"/>
                <a:gd name="connsiteY4" fmla="*/ 284479 h 284479"/>
                <a:gd name="connsiteX5" fmla="*/ 4870423 w 5366194"/>
                <a:gd name="connsiteY5" fmla="*/ 196924 h 284479"/>
                <a:gd name="connsiteX6" fmla="*/ 0 w 5366194"/>
                <a:gd name="connsiteY6" fmla="*/ 196924 h 284479"/>
                <a:gd name="connsiteX7" fmla="*/ 0 w 5366194"/>
                <a:gd name="connsiteY7" fmla="*/ 105484 h 284479"/>
                <a:gd name="connsiteX0" fmla="*/ 0 w 5366194"/>
                <a:gd name="connsiteY0" fmla="*/ 105484 h 284479"/>
                <a:gd name="connsiteX1" fmla="*/ 4870423 w 5366194"/>
                <a:gd name="connsiteY1" fmla="*/ 105484 h 284479"/>
                <a:gd name="connsiteX2" fmla="*/ 4870424 w 5366194"/>
                <a:gd name="connsiteY2" fmla="*/ 0 h 284479"/>
                <a:gd name="connsiteX3" fmla="*/ 5366194 w 5366194"/>
                <a:gd name="connsiteY3" fmla="*/ 151204 h 284479"/>
                <a:gd name="connsiteX4" fmla="*/ 4858470 w 5366194"/>
                <a:gd name="connsiteY4" fmla="*/ 284479 h 284479"/>
                <a:gd name="connsiteX5" fmla="*/ 4870423 w 5366194"/>
                <a:gd name="connsiteY5" fmla="*/ 196924 h 284479"/>
                <a:gd name="connsiteX6" fmla="*/ 0 w 5366194"/>
                <a:gd name="connsiteY6" fmla="*/ 196924 h 284479"/>
                <a:gd name="connsiteX7" fmla="*/ 0 w 5366194"/>
                <a:gd name="connsiteY7" fmla="*/ 105484 h 284479"/>
                <a:gd name="connsiteX0" fmla="*/ 0 w 5366194"/>
                <a:gd name="connsiteY0" fmla="*/ 105484 h 284479"/>
                <a:gd name="connsiteX1" fmla="*/ 4870423 w 5366194"/>
                <a:gd name="connsiteY1" fmla="*/ 105484 h 284479"/>
                <a:gd name="connsiteX2" fmla="*/ 4870424 w 5366194"/>
                <a:gd name="connsiteY2" fmla="*/ 0 h 284479"/>
                <a:gd name="connsiteX3" fmla="*/ 5366194 w 5366194"/>
                <a:gd name="connsiteY3" fmla="*/ 151204 h 284479"/>
                <a:gd name="connsiteX4" fmla="*/ 4864447 w 5366194"/>
                <a:gd name="connsiteY4" fmla="*/ 284479 h 284479"/>
                <a:gd name="connsiteX5" fmla="*/ 4870423 w 5366194"/>
                <a:gd name="connsiteY5" fmla="*/ 196924 h 284479"/>
                <a:gd name="connsiteX6" fmla="*/ 0 w 5366194"/>
                <a:gd name="connsiteY6" fmla="*/ 196924 h 284479"/>
                <a:gd name="connsiteX7" fmla="*/ 0 w 5366194"/>
                <a:gd name="connsiteY7" fmla="*/ 105484 h 284479"/>
                <a:gd name="connsiteX0" fmla="*/ 0 w 5366194"/>
                <a:gd name="connsiteY0" fmla="*/ 105484 h 284479"/>
                <a:gd name="connsiteX1" fmla="*/ 4870423 w 5366194"/>
                <a:gd name="connsiteY1" fmla="*/ 105484 h 284479"/>
                <a:gd name="connsiteX2" fmla="*/ 4870424 w 5366194"/>
                <a:gd name="connsiteY2" fmla="*/ 0 h 284479"/>
                <a:gd name="connsiteX3" fmla="*/ 5366194 w 5366194"/>
                <a:gd name="connsiteY3" fmla="*/ 151204 h 284479"/>
                <a:gd name="connsiteX4" fmla="*/ 4876400 w 5366194"/>
                <a:gd name="connsiteY4" fmla="*/ 284479 h 284479"/>
                <a:gd name="connsiteX5" fmla="*/ 4870423 w 5366194"/>
                <a:gd name="connsiteY5" fmla="*/ 196924 h 284479"/>
                <a:gd name="connsiteX6" fmla="*/ 0 w 5366194"/>
                <a:gd name="connsiteY6" fmla="*/ 196924 h 284479"/>
                <a:gd name="connsiteX7" fmla="*/ 0 w 5366194"/>
                <a:gd name="connsiteY7" fmla="*/ 105484 h 284479"/>
                <a:gd name="connsiteX0" fmla="*/ 0 w 5366194"/>
                <a:gd name="connsiteY0" fmla="*/ 105484 h 302409"/>
                <a:gd name="connsiteX1" fmla="*/ 4870423 w 5366194"/>
                <a:gd name="connsiteY1" fmla="*/ 105484 h 302409"/>
                <a:gd name="connsiteX2" fmla="*/ 4870424 w 5366194"/>
                <a:gd name="connsiteY2" fmla="*/ 0 h 302409"/>
                <a:gd name="connsiteX3" fmla="*/ 5366194 w 5366194"/>
                <a:gd name="connsiteY3" fmla="*/ 151204 h 302409"/>
                <a:gd name="connsiteX4" fmla="*/ 4864447 w 5366194"/>
                <a:gd name="connsiteY4" fmla="*/ 302409 h 302409"/>
                <a:gd name="connsiteX5" fmla="*/ 4870423 w 5366194"/>
                <a:gd name="connsiteY5" fmla="*/ 196924 h 302409"/>
                <a:gd name="connsiteX6" fmla="*/ 0 w 5366194"/>
                <a:gd name="connsiteY6" fmla="*/ 196924 h 302409"/>
                <a:gd name="connsiteX7" fmla="*/ 0 w 5366194"/>
                <a:gd name="connsiteY7" fmla="*/ 105484 h 302409"/>
                <a:gd name="connsiteX0" fmla="*/ 0 w 5366194"/>
                <a:gd name="connsiteY0" fmla="*/ 105484 h 308386"/>
                <a:gd name="connsiteX1" fmla="*/ 4870423 w 5366194"/>
                <a:gd name="connsiteY1" fmla="*/ 105484 h 308386"/>
                <a:gd name="connsiteX2" fmla="*/ 4870424 w 5366194"/>
                <a:gd name="connsiteY2" fmla="*/ 0 h 308386"/>
                <a:gd name="connsiteX3" fmla="*/ 5366194 w 5366194"/>
                <a:gd name="connsiteY3" fmla="*/ 151204 h 308386"/>
                <a:gd name="connsiteX4" fmla="*/ 4882377 w 5366194"/>
                <a:gd name="connsiteY4" fmla="*/ 308386 h 308386"/>
                <a:gd name="connsiteX5" fmla="*/ 4870423 w 5366194"/>
                <a:gd name="connsiteY5" fmla="*/ 196924 h 308386"/>
                <a:gd name="connsiteX6" fmla="*/ 0 w 5366194"/>
                <a:gd name="connsiteY6" fmla="*/ 196924 h 308386"/>
                <a:gd name="connsiteX7" fmla="*/ 0 w 5366194"/>
                <a:gd name="connsiteY7" fmla="*/ 105484 h 308386"/>
                <a:gd name="connsiteX0" fmla="*/ 0 w 5366194"/>
                <a:gd name="connsiteY0" fmla="*/ 105484 h 308386"/>
                <a:gd name="connsiteX1" fmla="*/ 4870423 w 5366194"/>
                <a:gd name="connsiteY1" fmla="*/ 105484 h 308386"/>
                <a:gd name="connsiteX2" fmla="*/ 4870424 w 5366194"/>
                <a:gd name="connsiteY2" fmla="*/ 0 h 308386"/>
                <a:gd name="connsiteX3" fmla="*/ 5366194 w 5366194"/>
                <a:gd name="connsiteY3" fmla="*/ 151204 h 308386"/>
                <a:gd name="connsiteX4" fmla="*/ 4882377 w 5366194"/>
                <a:gd name="connsiteY4" fmla="*/ 308386 h 308386"/>
                <a:gd name="connsiteX5" fmla="*/ 4876400 w 5366194"/>
                <a:gd name="connsiteY5" fmla="*/ 196924 h 308386"/>
                <a:gd name="connsiteX6" fmla="*/ 0 w 5366194"/>
                <a:gd name="connsiteY6" fmla="*/ 196924 h 308386"/>
                <a:gd name="connsiteX7" fmla="*/ 0 w 5366194"/>
                <a:gd name="connsiteY7" fmla="*/ 105484 h 308386"/>
                <a:gd name="connsiteX0" fmla="*/ 0 w 5366194"/>
                <a:gd name="connsiteY0" fmla="*/ 105484 h 308386"/>
                <a:gd name="connsiteX1" fmla="*/ 4870423 w 5366194"/>
                <a:gd name="connsiteY1" fmla="*/ 105484 h 308386"/>
                <a:gd name="connsiteX2" fmla="*/ 4870424 w 5366194"/>
                <a:gd name="connsiteY2" fmla="*/ 0 h 308386"/>
                <a:gd name="connsiteX3" fmla="*/ 5366194 w 5366194"/>
                <a:gd name="connsiteY3" fmla="*/ 151204 h 308386"/>
                <a:gd name="connsiteX4" fmla="*/ 4870424 w 5366194"/>
                <a:gd name="connsiteY4" fmla="*/ 308386 h 308386"/>
                <a:gd name="connsiteX5" fmla="*/ 4876400 w 5366194"/>
                <a:gd name="connsiteY5" fmla="*/ 196924 h 308386"/>
                <a:gd name="connsiteX6" fmla="*/ 0 w 5366194"/>
                <a:gd name="connsiteY6" fmla="*/ 196924 h 308386"/>
                <a:gd name="connsiteX7" fmla="*/ 0 w 5366194"/>
                <a:gd name="connsiteY7" fmla="*/ 105484 h 308386"/>
                <a:gd name="connsiteX0" fmla="*/ 0 w 5366194"/>
                <a:gd name="connsiteY0" fmla="*/ 105484 h 308386"/>
                <a:gd name="connsiteX1" fmla="*/ 4870423 w 5366194"/>
                <a:gd name="connsiteY1" fmla="*/ 105484 h 308386"/>
                <a:gd name="connsiteX2" fmla="*/ 4870424 w 5366194"/>
                <a:gd name="connsiteY2" fmla="*/ 0 h 308386"/>
                <a:gd name="connsiteX3" fmla="*/ 5366194 w 5366194"/>
                <a:gd name="connsiteY3" fmla="*/ 151204 h 308386"/>
                <a:gd name="connsiteX4" fmla="*/ 4882377 w 5366194"/>
                <a:gd name="connsiteY4" fmla="*/ 308386 h 308386"/>
                <a:gd name="connsiteX5" fmla="*/ 4876400 w 5366194"/>
                <a:gd name="connsiteY5" fmla="*/ 196924 h 308386"/>
                <a:gd name="connsiteX6" fmla="*/ 0 w 5366194"/>
                <a:gd name="connsiteY6" fmla="*/ 196924 h 308386"/>
                <a:gd name="connsiteX7" fmla="*/ 0 w 5366194"/>
                <a:gd name="connsiteY7" fmla="*/ 105484 h 308386"/>
                <a:gd name="connsiteX0" fmla="*/ 0 w 5284308"/>
                <a:gd name="connsiteY0" fmla="*/ 105484 h 308386"/>
                <a:gd name="connsiteX1" fmla="*/ 4870423 w 5284308"/>
                <a:gd name="connsiteY1" fmla="*/ 105484 h 308386"/>
                <a:gd name="connsiteX2" fmla="*/ 4870424 w 5284308"/>
                <a:gd name="connsiteY2" fmla="*/ 0 h 308386"/>
                <a:gd name="connsiteX3" fmla="*/ 5284308 w 5284308"/>
                <a:gd name="connsiteY3" fmla="*/ 151204 h 308386"/>
                <a:gd name="connsiteX4" fmla="*/ 4882377 w 5284308"/>
                <a:gd name="connsiteY4" fmla="*/ 308386 h 308386"/>
                <a:gd name="connsiteX5" fmla="*/ 4876400 w 5284308"/>
                <a:gd name="connsiteY5" fmla="*/ 196924 h 308386"/>
                <a:gd name="connsiteX6" fmla="*/ 0 w 5284308"/>
                <a:gd name="connsiteY6" fmla="*/ 196924 h 308386"/>
                <a:gd name="connsiteX7" fmla="*/ 0 w 5284308"/>
                <a:gd name="connsiteY7" fmla="*/ 105484 h 308386"/>
                <a:gd name="connsiteX0" fmla="*/ 0 w 5229717"/>
                <a:gd name="connsiteY0" fmla="*/ 105484 h 308386"/>
                <a:gd name="connsiteX1" fmla="*/ 4870423 w 5229717"/>
                <a:gd name="connsiteY1" fmla="*/ 105484 h 308386"/>
                <a:gd name="connsiteX2" fmla="*/ 4870424 w 5229717"/>
                <a:gd name="connsiteY2" fmla="*/ 0 h 308386"/>
                <a:gd name="connsiteX3" fmla="*/ 5229717 w 5229717"/>
                <a:gd name="connsiteY3" fmla="*/ 164852 h 308386"/>
                <a:gd name="connsiteX4" fmla="*/ 4882377 w 5229717"/>
                <a:gd name="connsiteY4" fmla="*/ 308386 h 308386"/>
                <a:gd name="connsiteX5" fmla="*/ 4876400 w 5229717"/>
                <a:gd name="connsiteY5" fmla="*/ 196924 h 308386"/>
                <a:gd name="connsiteX6" fmla="*/ 0 w 5229717"/>
                <a:gd name="connsiteY6" fmla="*/ 196924 h 308386"/>
                <a:gd name="connsiteX7" fmla="*/ 0 w 5229717"/>
                <a:gd name="connsiteY7" fmla="*/ 105484 h 308386"/>
                <a:gd name="connsiteX0" fmla="*/ 0 w 5359648"/>
                <a:gd name="connsiteY0" fmla="*/ 105484 h 308386"/>
                <a:gd name="connsiteX1" fmla="*/ 4870423 w 5359648"/>
                <a:gd name="connsiteY1" fmla="*/ 105484 h 308386"/>
                <a:gd name="connsiteX2" fmla="*/ 4870424 w 5359648"/>
                <a:gd name="connsiteY2" fmla="*/ 0 h 308386"/>
                <a:gd name="connsiteX3" fmla="*/ 5359648 w 5359648"/>
                <a:gd name="connsiteY3" fmla="*/ 164852 h 308386"/>
                <a:gd name="connsiteX4" fmla="*/ 4882377 w 5359648"/>
                <a:gd name="connsiteY4" fmla="*/ 308386 h 308386"/>
                <a:gd name="connsiteX5" fmla="*/ 4876400 w 5359648"/>
                <a:gd name="connsiteY5" fmla="*/ 196924 h 308386"/>
                <a:gd name="connsiteX6" fmla="*/ 0 w 5359648"/>
                <a:gd name="connsiteY6" fmla="*/ 196924 h 308386"/>
                <a:gd name="connsiteX7" fmla="*/ 0 w 5359648"/>
                <a:gd name="connsiteY7" fmla="*/ 105484 h 308386"/>
                <a:gd name="connsiteX0" fmla="*/ 0 w 5424614"/>
                <a:gd name="connsiteY0" fmla="*/ 105484 h 308386"/>
                <a:gd name="connsiteX1" fmla="*/ 4870423 w 5424614"/>
                <a:gd name="connsiteY1" fmla="*/ 105484 h 308386"/>
                <a:gd name="connsiteX2" fmla="*/ 4870424 w 5424614"/>
                <a:gd name="connsiteY2" fmla="*/ 0 h 308386"/>
                <a:gd name="connsiteX3" fmla="*/ 5424614 w 5424614"/>
                <a:gd name="connsiteY3" fmla="*/ 157211 h 308386"/>
                <a:gd name="connsiteX4" fmla="*/ 4882377 w 5424614"/>
                <a:gd name="connsiteY4" fmla="*/ 308386 h 308386"/>
                <a:gd name="connsiteX5" fmla="*/ 4876400 w 5424614"/>
                <a:gd name="connsiteY5" fmla="*/ 196924 h 308386"/>
                <a:gd name="connsiteX6" fmla="*/ 0 w 5424614"/>
                <a:gd name="connsiteY6" fmla="*/ 196924 h 308386"/>
                <a:gd name="connsiteX7" fmla="*/ 0 w 5424614"/>
                <a:gd name="connsiteY7" fmla="*/ 105484 h 30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4614" h="308386">
                  <a:moveTo>
                    <a:pt x="0" y="105484"/>
                  </a:moveTo>
                  <a:lnTo>
                    <a:pt x="4870423" y="105484"/>
                  </a:lnTo>
                  <a:cubicBezTo>
                    <a:pt x="4870423" y="70323"/>
                    <a:pt x="4870424" y="35161"/>
                    <a:pt x="4870424" y="0"/>
                  </a:cubicBezTo>
                  <a:lnTo>
                    <a:pt x="5424614" y="157211"/>
                  </a:lnTo>
                  <a:lnTo>
                    <a:pt x="4882377" y="308386"/>
                  </a:lnTo>
                  <a:lnTo>
                    <a:pt x="4876400" y="196924"/>
                  </a:lnTo>
                  <a:lnTo>
                    <a:pt x="0" y="196924"/>
                  </a:lnTo>
                  <a:lnTo>
                    <a:pt x="0" y="105484"/>
                  </a:lnTo>
                  <a:close/>
                </a:path>
              </a:pathLst>
            </a:cu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TextBox 58"/>
            <p:cNvSpPr txBox="1"/>
            <p:nvPr/>
          </p:nvSpPr>
          <p:spPr>
            <a:xfrm>
              <a:off x="2887122" y="5226462"/>
              <a:ext cx="1584235" cy="307777"/>
            </a:xfrm>
            <a:prstGeom prst="rect">
              <a:avLst/>
            </a:prstGeom>
            <a:noFill/>
          </p:spPr>
          <p:txBody>
            <a:bodyPr wrap="square" rtlCol="0">
              <a:spAutoFit/>
            </a:bodyPr>
            <a:lstStyle/>
            <a:p>
              <a:r>
                <a:rPr lang="en-US" b="1" i="1" dirty="0">
                  <a:latin typeface="HelveticaNeueLT Std Lt"/>
                  <a:cs typeface="HelveticaNeueLT Std Lt"/>
                </a:rPr>
                <a:t>UPA efficacy</a:t>
              </a:r>
            </a:p>
          </p:txBody>
        </p:sp>
      </p:grpSp>
      <p:sp>
        <p:nvSpPr>
          <p:cNvPr id="63" name="Rectangle 62"/>
          <p:cNvSpPr/>
          <p:nvPr/>
        </p:nvSpPr>
        <p:spPr>
          <a:xfrm>
            <a:off x="3251270" y="2493903"/>
            <a:ext cx="5515903" cy="4141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9" name="Group 48"/>
          <p:cNvGrpSpPr/>
          <p:nvPr/>
        </p:nvGrpSpPr>
        <p:grpSpPr>
          <a:xfrm>
            <a:off x="3214821" y="2491934"/>
            <a:ext cx="5588799" cy="424104"/>
            <a:chOff x="1581759" y="4353636"/>
            <a:chExt cx="5601153" cy="424104"/>
          </a:xfrm>
        </p:grpSpPr>
        <p:sp>
          <p:nvSpPr>
            <p:cNvPr id="43" name="Pentagon 42"/>
            <p:cNvSpPr/>
            <p:nvPr/>
          </p:nvSpPr>
          <p:spPr>
            <a:xfrm>
              <a:off x="1581759" y="4353637"/>
              <a:ext cx="2048208" cy="424103"/>
            </a:xfrm>
            <a:prstGeom prst="homePlate">
              <a:avLst/>
            </a:prstGeom>
            <a:solidFill>
              <a:srgbClr val="764694"/>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1600" b="1" dirty="0">
                  <a:solidFill>
                    <a:schemeClr val="bg1"/>
                  </a:solidFill>
                </a:rPr>
                <a:t>Healthy weight</a:t>
              </a:r>
            </a:p>
          </p:txBody>
        </p:sp>
        <p:sp>
          <p:nvSpPr>
            <p:cNvPr id="44" name="Chevron 43"/>
            <p:cNvSpPr/>
            <p:nvPr/>
          </p:nvSpPr>
          <p:spPr>
            <a:xfrm>
              <a:off x="3466529" y="4353637"/>
              <a:ext cx="2011680" cy="424103"/>
            </a:xfrm>
            <a:prstGeom prst="chevron">
              <a:avLst/>
            </a:prstGeom>
            <a:solidFill>
              <a:srgbClr val="615FA9"/>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1600" b="1" dirty="0">
                  <a:solidFill>
                    <a:schemeClr val="bg1"/>
                  </a:solidFill>
                </a:rPr>
                <a:t>Overweight</a:t>
              </a:r>
            </a:p>
          </p:txBody>
        </p:sp>
        <p:sp>
          <p:nvSpPr>
            <p:cNvPr id="47" name="Chevron 46"/>
            <p:cNvSpPr/>
            <p:nvPr/>
          </p:nvSpPr>
          <p:spPr>
            <a:xfrm>
              <a:off x="5304478" y="4353636"/>
              <a:ext cx="1878434" cy="420624"/>
            </a:xfrm>
            <a:custGeom>
              <a:avLst/>
              <a:gdLst>
                <a:gd name="connsiteX0" fmla="*/ 0 w 1972205"/>
                <a:gd name="connsiteY0" fmla="*/ 0 h 420624"/>
                <a:gd name="connsiteX1" fmla="*/ 1761893 w 1972205"/>
                <a:gd name="connsiteY1" fmla="*/ 0 h 420624"/>
                <a:gd name="connsiteX2" fmla="*/ 1972205 w 1972205"/>
                <a:gd name="connsiteY2" fmla="*/ 210312 h 420624"/>
                <a:gd name="connsiteX3" fmla="*/ 1761893 w 1972205"/>
                <a:gd name="connsiteY3" fmla="*/ 420624 h 420624"/>
                <a:gd name="connsiteX4" fmla="*/ 0 w 1972205"/>
                <a:gd name="connsiteY4" fmla="*/ 420624 h 420624"/>
                <a:gd name="connsiteX5" fmla="*/ 210312 w 1972205"/>
                <a:gd name="connsiteY5" fmla="*/ 210312 h 420624"/>
                <a:gd name="connsiteX6" fmla="*/ 0 w 1972205"/>
                <a:gd name="connsiteY6" fmla="*/ 0 h 420624"/>
                <a:gd name="connsiteX0" fmla="*/ 0 w 1761893"/>
                <a:gd name="connsiteY0" fmla="*/ 0 h 420624"/>
                <a:gd name="connsiteX1" fmla="*/ 1761893 w 1761893"/>
                <a:gd name="connsiteY1" fmla="*/ 0 h 420624"/>
                <a:gd name="connsiteX2" fmla="*/ 1761893 w 1761893"/>
                <a:gd name="connsiteY2" fmla="*/ 420624 h 420624"/>
                <a:gd name="connsiteX3" fmla="*/ 0 w 1761893"/>
                <a:gd name="connsiteY3" fmla="*/ 420624 h 420624"/>
                <a:gd name="connsiteX4" fmla="*/ 210312 w 1761893"/>
                <a:gd name="connsiteY4" fmla="*/ 210312 h 420624"/>
                <a:gd name="connsiteX5" fmla="*/ 0 w 1761893"/>
                <a:gd name="connsiteY5" fmla="*/ 0 h 4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1893" h="420624">
                  <a:moveTo>
                    <a:pt x="0" y="0"/>
                  </a:moveTo>
                  <a:lnTo>
                    <a:pt x="1761893" y="0"/>
                  </a:lnTo>
                  <a:lnTo>
                    <a:pt x="1761893" y="420624"/>
                  </a:lnTo>
                  <a:lnTo>
                    <a:pt x="0" y="420624"/>
                  </a:lnTo>
                  <a:lnTo>
                    <a:pt x="210312" y="210312"/>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1600" b="1" dirty="0">
                  <a:solidFill>
                    <a:schemeClr val="bg1"/>
                  </a:solidFill>
                </a:rPr>
                <a:t>Obese</a:t>
              </a:r>
            </a:p>
          </p:txBody>
        </p:sp>
      </p:grpSp>
      <p:sp>
        <p:nvSpPr>
          <p:cNvPr id="45" name="Rectangle 3"/>
          <p:cNvSpPr txBox="1">
            <a:spLocks noChangeArrowheads="1"/>
          </p:cNvSpPr>
          <p:nvPr/>
        </p:nvSpPr>
        <p:spPr bwMode="auto">
          <a:xfrm>
            <a:off x="3214821" y="5066537"/>
            <a:ext cx="5588799" cy="1050925"/>
          </a:xfrm>
          <a:prstGeom prst="rect">
            <a:avLst/>
          </a:prstGeom>
          <a:noFill/>
          <a:ln w="9525" algn="ctr">
            <a:noFill/>
            <a:miter lim="800000"/>
            <a:headEnd/>
            <a:tailEnd/>
          </a:ln>
        </p:spPr>
        <p:txBody>
          <a:bodyPr/>
          <a:lstStyle/>
          <a:p>
            <a:pPr algn="ctr">
              <a:lnSpc>
                <a:spcPct val="95000"/>
              </a:lnSpc>
              <a:spcBef>
                <a:spcPct val="20000"/>
              </a:spcBef>
              <a:spcAft>
                <a:spcPct val="20000"/>
              </a:spcAft>
              <a:buClr>
                <a:srgbClr val="D14B01"/>
              </a:buClr>
              <a:defRPr/>
            </a:pPr>
            <a:r>
              <a:rPr lang="en-US" sz="2400" b="1" dirty="0">
                <a:latin typeface="Vitesse Book" pitchFamily="50" charset="0"/>
                <a:cs typeface="Arial" charset="0"/>
              </a:rPr>
              <a:t>Copper T IUD remains nearly 100% effective for these patients</a:t>
            </a:r>
            <a:endParaRPr lang="en-US" sz="2400" b="1" dirty="0">
              <a:latin typeface="Vitesse Book" pitchFamily="50" charset="0"/>
            </a:endParaRPr>
          </a:p>
        </p:txBody>
      </p:sp>
      <p:sp>
        <p:nvSpPr>
          <p:cNvPr id="46" name="Text Box 5"/>
          <p:cNvSpPr txBox="1">
            <a:spLocks noChangeArrowheads="1"/>
          </p:cNvSpPr>
          <p:nvPr/>
        </p:nvSpPr>
        <p:spPr bwMode="auto">
          <a:xfrm>
            <a:off x="5615872" y="6288531"/>
            <a:ext cx="4316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ct val="20000"/>
              </a:spcBef>
              <a:spcAft>
                <a:spcPct val="20000"/>
              </a:spcAft>
              <a:buClr>
                <a:srgbClr val="D14B01"/>
              </a:buClr>
              <a:buChar char="•"/>
              <a:defRPr sz="2200" b="1">
                <a:solidFill>
                  <a:schemeClr val="tx1"/>
                </a:solidFill>
                <a:latin typeface="Arial" pitchFamily="34" charset="0"/>
                <a:ea typeface="MS PGothic" pitchFamily="34" charset="-128"/>
              </a:defRPr>
            </a:lvl1pPr>
            <a:lvl2pPr marL="742950" indent="-285750" eaLnBrk="0" hangingPunct="0">
              <a:lnSpc>
                <a:spcPct val="95000"/>
              </a:lnSpc>
              <a:spcBef>
                <a:spcPct val="20000"/>
              </a:spcBef>
              <a:spcAft>
                <a:spcPct val="20000"/>
              </a:spcAft>
              <a:buClr>
                <a:srgbClr val="D14B01"/>
              </a:buClr>
              <a:buChar char="–"/>
              <a:defRPr sz="2000">
                <a:solidFill>
                  <a:schemeClr val="tx1"/>
                </a:solidFill>
                <a:latin typeface="Arial" pitchFamily="34" charset="0"/>
                <a:ea typeface="MS PGothic" pitchFamily="34" charset="-128"/>
              </a:defRPr>
            </a:lvl2pPr>
            <a:lvl3pPr marL="1143000" indent="-228600" eaLnBrk="0" hangingPunct="0">
              <a:lnSpc>
                <a:spcPct val="95000"/>
              </a:lnSpc>
              <a:spcBef>
                <a:spcPct val="20000"/>
              </a:spcBef>
              <a:spcAft>
                <a:spcPct val="20000"/>
              </a:spcAft>
              <a:buClr>
                <a:srgbClr val="88BBBB"/>
              </a:buClr>
              <a:buChar char="•"/>
              <a:defRPr>
                <a:solidFill>
                  <a:schemeClr val="tx1"/>
                </a:solidFill>
                <a:latin typeface="Arial" pitchFamily="34" charset="0"/>
                <a:ea typeface="MS PGothic" pitchFamily="34" charset="-128"/>
              </a:defRPr>
            </a:lvl3pPr>
            <a:lvl4pPr marL="1600200" indent="-228600" eaLnBrk="0" hangingPunct="0">
              <a:lnSpc>
                <a:spcPct val="95000"/>
              </a:lnSpc>
              <a:spcBef>
                <a:spcPct val="20000"/>
              </a:spcBef>
              <a:spcAft>
                <a:spcPct val="20000"/>
              </a:spcAft>
              <a:buClr>
                <a:srgbClr val="88BBBB"/>
              </a:buClr>
              <a:buChar char="–"/>
              <a:defRPr sz="1600">
                <a:solidFill>
                  <a:schemeClr val="tx1"/>
                </a:solidFill>
                <a:latin typeface="Arial" pitchFamily="34" charset="0"/>
                <a:ea typeface="MS PGothic" pitchFamily="34" charset="-128"/>
              </a:defRPr>
            </a:lvl4pPr>
            <a:lvl5pPr marL="2057400" indent="-228600" eaLnBrk="0"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9pPr>
          </a:lstStyle>
          <a:p>
            <a:pPr algn="r" eaLnBrk="1" hangingPunct="1">
              <a:lnSpc>
                <a:spcPct val="100000"/>
              </a:lnSpc>
              <a:spcBef>
                <a:spcPct val="0"/>
              </a:spcBef>
              <a:spcAft>
                <a:spcPct val="0"/>
              </a:spcAft>
              <a:buClrTx/>
              <a:buFontTx/>
              <a:buNone/>
            </a:pPr>
            <a:r>
              <a:rPr lang="en-US" altLang="en-US" sz="1200" b="0" dirty="0" err="1"/>
              <a:t>Glasier</a:t>
            </a:r>
            <a:r>
              <a:rPr lang="en-US" altLang="en-US" sz="1200" b="0" dirty="0"/>
              <a:t> A et al. </a:t>
            </a:r>
            <a:r>
              <a:rPr lang="en-US" altLang="en-US" sz="1200" b="0" i="1" dirty="0"/>
              <a:t>Contraception.</a:t>
            </a:r>
            <a:r>
              <a:rPr lang="en-US" altLang="en-US" sz="1200" b="0" dirty="0"/>
              <a:t> 2011.</a:t>
            </a:r>
          </a:p>
        </p:txBody>
      </p:sp>
      <p:pic>
        <p:nvPicPr>
          <p:cNvPr id="22" name="Picture 21">
            <a:extLst>
              <a:ext uri="{FF2B5EF4-FFF2-40B4-BE49-F238E27FC236}">
                <a16:creationId xmlns:a16="http://schemas.microsoft.com/office/drawing/2014/main" id="{DA5E1820-57E9-416E-ADB8-AA9A72A0E166}"/>
              </a:ext>
            </a:extLst>
          </p:cNvPr>
          <p:cNvPicPr>
            <a:picLocks noChangeAspect="1"/>
          </p:cNvPicPr>
          <p:nvPr/>
        </p:nvPicPr>
        <p:blipFill>
          <a:blip r:embed="rId4"/>
          <a:stretch>
            <a:fillRect/>
          </a:stretch>
        </p:blipFill>
        <p:spPr>
          <a:xfrm>
            <a:off x="11407084" y="6081623"/>
            <a:ext cx="595862" cy="689040"/>
          </a:xfrm>
          <a:prstGeom prst="rect">
            <a:avLst/>
          </a:prstGeom>
        </p:spPr>
      </p:pic>
      <p:pic>
        <p:nvPicPr>
          <p:cNvPr id="23" name="Picture 22">
            <a:extLst>
              <a:ext uri="{FF2B5EF4-FFF2-40B4-BE49-F238E27FC236}">
                <a16:creationId xmlns:a16="http://schemas.microsoft.com/office/drawing/2014/main" id="{FAB29016-05C5-429F-82DF-78F778C64948}"/>
              </a:ext>
            </a:extLst>
          </p:cNvPr>
          <p:cNvPicPr>
            <a:picLocks noChangeAspect="1"/>
          </p:cNvPicPr>
          <p:nvPr/>
        </p:nvPicPr>
        <p:blipFill>
          <a:blip r:embed="rId5"/>
          <a:stretch>
            <a:fillRect/>
          </a:stretch>
        </p:blipFill>
        <p:spPr>
          <a:xfrm>
            <a:off x="0" y="6041371"/>
            <a:ext cx="887104" cy="816630"/>
          </a:xfrm>
          <a:prstGeom prst="rect">
            <a:avLst/>
          </a:prstGeom>
        </p:spPr>
      </p:pic>
    </p:spTree>
    <p:custDataLst>
      <p:tags r:id="rId1"/>
    </p:custDataLst>
    <p:extLst>
      <p:ext uri="{BB962C8B-B14F-4D97-AF65-F5344CB8AC3E}">
        <p14:creationId xmlns:p14="http://schemas.microsoft.com/office/powerpoint/2010/main" val="355955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F4414-E8A2-4701-A25B-F67836F0F43E}"/>
              </a:ext>
            </a:extLst>
          </p:cNvPr>
          <p:cNvSpPr>
            <a:spLocks noGrp="1"/>
          </p:cNvSpPr>
          <p:nvPr>
            <p:ph type="title"/>
          </p:nvPr>
        </p:nvSpPr>
        <p:spPr>
          <a:xfrm>
            <a:off x="904875" y="783527"/>
            <a:ext cx="10382250" cy="854075"/>
          </a:xfrm>
        </p:spPr>
        <p:txBody>
          <a:bodyPr>
            <a:noAutofit/>
          </a:bodyPr>
          <a:lstStyle/>
          <a:p>
            <a:r>
              <a:rPr lang="en-US" sz="2800" dirty="0">
                <a:solidFill>
                  <a:srgbClr val="37094B"/>
                </a:solidFill>
                <a:latin typeface="Vitesse Black" pitchFamily="50" charset="0"/>
              </a:rPr>
              <a:t>Using OCP</a:t>
            </a:r>
            <a:r>
              <a:rPr lang="en-US" sz="2000" dirty="0">
                <a:solidFill>
                  <a:srgbClr val="37094B"/>
                </a:solidFill>
                <a:latin typeface="Vitesse Black" pitchFamily="50" charset="0"/>
              </a:rPr>
              <a:t>s</a:t>
            </a:r>
            <a:r>
              <a:rPr lang="en-US" sz="2800" dirty="0">
                <a:solidFill>
                  <a:srgbClr val="37094B"/>
                </a:solidFill>
                <a:latin typeface="Vitesse Black" pitchFamily="50" charset="0"/>
              </a:rPr>
              <a:t> as emergency contraception</a:t>
            </a:r>
          </a:p>
        </p:txBody>
      </p:sp>
      <p:sp>
        <p:nvSpPr>
          <p:cNvPr id="3" name="Content Placeholder 2">
            <a:extLst>
              <a:ext uri="{FF2B5EF4-FFF2-40B4-BE49-F238E27FC236}">
                <a16:creationId xmlns:a16="http://schemas.microsoft.com/office/drawing/2014/main" id="{95FF4A09-478F-4108-ABEF-CBE1C562EC01}"/>
              </a:ext>
            </a:extLst>
          </p:cNvPr>
          <p:cNvSpPr>
            <a:spLocks noGrp="1"/>
          </p:cNvSpPr>
          <p:nvPr>
            <p:ph idx="1"/>
          </p:nvPr>
        </p:nvSpPr>
        <p:spPr>
          <a:xfrm>
            <a:off x="-2517025" y="5740763"/>
            <a:ext cx="7990915" cy="1325563"/>
          </a:xfrm>
        </p:spPr>
        <p:txBody>
          <a:bodyPr>
            <a:normAutofit/>
          </a:bodyPr>
          <a:lstStyle/>
          <a:p>
            <a:pPr marL="0" indent="0" algn="r">
              <a:buNone/>
            </a:pPr>
            <a:r>
              <a:rPr lang="en-US" sz="1400" dirty="0"/>
              <a:t>Hatcher et al, 2018</a:t>
            </a:r>
          </a:p>
          <a:p>
            <a:pPr marL="0" indent="0" algn="r">
              <a:buNone/>
            </a:pPr>
            <a:r>
              <a:rPr lang="en-US" sz="1400" dirty="0">
                <a:hlinkClick r:id="rId2"/>
              </a:rPr>
              <a:t>https://ec.princeton.edu/questions/dose.html#dose</a:t>
            </a:r>
            <a:endParaRPr lang="en-US" sz="1400" dirty="0"/>
          </a:p>
        </p:txBody>
      </p:sp>
      <p:pic>
        <p:nvPicPr>
          <p:cNvPr id="5" name="Picture 4">
            <a:extLst>
              <a:ext uri="{FF2B5EF4-FFF2-40B4-BE49-F238E27FC236}">
                <a16:creationId xmlns:a16="http://schemas.microsoft.com/office/drawing/2014/main" id="{B834155A-03F4-4355-AF5F-D0A280AF0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890" y="1633924"/>
            <a:ext cx="4476750" cy="4769621"/>
          </a:xfrm>
          <a:prstGeom prst="rect">
            <a:avLst/>
          </a:prstGeom>
        </p:spPr>
      </p:pic>
      <p:pic>
        <p:nvPicPr>
          <p:cNvPr id="6" name="Picture 5">
            <a:extLst>
              <a:ext uri="{FF2B5EF4-FFF2-40B4-BE49-F238E27FC236}">
                <a16:creationId xmlns:a16="http://schemas.microsoft.com/office/drawing/2014/main" id="{69BD2517-B386-4459-8231-551FB2348FA5}"/>
              </a:ext>
            </a:extLst>
          </p:cNvPr>
          <p:cNvPicPr>
            <a:picLocks noChangeAspect="1"/>
          </p:cNvPicPr>
          <p:nvPr/>
        </p:nvPicPr>
        <p:blipFill>
          <a:blip r:embed="rId4"/>
          <a:stretch>
            <a:fillRect/>
          </a:stretch>
        </p:blipFill>
        <p:spPr>
          <a:xfrm>
            <a:off x="0" y="6041371"/>
            <a:ext cx="887104" cy="816630"/>
          </a:xfrm>
          <a:prstGeom prst="rect">
            <a:avLst/>
          </a:prstGeom>
        </p:spPr>
      </p:pic>
      <p:pic>
        <p:nvPicPr>
          <p:cNvPr id="7" name="Picture 6">
            <a:extLst>
              <a:ext uri="{FF2B5EF4-FFF2-40B4-BE49-F238E27FC236}">
                <a16:creationId xmlns:a16="http://schemas.microsoft.com/office/drawing/2014/main" id="{93C6491A-A608-4F49-AC52-889EA7A8E1A4}"/>
              </a:ext>
            </a:extLst>
          </p:cNvPr>
          <p:cNvPicPr>
            <a:picLocks noChangeAspect="1"/>
          </p:cNvPicPr>
          <p:nvPr/>
        </p:nvPicPr>
        <p:blipFill>
          <a:blip r:embed="rId5"/>
          <a:stretch>
            <a:fillRect/>
          </a:stretch>
        </p:blipFill>
        <p:spPr>
          <a:xfrm>
            <a:off x="11407084" y="6081623"/>
            <a:ext cx="595862" cy="689040"/>
          </a:xfrm>
          <a:prstGeom prst="rect">
            <a:avLst/>
          </a:prstGeom>
        </p:spPr>
      </p:pic>
    </p:spTree>
    <p:extLst>
      <p:ext uri="{BB962C8B-B14F-4D97-AF65-F5344CB8AC3E}">
        <p14:creationId xmlns:p14="http://schemas.microsoft.com/office/powerpoint/2010/main" val="515588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6B9005-906B-4391-9280-743E416CCB26}"/>
              </a:ext>
            </a:extLst>
          </p:cNvPr>
          <p:cNvSpPr>
            <a:spLocks noGrp="1"/>
          </p:cNvSpPr>
          <p:nvPr>
            <p:ph type="title"/>
          </p:nvPr>
        </p:nvSpPr>
        <p:spPr>
          <a:xfrm>
            <a:off x="891806" y="649450"/>
            <a:ext cx="8229600" cy="1143000"/>
          </a:xfrm>
        </p:spPr>
        <p:txBody>
          <a:bodyPr>
            <a:normAutofit/>
          </a:bodyPr>
          <a:lstStyle/>
          <a:p>
            <a:r>
              <a:rPr lang="en-US" sz="4000" dirty="0">
                <a:solidFill>
                  <a:srgbClr val="37094B"/>
                </a:solidFill>
                <a:latin typeface="Vitesse Black" pitchFamily="50" charset="0"/>
              </a:rPr>
              <a:t>Cost of EC vs COC</a:t>
            </a:r>
          </a:p>
        </p:txBody>
      </p:sp>
      <p:sp>
        <p:nvSpPr>
          <p:cNvPr id="7" name="Content Placeholder 6">
            <a:extLst>
              <a:ext uri="{FF2B5EF4-FFF2-40B4-BE49-F238E27FC236}">
                <a16:creationId xmlns:a16="http://schemas.microsoft.com/office/drawing/2014/main" id="{DC24A120-C0DE-44F9-8D72-939BEF2913C3}"/>
              </a:ext>
            </a:extLst>
          </p:cNvPr>
          <p:cNvSpPr>
            <a:spLocks noGrp="1"/>
          </p:cNvSpPr>
          <p:nvPr>
            <p:ph idx="1"/>
          </p:nvPr>
        </p:nvSpPr>
        <p:spPr>
          <a:xfrm>
            <a:off x="891806" y="1698970"/>
            <a:ext cx="10615566" cy="4416079"/>
          </a:xfrm>
        </p:spPr>
        <p:txBody>
          <a:bodyPr>
            <a:normAutofit/>
          </a:bodyPr>
          <a:lstStyle/>
          <a:p>
            <a:pPr marL="457200" indent="-457200">
              <a:buClr>
                <a:srgbClr val="F48024"/>
              </a:buClr>
            </a:pPr>
            <a:r>
              <a:rPr lang="en-US" sz="2400" dirty="0">
                <a:latin typeface="Vitesse Book" pitchFamily="50" charset="0"/>
              </a:rPr>
              <a:t>EC lower cost with online coupon</a:t>
            </a:r>
          </a:p>
          <a:p>
            <a:pPr marL="1200150" lvl="1" indent="-457200">
              <a:buClr>
                <a:srgbClr val="F48024"/>
              </a:buClr>
            </a:pPr>
            <a:r>
              <a:rPr lang="en-US" sz="2400" dirty="0">
                <a:latin typeface="Vitesse Book" pitchFamily="50" charset="0"/>
              </a:rPr>
              <a:t>LNG 1.5 mg as low as $10</a:t>
            </a:r>
          </a:p>
          <a:p>
            <a:pPr marL="1200150" lvl="1" indent="-457200">
              <a:buClr>
                <a:srgbClr val="F48024"/>
              </a:buClr>
            </a:pPr>
            <a:r>
              <a:rPr lang="en-US" sz="2400" dirty="0">
                <a:latin typeface="Vitesse Book" pitchFamily="50" charset="0"/>
              </a:rPr>
              <a:t>UA 30 mg as low as $43</a:t>
            </a:r>
          </a:p>
          <a:p>
            <a:pPr marL="1200150" lvl="1" indent="-457200">
              <a:buClr>
                <a:srgbClr val="F48024"/>
              </a:buClr>
            </a:pPr>
            <a:r>
              <a:rPr lang="en-US" sz="2400" dirty="0">
                <a:latin typeface="Vitesse Book" pitchFamily="50" charset="0"/>
              </a:rPr>
              <a:t>OTC vs. with prescription</a:t>
            </a:r>
          </a:p>
          <a:p>
            <a:pPr marL="457200" indent="-457200">
              <a:buClr>
                <a:srgbClr val="F48024"/>
              </a:buClr>
            </a:pPr>
            <a:r>
              <a:rPr lang="en-US" sz="2400" dirty="0">
                <a:latin typeface="Vitesse Book" pitchFamily="50" charset="0"/>
              </a:rPr>
              <a:t>COC lower cost with online coupon</a:t>
            </a:r>
          </a:p>
          <a:p>
            <a:pPr marL="914400" lvl="1" indent="-457200">
              <a:buClr>
                <a:srgbClr val="F48024"/>
              </a:buClr>
            </a:pPr>
            <a:r>
              <a:rPr lang="en-US" sz="2000" dirty="0">
                <a:latin typeface="Vitesse Book" pitchFamily="50" charset="0"/>
              </a:rPr>
              <a:t>28 pill pack as low as $8.45</a:t>
            </a:r>
          </a:p>
          <a:p>
            <a:pPr marL="914400" lvl="1" indent="-457200">
              <a:buClr>
                <a:srgbClr val="F48024"/>
              </a:buClr>
            </a:pPr>
            <a:r>
              <a:rPr lang="en-US" sz="2000" dirty="0">
                <a:latin typeface="Vitesse Book" pitchFamily="50" charset="0"/>
              </a:rPr>
              <a:t>Extended OC pack (91 tab) lowest $47</a:t>
            </a:r>
          </a:p>
          <a:p>
            <a:pPr marL="457200" indent="-457200">
              <a:buClr>
                <a:srgbClr val="F48024"/>
              </a:buClr>
            </a:pPr>
            <a:r>
              <a:rPr lang="en-US" sz="2400" dirty="0">
                <a:latin typeface="Vitesse Book" pitchFamily="50" charset="0"/>
              </a:rPr>
              <a:t>ACA - Mandated coverage with no cost-sharing</a:t>
            </a:r>
          </a:p>
        </p:txBody>
      </p:sp>
      <p:pic>
        <p:nvPicPr>
          <p:cNvPr id="8" name="Picture 7">
            <a:extLst>
              <a:ext uri="{FF2B5EF4-FFF2-40B4-BE49-F238E27FC236}">
                <a16:creationId xmlns:a16="http://schemas.microsoft.com/office/drawing/2014/main" id="{E15A0A48-383E-4517-B770-BCA1EF223223}"/>
              </a:ext>
            </a:extLst>
          </p:cNvPr>
          <p:cNvPicPr>
            <a:picLocks noChangeAspect="1"/>
          </p:cNvPicPr>
          <p:nvPr/>
        </p:nvPicPr>
        <p:blipFill>
          <a:blip r:embed="rId2"/>
          <a:stretch>
            <a:fillRect/>
          </a:stretch>
        </p:blipFill>
        <p:spPr>
          <a:xfrm rot="344694">
            <a:off x="8243278" y="3324562"/>
            <a:ext cx="2752658" cy="116489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5A1C005-F46E-4F06-BB88-8700FAD139A9}"/>
              </a:ext>
            </a:extLst>
          </p:cNvPr>
          <p:cNvPicPr>
            <a:picLocks noChangeAspect="1"/>
          </p:cNvPicPr>
          <p:nvPr/>
        </p:nvPicPr>
        <p:blipFill>
          <a:blip r:embed="rId3"/>
          <a:stretch>
            <a:fillRect/>
          </a:stretch>
        </p:blipFill>
        <p:spPr>
          <a:xfrm>
            <a:off x="11407084" y="6081623"/>
            <a:ext cx="595862" cy="689040"/>
          </a:xfrm>
          <a:prstGeom prst="rect">
            <a:avLst/>
          </a:prstGeom>
        </p:spPr>
      </p:pic>
      <p:pic>
        <p:nvPicPr>
          <p:cNvPr id="9" name="Picture 8">
            <a:extLst>
              <a:ext uri="{FF2B5EF4-FFF2-40B4-BE49-F238E27FC236}">
                <a16:creationId xmlns:a16="http://schemas.microsoft.com/office/drawing/2014/main" id="{60C7C202-218C-4611-BC58-9F19FEA0F5AA}"/>
              </a:ext>
            </a:extLst>
          </p:cNvPr>
          <p:cNvPicPr>
            <a:picLocks noChangeAspect="1"/>
          </p:cNvPicPr>
          <p:nvPr/>
        </p:nvPicPr>
        <p:blipFill>
          <a:blip r:embed="rId4"/>
          <a:stretch>
            <a:fillRect/>
          </a:stretch>
        </p:blipFill>
        <p:spPr>
          <a:xfrm>
            <a:off x="0" y="6041371"/>
            <a:ext cx="887104" cy="816630"/>
          </a:xfrm>
          <a:prstGeom prst="rect">
            <a:avLst/>
          </a:prstGeom>
        </p:spPr>
      </p:pic>
    </p:spTree>
    <p:extLst>
      <p:ext uri="{BB962C8B-B14F-4D97-AF65-F5344CB8AC3E}">
        <p14:creationId xmlns:p14="http://schemas.microsoft.com/office/powerpoint/2010/main" val="418790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s-ES_tradnl" sz="4800" dirty="0">
                <a:solidFill>
                  <a:srgbClr val="37094B"/>
                </a:solidFill>
                <a:latin typeface="Vitesse Black" pitchFamily="50" charset="0"/>
              </a:rPr>
              <a:t>Which </a:t>
            </a:r>
            <a:r>
              <a:rPr lang="es-ES_tradnl" sz="4800" dirty="0" err="1">
                <a:solidFill>
                  <a:srgbClr val="37094B"/>
                </a:solidFill>
                <a:latin typeface="Vitesse Black" pitchFamily="50" charset="0"/>
              </a:rPr>
              <a:t>form</a:t>
            </a:r>
            <a:r>
              <a:rPr lang="es-ES_tradnl" sz="4800" dirty="0">
                <a:solidFill>
                  <a:srgbClr val="37094B"/>
                </a:solidFill>
                <a:latin typeface="Vitesse Black" pitchFamily="50" charset="0"/>
              </a:rPr>
              <a:t> of EC do </a:t>
            </a:r>
            <a:r>
              <a:rPr lang="es-ES_tradnl" sz="4800" dirty="0" err="1">
                <a:solidFill>
                  <a:srgbClr val="37094B"/>
                </a:solidFill>
                <a:latin typeface="Vitesse Black" pitchFamily="50" charset="0"/>
              </a:rPr>
              <a:t>you</a:t>
            </a:r>
            <a:r>
              <a:rPr lang="es-ES_tradnl" sz="4800" dirty="0">
                <a:solidFill>
                  <a:srgbClr val="37094B"/>
                </a:solidFill>
                <a:latin typeface="Vitesse Black" pitchFamily="50" charset="0"/>
              </a:rPr>
              <a:t> prescribe </a:t>
            </a:r>
            <a:r>
              <a:rPr lang="es-ES_tradnl" sz="4800" dirty="0" err="1">
                <a:solidFill>
                  <a:srgbClr val="37094B"/>
                </a:solidFill>
                <a:latin typeface="Vitesse Black" pitchFamily="50" charset="0"/>
              </a:rPr>
              <a:t>patient</a:t>
            </a:r>
            <a:r>
              <a:rPr lang="es-ES_tradnl" sz="4800" dirty="0">
                <a:solidFill>
                  <a:srgbClr val="37094B"/>
                </a:solidFill>
                <a:latin typeface="Vitesse Black" pitchFamily="50" charset="0"/>
              </a:rPr>
              <a:t>?</a:t>
            </a:r>
          </a:p>
        </p:txBody>
      </p:sp>
    </p:spTree>
    <p:extLst>
      <p:ext uri="{BB962C8B-B14F-4D97-AF65-F5344CB8AC3E}">
        <p14:creationId xmlns:p14="http://schemas.microsoft.com/office/powerpoint/2010/main" val="2121912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a:xfrm>
            <a:off x="774785" y="621190"/>
            <a:ext cx="9501145" cy="1380800"/>
          </a:xfrm>
          <a:noFill/>
        </p:spPr>
        <p:txBody>
          <a:bodyPr>
            <a:noAutofit/>
          </a:bodyPr>
          <a:lstStyle/>
          <a:p>
            <a:pPr algn="l" eaLnBrk="1" hangingPunct="1"/>
            <a:r>
              <a:rPr lang="en-US" altLang="en-US" sz="2800" dirty="0">
                <a:solidFill>
                  <a:srgbClr val="37094B"/>
                </a:solidFill>
                <a:latin typeface="Vitesse Black" pitchFamily="50" charset="0"/>
              </a:rPr>
              <a:t>Low Knowledge of IUDs and the Implant</a:t>
            </a:r>
          </a:p>
        </p:txBody>
      </p:sp>
      <p:sp>
        <p:nvSpPr>
          <p:cNvPr id="22533" name="Rectangle 3"/>
          <p:cNvSpPr>
            <a:spLocks noGrp="1" noChangeArrowheads="1"/>
          </p:cNvSpPr>
          <p:nvPr>
            <p:ph type="body" sz="half" idx="4294967295"/>
          </p:nvPr>
        </p:nvSpPr>
        <p:spPr>
          <a:xfrm>
            <a:off x="718136" y="2133600"/>
            <a:ext cx="6934545" cy="4724400"/>
          </a:xfrm>
        </p:spPr>
        <p:txBody>
          <a:bodyPr>
            <a:normAutofit/>
          </a:bodyPr>
          <a:lstStyle/>
          <a:p>
            <a:pPr marL="342900" indent="-342900" algn="r">
              <a:lnSpc>
                <a:spcPct val="100000"/>
              </a:lnSpc>
              <a:spcBef>
                <a:spcPts val="600"/>
              </a:spcBef>
              <a:spcAft>
                <a:spcPts val="1200"/>
              </a:spcAft>
              <a:buClr>
                <a:srgbClr val="F48024"/>
              </a:buClr>
            </a:pPr>
            <a:r>
              <a:rPr lang="en-US" altLang="en-US" sz="2000" dirty="0">
                <a:latin typeface="Vitesse Book" pitchFamily="50" charset="0"/>
              </a:rPr>
              <a:t>Less than half of young women have heard of LARC</a:t>
            </a:r>
          </a:p>
          <a:p>
            <a:pPr marL="342900" indent="-342900" algn="r">
              <a:lnSpc>
                <a:spcPct val="100000"/>
              </a:lnSpc>
              <a:spcBef>
                <a:spcPts val="600"/>
              </a:spcBef>
              <a:spcAft>
                <a:spcPts val="1200"/>
              </a:spcAft>
              <a:buClr>
                <a:srgbClr val="F48024"/>
              </a:buClr>
            </a:pPr>
            <a:r>
              <a:rPr lang="en-US" altLang="en-US" sz="2000" dirty="0">
                <a:latin typeface="Vitesse Book" pitchFamily="50" charset="0"/>
              </a:rPr>
              <a:t>Two-thirds do not know safety or effectiveness </a:t>
            </a:r>
          </a:p>
          <a:p>
            <a:pPr marL="342900" indent="-342900" algn="r">
              <a:lnSpc>
                <a:spcPct val="100000"/>
              </a:lnSpc>
              <a:spcBef>
                <a:spcPts val="600"/>
              </a:spcBef>
              <a:spcAft>
                <a:spcPts val="1200"/>
              </a:spcAft>
              <a:buClr>
                <a:srgbClr val="F48024"/>
              </a:buClr>
            </a:pPr>
            <a:r>
              <a:rPr lang="en-US" altLang="en-US" sz="2000" dirty="0">
                <a:latin typeface="Vitesse Book" pitchFamily="50" charset="0"/>
              </a:rPr>
              <a:t>Health care providers are primary source of information on LARC</a:t>
            </a:r>
          </a:p>
          <a:p>
            <a:pPr marL="342900" indent="-342900" algn="r">
              <a:lnSpc>
                <a:spcPct val="100000"/>
              </a:lnSpc>
              <a:spcBef>
                <a:spcPts val="600"/>
              </a:spcBef>
              <a:spcAft>
                <a:spcPts val="1200"/>
              </a:spcAft>
              <a:buClr>
                <a:srgbClr val="F48024"/>
              </a:buClr>
            </a:pPr>
            <a:r>
              <a:rPr lang="en-US" altLang="en-US" sz="2000" dirty="0">
                <a:latin typeface="Vitesse Book" pitchFamily="50" charset="0"/>
              </a:rPr>
              <a:t>Many providers have not integrated these methods into counseling, especially in primary care settings</a:t>
            </a:r>
          </a:p>
        </p:txBody>
      </p:sp>
      <p:sp>
        <p:nvSpPr>
          <p:cNvPr id="22535" name="Text Box 5"/>
          <p:cNvSpPr txBox="1">
            <a:spLocks noChangeArrowheads="1"/>
          </p:cNvSpPr>
          <p:nvPr/>
        </p:nvSpPr>
        <p:spPr bwMode="auto">
          <a:xfrm>
            <a:off x="5795514" y="5410684"/>
            <a:ext cx="43164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ct val="20000"/>
              </a:spcBef>
              <a:spcAft>
                <a:spcPct val="20000"/>
              </a:spcAft>
              <a:buClr>
                <a:srgbClr val="D14B01"/>
              </a:buClr>
              <a:buChar char="•"/>
              <a:defRPr sz="2200" b="1">
                <a:solidFill>
                  <a:schemeClr val="tx1"/>
                </a:solidFill>
                <a:latin typeface="Arial" pitchFamily="34" charset="0"/>
                <a:ea typeface="MS PGothic" pitchFamily="34" charset="-128"/>
              </a:defRPr>
            </a:lvl1pPr>
            <a:lvl2pPr marL="742950" indent="-285750" eaLnBrk="0" hangingPunct="0">
              <a:lnSpc>
                <a:spcPct val="95000"/>
              </a:lnSpc>
              <a:spcBef>
                <a:spcPct val="20000"/>
              </a:spcBef>
              <a:spcAft>
                <a:spcPct val="20000"/>
              </a:spcAft>
              <a:buClr>
                <a:srgbClr val="D14B01"/>
              </a:buClr>
              <a:buChar char="–"/>
              <a:defRPr sz="2000">
                <a:solidFill>
                  <a:schemeClr val="tx1"/>
                </a:solidFill>
                <a:latin typeface="Arial" pitchFamily="34" charset="0"/>
                <a:ea typeface="MS PGothic" pitchFamily="34" charset="-128"/>
              </a:defRPr>
            </a:lvl2pPr>
            <a:lvl3pPr marL="1143000" indent="-228600" eaLnBrk="0" hangingPunct="0">
              <a:lnSpc>
                <a:spcPct val="95000"/>
              </a:lnSpc>
              <a:spcBef>
                <a:spcPct val="20000"/>
              </a:spcBef>
              <a:spcAft>
                <a:spcPct val="20000"/>
              </a:spcAft>
              <a:buClr>
                <a:srgbClr val="88BBBB"/>
              </a:buClr>
              <a:buChar char="•"/>
              <a:defRPr>
                <a:solidFill>
                  <a:schemeClr val="tx1"/>
                </a:solidFill>
                <a:latin typeface="Arial" pitchFamily="34" charset="0"/>
                <a:ea typeface="MS PGothic" pitchFamily="34" charset="-128"/>
              </a:defRPr>
            </a:lvl3pPr>
            <a:lvl4pPr marL="1600200" indent="-228600" eaLnBrk="0" hangingPunct="0">
              <a:lnSpc>
                <a:spcPct val="95000"/>
              </a:lnSpc>
              <a:spcBef>
                <a:spcPct val="20000"/>
              </a:spcBef>
              <a:spcAft>
                <a:spcPct val="20000"/>
              </a:spcAft>
              <a:buClr>
                <a:srgbClr val="88BBBB"/>
              </a:buClr>
              <a:buChar char="–"/>
              <a:defRPr sz="1600">
                <a:solidFill>
                  <a:schemeClr val="tx1"/>
                </a:solidFill>
                <a:latin typeface="Arial" pitchFamily="34" charset="0"/>
                <a:ea typeface="MS PGothic" pitchFamily="34" charset="-128"/>
              </a:defRPr>
            </a:lvl4pPr>
            <a:lvl5pPr marL="2057400" indent="-228600" eaLnBrk="0"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9pPr>
          </a:lstStyle>
          <a:p>
            <a:pPr algn="r" eaLnBrk="1" hangingPunct="1">
              <a:lnSpc>
                <a:spcPct val="100000"/>
              </a:lnSpc>
              <a:spcBef>
                <a:spcPct val="0"/>
              </a:spcBef>
              <a:spcAft>
                <a:spcPct val="0"/>
              </a:spcAft>
              <a:buClrTx/>
              <a:buFontTx/>
              <a:buNone/>
            </a:pPr>
            <a:r>
              <a:rPr lang="en-US" altLang="en-US" sz="1200" b="0" dirty="0"/>
              <a:t>Kaye K et al. The Fog Zone. 2009</a:t>
            </a:r>
          </a:p>
          <a:p>
            <a:pPr algn="r" eaLnBrk="1" hangingPunct="1">
              <a:lnSpc>
                <a:spcPct val="100000"/>
              </a:lnSpc>
              <a:spcBef>
                <a:spcPct val="0"/>
              </a:spcBef>
              <a:spcAft>
                <a:spcPct val="0"/>
              </a:spcAft>
              <a:buClrTx/>
              <a:buFontTx/>
              <a:buNone/>
            </a:pPr>
            <a:r>
              <a:rPr lang="en-US" altLang="en-US" sz="1200" b="0" dirty="0"/>
              <a:t>Fleming KL et al. </a:t>
            </a:r>
            <a:r>
              <a:rPr lang="en-US" altLang="en-US" sz="1200" b="0" i="1" dirty="0"/>
              <a:t>Contraception </a:t>
            </a:r>
            <a:r>
              <a:rPr lang="en-US" altLang="en-US" sz="1200" b="0" dirty="0"/>
              <a:t>2010</a:t>
            </a:r>
          </a:p>
          <a:p>
            <a:pPr algn="r" eaLnBrk="1" hangingPunct="1">
              <a:lnSpc>
                <a:spcPct val="100000"/>
              </a:lnSpc>
              <a:spcBef>
                <a:spcPct val="0"/>
              </a:spcBef>
              <a:spcAft>
                <a:spcPct val="0"/>
              </a:spcAft>
              <a:buClrTx/>
              <a:buFontTx/>
              <a:buNone/>
            </a:pPr>
            <a:r>
              <a:rPr lang="en-US" altLang="en-US" sz="1200" b="0" dirty="0"/>
              <a:t>Barrett M el al. </a:t>
            </a:r>
            <a:r>
              <a:rPr lang="en-US" altLang="en-US" sz="1200" b="0" i="1" dirty="0"/>
              <a:t>J </a:t>
            </a:r>
            <a:r>
              <a:rPr lang="en-US" altLang="en-US" sz="1200" b="0" i="1" dirty="0" err="1"/>
              <a:t>Pediatr</a:t>
            </a:r>
            <a:r>
              <a:rPr lang="en-US" altLang="en-US" sz="1200" b="0" i="1" dirty="0"/>
              <a:t> </a:t>
            </a:r>
            <a:r>
              <a:rPr lang="en-US" altLang="en-US" sz="1200" b="0" i="1" dirty="0" err="1"/>
              <a:t>Adolesc</a:t>
            </a:r>
            <a:r>
              <a:rPr lang="en-US" altLang="en-US" sz="1200" b="0" i="1" dirty="0"/>
              <a:t> </a:t>
            </a:r>
            <a:r>
              <a:rPr lang="en-US" altLang="en-US" sz="1200" b="0" i="1" dirty="0" err="1"/>
              <a:t>Gynecol</a:t>
            </a:r>
            <a:r>
              <a:rPr lang="en-US" altLang="en-US" sz="1200" b="0" i="1" dirty="0"/>
              <a:t> </a:t>
            </a:r>
            <a:r>
              <a:rPr lang="en-US" altLang="en-US" sz="1200" b="0" dirty="0"/>
              <a:t>2012</a:t>
            </a:r>
          </a:p>
          <a:p>
            <a:pPr algn="r" eaLnBrk="1" hangingPunct="1">
              <a:lnSpc>
                <a:spcPct val="100000"/>
              </a:lnSpc>
              <a:spcBef>
                <a:spcPct val="0"/>
              </a:spcBef>
              <a:spcAft>
                <a:spcPct val="0"/>
              </a:spcAft>
              <a:buClrTx/>
              <a:buFontTx/>
              <a:buNone/>
            </a:pPr>
            <a:r>
              <a:rPr lang="en-US" altLang="en-US" sz="1200" b="0" dirty="0"/>
              <a:t>Harper C et al. </a:t>
            </a:r>
            <a:r>
              <a:rPr lang="en-US" altLang="en-US" sz="1200" b="0" i="1" dirty="0"/>
              <a:t>Family Medicine</a:t>
            </a:r>
            <a:r>
              <a:rPr lang="en-US" altLang="en-US" sz="1200" b="0" dirty="0"/>
              <a:t> 2012</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0106" t="7110" r="17635" b="1058"/>
          <a:stretch/>
        </p:blipFill>
        <p:spPr>
          <a:xfrm>
            <a:off x="7953720" y="1770398"/>
            <a:ext cx="1917614" cy="3637073"/>
          </a:xfrm>
          <a:prstGeom prst="rect">
            <a:avLst/>
          </a:prstGeom>
          <a:ln>
            <a:noFill/>
          </a:ln>
          <a:effectLst/>
        </p:spPr>
      </p:pic>
      <p:pic>
        <p:nvPicPr>
          <p:cNvPr id="7" name="Picture 6">
            <a:extLst>
              <a:ext uri="{FF2B5EF4-FFF2-40B4-BE49-F238E27FC236}">
                <a16:creationId xmlns:a16="http://schemas.microsoft.com/office/drawing/2014/main" id="{4546D617-3950-4DBB-9851-AB75EA34D6DD}"/>
              </a:ext>
            </a:extLst>
          </p:cNvPr>
          <p:cNvPicPr>
            <a:picLocks noChangeAspect="1"/>
          </p:cNvPicPr>
          <p:nvPr/>
        </p:nvPicPr>
        <p:blipFill>
          <a:blip r:embed="rId5"/>
          <a:stretch>
            <a:fillRect/>
          </a:stretch>
        </p:blipFill>
        <p:spPr>
          <a:xfrm>
            <a:off x="11009605" y="284339"/>
            <a:ext cx="993341" cy="673702"/>
          </a:xfrm>
          <a:prstGeom prst="rect">
            <a:avLst/>
          </a:prstGeom>
        </p:spPr>
      </p:pic>
      <p:pic>
        <p:nvPicPr>
          <p:cNvPr id="9" name="Picture 8">
            <a:extLst>
              <a:ext uri="{FF2B5EF4-FFF2-40B4-BE49-F238E27FC236}">
                <a16:creationId xmlns:a16="http://schemas.microsoft.com/office/drawing/2014/main" id="{09D0B84E-CFB0-4FFB-B19D-2E3CD5DD13EF}"/>
              </a:ext>
            </a:extLst>
          </p:cNvPr>
          <p:cNvPicPr>
            <a:picLocks noChangeAspect="1"/>
          </p:cNvPicPr>
          <p:nvPr/>
        </p:nvPicPr>
        <p:blipFill>
          <a:blip r:embed="rId6"/>
          <a:stretch>
            <a:fillRect/>
          </a:stretch>
        </p:blipFill>
        <p:spPr>
          <a:xfrm>
            <a:off x="0" y="6041371"/>
            <a:ext cx="887104" cy="816630"/>
          </a:xfrm>
          <a:prstGeom prst="rect">
            <a:avLst/>
          </a:prstGeom>
        </p:spPr>
      </p:pic>
      <p:pic>
        <p:nvPicPr>
          <p:cNvPr id="10" name="Picture 9">
            <a:extLst>
              <a:ext uri="{FF2B5EF4-FFF2-40B4-BE49-F238E27FC236}">
                <a16:creationId xmlns:a16="http://schemas.microsoft.com/office/drawing/2014/main" id="{798C8EF4-F8B8-407F-9027-B565E3DCB847}"/>
              </a:ext>
            </a:extLst>
          </p:cNvPr>
          <p:cNvPicPr>
            <a:picLocks noChangeAspect="1"/>
          </p:cNvPicPr>
          <p:nvPr/>
        </p:nvPicPr>
        <p:blipFill>
          <a:blip r:embed="rId7"/>
          <a:stretch>
            <a:fillRect/>
          </a:stretch>
        </p:blipFill>
        <p:spPr>
          <a:xfrm>
            <a:off x="11407084" y="6081623"/>
            <a:ext cx="595862" cy="689040"/>
          </a:xfrm>
          <a:prstGeom prst="rect">
            <a:avLst/>
          </a:prstGeom>
        </p:spPr>
      </p:pic>
    </p:spTree>
    <p:custDataLst>
      <p:tags r:id="rId1"/>
    </p:custDataLst>
    <p:extLst>
      <p:ext uri="{BB962C8B-B14F-4D97-AF65-F5344CB8AC3E}">
        <p14:creationId xmlns:p14="http://schemas.microsoft.com/office/powerpoint/2010/main" val="1694863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F6047-77A5-4440-B00A-8BEA9F9D75CF}"/>
              </a:ext>
            </a:extLst>
          </p:cNvPr>
          <p:cNvSpPr>
            <a:spLocks noGrp="1"/>
          </p:cNvSpPr>
          <p:nvPr>
            <p:ph type="title"/>
          </p:nvPr>
        </p:nvSpPr>
        <p:spPr>
          <a:xfrm>
            <a:off x="-22624" y="275863"/>
            <a:ext cx="12214624" cy="2108602"/>
          </a:xfrm>
        </p:spPr>
        <p:txBody>
          <a:bodyPr/>
          <a:lstStyle/>
          <a:p>
            <a:pPr algn="ctr"/>
            <a:r>
              <a:rPr lang="en-US" sz="2000" dirty="0">
                <a:solidFill>
                  <a:srgbClr val="26ABA0"/>
                </a:solidFill>
                <a:latin typeface="Vitesse Book" pitchFamily="50" charset="0"/>
              </a:rPr>
              <a:t>The University of New Mexico’s </a:t>
            </a:r>
            <a:br>
              <a:rPr lang="en-US" sz="2000" dirty="0">
                <a:solidFill>
                  <a:srgbClr val="26ABA0"/>
                </a:solidFill>
                <a:latin typeface="Vitesse Book" pitchFamily="50" charset="0"/>
              </a:rPr>
            </a:br>
            <a:r>
              <a:rPr lang="en-US" sz="2800" dirty="0">
                <a:solidFill>
                  <a:srgbClr val="37094B"/>
                </a:solidFill>
                <a:latin typeface="Vitesse Black" pitchFamily="50" charset="0"/>
              </a:rPr>
              <a:t>LARC Mentoring Program</a:t>
            </a:r>
          </a:p>
        </p:txBody>
      </p:sp>
      <p:pic>
        <p:nvPicPr>
          <p:cNvPr id="4" name="Picture 3">
            <a:extLst>
              <a:ext uri="{FF2B5EF4-FFF2-40B4-BE49-F238E27FC236}">
                <a16:creationId xmlns:a16="http://schemas.microsoft.com/office/drawing/2014/main" id="{C957962B-9AE9-4265-BF5A-ED7EA49906BA}"/>
              </a:ext>
            </a:extLst>
          </p:cNvPr>
          <p:cNvPicPr>
            <a:picLocks noChangeAspect="1"/>
          </p:cNvPicPr>
          <p:nvPr/>
        </p:nvPicPr>
        <p:blipFill rotWithShape="1">
          <a:blip r:embed="rId3">
            <a:extLst>
              <a:ext uri="{28A0092B-C50C-407E-A947-70E740481C1C}">
                <a14:useLocalDpi xmlns:a14="http://schemas.microsoft.com/office/drawing/2010/main" val="0"/>
              </a:ext>
            </a:extLst>
          </a:blip>
          <a:srcRect l="35081" t="3593" r="3009" b="11479"/>
          <a:stretch/>
        </p:blipFill>
        <p:spPr>
          <a:xfrm>
            <a:off x="4584621" y="1016759"/>
            <a:ext cx="3138985" cy="3226689"/>
          </a:xfrm>
          <a:prstGeom prst="rect">
            <a:avLst/>
          </a:prstGeom>
        </p:spPr>
      </p:pic>
      <p:pic>
        <p:nvPicPr>
          <p:cNvPr id="7" name="Picture 6">
            <a:extLst>
              <a:ext uri="{FF2B5EF4-FFF2-40B4-BE49-F238E27FC236}">
                <a16:creationId xmlns:a16="http://schemas.microsoft.com/office/drawing/2014/main" id="{4F6C440B-DEF7-4378-9193-A9E94F6B67F4}"/>
              </a:ext>
            </a:extLst>
          </p:cNvPr>
          <p:cNvPicPr>
            <a:picLocks noChangeAspect="1"/>
          </p:cNvPicPr>
          <p:nvPr/>
        </p:nvPicPr>
        <p:blipFill rotWithShape="1">
          <a:blip r:embed="rId4">
            <a:extLst>
              <a:ext uri="{28A0092B-C50C-407E-A947-70E740481C1C}">
                <a14:useLocalDpi xmlns:a14="http://schemas.microsoft.com/office/drawing/2010/main" val="0"/>
              </a:ext>
            </a:extLst>
          </a:blip>
          <a:srcRect r="17796" b="11735"/>
          <a:stretch/>
        </p:blipFill>
        <p:spPr>
          <a:xfrm>
            <a:off x="7741099" y="1016759"/>
            <a:ext cx="3892975" cy="3646480"/>
          </a:xfrm>
          <a:prstGeom prst="rect">
            <a:avLst/>
          </a:prstGeom>
        </p:spPr>
      </p:pic>
      <p:pic>
        <p:nvPicPr>
          <p:cNvPr id="6" name="Picture 5">
            <a:extLst>
              <a:ext uri="{FF2B5EF4-FFF2-40B4-BE49-F238E27FC236}">
                <a16:creationId xmlns:a16="http://schemas.microsoft.com/office/drawing/2014/main" id="{E9BB5094-7E14-4033-B7F3-032CABF26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1087" y="3678248"/>
            <a:ext cx="3892975" cy="2924774"/>
          </a:xfrm>
          <a:prstGeom prst="rect">
            <a:avLst/>
          </a:prstGeom>
        </p:spPr>
      </p:pic>
      <p:pic>
        <p:nvPicPr>
          <p:cNvPr id="5" name="Content Placeholder 5">
            <a:extLst>
              <a:ext uri="{FF2B5EF4-FFF2-40B4-BE49-F238E27FC236}">
                <a16:creationId xmlns:a16="http://schemas.microsoft.com/office/drawing/2014/main" id="{6209889D-5590-41C5-B7A7-89DD53C4042D}"/>
              </a:ext>
            </a:extLst>
          </p:cNvPr>
          <p:cNvPicPr>
            <a:picLocks noChangeAspect="1"/>
          </p:cNvPicPr>
          <p:nvPr/>
        </p:nvPicPr>
        <p:blipFill rotWithShape="1">
          <a:blip r:embed="rId6">
            <a:extLst>
              <a:ext uri="{28A0092B-C50C-407E-A947-70E740481C1C}">
                <a14:useLocalDpi xmlns:a14="http://schemas.microsoft.com/office/drawing/2010/main" val="0"/>
              </a:ext>
            </a:extLst>
          </a:blip>
          <a:srcRect l="9570" t="30126" r="9074" b="23703"/>
          <a:stretch/>
        </p:blipFill>
        <p:spPr>
          <a:xfrm>
            <a:off x="170619" y="3678248"/>
            <a:ext cx="3892975" cy="2945744"/>
          </a:xfrm>
          <a:prstGeom prst="rect">
            <a:avLst/>
          </a:prstGeom>
        </p:spPr>
      </p:pic>
      <p:pic>
        <p:nvPicPr>
          <p:cNvPr id="9" name="Picture 8">
            <a:extLst>
              <a:ext uri="{FF2B5EF4-FFF2-40B4-BE49-F238E27FC236}">
                <a16:creationId xmlns:a16="http://schemas.microsoft.com/office/drawing/2014/main" id="{9B60C045-0B6B-466A-8820-4C24077C42BD}"/>
              </a:ext>
            </a:extLst>
          </p:cNvPr>
          <p:cNvPicPr>
            <a:picLocks noChangeAspect="1"/>
          </p:cNvPicPr>
          <p:nvPr/>
        </p:nvPicPr>
        <p:blipFill>
          <a:blip r:embed="rId7"/>
          <a:stretch>
            <a:fillRect/>
          </a:stretch>
        </p:blipFill>
        <p:spPr>
          <a:xfrm>
            <a:off x="9191455" y="4892273"/>
            <a:ext cx="1843883" cy="1697400"/>
          </a:xfrm>
          <a:prstGeom prst="rect">
            <a:avLst/>
          </a:prstGeom>
        </p:spPr>
      </p:pic>
      <p:sp>
        <p:nvSpPr>
          <p:cNvPr id="13" name="Oval 12">
            <a:extLst>
              <a:ext uri="{FF2B5EF4-FFF2-40B4-BE49-F238E27FC236}">
                <a16:creationId xmlns:a16="http://schemas.microsoft.com/office/drawing/2014/main" id="{86C140E4-EC81-48D0-860C-6F6F5D0DA932}"/>
              </a:ext>
            </a:extLst>
          </p:cNvPr>
          <p:cNvSpPr/>
          <p:nvPr/>
        </p:nvSpPr>
        <p:spPr>
          <a:xfrm>
            <a:off x="436728" y="614149"/>
            <a:ext cx="573206" cy="13647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AF6DFC8-E710-4EB2-8667-4C0D13A6437A}"/>
              </a:ext>
            </a:extLst>
          </p:cNvPr>
          <p:cNvPicPr>
            <a:picLocks noChangeAspect="1"/>
          </p:cNvPicPr>
          <p:nvPr/>
        </p:nvPicPr>
        <p:blipFill>
          <a:blip r:embed="rId8"/>
          <a:stretch>
            <a:fillRect/>
          </a:stretch>
        </p:blipFill>
        <p:spPr>
          <a:xfrm>
            <a:off x="1160061" y="1016759"/>
            <a:ext cx="1813220" cy="2096759"/>
          </a:xfrm>
          <a:prstGeom prst="rect">
            <a:avLst/>
          </a:prstGeom>
        </p:spPr>
      </p:pic>
    </p:spTree>
    <p:extLst>
      <p:ext uri="{BB962C8B-B14F-4D97-AF65-F5344CB8AC3E}">
        <p14:creationId xmlns:p14="http://schemas.microsoft.com/office/powerpoint/2010/main" val="7266975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949439" y="781278"/>
            <a:ext cx="9573418" cy="928687"/>
          </a:xfrm>
        </p:spPr>
        <p:txBody>
          <a:bodyPr>
            <a:noAutofit/>
          </a:bodyPr>
          <a:lstStyle/>
          <a:p>
            <a:pPr eaLnBrk="1" hangingPunct="1"/>
            <a:r>
              <a:rPr lang="en-US" altLang="en-US" sz="2800" dirty="0">
                <a:solidFill>
                  <a:srgbClr val="37094B"/>
                </a:solidFill>
                <a:latin typeface="Vitesse Black" pitchFamily="50" charset="0"/>
              </a:rPr>
              <a:t>Copper IUD is the most effective </a:t>
            </a:r>
            <a:br>
              <a:rPr lang="en-US" altLang="en-US" sz="2800" dirty="0">
                <a:solidFill>
                  <a:srgbClr val="37094B"/>
                </a:solidFill>
                <a:latin typeface="Vitesse Black" pitchFamily="50" charset="0"/>
              </a:rPr>
            </a:br>
            <a:r>
              <a:rPr lang="en-US" altLang="en-US" sz="2800" dirty="0">
                <a:solidFill>
                  <a:srgbClr val="37094B"/>
                </a:solidFill>
                <a:latin typeface="Vitesse Black" pitchFamily="50" charset="0"/>
              </a:rPr>
              <a:t>	emergency contraceptive (EC)</a:t>
            </a:r>
            <a:endParaRPr lang="en-US" altLang="en-US" sz="2800" baseline="30000" dirty="0">
              <a:solidFill>
                <a:srgbClr val="37094B"/>
              </a:solidFill>
              <a:latin typeface="Vitesse Black" pitchFamily="50" charset="0"/>
            </a:endParaRPr>
          </a:p>
        </p:txBody>
      </p:sp>
      <p:sp>
        <p:nvSpPr>
          <p:cNvPr id="14340" name="Rectangle 4"/>
          <p:cNvSpPr>
            <a:spLocks noGrp="1" noChangeArrowheads="1"/>
          </p:cNvSpPr>
          <p:nvPr>
            <p:ph type="body" sz="half" idx="2"/>
          </p:nvPr>
        </p:nvSpPr>
        <p:spPr>
          <a:xfrm>
            <a:off x="716558" y="2197329"/>
            <a:ext cx="10374710" cy="3894138"/>
          </a:xfrm>
        </p:spPr>
        <p:txBody>
          <a:bodyPr>
            <a:normAutofit/>
          </a:bodyPr>
          <a:lstStyle/>
          <a:p>
            <a:pPr marL="342900" indent="-342900">
              <a:lnSpc>
                <a:spcPct val="100000"/>
              </a:lnSpc>
              <a:buClr>
                <a:srgbClr val="F48024"/>
              </a:buClr>
            </a:pPr>
            <a:r>
              <a:rPr lang="en-US" altLang="en-US" dirty="0">
                <a:latin typeface="Vitesse Book" pitchFamily="50" charset="0"/>
              </a:rPr>
              <a:t>Nearly 100% effective as emergency contraception</a:t>
            </a:r>
          </a:p>
          <a:p>
            <a:pPr marL="342900" indent="-342900">
              <a:lnSpc>
                <a:spcPct val="100000"/>
              </a:lnSpc>
              <a:buClr>
                <a:srgbClr val="F48024"/>
              </a:buClr>
            </a:pPr>
            <a:r>
              <a:rPr lang="en-US" altLang="en-US" dirty="0">
                <a:latin typeface="Vitesse Book" pitchFamily="50" charset="0"/>
              </a:rPr>
              <a:t>More effective than EC pills for longer </a:t>
            </a:r>
          </a:p>
          <a:p>
            <a:pPr marL="342900" indent="-342900">
              <a:lnSpc>
                <a:spcPct val="100000"/>
              </a:lnSpc>
              <a:buClr>
                <a:srgbClr val="F48024"/>
              </a:buClr>
            </a:pPr>
            <a:r>
              <a:rPr lang="en-US" altLang="en-US" dirty="0">
                <a:latin typeface="Vitesse Book" pitchFamily="50" charset="0"/>
              </a:rPr>
              <a:t>Effective for patients &gt;165 lbs.</a:t>
            </a:r>
          </a:p>
          <a:p>
            <a:pPr marL="342900" indent="-342900">
              <a:lnSpc>
                <a:spcPct val="100000"/>
              </a:lnSpc>
              <a:buClr>
                <a:srgbClr val="F48024"/>
              </a:buClr>
            </a:pPr>
            <a:r>
              <a:rPr lang="en-US" altLang="en-US" dirty="0">
                <a:latin typeface="Vitesse Book" pitchFamily="50" charset="0"/>
              </a:rPr>
              <a:t>Provides ongoing contraception when desired -- </a:t>
            </a:r>
            <a:r>
              <a:rPr lang="en-US" altLang="en-US" i="1" dirty="0">
                <a:latin typeface="Vitesse Book" pitchFamily="50" charset="0"/>
              </a:rPr>
              <a:t>No back-up needed!</a:t>
            </a:r>
          </a:p>
        </p:txBody>
      </p:sp>
      <p:sp>
        <p:nvSpPr>
          <p:cNvPr id="14342" name="Text Box 5"/>
          <p:cNvSpPr txBox="1">
            <a:spLocks noChangeArrowheads="1"/>
          </p:cNvSpPr>
          <p:nvPr/>
        </p:nvSpPr>
        <p:spPr bwMode="auto">
          <a:xfrm>
            <a:off x="7768545" y="4534362"/>
            <a:ext cx="3952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ct val="20000"/>
              </a:spcBef>
              <a:spcAft>
                <a:spcPct val="20000"/>
              </a:spcAft>
              <a:buClr>
                <a:srgbClr val="D14B01"/>
              </a:buClr>
              <a:buChar char="•"/>
              <a:defRPr sz="2200" b="1">
                <a:solidFill>
                  <a:schemeClr val="tx1"/>
                </a:solidFill>
                <a:latin typeface="Arial" pitchFamily="34" charset="0"/>
                <a:ea typeface="MS PGothic" pitchFamily="34" charset="-128"/>
              </a:defRPr>
            </a:lvl1pPr>
            <a:lvl2pPr marL="742950" indent="-285750" eaLnBrk="0" hangingPunct="0">
              <a:lnSpc>
                <a:spcPct val="95000"/>
              </a:lnSpc>
              <a:spcBef>
                <a:spcPct val="20000"/>
              </a:spcBef>
              <a:spcAft>
                <a:spcPct val="20000"/>
              </a:spcAft>
              <a:buClr>
                <a:srgbClr val="D14B01"/>
              </a:buClr>
              <a:buChar char="–"/>
              <a:defRPr sz="2000">
                <a:solidFill>
                  <a:schemeClr val="tx1"/>
                </a:solidFill>
                <a:latin typeface="Arial" pitchFamily="34" charset="0"/>
                <a:ea typeface="MS PGothic" pitchFamily="34" charset="-128"/>
              </a:defRPr>
            </a:lvl2pPr>
            <a:lvl3pPr marL="1143000" indent="-228600" eaLnBrk="0" hangingPunct="0">
              <a:lnSpc>
                <a:spcPct val="95000"/>
              </a:lnSpc>
              <a:spcBef>
                <a:spcPct val="20000"/>
              </a:spcBef>
              <a:spcAft>
                <a:spcPct val="20000"/>
              </a:spcAft>
              <a:buClr>
                <a:srgbClr val="88BBBB"/>
              </a:buClr>
              <a:buChar char="•"/>
              <a:defRPr>
                <a:solidFill>
                  <a:schemeClr val="tx1"/>
                </a:solidFill>
                <a:latin typeface="Arial" pitchFamily="34" charset="0"/>
                <a:ea typeface="MS PGothic" pitchFamily="34" charset="-128"/>
              </a:defRPr>
            </a:lvl3pPr>
            <a:lvl4pPr marL="1600200" indent="-228600" eaLnBrk="0" hangingPunct="0">
              <a:lnSpc>
                <a:spcPct val="95000"/>
              </a:lnSpc>
              <a:spcBef>
                <a:spcPct val="20000"/>
              </a:spcBef>
              <a:spcAft>
                <a:spcPct val="20000"/>
              </a:spcAft>
              <a:buClr>
                <a:srgbClr val="88BBBB"/>
              </a:buClr>
              <a:buChar char="–"/>
              <a:defRPr sz="1600">
                <a:solidFill>
                  <a:schemeClr val="tx1"/>
                </a:solidFill>
                <a:latin typeface="Arial" pitchFamily="34" charset="0"/>
                <a:ea typeface="MS PGothic" pitchFamily="34" charset="-128"/>
              </a:defRPr>
            </a:lvl4pPr>
            <a:lvl5pPr marL="2057400" indent="-228600" eaLnBrk="0"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9pPr>
          </a:lstStyle>
          <a:p>
            <a:pPr algn="r" eaLnBrk="1" hangingPunct="1">
              <a:lnSpc>
                <a:spcPct val="100000"/>
              </a:lnSpc>
              <a:spcBef>
                <a:spcPct val="0"/>
              </a:spcBef>
              <a:spcAft>
                <a:spcPct val="0"/>
              </a:spcAft>
              <a:buClrTx/>
              <a:buFontTx/>
              <a:buNone/>
            </a:pPr>
            <a:r>
              <a:rPr lang="en-US" altLang="en-US" sz="1200" b="0" dirty="0"/>
              <a:t>Cleland K et al. </a:t>
            </a:r>
            <a:r>
              <a:rPr lang="en-US" altLang="en-US" sz="1200" b="0" i="1" dirty="0"/>
              <a:t>Human Reproduction</a:t>
            </a:r>
            <a:r>
              <a:rPr lang="en-US" altLang="en-US" sz="1200" b="0" dirty="0"/>
              <a:t>. 2012</a:t>
            </a:r>
          </a:p>
          <a:p>
            <a:pPr algn="r" eaLnBrk="1" hangingPunct="1">
              <a:lnSpc>
                <a:spcPct val="100000"/>
              </a:lnSpc>
              <a:spcBef>
                <a:spcPct val="0"/>
              </a:spcBef>
              <a:spcAft>
                <a:spcPct val="0"/>
              </a:spcAft>
              <a:buClrTx/>
              <a:buFontTx/>
              <a:buNone/>
            </a:pPr>
            <a:r>
              <a:rPr lang="en-US" altLang="en-US" sz="1200" b="0" dirty="0" err="1"/>
              <a:t>Glasier</a:t>
            </a:r>
            <a:r>
              <a:rPr lang="en-US" altLang="en-US" sz="1200" b="0" dirty="0"/>
              <a:t> A et al. </a:t>
            </a:r>
            <a:r>
              <a:rPr lang="en-US" altLang="en-US" sz="1200" b="0" i="1" dirty="0"/>
              <a:t>Contraception</a:t>
            </a:r>
            <a:r>
              <a:rPr lang="en-US" altLang="en-US" sz="1200" b="0" dirty="0"/>
              <a:t>. 2011</a:t>
            </a:r>
          </a:p>
          <a:p>
            <a:pPr algn="r" eaLnBrk="1" hangingPunct="1">
              <a:lnSpc>
                <a:spcPct val="100000"/>
              </a:lnSpc>
              <a:spcBef>
                <a:spcPct val="0"/>
              </a:spcBef>
              <a:spcAft>
                <a:spcPct val="0"/>
              </a:spcAft>
              <a:buClrTx/>
              <a:buFontTx/>
              <a:buNone/>
            </a:pPr>
            <a:r>
              <a:rPr lang="en-US" sz="1200" b="0" dirty="0" err="1">
                <a:cs typeface="Arial" panose="020B0604020202020204" pitchFamily="34" charset="0"/>
              </a:rPr>
              <a:t>Envall</a:t>
            </a:r>
            <a:r>
              <a:rPr lang="en-US" sz="1200" b="0" dirty="0">
                <a:cs typeface="Arial" panose="020B0604020202020204" pitchFamily="34" charset="0"/>
              </a:rPr>
              <a:t> N,  </a:t>
            </a:r>
            <a:r>
              <a:rPr lang="en-US" sz="1200" b="0" i="1" dirty="0" err="1">
                <a:cs typeface="Arial" panose="020B0604020202020204" pitchFamily="34" charset="0"/>
              </a:rPr>
              <a:t>Acta</a:t>
            </a:r>
            <a:r>
              <a:rPr lang="en-US" sz="1200" b="0" i="1" dirty="0">
                <a:cs typeface="Arial" panose="020B0604020202020204" pitchFamily="34" charset="0"/>
              </a:rPr>
              <a:t> Ob/</a:t>
            </a:r>
            <a:r>
              <a:rPr lang="en-US" sz="1200" b="0" i="1" dirty="0" err="1">
                <a:cs typeface="Arial" panose="020B0604020202020204" pitchFamily="34" charset="0"/>
              </a:rPr>
              <a:t>Gyn</a:t>
            </a:r>
            <a:r>
              <a:rPr lang="en-US" sz="1200" b="0" i="1" dirty="0">
                <a:cs typeface="Arial" panose="020B0604020202020204" pitchFamily="34" charset="0"/>
              </a:rPr>
              <a:t> Scan</a:t>
            </a:r>
            <a:r>
              <a:rPr lang="en-US" sz="1200" b="0" dirty="0">
                <a:cs typeface="Arial" panose="020B0604020202020204" pitchFamily="34" charset="0"/>
              </a:rPr>
              <a:t>. 2016</a:t>
            </a:r>
            <a:r>
              <a:rPr lang="en-US" altLang="en-US" sz="1200" b="0" dirty="0"/>
              <a:t> </a:t>
            </a:r>
          </a:p>
        </p:txBody>
      </p:sp>
      <p:pic>
        <p:nvPicPr>
          <p:cNvPr id="5" name="Picture 4">
            <a:extLst>
              <a:ext uri="{FF2B5EF4-FFF2-40B4-BE49-F238E27FC236}">
                <a16:creationId xmlns:a16="http://schemas.microsoft.com/office/drawing/2014/main" id="{09202D75-53E9-48E6-ABF1-43F39BE339A4}"/>
              </a:ext>
            </a:extLst>
          </p:cNvPr>
          <p:cNvPicPr>
            <a:picLocks noChangeAspect="1"/>
          </p:cNvPicPr>
          <p:nvPr/>
        </p:nvPicPr>
        <p:blipFill>
          <a:blip r:embed="rId4"/>
          <a:stretch>
            <a:fillRect/>
          </a:stretch>
        </p:blipFill>
        <p:spPr>
          <a:xfrm>
            <a:off x="0" y="6041371"/>
            <a:ext cx="887104" cy="816630"/>
          </a:xfrm>
          <a:prstGeom prst="rect">
            <a:avLst/>
          </a:prstGeom>
        </p:spPr>
      </p:pic>
      <p:pic>
        <p:nvPicPr>
          <p:cNvPr id="6" name="Picture 5">
            <a:extLst>
              <a:ext uri="{FF2B5EF4-FFF2-40B4-BE49-F238E27FC236}">
                <a16:creationId xmlns:a16="http://schemas.microsoft.com/office/drawing/2014/main" id="{0BE15078-3925-4DB4-9136-D435A1ABF62E}"/>
              </a:ext>
            </a:extLst>
          </p:cNvPr>
          <p:cNvPicPr>
            <a:picLocks noChangeAspect="1"/>
          </p:cNvPicPr>
          <p:nvPr/>
        </p:nvPicPr>
        <p:blipFill>
          <a:blip r:embed="rId5"/>
          <a:stretch>
            <a:fillRect/>
          </a:stretch>
        </p:blipFill>
        <p:spPr>
          <a:xfrm>
            <a:off x="11407084" y="6081623"/>
            <a:ext cx="595862" cy="689040"/>
          </a:xfrm>
          <a:prstGeom prst="rect">
            <a:avLst/>
          </a:prstGeom>
        </p:spPr>
      </p:pic>
    </p:spTree>
    <p:custDataLst>
      <p:tags r:id="rId1"/>
    </p:custDataLst>
    <p:extLst>
      <p:ext uri="{BB962C8B-B14F-4D97-AF65-F5344CB8AC3E}">
        <p14:creationId xmlns:p14="http://schemas.microsoft.com/office/powerpoint/2010/main" val="121877701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37" b="82407" l="58" r="97010">
                        <a14:foregroundMark x1="66281" y1="71759" x2="66281" y2="71759"/>
                        <a14:foregroundMark x1="75193" y1="74826" x2="75193" y2="74826"/>
                        <a14:foregroundMark x1="80382" y1="67650" x2="80382" y2="67650"/>
                        <a14:foregroundMark x1="78395" y1="56337" x2="78395" y2="56337"/>
                        <a14:foregroundMark x1="69715" y1="31887" x2="69715" y2="31887"/>
                        <a14:foregroundMark x1="79012" y1="56105" x2="79012" y2="56105"/>
                        <a14:foregroundMark x1="77643" y1="52575" x2="77643" y2="52575"/>
                        <a14:foregroundMark x1="77643" y1="70833" x2="77643" y2="70833"/>
                        <a14:foregroundMark x1="47473" y1="14757" x2="47473" y2="14757"/>
                        <a14:foregroundMark x1="62018" y1="35995" x2="62018" y2="35995"/>
                        <a14:foregroundMark x1="60571" y1="37587" x2="60571" y2="37587"/>
                        <a14:foregroundMark x1="62326" y1="39439" x2="62326" y2="39439"/>
                        <a14:foregroundMark x1="62018" y1="39091" x2="62018" y2="39091"/>
                        <a14:foregroundMark x1="714" y1="61140" x2="714" y2="61140"/>
                        <a14:foregroundMark x1="22338" y1="51534" x2="22338" y2="51534"/>
                        <a14:foregroundMark x1="29803" y1="54514" x2="29803" y2="54514"/>
                        <a14:foregroundMark x1="34992" y1="57928" x2="34992" y2="57928"/>
                        <a14:foregroundMark x1="43287" y1="62963" x2="43287" y2="62963"/>
                        <a14:foregroundMark x1="49306" y1="65133" x2="49306" y2="65133"/>
                        <a14:foregroundMark x1="55170" y1="66725" x2="55170" y2="66725"/>
                        <a14:foregroundMark x1="60648" y1="69936" x2="60648" y2="69936"/>
                        <a14:foregroundMark x1="1466" y1="28125" x2="1466" y2="28125"/>
                        <a14:foregroundMark x1="6964" y1="26968" x2="6964" y2="26968"/>
                        <a14:foregroundMark x1="14043" y1="25839" x2="14043" y2="25839"/>
                        <a14:foregroundMark x1="19676" y1="23669" x2="19676" y2="23669"/>
                        <a14:foregroundMark x1="33681" y1="14063" x2="33681" y2="14063"/>
                        <a14:foregroundMark x1="59356" y1="24132" x2="59356" y2="24132"/>
                        <a14:foregroundMark x1="70621" y1="48003" x2="70621" y2="48003"/>
                        <a14:foregroundMark x1="72608" y1="48785" x2="72608" y2="48785"/>
                        <a14:foregroundMark x1="7330" y1="58738" x2="7330" y2="58738"/>
                        <a14:foregroundMark x1="14641" y1="55642" x2="14641" y2="55642"/>
                        <a14:foregroundMark x1="19753" y1="53009" x2="19753" y2="53009"/>
                        <a14:foregroundMark x1="36053" y1="13715" x2="36053" y2="13715"/>
                        <a14:foregroundMark x1="38947" y1="14063" x2="38947" y2="14063"/>
                        <a14:foregroundMark x1="42593" y1="13947" x2="42593" y2="13947"/>
                        <a14:foregroundMark x1="45197" y1="14063" x2="45197" y2="14063"/>
                        <a14:foregroundMark x1="49904" y1="16580" x2="49904" y2="16580"/>
                        <a14:foregroundMark x1="52662" y1="19097" x2="52662" y2="19097"/>
                        <a14:foregroundMark x1="55015" y1="21383" x2="55015" y2="21383"/>
                        <a14:foregroundMark x1="61188" y1="25260" x2="61188" y2="25260"/>
                        <a14:foregroundMark x1="63927" y1="27315" x2="63927" y2="27315"/>
                        <a14:foregroundMark x1="65837" y1="28791" x2="65837" y2="28791"/>
                        <a14:foregroundMark x1="68422" y1="30411" x2="68422" y2="30411"/>
                        <a14:foregroundMark x1="69483" y1="34520" x2="69483" y2="34520"/>
                        <a14:foregroundMark x1="67959" y1="36574" x2="67959" y2="36574"/>
                        <a14:foregroundMark x1="66358" y1="36921" x2="66358" y2="36921"/>
                        <a14:foregroundMark x1="63850" y1="36574" x2="63850" y2="36574"/>
                        <a14:foregroundMark x1="64468" y1="41927" x2="64468" y2="41927"/>
                        <a14:foregroundMark x1="66898" y1="43779" x2="66898" y2="43779"/>
                        <a14:foregroundMark x1="67882" y1="45949" x2="67882" y2="45949"/>
                        <a14:foregroundMark x1="69637" y1="47193" x2="69637" y2="47193"/>
                        <a14:foregroundMark x1="74672" y1="50058" x2="74672" y2="50058"/>
                        <a14:foregroundMark x1="76119" y1="51186" x2="76119" y2="51186"/>
                        <a14:foregroundMark x1="69483" y1="72772" x2="69483" y2="72772"/>
                        <a14:foregroundMark x1="71836" y1="73814" x2="71836" y2="73814"/>
                        <a14:foregroundMark x1="73592" y1="75752" x2="73592" y2="75752"/>
                        <a14:foregroundMark x1="77180" y1="60677" x2="77180" y2="60677"/>
                        <a14:foregroundMark x1="79842" y1="62963" x2="79842" y2="62963"/>
                        <a14:foregroundMark x1="81211" y1="64554" x2="81211" y2="64554"/>
                        <a14:foregroundMark x1="77180" y1="73582" x2="77180" y2="73582"/>
                        <a14:foregroundMark x1="64468" y1="71759" x2="64468" y2="71759"/>
                        <a14:foregroundMark x1="62326" y1="70833" x2="62326" y2="70833"/>
                        <a14:foregroundMark x1="57986" y1="69242" x2="57986" y2="69242"/>
                        <a14:foregroundMark x1="52431" y1="65943" x2="52431" y2="65943"/>
                        <a14:foregroundMark x1="46258" y1="63976" x2="46258" y2="63976"/>
                        <a14:foregroundMark x1="40471" y1="62037" x2="40471" y2="62037"/>
                        <a14:foregroundMark x1="37886" y1="60561" x2="37886" y2="60561"/>
                        <a14:foregroundMark x1="36285" y1="59317" x2="36285" y2="59317"/>
                        <a14:foregroundMark x1="39487" y1="61574" x2="39487" y2="61574"/>
                        <a14:foregroundMark x1="37731" y1="60330" x2="37731" y2="60330"/>
                        <a14:foregroundMark x1="35899" y1="58854" x2="35899" y2="58854"/>
                        <a14:foregroundMark x1="80980" y1="69358" x2="80980" y2="69358"/>
                        <a14:foregroundMark x1="79012" y1="69705" x2="79012" y2="69705"/>
                        <a14:foregroundMark x1="81520" y1="66725" x2="81520" y2="66725"/>
                        <a14:foregroundMark x1="78781" y1="61574" x2="78781" y2="61574"/>
                        <a14:foregroundMark x1="77411" y1="59201" x2="77411" y2="59201"/>
                        <a14:foregroundMark x1="79147" y1="53935" x2="79147" y2="53935"/>
                        <a14:foregroundMark x1="3453" y1="60446" x2="3453" y2="60446"/>
                        <a14:foregroundMark x1="10918" y1="56916" x2="10918" y2="56916"/>
                        <a14:foregroundMark x1="17014" y1="54514" x2="17014" y2="54514"/>
                        <a14:foregroundMark x1="25540" y1="52778" x2="25540" y2="52778"/>
                        <a14:foregroundMark x1="27739" y1="53241" x2="27739" y2="53241"/>
                        <a14:foregroundMark x1="31250" y1="56337" x2="31250" y2="56337"/>
                        <a14:foregroundMark x1="33391" y1="57697" x2="33391" y2="57697"/>
                        <a14:foregroundMark x1="75887" y1="76215" x2="75887" y2="76215"/>
                        <a14:foregroundMark x1="67805" y1="72541" x2="67805" y2="72541"/>
                        <a14:foregroundMark x1="65760" y1="43200" x2="65760" y2="43200"/>
                        <a14:foregroundMark x1="63465" y1="41030" x2="63465" y2="41030"/>
                        <a14:foregroundMark x1="50752" y1="66030" x2="50752" y2="66030"/>
                        <a14:foregroundMark x1="47473" y1="64902" x2="47473" y2="64902"/>
                        <a14:foregroundMark x1="44657" y1="63860" x2="44657" y2="63860"/>
                        <a14:foregroundMark x1="50984" y1="66262" x2="50984" y2="66262"/>
                        <a14:foregroundMark x1="56385" y1="68547" x2="56385" y2="68547"/>
                        <a14:foregroundMark x1="68866" y1="46383" x2="68866" y2="46383"/>
                        <a14:foregroundMark x1="67419" y1="44676" x2="67419" y2="44676"/>
                        <a14:foregroundMark x1="65066" y1="36921" x2="65066" y2="36921"/>
                        <a14:foregroundMark x1="57292" y1="22512" x2="57292" y2="22512"/>
                        <a14:foregroundMark x1="51061" y1="18056" x2="51061" y2="18056"/>
                        <a14:foregroundMark x1="67052" y1="29369" x2="67052" y2="29369"/>
                        <a14:foregroundMark x1="53646" y1="67188" x2="53646" y2="67188"/>
                        <a14:foregroundMark x1="65914" y1="73003" x2="65914" y2="73003"/>
                        <a14:foregroundMark x1="3684" y1="27546" x2="3684" y2="27546"/>
                        <a14:foregroundMark x1="10610" y1="26736" x2="10610" y2="26736"/>
                        <a14:foregroundMark x1="17168" y1="24682" x2="17168" y2="24682"/>
                        <a14:foregroundMark x1="23264" y1="21615" x2="23264" y2="21615"/>
                        <a14:foregroundMark x1="26524" y1="19763" x2="26524" y2="19763"/>
                        <a14:foregroundMark x1="29803" y1="17043" x2="29803" y2="17043"/>
                        <a14:foregroundMark x1="32465" y1="14525" x2="32465" y2="14525"/>
                        <a14:foregroundMark x1="12751" y1="56105" x2="12751" y2="56105"/>
                        <a14:foregroundMark x1="9086" y1="58160" x2="9086" y2="58160"/>
                        <a14:foregroundMark x1="4514" y1="60214" x2="4514" y2="60214"/>
                        <a14:foregroundMark x1="23785" y1="52575" x2="23785" y2="52575"/>
                        <a14:foregroundMark x1="41917" y1="62963" x2="41917" y2="62963"/>
                        <a14:backgroundMark x1="11227" y1="3733" x2="11227" y2="3733"/>
                        <a14:backgroundMark x1="89815" y1="22512" x2="89815" y2="22512"/>
                        <a14:backgroundMark x1="89120" y1="3993" x2="89120" y2="3993"/>
                        <a14:backgroundMark x1="63850" y1="38860" x2="63850" y2="38860"/>
                        <a14:backgroundMark x1="38870" y1="11545" x2="38870" y2="11545"/>
                        <a14:backgroundMark x1="23264" y1="54167" x2="23264" y2="54167"/>
                        <a14:backgroundMark x1="68268" y1="74161" x2="68268" y2="74161"/>
                        <a14:backgroundMark x1="79533" y1="72338" x2="79533" y2="72338"/>
                        <a14:backgroundMark x1="79919" y1="59520" x2="79919" y2="59520"/>
                        <a14:backgroundMark x1="79379" y1="59404" x2="79379" y2="59404"/>
                        <a14:backgroundMark x1="52276" y1="15885" x2="52276" y2="15885"/>
                        <a14:backgroundMark x1="26678" y1="17506" x2="26678" y2="17506"/>
                        <a14:backgroundMark x1="18692" y1="21267" x2="18692" y2="21267"/>
                        <a14:backgroundMark x1="65529" y1="40220" x2="65529" y2="40220"/>
                        <a14:backgroundMark x1="66744" y1="38281" x2="66744" y2="38281"/>
                        <a14:backgroundMark x1="69869" y1="37355" x2="69869" y2="37355"/>
                        <a14:backgroundMark x1="71007" y1="34635" x2="71007" y2="34635"/>
                        <a14:backgroundMark x1="71084" y1="32118" x2="71084" y2="32118"/>
                        <a14:backgroundMark x1="69637" y1="28906" x2="69637" y2="28906"/>
                        <a14:backgroundMark x1="67130" y1="27315" x2="67130" y2="27315"/>
                        <a14:backgroundMark x1="65297" y1="26186" x2="65297" y2="26186"/>
                        <a14:backgroundMark x1="62635" y1="23900" x2="62635" y2="23900"/>
                        <a14:backgroundMark x1="59201" y1="21962" x2="59201" y2="21962"/>
                        <a14:backgroundMark x1="56154" y1="20110" x2="56154" y2="20110"/>
                        <a14:backgroundMark x1="49904" y1="13831" x2="49904" y2="13831"/>
                        <a14:backgroundMark x1="47319" y1="12703" x2="47319" y2="12703"/>
                        <a14:backgroundMark x1="44348" y1="12355" x2="44348" y2="12355"/>
                        <a14:backgroundMark x1="69560" y1="75174" x2="69560" y2="75174"/>
                        <a14:backgroundMark x1="71238" y1="75984" x2="71238" y2="75984"/>
                        <a14:backgroundMark x1="75039" y1="77691" x2="75039" y2="77691"/>
                        <a14:backgroundMark x1="77488" y1="76447" x2="77488" y2="76447"/>
                        <a14:backgroundMark x1="78318" y1="74277" x2="78318" y2="74277"/>
                        <a14:backgroundMark x1="81829" y1="70949" x2="81829" y2="70949"/>
                        <a14:backgroundMark x1="82581" y1="68316" x2="82581" y2="68316"/>
                        <a14:backgroundMark x1="82967" y1="65133" x2="82967" y2="65133"/>
                        <a14:backgroundMark x1="81520" y1="61806" x2="81520" y2="61806"/>
                        <a14:backgroundMark x1="80228" y1="61372" x2="80228" y2="61372"/>
                        <a14:backgroundMark x1="80305" y1="57813" x2="80305" y2="57813"/>
                        <a14:backgroundMark x1="80748" y1="55758" x2="80748" y2="55758"/>
                        <a14:backgroundMark x1="80671" y1="52778" x2="80671" y2="52778"/>
                        <a14:backgroundMark x1="79302" y1="51881" x2="79302" y2="51881"/>
                        <a14:backgroundMark x1="77643" y1="50289" x2="77643" y2="50289"/>
                        <a14:backgroundMark x1="76408" y1="49363" x2="76408" y2="49363"/>
                        <a14:backgroundMark x1="66358" y1="41725" x2="66358" y2="41725"/>
                        <a14:backgroundMark x1="68036" y1="43200" x2="68036" y2="43200"/>
                        <a14:backgroundMark x1="70775" y1="45949" x2="70775" y2="45949"/>
                        <a14:backgroundMark x1="72145" y1="46615" x2="72145" y2="46615"/>
                        <a14:backgroundMark x1="74441" y1="47888" x2="74441" y2="47888"/>
                        <a14:backgroundMark x1="75347" y1="48669" x2="75347" y2="48669"/>
                        <a14:backgroundMark x1="52276" y1="69010" x2="52276" y2="69010"/>
                        <a14:backgroundMark x1="54784" y1="70486" x2="54784" y2="70486"/>
                        <a14:backgroundMark x1="56925" y1="71065" x2="56925" y2="71065"/>
                        <a14:backgroundMark x1="59047" y1="72541" x2="59047" y2="72541"/>
                        <a14:backgroundMark x1="62635" y1="73929" x2="62635" y2="73929"/>
                        <a14:backgroundMark x1="64468" y1="74942" x2="64468" y2="74942"/>
                        <a14:backgroundMark x1="46856" y1="66262" x2="46856" y2="66262"/>
                        <a14:backgroundMark x1="44811" y1="65828" x2="44811" y2="65828"/>
                        <a14:backgroundMark x1="42747" y1="65365" x2="42747" y2="65365"/>
                        <a14:backgroundMark x1="69252" y1="44676" x2="69252" y2="44676"/>
                        <a14:backgroundMark x1="69406" y1="8362" x2="69406" y2="8362"/>
                        <a14:backgroundMark x1="75887" y1="81568" x2="75887" y2="81568"/>
                        <a14:backgroundMark x1="46721" y1="72656" x2="46721" y2="72656"/>
                        <a14:backgroundMark x1="868" y1="25955" x2="868" y2="25955"/>
                        <a14:backgroundMark x1="3916" y1="24797" x2="3916" y2="24797"/>
                        <a14:backgroundMark x1="8256" y1="25029" x2="8256" y2="25029"/>
                        <a14:backgroundMark x1="11825" y1="24682" x2="11825" y2="24682"/>
                        <a14:backgroundMark x1="14796" y1="22627" x2="14796" y2="22627"/>
                        <a14:backgroundMark x1="21277" y1="20573" x2="21277" y2="20573"/>
                        <a14:backgroundMark x1="25000" y1="18056" x2="25000" y2="18056"/>
                        <a14:backgroundMark x1="1312" y1="63426" x2="1312" y2="63426"/>
                        <a14:backgroundMark x1="5054" y1="62153" x2="5054" y2="62153"/>
                        <a14:backgroundMark x1="8931" y1="60793" x2="8931" y2="60793"/>
                        <a14:backgroundMark x1="11902" y1="59635" x2="11902" y2="59635"/>
                        <a14:backgroundMark x1="15567" y1="59086" x2="15567" y2="59086"/>
                        <a14:backgroundMark x1="18538" y1="56568" x2="18538" y2="56568"/>
                        <a14:backgroundMark x1="21952" y1="54745" x2="21952" y2="54745"/>
                        <a14:backgroundMark x1="26080" y1="55064" x2="26080" y2="55064"/>
                        <a14:backgroundMark x1="25772" y1="54745" x2="25772" y2="54745"/>
                        <a14:backgroundMark x1="28279" y1="56684" x2="28279" y2="56684"/>
                        <a14:backgroundMark x1="30575" y1="58854" x2="30575" y2="58854"/>
                        <a14:backgroundMark x1="33005" y1="60677" x2="33005" y2="60677"/>
                        <a14:backgroundMark x1="35899" y1="61690" x2="35899" y2="61690"/>
                        <a14:backgroundMark x1="38098" y1="62616" x2="38098" y2="62616"/>
                        <a14:backgroundMark x1="40239" y1="63860" x2="40239" y2="63860"/>
                        <a14:backgroundMark x1="49151" y1="68663" x2="49151" y2="68663"/>
                        <a14:backgroundMark x1="50829" y1="68779" x2="50829" y2="68779"/>
                        <a14:backgroundMark x1="66512" y1="75174" x2="66512" y2="75174"/>
                        <a14:backgroundMark x1="17612" y1="56105" x2="17612" y2="56105"/>
                        <a14:backgroundMark x1="28434" y1="15538" x2="28434" y2="15538"/>
                        <a14:backgroundMark x1="30498" y1="13368" x2="30498" y2="13368"/>
                        <a14:backgroundMark x1="32542" y1="12124" x2="32542" y2="12124"/>
                        <a14:backgroundMark x1="34375" y1="12355" x2="34375" y2="12355"/>
                        <a14:backgroundMark x1="41377" y1="12008" x2="41377" y2="12008"/>
                        <a14:backgroundMark x1="53877" y1="17593" x2="53877" y2="17593"/>
                      </a14:backgroundRemoval>
                    </a14:imgEffect>
                  </a14:imgLayer>
                </a14:imgProps>
              </a:ext>
              <a:ext uri="{28A0092B-C50C-407E-A947-70E740481C1C}">
                <a14:useLocalDpi xmlns:a14="http://schemas.microsoft.com/office/drawing/2010/main"/>
              </a:ext>
            </a:extLst>
          </a:blip>
          <a:srcRect t="10977" r="16099" b="20735"/>
          <a:stretch/>
        </p:blipFill>
        <p:spPr>
          <a:xfrm>
            <a:off x="1182704" y="3369117"/>
            <a:ext cx="4913296" cy="2666041"/>
          </a:xfrm>
          <a:prstGeom prst="rect">
            <a:avLst/>
          </a:prstGeom>
          <a:ln>
            <a:noFill/>
          </a:ln>
          <a:effectLst/>
        </p:spPr>
      </p:pic>
      <p:sp>
        <p:nvSpPr>
          <p:cNvPr id="13316" name="Rectangle 2"/>
          <p:cNvSpPr>
            <a:spLocks noGrp="1" noChangeArrowheads="1"/>
          </p:cNvSpPr>
          <p:nvPr>
            <p:ph type="title"/>
          </p:nvPr>
        </p:nvSpPr>
        <p:spPr>
          <a:xfrm>
            <a:off x="1011936" y="692602"/>
            <a:ext cx="6474986" cy="1380800"/>
          </a:xfrm>
        </p:spPr>
        <p:txBody>
          <a:bodyPr>
            <a:normAutofit/>
          </a:bodyPr>
          <a:lstStyle/>
          <a:p>
            <a:pPr algn="l" eaLnBrk="1" hangingPunct="1"/>
            <a:r>
              <a:rPr lang="en-US" altLang="en-US" sz="3200" dirty="0">
                <a:solidFill>
                  <a:srgbClr val="37094B"/>
                </a:solidFill>
                <a:latin typeface="Vitesse Black" pitchFamily="50" charset="0"/>
              </a:rPr>
              <a:t>Copper T 380a IUD, ParaGard</a:t>
            </a:r>
            <a:r>
              <a:rPr lang="en-US" altLang="en-US" sz="3200" baseline="30000" dirty="0">
                <a:solidFill>
                  <a:srgbClr val="37094B"/>
                </a:solidFill>
                <a:latin typeface="Vitesse Black" pitchFamily="50" charset="0"/>
              </a:rPr>
              <a:t>®</a:t>
            </a:r>
          </a:p>
        </p:txBody>
      </p:sp>
      <p:sp>
        <p:nvSpPr>
          <p:cNvPr id="13317" name="Rectangle 4"/>
          <p:cNvSpPr>
            <a:spLocks noGrp="1" noChangeArrowheads="1"/>
          </p:cNvSpPr>
          <p:nvPr>
            <p:ph type="body" sz="half" idx="4294967295"/>
          </p:nvPr>
        </p:nvSpPr>
        <p:spPr>
          <a:xfrm>
            <a:off x="4592275" y="2199003"/>
            <a:ext cx="7473496" cy="2776538"/>
          </a:xfrm>
        </p:spPr>
        <p:txBody>
          <a:bodyPr>
            <a:normAutofit/>
          </a:bodyPr>
          <a:lstStyle/>
          <a:p>
            <a:pPr marL="342900" indent="-342900">
              <a:lnSpc>
                <a:spcPct val="100000"/>
              </a:lnSpc>
              <a:buClr>
                <a:srgbClr val="F48024"/>
              </a:buClr>
            </a:pPr>
            <a:r>
              <a:rPr lang="en-US" altLang="en-US" sz="2400" dirty="0">
                <a:latin typeface="Vitesse Book" pitchFamily="50" charset="0"/>
              </a:rPr>
              <a:t>Works for at least 12 years</a:t>
            </a:r>
          </a:p>
          <a:p>
            <a:pPr marL="342900" indent="-342900">
              <a:lnSpc>
                <a:spcPct val="100000"/>
              </a:lnSpc>
              <a:buClr>
                <a:srgbClr val="F48024"/>
              </a:buClr>
            </a:pPr>
            <a:r>
              <a:rPr lang="en-US" altLang="en-US" sz="2400" dirty="0">
                <a:latin typeface="Vitesse Book" pitchFamily="50" charset="0"/>
              </a:rPr>
              <a:t>Nearly 100% effective</a:t>
            </a:r>
          </a:p>
          <a:p>
            <a:pPr marL="342900" indent="-342900">
              <a:lnSpc>
                <a:spcPct val="100000"/>
              </a:lnSpc>
              <a:buClr>
                <a:srgbClr val="F48024"/>
              </a:buClr>
            </a:pPr>
            <a:r>
              <a:rPr lang="en-US" altLang="en-US" sz="2400" dirty="0">
                <a:latin typeface="Vitesse Book" pitchFamily="50" charset="0"/>
              </a:rPr>
              <a:t>Only highly effective non-hormonal method</a:t>
            </a:r>
          </a:p>
          <a:p>
            <a:pPr eaLnBrk="1" hangingPunct="1">
              <a:lnSpc>
                <a:spcPct val="100000"/>
              </a:lnSpc>
            </a:pPr>
            <a:endParaRPr lang="en-US" altLang="en-US" sz="2400" dirty="0">
              <a:latin typeface="Vitesse Book" pitchFamily="50" charset="0"/>
            </a:endParaRPr>
          </a:p>
        </p:txBody>
      </p:sp>
      <p:sp>
        <p:nvSpPr>
          <p:cNvPr id="13319" name="Text Box 5"/>
          <p:cNvSpPr txBox="1">
            <a:spLocks noChangeArrowheads="1"/>
          </p:cNvSpPr>
          <p:nvPr/>
        </p:nvSpPr>
        <p:spPr bwMode="auto">
          <a:xfrm>
            <a:off x="7918451" y="3755850"/>
            <a:ext cx="3952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ct val="20000"/>
              </a:spcBef>
              <a:spcAft>
                <a:spcPct val="20000"/>
              </a:spcAft>
              <a:buClr>
                <a:srgbClr val="D14B01"/>
              </a:buClr>
              <a:buChar char="•"/>
              <a:defRPr sz="2200" b="1">
                <a:solidFill>
                  <a:schemeClr val="tx1"/>
                </a:solidFill>
                <a:latin typeface="Arial" pitchFamily="34" charset="0"/>
                <a:ea typeface="MS PGothic" pitchFamily="34" charset="-128"/>
              </a:defRPr>
            </a:lvl1pPr>
            <a:lvl2pPr marL="742950" indent="-285750" eaLnBrk="0" hangingPunct="0">
              <a:lnSpc>
                <a:spcPct val="95000"/>
              </a:lnSpc>
              <a:spcBef>
                <a:spcPct val="20000"/>
              </a:spcBef>
              <a:spcAft>
                <a:spcPct val="20000"/>
              </a:spcAft>
              <a:buClr>
                <a:srgbClr val="D14B01"/>
              </a:buClr>
              <a:buChar char="–"/>
              <a:defRPr sz="2000">
                <a:solidFill>
                  <a:schemeClr val="tx1"/>
                </a:solidFill>
                <a:latin typeface="Arial" pitchFamily="34" charset="0"/>
                <a:ea typeface="MS PGothic" pitchFamily="34" charset="-128"/>
              </a:defRPr>
            </a:lvl2pPr>
            <a:lvl3pPr marL="1143000" indent="-228600" eaLnBrk="0" hangingPunct="0">
              <a:lnSpc>
                <a:spcPct val="95000"/>
              </a:lnSpc>
              <a:spcBef>
                <a:spcPct val="20000"/>
              </a:spcBef>
              <a:spcAft>
                <a:spcPct val="20000"/>
              </a:spcAft>
              <a:buClr>
                <a:srgbClr val="88BBBB"/>
              </a:buClr>
              <a:buChar char="•"/>
              <a:defRPr>
                <a:solidFill>
                  <a:schemeClr val="tx1"/>
                </a:solidFill>
                <a:latin typeface="Arial" pitchFamily="34" charset="0"/>
                <a:ea typeface="MS PGothic" pitchFamily="34" charset="-128"/>
              </a:defRPr>
            </a:lvl3pPr>
            <a:lvl4pPr marL="1600200" indent="-228600" eaLnBrk="0" hangingPunct="0">
              <a:lnSpc>
                <a:spcPct val="95000"/>
              </a:lnSpc>
              <a:spcBef>
                <a:spcPct val="20000"/>
              </a:spcBef>
              <a:spcAft>
                <a:spcPct val="20000"/>
              </a:spcAft>
              <a:buClr>
                <a:srgbClr val="88BBBB"/>
              </a:buClr>
              <a:buChar char="–"/>
              <a:defRPr sz="1600">
                <a:solidFill>
                  <a:schemeClr val="tx1"/>
                </a:solidFill>
                <a:latin typeface="Arial" pitchFamily="34" charset="0"/>
                <a:ea typeface="MS PGothic" pitchFamily="34" charset="-128"/>
              </a:defRPr>
            </a:lvl4pPr>
            <a:lvl5pPr marL="2057400" indent="-228600" eaLnBrk="0"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9pPr>
          </a:lstStyle>
          <a:p>
            <a:pPr algn="r" eaLnBrk="1" hangingPunct="1">
              <a:lnSpc>
                <a:spcPct val="100000"/>
              </a:lnSpc>
              <a:spcBef>
                <a:spcPct val="0"/>
              </a:spcBef>
              <a:spcAft>
                <a:spcPct val="0"/>
              </a:spcAft>
              <a:buClrTx/>
              <a:buFontTx/>
              <a:buNone/>
            </a:pPr>
            <a:r>
              <a:rPr lang="en-US" altLang="en-US" sz="1200" b="0" dirty="0"/>
              <a:t>FDA label for ParaGard. Revised 9/1/2005.</a:t>
            </a:r>
          </a:p>
        </p:txBody>
      </p:sp>
      <p:pic>
        <p:nvPicPr>
          <p:cNvPr id="7" name="Picture 6">
            <a:extLst>
              <a:ext uri="{FF2B5EF4-FFF2-40B4-BE49-F238E27FC236}">
                <a16:creationId xmlns:a16="http://schemas.microsoft.com/office/drawing/2014/main" id="{00312BF6-72CB-4B01-8500-270977BF8738}"/>
              </a:ext>
            </a:extLst>
          </p:cNvPr>
          <p:cNvPicPr>
            <a:picLocks noChangeAspect="1"/>
          </p:cNvPicPr>
          <p:nvPr/>
        </p:nvPicPr>
        <p:blipFill>
          <a:blip r:embed="rId6"/>
          <a:stretch>
            <a:fillRect/>
          </a:stretch>
        </p:blipFill>
        <p:spPr>
          <a:xfrm>
            <a:off x="11072430" y="218684"/>
            <a:ext cx="993341" cy="673702"/>
          </a:xfrm>
          <a:prstGeom prst="rect">
            <a:avLst/>
          </a:prstGeom>
        </p:spPr>
      </p:pic>
      <p:pic>
        <p:nvPicPr>
          <p:cNvPr id="9" name="Picture 8">
            <a:extLst>
              <a:ext uri="{FF2B5EF4-FFF2-40B4-BE49-F238E27FC236}">
                <a16:creationId xmlns:a16="http://schemas.microsoft.com/office/drawing/2014/main" id="{CBEB6157-FA7D-486A-BBFC-22505BA31D2B}"/>
              </a:ext>
            </a:extLst>
          </p:cNvPr>
          <p:cNvPicPr>
            <a:picLocks noChangeAspect="1"/>
          </p:cNvPicPr>
          <p:nvPr/>
        </p:nvPicPr>
        <p:blipFill>
          <a:blip r:embed="rId7"/>
          <a:stretch>
            <a:fillRect/>
          </a:stretch>
        </p:blipFill>
        <p:spPr>
          <a:xfrm>
            <a:off x="0" y="6041371"/>
            <a:ext cx="887104" cy="816630"/>
          </a:xfrm>
          <a:prstGeom prst="rect">
            <a:avLst/>
          </a:prstGeom>
        </p:spPr>
      </p:pic>
      <p:pic>
        <p:nvPicPr>
          <p:cNvPr id="10" name="Picture 9">
            <a:extLst>
              <a:ext uri="{FF2B5EF4-FFF2-40B4-BE49-F238E27FC236}">
                <a16:creationId xmlns:a16="http://schemas.microsoft.com/office/drawing/2014/main" id="{3FC8D2D2-A7C8-42C9-8A79-54739F438B9E}"/>
              </a:ext>
            </a:extLst>
          </p:cNvPr>
          <p:cNvPicPr>
            <a:picLocks noChangeAspect="1"/>
          </p:cNvPicPr>
          <p:nvPr/>
        </p:nvPicPr>
        <p:blipFill>
          <a:blip r:embed="rId8"/>
          <a:stretch>
            <a:fillRect/>
          </a:stretch>
        </p:blipFill>
        <p:spPr>
          <a:xfrm>
            <a:off x="11407084" y="6081623"/>
            <a:ext cx="595862" cy="689040"/>
          </a:xfrm>
          <a:prstGeom prst="rect">
            <a:avLst/>
          </a:prstGeom>
        </p:spPr>
      </p:pic>
    </p:spTree>
    <p:custDataLst>
      <p:tags r:id="rId1"/>
    </p:custDataLst>
    <p:extLst>
      <p:ext uri="{BB962C8B-B14F-4D97-AF65-F5344CB8AC3E}">
        <p14:creationId xmlns:p14="http://schemas.microsoft.com/office/powerpoint/2010/main" val="1673103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EC Types"/>
          <p:cNvSpPr>
            <a:spLocks noGrp="1"/>
          </p:cNvSpPr>
          <p:nvPr>
            <p:ph type="title"/>
          </p:nvPr>
        </p:nvSpPr>
        <p:spPr>
          <a:xfrm>
            <a:off x="788591" y="688304"/>
            <a:ext cx="10354826" cy="1028095"/>
          </a:xfrm>
        </p:spPr>
        <p:txBody>
          <a:bodyPr>
            <a:normAutofit/>
          </a:bodyPr>
          <a:lstStyle/>
          <a:p>
            <a:r>
              <a:rPr lang="en-US" sz="3200" dirty="0">
                <a:solidFill>
                  <a:srgbClr val="37094B"/>
                </a:solidFill>
                <a:latin typeface="Vitesse Black" pitchFamily="50" charset="0"/>
              </a:rPr>
              <a:t>Emergency Contraception (</a:t>
            </a:r>
            <a:r>
              <a:rPr lang="en-US" sz="3100" dirty="0">
                <a:solidFill>
                  <a:srgbClr val="37094B"/>
                </a:solidFill>
                <a:latin typeface="Vitesse Black" pitchFamily="50" charset="0"/>
              </a:rPr>
              <a:t>EC) Types</a:t>
            </a:r>
            <a:endParaRPr lang="en-US" sz="2400" dirty="0">
              <a:solidFill>
                <a:srgbClr val="37094B"/>
              </a:solidFill>
              <a:latin typeface="Vitesse Black" pitchFamily="50" charset="0"/>
            </a:endParaRPr>
          </a:p>
        </p:txBody>
      </p:sp>
      <p:sp>
        <p:nvSpPr>
          <p:cNvPr id="7" name="Copper IUD"/>
          <p:cNvSpPr txBox="1"/>
          <p:nvPr/>
        </p:nvSpPr>
        <p:spPr>
          <a:xfrm>
            <a:off x="2416777" y="4569975"/>
            <a:ext cx="1971524" cy="461665"/>
          </a:xfrm>
          <a:prstGeom prst="rect">
            <a:avLst/>
          </a:prstGeom>
          <a:noFill/>
        </p:spPr>
        <p:txBody>
          <a:bodyPr wrap="square" rtlCol="0">
            <a:spAutoFit/>
          </a:bodyPr>
          <a:lstStyle/>
          <a:p>
            <a:pPr algn="ctr"/>
            <a:r>
              <a:rPr lang="en-US" sz="2400" b="1" dirty="0">
                <a:latin typeface="+mj-lt"/>
                <a:cs typeface="HelveticaNeueLT Std Lt"/>
              </a:rPr>
              <a:t>IUD</a:t>
            </a:r>
          </a:p>
        </p:txBody>
      </p:sp>
      <p:sp>
        <p:nvSpPr>
          <p:cNvPr id="8" name="EC Pills"/>
          <p:cNvSpPr txBox="1"/>
          <p:nvPr/>
        </p:nvSpPr>
        <p:spPr>
          <a:xfrm>
            <a:off x="7167500" y="4585981"/>
            <a:ext cx="1602963" cy="461665"/>
          </a:xfrm>
          <a:prstGeom prst="rect">
            <a:avLst/>
          </a:prstGeom>
          <a:noFill/>
        </p:spPr>
        <p:txBody>
          <a:bodyPr wrap="square" rtlCol="0">
            <a:spAutoFit/>
          </a:bodyPr>
          <a:lstStyle/>
          <a:p>
            <a:r>
              <a:rPr lang="en-US" sz="2400" b="1" dirty="0">
                <a:latin typeface="+mj-lt"/>
                <a:cs typeface="HelveticaNeueLT Std Lt"/>
              </a:rPr>
              <a:t>EC Pills</a:t>
            </a:r>
          </a:p>
        </p:txBody>
      </p:sp>
      <p:sp>
        <p:nvSpPr>
          <p:cNvPr id="9" name="Progestin"/>
          <p:cNvSpPr txBox="1"/>
          <p:nvPr/>
        </p:nvSpPr>
        <p:spPr>
          <a:xfrm>
            <a:off x="6023365" y="5663405"/>
            <a:ext cx="1628971" cy="646331"/>
          </a:xfrm>
          <a:prstGeom prst="rect">
            <a:avLst/>
          </a:prstGeom>
          <a:noFill/>
        </p:spPr>
        <p:txBody>
          <a:bodyPr wrap="none" rtlCol="0">
            <a:spAutoFit/>
          </a:bodyPr>
          <a:lstStyle/>
          <a:p>
            <a:pPr algn="ctr"/>
            <a:r>
              <a:rPr lang="en-US" dirty="0">
                <a:latin typeface="+mj-lt"/>
                <a:cs typeface="HelveticaNeueLT Std Lt"/>
              </a:rPr>
              <a:t>Progestin (LNG)</a:t>
            </a:r>
          </a:p>
          <a:p>
            <a:pPr algn="ctr"/>
            <a:r>
              <a:rPr lang="en-US" dirty="0">
                <a:latin typeface="+mj-lt"/>
                <a:cs typeface="HelveticaNeueLT Std Lt"/>
              </a:rPr>
              <a:t>“Plan B”</a:t>
            </a:r>
          </a:p>
        </p:txBody>
      </p:sp>
      <p:sp>
        <p:nvSpPr>
          <p:cNvPr id="10" name="Ulipristal"/>
          <p:cNvSpPr txBox="1"/>
          <p:nvPr/>
        </p:nvSpPr>
        <p:spPr>
          <a:xfrm>
            <a:off x="7996129" y="5659473"/>
            <a:ext cx="2331472" cy="646331"/>
          </a:xfrm>
          <a:prstGeom prst="rect">
            <a:avLst/>
          </a:prstGeom>
          <a:noFill/>
        </p:spPr>
        <p:txBody>
          <a:bodyPr wrap="none" rtlCol="0">
            <a:spAutoFit/>
          </a:bodyPr>
          <a:lstStyle/>
          <a:p>
            <a:pPr algn="ctr"/>
            <a:r>
              <a:rPr lang="en-US" dirty="0" err="1">
                <a:latin typeface="+mj-lt"/>
                <a:cs typeface="HelveticaNeueLT Std Lt"/>
              </a:rPr>
              <a:t>Ulipristal</a:t>
            </a:r>
            <a:r>
              <a:rPr lang="en-US" dirty="0">
                <a:latin typeface="+mj-lt"/>
                <a:cs typeface="HelveticaNeueLT Std Lt"/>
              </a:rPr>
              <a:t> Acetate (UPA)</a:t>
            </a:r>
          </a:p>
          <a:p>
            <a:pPr algn="ctr"/>
            <a:r>
              <a:rPr lang="en-US" dirty="0">
                <a:latin typeface="+mj-lt"/>
                <a:cs typeface="HelveticaNeueLT Std Lt"/>
              </a:rPr>
              <a:t>“Ella”</a:t>
            </a:r>
          </a:p>
        </p:txBody>
      </p:sp>
      <p:cxnSp>
        <p:nvCxnSpPr>
          <p:cNvPr id="4" name="Arrow left"/>
          <p:cNvCxnSpPr/>
          <p:nvPr/>
        </p:nvCxnSpPr>
        <p:spPr>
          <a:xfrm flipH="1">
            <a:off x="6837851" y="5099302"/>
            <a:ext cx="329649" cy="434674"/>
          </a:xfrm>
          <a:prstGeom prst="straightConnector1">
            <a:avLst/>
          </a:prstGeom>
          <a:ln w="38100">
            <a:solidFill>
              <a:srgbClr val="F48024"/>
            </a:solidFill>
            <a:tailEnd type="arrow"/>
          </a:ln>
        </p:spPr>
        <p:style>
          <a:lnRef idx="1">
            <a:schemeClr val="dk1"/>
          </a:lnRef>
          <a:fillRef idx="0">
            <a:schemeClr val="dk1"/>
          </a:fillRef>
          <a:effectRef idx="0">
            <a:schemeClr val="dk1"/>
          </a:effectRef>
          <a:fontRef idx="minor">
            <a:schemeClr val="tx1"/>
          </a:fontRef>
        </p:style>
      </p:cxnSp>
      <p:cxnSp>
        <p:nvCxnSpPr>
          <p:cNvPr id="24" name="Arrow right"/>
          <p:cNvCxnSpPr/>
          <p:nvPr/>
        </p:nvCxnSpPr>
        <p:spPr>
          <a:xfrm>
            <a:off x="8403938" y="5099302"/>
            <a:ext cx="329649" cy="434674"/>
          </a:xfrm>
          <a:prstGeom prst="straightConnector1">
            <a:avLst/>
          </a:prstGeom>
          <a:ln w="38100">
            <a:solidFill>
              <a:srgbClr val="F48024"/>
            </a:solidFill>
            <a:tailEnd type="arrow"/>
          </a:ln>
        </p:spPr>
        <p:style>
          <a:lnRef idx="1">
            <a:schemeClr val="dk1"/>
          </a:lnRef>
          <a:fillRef idx="0">
            <a:schemeClr val="dk1"/>
          </a:fillRef>
          <a:effectRef idx="0">
            <a:schemeClr val="dk1"/>
          </a:effectRef>
          <a:fontRef idx="minor">
            <a:schemeClr val="tx1"/>
          </a:fontRef>
        </p:style>
      </p:cxnSp>
      <p:pic>
        <p:nvPicPr>
          <p:cNvPr id="13" name="EC pill hand"/>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a:ext>
            </a:extLst>
          </a:blip>
          <a:stretch>
            <a:fillRect/>
          </a:stretch>
        </p:blipFill>
        <p:spPr>
          <a:xfrm rot="18864639">
            <a:off x="7774146" y="815834"/>
            <a:ext cx="2301406" cy="4447823"/>
          </a:xfrm>
          <a:prstGeom prst="rect">
            <a:avLst/>
          </a:prstGeom>
        </p:spPr>
      </p:pic>
      <p:pic>
        <p:nvPicPr>
          <p:cNvPr id="17" name="Copper IUD hand"/>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a:ext>
            </a:extLst>
          </a:blip>
          <a:stretch>
            <a:fillRect/>
          </a:stretch>
        </p:blipFill>
        <p:spPr>
          <a:xfrm rot="1687897">
            <a:off x="1690039" y="1419116"/>
            <a:ext cx="2740599" cy="3538200"/>
          </a:xfrm>
          <a:prstGeom prst="rect">
            <a:avLst/>
          </a:prstGeom>
        </p:spPr>
      </p:pic>
      <p:sp>
        <p:nvSpPr>
          <p:cNvPr id="12" name="Progestin">
            <a:extLst>
              <a:ext uri="{FF2B5EF4-FFF2-40B4-BE49-F238E27FC236}">
                <a16:creationId xmlns:a16="http://schemas.microsoft.com/office/drawing/2014/main" id="{D810A8FC-38FB-8C4B-BD4D-E705951FFDE0}"/>
              </a:ext>
            </a:extLst>
          </p:cNvPr>
          <p:cNvSpPr txBox="1"/>
          <p:nvPr/>
        </p:nvSpPr>
        <p:spPr>
          <a:xfrm>
            <a:off x="1957640" y="5637290"/>
            <a:ext cx="824264" cy="646331"/>
          </a:xfrm>
          <a:prstGeom prst="rect">
            <a:avLst/>
          </a:prstGeom>
          <a:noFill/>
        </p:spPr>
        <p:txBody>
          <a:bodyPr wrap="none" rtlCol="0">
            <a:spAutoFit/>
          </a:bodyPr>
          <a:lstStyle/>
          <a:p>
            <a:pPr algn="ctr"/>
            <a:r>
              <a:rPr lang="en-US" dirty="0">
                <a:latin typeface="+mj-lt"/>
                <a:cs typeface="HelveticaNeueLT Std Lt"/>
              </a:rPr>
              <a:t>Cu IUD</a:t>
            </a:r>
          </a:p>
          <a:p>
            <a:pPr algn="ctr"/>
            <a:endParaRPr lang="en-US" dirty="0">
              <a:latin typeface="+mj-lt"/>
              <a:cs typeface="HelveticaNeueLT Std Lt"/>
            </a:endParaRPr>
          </a:p>
        </p:txBody>
      </p:sp>
      <p:sp>
        <p:nvSpPr>
          <p:cNvPr id="14" name="Progestin">
            <a:extLst>
              <a:ext uri="{FF2B5EF4-FFF2-40B4-BE49-F238E27FC236}">
                <a16:creationId xmlns:a16="http://schemas.microsoft.com/office/drawing/2014/main" id="{0C81E8DF-F0C0-AE43-9CB3-54DE8C5F7510}"/>
              </a:ext>
            </a:extLst>
          </p:cNvPr>
          <p:cNvSpPr txBox="1"/>
          <p:nvPr/>
        </p:nvSpPr>
        <p:spPr>
          <a:xfrm>
            <a:off x="3790402" y="5637290"/>
            <a:ext cx="1600118" cy="646331"/>
          </a:xfrm>
          <a:prstGeom prst="rect">
            <a:avLst/>
          </a:prstGeom>
          <a:noFill/>
        </p:spPr>
        <p:txBody>
          <a:bodyPr wrap="none" rtlCol="0">
            <a:spAutoFit/>
          </a:bodyPr>
          <a:lstStyle/>
          <a:p>
            <a:pPr algn="ctr"/>
            <a:r>
              <a:rPr lang="en-US" dirty="0">
                <a:latin typeface="+mj-lt"/>
                <a:cs typeface="HelveticaNeueLT Std Lt"/>
              </a:rPr>
              <a:t>LNG 52 mg IUD</a:t>
            </a:r>
          </a:p>
          <a:p>
            <a:pPr algn="ctr"/>
            <a:r>
              <a:rPr lang="en-US" dirty="0">
                <a:latin typeface="+mj-lt"/>
                <a:cs typeface="HelveticaNeueLT Std Lt"/>
              </a:rPr>
              <a:t>+/- LNG ECP</a:t>
            </a:r>
          </a:p>
        </p:txBody>
      </p:sp>
      <p:cxnSp>
        <p:nvCxnSpPr>
          <p:cNvPr id="15" name="Arrow left"/>
          <p:cNvCxnSpPr/>
          <p:nvPr/>
        </p:nvCxnSpPr>
        <p:spPr>
          <a:xfrm flipH="1">
            <a:off x="2774899" y="5090434"/>
            <a:ext cx="329649" cy="434674"/>
          </a:xfrm>
          <a:prstGeom prst="straightConnector1">
            <a:avLst/>
          </a:prstGeom>
          <a:ln w="38100">
            <a:solidFill>
              <a:srgbClr val="F48024"/>
            </a:solidFill>
            <a:tailEnd type="arrow"/>
          </a:ln>
        </p:spPr>
        <p:style>
          <a:lnRef idx="1">
            <a:schemeClr val="dk1"/>
          </a:lnRef>
          <a:fillRef idx="0">
            <a:schemeClr val="dk1"/>
          </a:fillRef>
          <a:effectRef idx="0">
            <a:schemeClr val="dk1"/>
          </a:effectRef>
          <a:fontRef idx="minor">
            <a:schemeClr val="tx1"/>
          </a:fontRef>
        </p:style>
      </p:cxnSp>
      <p:cxnSp>
        <p:nvCxnSpPr>
          <p:cNvPr id="19" name="Arrow right"/>
          <p:cNvCxnSpPr/>
          <p:nvPr/>
        </p:nvCxnSpPr>
        <p:spPr>
          <a:xfrm>
            <a:off x="3677392" y="5081181"/>
            <a:ext cx="329649" cy="434674"/>
          </a:xfrm>
          <a:prstGeom prst="straightConnector1">
            <a:avLst/>
          </a:prstGeom>
          <a:ln w="38100">
            <a:solidFill>
              <a:srgbClr val="F48024"/>
            </a:solidFill>
            <a:tailEnd type="arrow"/>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5E70503C-7377-4AD6-9B81-A491E664F9B7}"/>
              </a:ext>
            </a:extLst>
          </p:cNvPr>
          <p:cNvPicPr>
            <a:picLocks noChangeAspect="1"/>
          </p:cNvPicPr>
          <p:nvPr/>
        </p:nvPicPr>
        <p:blipFill>
          <a:blip r:embed="rId8"/>
          <a:stretch>
            <a:fillRect/>
          </a:stretch>
        </p:blipFill>
        <p:spPr>
          <a:xfrm>
            <a:off x="0" y="6041371"/>
            <a:ext cx="887104" cy="816630"/>
          </a:xfrm>
          <a:prstGeom prst="rect">
            <a:avLst/>
          </a:prstGeom>
        </p:spPr>
      </p:pic>
      <p:pic>
        <p:nvPicPr>
          <p:cNvPr id="18" name="Picture 17">
            <a:extLst>
              <a:ext uri="{FF2B5EF4-FFF2-40B4-BE49-F238E27FC236}">
                <a16:creationId xmlns:a16="http://schemas.microsoft.com/office/drawing/2014/main" id="{3E684591-79C9-4EDA-89A1-FF157A3E0877}"/>
              </a:ext>
            </a:extLst>
          </p:cNvPr>
          <p:cNvPicPr>
            <a:picLocks noChangeAspect="1"/>
          </p:cNvPicPr>
          <p:nvPr/>
        </p:nvPicPr>
        <p:blipFill>
          <a:blip r:embed="rId9"/>
          <a:stretch>
            <a:fillRect/>
          </a:stretch>
        </p:blipFill>
        <p:spPr>
          <a:xfrm>
            <a:off x="11407084" y="6081623"/>
            <a:ext cx="595862" cy="689040"/>
          </a:xfrm>
          <a:prstGeom prst="rect">
            <a:avLst/>
          </a:prstGeom>
        </p:spPr>
      </p:pic>
    </p:spTree>
    <p:custDataLst>
      <p:tags r:id="rId1"/>
    </p:custDataLst>
    <p:extLst>
      <p:ext uri="{BB962C8B-B14F-4D97-AF65-F5344CB8AC3E}">
        <p14:creationId xmlns:p14="http://schemas.microsoft.com/office/powerpoint/2010/main" val="39329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741" y="838811"/>
            <a:ext cx="10415915" cy="928687"/>
          </a:xfrm>
        </p:spPr>
        <p:txBody>
          <a:bodyPr>
            <a:normAutofit/>
          </a:bodyPr>
          <a:lstStyle/>
          <a:p>
            <a:r>
              <a:rPr lang="en-US" sz="4000" dirty="0">
                <a:solidFill>
                  <a:srgbClr val="37094B"/>
                </a:solidFill>
                <a:latin typeface="Vitesse Black" pitchFamily="50" charset="0"/>
              </a:rPr>
              <a:t>IUD Mechanism of Action</a:t>
            </a:r>
          </a:p>
        </p:txBody>
      </p:sp>
      <p:sp>
        <p:nvSpPr>
          <p:cNvPr id="4" name="Text Placeholder 3"/>
          <p:cNvSpPr>
            <a:spLocks noGrp="1"/>
          </p:cNvSpPr>
          <p:nvPr>
            <p:ph type="body" sz="half" idx="2"/>
          </p:nvPr>
        </p:nvSpPr>
        <p:spPr>
          <a:xfrm>
            <a:off x="1868036" y="1747316"/>
            <a:ext cx="8057581" cy="4806436"/>
          </a:xfrm>
        </p:spPr>
        <p:txBody>
          <a:bodyPr>
            <a:normAutofit/>
          </a:bodyPr>
          <a:lstStyle/>
          <a:p>
            <a:pPr lvl="0"/>
            <a:r>
              <a:rPr lang="en-US" sz="2400" b="1" dirty="0">
                <a:latin typeface="Vitesse Book" pitchFamily="50" charset="0"/>
              </a:rPr>
              <a:t>Primary</a:t>
            </a:r>
            <a:r>
              <a:rPr lang="en-US" sz="2400" dirty="0">
                <a:latin typeface="Vitesse Book" pitchFamily="50" charset="0"/>
              </a:rPr>
              <a:t>:  prevention of fertilization</a:t>
            </a:r>
            <a:endParaRPr lang="en-US" sz="2400" dirty="0">
              <a:solidFill>
                <a:srgbClr val="FF0000"/>
              </a:solidFill>
              <a:latin typeface="Vitesse Book" pitchFamily="50" charset="0"/>
            </a:endParaRPr>
          </a:p>
          <a:p>
            <a:pPr lvl="1">
              <a:buClr>
                <a:srgbClr val="F48024"/>
              </a:buClr>
            </a:pPr>
            <a:r>
              <a:rPr lang="en-US" sz="2000" dirty="0">
                <a:latin typeface="Vitesse Book" pitchFamily="50" charset="0"/>
              </a:rPr>
              <a:t>Decreasing sperm motility and capacitation</a:t>
            </a:r>
          </a:p>
          <a:p>
            <a:pPr lvl="1">
              <a:buClr>
                <a:srgbClr val="F48024"/>
              </a:buClr>
            </a:pPr>
            <a:r>
              <a:rPr lang="en-US" sz="2000" dirty="0">
                <a:latin typeface="Vitesse Book" pitchFamily="50" charset="0"/>
              </a:rPr>
              <a:t>Decreasing sperm and egg survival</a:t>
            </a:r>
          </a:p>
          <a:p>
            <a:pPr>
              <a:spcBef>
                <a:spcPts val="600"/>
              </a:spcBef>
            </a:pPr>
            <a:r>
              <a:rPr lang="en-US" sz="2400" b="1" dirty="0">
                <a:latin typeface="Vitesse Book" pitchFamily="50" charset="0"/>
              </a:rPr>
              <a:t>Secondary</a:t>
            </a:r>
            <a:r>
              <a:rPr lang="en-US" sz="2400" dirty="0">
                <a:latin typeface="Vitesse Book" pitchFamily="50" charset="0"/>
              </a:rPr>
              <a:t> (LNG IUDs)</a:t>
            </a:r>
          </a:p>
          <a:p>
            <a:pPr lvl="1">
              <a:buClr>
                <a:srgbClr val="F48024"/>
              </a:buClr>
            </a:pPr>
            <a:r>
              <a:rPr lang="en-US" sz="2000" dirty="0">
                <a:latin typeface="Vitesse Book" pitchFamily="50" charset="0"/>
              </a:rPr>
              <a:t>Thickening of cervical mucous</a:t>
            </a:r>
          </a:p>
        </p:txBody>
      </p:sp>
      <p:sp>
        <p:nvSpPr>
          <p:cNvPr id="6" name="TextBox 5"/>
          <p:cNvSpPr txBox="1"/>
          <p:nvPr/>
        </p:nvSpPr>
        <p:spPr>
          <a:xfrm>
            <a:off x="1916054" y="3903243"/>
            <a:ext cx="9593775" cy="2092881"/>
          </a:xfrm>
          <a:prstGeom prst="rect">
            <a:avLst/>
          </a:prstGeom>
          <a:noFill/>
        </p:spPr>
        <p:txBody>
          <a:bodyPr wrap="square" rtlCol="0">
            <a:spAutoFit/>
          </a:bodyPr>
          <a:lstStyle/>
          <a:p>
            <a:pPr lvl="0"/>
            <a:r>
              <a:rPr lang="en-US" sz="2400" b="1" dirty="0">
                <a:latin typeface="Vitesse Book" pitchFamily="50" charset="0"/>
              </a:rPr>
              <a:t>IUDs are </a:t>
            </a:r>
            <a:r>
              <a:rPr lang="en-US" sz="2400" b="1" dirty="0">
                <a:solidFill>
                  <a:srgbClr val="F48024"/>
                </a:solidFill>
                <a:latin typeface="Vitesse Book" pitchFamily="50" charset="0"/>
              </a:rPr>
              <a:t>not</a:t>
            </a:r>
            <a:r>
              <a:rPr lang="en-US" sz="2400" b="1" dirty="0">
                <a:latin typeface="Vitesse Book" pitchFamily="50" charset="0"/>
              </a:rPr>
              <a:t> an abortifacient </a:t>
            </a:r>
            <a:r>
              <a:rPr lang="en-US" sz="2400" dirty="0">
                <a:latin typeface="Vitesse Book" pitchFamily="50" charset="0"/>
              </a:rPr>
              <a:t>(won't disrupt implanted pregnancy)</a:t>
            </a:r>
          </a:p>
          <a:p>
            <a:pPr marL="742950" lvl="1" indent="-285750">
              <a:buClr>
                <a:srgbClr val="F48024"/>
              </a:buClr>
              <a:buFont typeface="Arial" panose="020B0604020202020204" pitchFamily="34" charset="0"/>
              <a:buChar char="•"/>
            </a:pPr>
            <a:r>
              <a:rPr lang="en-US" sz="2000" dirty="0">
                <a:latin typeface="Vitesse Book" pitchFamily="50" charset="0"/>
              </a:rPr>
              <a:t>Tubal flush studies find no fertilized eggs</a:t>
            </a:r>
          </a:p>
          <a:p>
            <a:pPr marL="742950" lvl="1" indent="-285750">
              <a:buClr>
                <a:srgbClr val="F48024"/>
              </a:buClr>
              <a:buFont typeface="Arial" panose="020B0604020202020204" pitchFamily="34" charset="0"/>
              <a:buChar char="•"/>
            </a:pPr>
            <a:r>
              <a:rPr lang="en-US" sz="2000" dirty="0">
                <a:latin typeface="Vitesse Book" pitchFamily="50" charset="0"/>
              </a:rPr>
              <a:t>No transient elevations in </a:t>
            </a:r>
            <a:r>
              <a:rPr lang="en-US" sz="2000" dirty="0" err="1">
                <a:latin typeface="Vitesse Book" pitchFamily="50" charset="0"/>
              </a:rPr>
              <a:t>hCG</a:t>
            </a:r>
            <a:endParaRPr lang="en-US" sz="2000" dirty="0">
              <a:latin typeface="Vitesse Book" pitchFamily="50" charset="0"/>
            </a:endParaRPr>
          </a:p>
          <a:p>
            <a:pPr marL="742950" lvl="1" indent="-285750">
              <a:buClr>
                <a:srgbClr val="F48024"/>
              </a:buClr>
              <a:buFont typeface="Arial" panose="020B0604020202020204" pitchFamily="34" charset="0"/>
              <a:buChar char="•"/>
            </a:pPr>
            <a:r>
              <a:rPr lang="en-US" sz="2000" dirty="0">
                <a:latin typeface="Vitesse Book" pitchFamily="50" charset="0"/>
              </a:rPr>
              <a:t>IUD users have low rates of intrauterine and ectopic pregnancies</a:t>
            </a:r>
            <a:r>
              <a:rPr lang="en-US" sz="2000" dirty="0"/>
              <a:t> </a:t>
            </a:r>
          </a:p>
          <a:p>
            <a:endParaRPr lang="en-US" sz="2200" dirty="0">
              <a:latin typeface="HelveticaNeueLT Std Lt"/>
              <a:cs typeface="HelveticaNeueLT Std Lt"/>
            </a:endParaRPr>
          </a:p>
        </p:txBody>
      </p:sp>
      <p:sp>
        <p:nvSpPr>
          <p:cNvPr id="5" name="Text Box 5"/>
          <p:cNvSpPr txBox="1">
            <a:spLocks noChangeArrowheads="1"/>
          </p:cNvSpPr>
          <p:nvPr/>
        </p:nvSpPr>
        <p:spPr bwMode="auto">
          <a:xfrm>
            <a:off x="5551637" y="5659108"/>
            <a:ext cx="5078999"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5000"/>
              </a:lnSpc>
              <a:spcBef>
                <a:spcPct val="20000"/>
              </a:spcBef>
              <a:spcAft>
                <a:spcPct val="20000"/>
              </a:spcAft>
              <a:buClr>
                <a:srgbClr val="D14B01"/>
              </a:buClr>
              <a:buChar char="•"/>
              <a:defRPr sz="2200" b="1">
                <a:solidFill>
                  <a:schemeClr val="tx1"/>
                </a:solidFill>
                <a:latin typeface="Arial" pitchFamily="34" charset="0"/>
                <a:ea typeface="MS PGothic" pitchFamily="34" charset="-128"/>
              </a:defRPr>
            </a:lvl1pPr>
            <a:lvl2pPr marL="742950" indent="-285750" eaLnBrk="0" hangingPunct="0">
              <a:lnSpc>
                <a:spcPct val="95000"/>
              </a:lnSpc>
              <a:spcBef>
                <a:spcPct val="20000"/>
              </a:spcBef>
              <a:spcAft>
                <a:spcPct val="20000"/>
              </a:spcAft>
              <a:buClr>
                <a:srgbClr val="D14B01"/>
              </a:buClr>
              <a:buChar char="–"/>
              <a:defRPr sz="2000">
                <a:solidFill>
                  <a:schemeClr val="tx1"/>
                </a:solidFill>
                <a:latin typeface="Arial" pitchFamily="34" charset="0"/>
                <a:ea typeface="MS PGothic" pitchFamily="34" charset="-128"/>
              </a:defRPr>
            </a:lvl2pPr>
            <a:lvl3pPr marL="1143000" indent="-228600" eaLnBrk="0" hangingPunct="0">
              <a:lnSpc>
                <a:spcPct val="95000"/>
              </a:lnSpc>
              <a:spcBef>
                <a:spcPct val="20000"/>
              </a:spcBef>
              <a:spcAft>
                <a:spcPct val="20000"/>
              </a:spcAft>
              <a:buClr>
                <a:srgbClr val="88BBBB"/>
              </a:buClr>
              <a:buChar char="•"/>
              <a:defRPr>
                <a:solidFill>
                  <a:schemeClr val="tx1"/>
                </a:solidFill>
                <a:latin typeface="Arial" pitchFamily="34" charset="0"/>
                <a:ea typeface="MS PGothic" pitchFamily="34" charset="-128"/>
              </a:defRPr>
            </a:lvl3pPr>
            <a:lvl4pPr marL="1600200" indent="-228600" eaLnBrk="0" hangingPunct="0">
              <a:lnSpc>
                <a:spcPct val="95000"/>
              </a:lnSpc>
              <a:spcBef>
                <a:spcPct val="20000"/>
              </a:spcBef>
              <a:spcAft>
                <a:spcPct val="20000"/>
              </a:spcAft>
              <a:buClr>
                <a:srgbClr val="88BBBB"/>
              </a:buClr>
              <a:buChar char="–"/>
              <a:defRPr sz="1600">
                <a:solidFill>
                  <a:schemeClr val="tx1"/>
                </a:solidFill>
                <a:latin typeface="Arial" pitchFamily="34" charset="0"/>
                <a:ea typeface="MS PGothic" pitchFamily="34" charset="-128"/>
              </a:defRPr>
            </a:lvl4pPr>
            <a:lvl5pPr marL="2057400" indent="-228600" eaLnBrk="0"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9pPr>
          </a:lstStyle>
          <a:p>
            <a:pPr algn="r" eaLnBrk="1" hangingPunct="1">
              <a:lnSpc>
                <a:spcPct val="100000"/>
              </a:lnSpc>
              <a:spcBef>
                <a:spcPct val="0"/>
              </a:spcBef>
              <a:spcAft>
                <a:spcPct val="0"/>
              </a:spcAft>
              <a:buClrTx/>
              <a:buNone/>
            </a:pPr>
            <a:r>
              <a:rPr lang="en-US" sz="1200" b="0" i="1" dirty="0" err="1"/>
              <a:t>UpToDate</a:t>
            </a:r>
            <a:r>
              <a:rPr lang="en-US" sz="1200" b="0" dirty="0"/>
              <a:t>. 2015</a:t>
            </a:r>
            <a:endParaRPr lang="en-US" sz="1200" dirty="0"/>
          </a:p>
          <a:p>
            <a:pPr algn="r" eaLnBrk="1" hangingPunct="1">
              <a:lnSpc>
                <a:spcPct val="100000"/>
              </a:lnSpc>
              <a:spcBef>
                <a:spcPct val="0"/>
              </a:spcBef>
              <a:spcAft>
                <a:spcPct val="0"/>
              </a:spcAft>
              <a:buClrTx/>
              <a:buNone/>
            </a:pPr>
            <a:r>
              <a:rPr lang="en-US" sz="1200" b="0" dirty="0"/>
              <a:t>Stanford &amp; </a:t>
            </a:r>
            <a:r>
              <a:rPr lang="en-US" sz="1200" b="0" dirty="0" err="1"/>
              <a:t>Mikolajczyk</a:t>
            </a:r>
            <a:r>
              <a:rPr lang="en-US" sz="1200" b="0" dirty="0"/>
              <a:t>. </a:t>
            </a:r>
            <a:r>
              <a:rPr lang="en-US" sz="1200" b="0" i="1" dirty="0"/>
              <a:t>Am J </a:t>
            </a:r>
            <a:r>
              <a:rPr lang="en-US" sz="1200" b="0" i="1" dirty="0" err="1"/>
              <a:t>Obstet</a:t>
            </a:r>
            <a:r>
              <a:rPr lang="en-US" sz="1200" b="0" i="1" dirty="0"/>
              <a:t> Gynecol. </a:t>
            </a:r>
            <a:r>
              <a:rPr lang="en-US" sz="1200" b="0" dirty="0"/>
              <a:t>2002</a:t>
            </a:r>
          </a:p>
          <a:p>
            <a:pPr algn="r">
              <a:buNone/>
            </a:pPr>
            <a:r>
              <a:rPr lang="en-US" sz="1200" b="0" dirty="0"/>
              <a:t>Ortiz &amp; </a:t>
            </a:r>
            <a:r>
              <a:rPr lang="en-US" sz="1200" b="0" dirty="0" err="1"/>
              <a:t>Croxatto</a:t>
            </a:r>
            <a:r>
              <a:rPr lang="en-US" sz="1200" b="0" dirty="0"/>
              <a:t>. </a:t>
            </a:r>
            <a:r>
              <a:rPr lang="en-US" sz="1200" b="0" i="1" dirty="0"/>
              <a:t>Contraception.</a:t>
            </a:r>
            <a:r>
              <a:rPr lang="en-US" sz="1200" b="0" dirty="0"/>
              <a:t> 2007</a:t>
            </a:r>
          </a:p>
        </p:txBody>
      </p:sp>
      <p:pic>
        <p:nvPicPr>
          <p:cNvPr id="7" name="Picture 6">
            <a:extLst>
              <a:ext uri="{FF2B5EF4-FFF2-40B4-BE49-F238E27FC236}">
                <a16:creationId xmlns:a16="http://schemas.microsoft.com/office/drawing/2014/main" id="{3C0648C0-90C6-4C64-8EC6-7885DB62CE51}"/>
              </a:ext>
            </a:extLst>
          </p:cNvPr>
          <p:cNvPicPr>
            <a:picLocks noChangeAspect="1"/>
          </p:cNvPicPr>
          <p:nvPr/>
        </p:nvPicPr>
        <p:blipFill>
          <a:blip r:embed="rId4"/>
          <a:stretch>
            <a:fillRect/>
          </a:stretch>
        </p:blipFill>
        <p:spPr>
          <a:xfrm>
            <a:off x="0" y="6041371"/>
            <a:ext cx="887104" cy="816630"/>
          </a:xfrm>
          <a:prstGeom prst="rect">
            <a:avLst/>
          </a:prstGeom>
        </p:spPr>
      </p:pic>
      <p:pic>
        <p:nvPicPr>
          <p:cNvPr id="8" name="Picture 7">
            <a:extLst>
              <a:ext uri="{FF2B5EF4-FFF2-40B4-BE49-F238E27FC236}">
                <a16:creationId xmlns:a16="http://schemas.microsoft.com/office/drawing/2014/main" id="{EF3A37DF-EC88-4F77-B882-7042398E17AC}"/>
              </a:ext>
            </a:extLst>
          </p:cNvPr>
          <p:cNvPicPr>
            <a:picLocks noChangeAspect="1"/>
          </p:cNvPicPr>
          <p:nvPr/>
        </p:nvPicPr>
        <p:blipFill>
          <a:blip r:embed="rId5"/>
          <a:stretch>
            <a:fillRect/>
          </a:stretch>
        </p:blipFill>
        <p:spPr>
          <a:xfrm>
            <a:off x="11407084" y="6081623"/>
            <a:ext cx="595862" cy="689040"/>
          </a:xfrm>
          <a:prstGeom prst="rect">
            <a:avLst/>
          </a:prstGeom>
        </p:spPr>
      </p:pic>
    </p:spTree>
    <p:custDataLst>
      <p:tags r:id="rId1"/>
    </p:custDataLst>
    <p:extLst>
      <p:ext uri="{BB962C8B-B14F-4D97-AF65-F5344CB8AC3E}">
        <p14:creationId xmlns:p14="http://schemas.microsoft.com/office/powerpoint/2010/main" val="2080388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p:cNvSpPr>
            <a:spLocks noGrp="1" noChangeArrowheads="1"/>
          </p:cNvSpPr>
          <p:nvPr>
            <p:ph type="title"/>
          </p:nvPr>
        </p:nvSpPr>
        <p:spPr>
          <a:xfrm>
            <a:off x="1013637" y="938293"/>
            <a:ext cx="8066968" cy="696516"/>
          </a:xfrm>
        </p:spPr>
        <p:txBody>
          <a:bodyPr>
            <a:normAutofit/>
          </a:bodyPr>
          <a:lstStyle/>
          <a:p>
            <a:pPr eaLnBrk="1" hangingPunct="1"/>
            <a:r>
              <a:rPr lang="en-US" altLang="en-US" sz="3600" dirty="0">
                <a:solidFill>
                  <a:srgbClr val="37094B"/>
                </a:solidFill>
                <a:latin typeface="Vitesse Black" pitchFamily="50" charset="0"/>
              </a:rPr>
              <a:t>Method satisfaction</a:t>
            </a:r>
          </a:p>
        </p:txBody>
      </p:sp>
      <p:graphicFrame>
        <p:nvGraphicFramePr>
          <p:cNvPr id="7" name="1-yr continuation chart"/>
          <p:cNvGraphicFramePr/>
          <p:nvPr>
            <p:extLst>
              <p:ext uri="{D42A27DB-BD31-4B8C-83A1-F6EECF244321}">
                <p14:modId xmlns:p14="http://schemas.microsoft.com/office/powerpoint/2010/main" val="510077685"/>
              </p:ext>
            </p:extLst>
          </p:nvPr>
        </p:nvGraphicFramePr>
        <p:xfrm>
          <a:off x="2130830" y="1422303"/>
          <a:ext cx="7864175" cy="3638721"/>
        </p:xfrm>
        <a:graphic>
          <a:graphicData uri="http://schemas.openxmlformats.org/drawingml/2006/chart">
            <c:chart xmlns:c="http://schemas.openxmlformats.org/drawingml/2006/chart" xmlns:r="http://schemas.openxmlformats.org/officeDocument/2006/relationships" r:id="rId4"/>
          </a:graphicData>
        </a:graphic>
      </p:graphicFrame>
      <p:sp>
        <p:nvSpPr>
          <p:cNvPr id="15" name="1 year continuation color key"/>
          <p:cNvSpPr txBox="1"/>
          <p:nvPr/>
        </p:nvSpPr>
        <p:spPr>
          <a:xfrm>
            <a:off x="8108345" y="2324324"/>
            <a:ext cx="1653002" cy="276999"/>
          </a:xfrm>
          <a:prstGeom prst="rect">
            <a:avLst/>
          </a:prstGeom>
          <a:solidFill>
            <a:schemeClr val="bg1"/>
          </a:solidFill>
          <a:ln>
            <a:solidFill>
              <a:schemeClr val="bg1">
                <a:lumMod val="50000"/>
              </a:schemeClr>
            </a:solidFill>
          </a:ln>
        </p:spPr>
        <p:txBody>
          <a:bodyPr wrap="square" rtlCol="0">
            <a:spAutoFit/>
          </a:bodyPr>
          <a:lstStyle/>
          <a:p>
            <a:pPr algn="ctr" defTabSz="342900"/>
            <a:r>
              <a:rPr lang="en-US" sz="1200" b="1" dirty="0">
                <a:solidFill>
                  <a:srgbClr val="18A3AC"/>
                </a:solidFill>
                <a:latin typeface="HelveticaNeueLT Std Lt"/>
                <a:cs typeface="HelveticaNeueLT Std Lt"/>
              </a:rPr>
              <a:t>1-year satisfaction</a:t>
            </a:r>
          </a:p>
        </p:txBody>
      </p:sp>
      <p:sp>
        <p:nvSpPr>
          <p:cNvPr id="16" name="Rectangle 15"/>
          <p:cNvSpPr/>
          <p:nvPr/>
        </p:nvSpPr>
        <p:spPr>
          <a:xfrm>
            <a:off x="3070550" y="4149972"/>
            <a:ext cx="307910" cy="1492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1510" name="TextBox 21509"/>
          <p:cNvSpPr txBox="1"/>
          <p:nvPr/>
        </p:nvSpPr>
        <p:spPr>
          <a:xfrm>
            <a:off x="2859300" y="4981637"/>
            <a:ext cx="6553710" cy="584775"/>
          </a:xfrm>
          <a:prstGeom prst="rect">
            <a:avLst/>
          </a:prstGeom>
          <a:noFill/>
        </p:spPr>
        <p:txBody>
          <a:bodyPr wrap="square" rtlCol="0">
            <a:spAutoFit/>
          </a:bodyPr>
          <a:lstStyle/>
          <a:p>
            <a:pPr algn="ctr"/>
            <a:r>
              <a:rPr lang="en-US" sz="1600" dirty="0">
                <a:latin typeface="Vitesse Book" pitchFamily="50" charset="0"/>
                <a:cs typeface="HelveticaNeueLT Std Lt"/>
              </a:rPr>
              <a:t>% of respondents indicating that they were either “</a:t>
            </a:r>
            <a:r>
              <a:rPr lang="en-US" sz="1600" i="1" dirty="0">
                <a:latin typeface="Vitesse Book" pitchFamily="50" charset="0"/>
                <a:cs typeface="HelveticaNeueLT Std Lt"/>
              </a:rPr>
              <a:t>very satisfied</a:t>
            </a:r>
            <a:r>
              <a:rPr lang="en-US" sz="1600" dirty="0">
                <a:latin typeface="Vitesse Book" pitchFamily="50" charset="0"/>
                <a:cs typeface="HelveticaNeueLT Std Lt"/>
              </a:rPr>
              <a:t>” or “</a:t>
            </a:r>
            <a:r>
              <a:rPr lang="en-US" sz="1600" i="1" dirty="0">
                <a:latin typeface="Vitesse Book" pitchFamily="50" charset="0"/>
                <a:cs typeface="HelveticaNeueLT Std Lt"/>
              </a:rPr>
              <a:t>somewhat satisfied</a:t>
            </a:r>
            <a:r>
              <a:rPr lang="en-US" sz="1600" dirty="0">
                <a:latin typeface="Vitesse Book" pitchFamily="50" charset="0"/>
                <a:cs typeface="HelveticaNeueLT Std Lt"/>
              </a:rPr>
              <a:t>” with their method.</a:t>
            </a:r>
          </a:p>
        </p:txBody>
      </p:sp>
      <p:sp>
        <p:nvSpPr>
          <p:cNvPr id="14" name="Citation"/>
          <p:cNvSpPr txBox="1">
            <a:spLocks noChangeArrowheads="1"/>
          </p:cNvSpPr>
          <p:nvPr/>
        </p:nvSpPr>
        <p:spPr bwMode="auto">
          <a:xfrm>
            <a:off x="6241781" y="5741734"/>
            <a:ext cx="3753225"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5000"/>
              </a:lnSpc>
              <a:spcBef>
                <a:spcPct val="20000"/>
              </a:spcBef>
              <a:spcAft>
                <a:spcPct val="20000"/>
              </a:spcAft>
              <a:buClr>
                <a:srgbClr val="D14B01"/>
              </a:buClr>
              <a:buChar char="•"/>
              <a:defRPr sz="2200" b="1">
                <a:solidFill>
                  <a:schemeClr val="tx1"/>
                </a:solidFill>
                <a:latin typeface="Arial" pitchFamily="34" charset="0"/>
                <a:ea typeface="MS PGothic" pitchFamily="34" charset="-128"/>
              </a:defRPr>
            </a:lvl1pPr>
            <a:lvl2pPr marL="742950" indent="-285750" eaLnBrk="0" hangingPunct="0">
              <a:lnSpc>
                <a:spcPct val="95000"/>
              </a:lnSpc>
              <a:spcBef>
                <a:spcPct val="20000"/>
              </a:spcBef>
              <a:spcAft>
                <a:spcPct val="20000"/>
              </a:spcAft>
              <a:buClr>
                <a:srgbClr val="D14B01"/>
              </a:buClr>
              <a:buChar char="–"/>
              <a:defRPr sz="2000">
                <a:solidFill>
                  <a:schemeClr val="tx1"/>
                </a:solidFill>
                <a:latin typeface="Arial" pitchFamily="34" charset="0"/>
                <a:ea typeface="MS PGothic" pitchFamily="34" charset="-128"/>
              </a:defRPr>
            </a:lvl2pPr>
            <a:lvl3pPr marL="1143000" indent="-228600" eaLnBrk="0" hangingPunct="0">
              <a:lnSpc>
                <a:spcPct val="95000"/>
              </a:lnSpc>
              <a:spcBef>
                <a:spcPct val="20000"/>
              </a:spcBef>
              <a:spcAft>
                <a:spcPct val="20000"/>
              </a:spcAft>
              <a:buClr>
                <a:srgbClr val="88BBBB"/>
              </a:buClr>
              <a:buChar char="•"/>
              <a:defRPr>
                <a:solidFill>
                  <a:schemeClr val="tx1"/>
                </a:solidFill>
                <a:latin typeface="Arial" pitchFamily="34" charset="0"/>
                <a:ea typeface="MS PGothic" pitchFamily="34" charset="-128"/>
              </a:defRPr>
            </a:lvl3pPr>
            <a:lvl4pPr marL="1600200" indent="-228600" eaLnBrk="0" hangingPunct="0">
              <a:lnSpc>
                <a:spcPct val="95000"/>
              </a:lnSpc>
              <a:spcBef>
                <a:spcPct val="20000"/>
              </a:spcBef>
              <a:spcAft>
                <a:spcPct val="20000"/>
              </a:spcAft>
              <a:buClr>
                <a:srgbClr val="88BBBB"/>
              </a:buClr>
              <a:buChar char="–"/>
              <a:defRPr sz="1600">
                <a:solidFill>
                  <a:schemeClr val="tx1"/>
                </a:solidFill>
                <a:latin typeface="Arial" pitchFamily="34" charset="0"/>
                <a:ea typeface="MS PGothic" pitchFamily="34" charset="-128"/>
              </a:defRPr>
            </a:lvl4pPr>
            <a:lvl5pPr marL="2057400" indent="-228600" eaLnBrk="0"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9pPr>
          </a:lstStyle>
          <a:p>
            <a:pPr algn="r" defTabSz="342900" eaLnBrk="1" hangingPunct="1">
              <a:lnSpc>
                <a:spcPct val="100000"/>
              </a:lnSpc>
              <a:spcBef>
                <a:spcPct val="0"/>
              </a:spcBef>
              <a:spcAft>
                <a:spcPct val="0"/>
              </a:spcAft>
              <a:buClrTx/>
              <a:buNone/>
            </a:pPr>
            <a:r>
              <a:rPr lang="en-US" altLang="en-US" sz="825" b="0" dirty="0" err="1">
                <a:solidFill>
                  <a:srgbClr val="052049"/>
                </a:solidFill>
              </a:rPr>
              <a:t>Peipert</a:t>
            </a:r>
            <a:r>
              <a:rPr lang="en-US" altLang="en-US" sz="825" b="0" dirty="0">
                <a:solidFill>
                  <a:srgbClr val="052049"/>
                </a:solidFill>
              </a:rPr>
              <a:t> J et al. </a:t>
            </a:r>
            <a:r>
              <a:rPr lang="en-US" altLang="en-US" sz="825" b="0" dirty="0" err="1">
                <a:solidFill>
                  <a:srgbClr val="052049"/>
                </a:solidFill>
              </a:rPr>
              <a:t>Obstet</a:t>
            </a:r>
            <a:r>
              <a:rPr lang="en-US" altLang="en-US" sz="825" b="0" dirty="0">
                <a:solidFill>
                  <a:srgbClr val="052049"/>
                </a:solidFill>
              </a:rPr>
              <a:t> Gynecol. 2011</a:t>
            </a:r>
            <a:endParaRPr lang="en-US" altLang="en-US" sz="825" b="0" dirty="0">
              <a:solidFill>
                <a:srgbClr val="0D6072"/>
              </a:solidFill>
            </a:endParaRPr>
          </a:p>
        </p:txBody>
      </p:sp>
      <p:sp>
        <p:nvSpPr>
          <p:cNvPr id="4" name="Rounded Rectangle 3"/>
          <p:cNvSpPr/>
          <p:nvPr/>
        </p:nvSpPr>
        <p:spPr>
          <a:xfrm>
            <a:off x="2240281" y="2941320"/>
            <a:ext cx="784549" cy="1722120"/>
          </a:xfrm>
          <a:prstGeom prst="roundRect">
            <a:avLst/>
          </a:prstGeom>
          <a:noFill/>
          <a:ln w="444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 name="Right Brace 1"/>
          <p:cNvSpPr/>
          <p:nvPr/>
        </p:nvSpPr>
        <p:spPr>
          <a:xfrm>
            <a:off x="9717108" y="2926580"/>
            <a:ext cx="518445" cy="1777359"/>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7" name="TextBox 16"/>
          <p:cNvSpPr txBox="1"/>
          <p:nvPr/>
        </p:nvSpPr>
        <p:spPr>
          <a:xfrm>
            <a:off x="9809101" y="3669064"/>
            <a:ext cx="777390" cy="292388"/>
          </a:xfrm>
          <a:prstGeom prst="rect">
            <a:avLst/>
          </a:prstGeom>
          <a:solidFill>
            <a:schemeClr val="bg1"/>
          </a:solidFill>
          <a:ln w="25400">
            <a:solidFill>
              <a:schemeClr val="accent2"/>
            </a:solidFill>
          </a:ln>
        </p:spPr>
        <p:txBody>
          <a:bodyPr wrap="square" rtlCol="0">
            <a:spAutoFit/>
          </a:bodyPr>
          <a:lstStyle/>
          <a:p>
            <a:pPr algn="ctr"/>
            <a:r>
              <a:rPr lang="en-US" sz="1300" b="1" dirty="0">
                <a:latin typeface="HelveticaNeueLT Std Lt"/>
                <a:cs typeface="HelveticaNeueLT Std Lt"/>
              </a:rPr>
              <a:t>83.7%</a:t>
            </a:r>
          </a:p>
        </p:txBody>
      </p:sp>
      <p:pic>
        <p:nvPicPr>
          <p:cNvPr id="11" name="Picture 10">
            <a:extLst>
              <a:ext uri="{FF2B5EF4-FFF2-40B4-BE49-F238E27FC236}">
                <a16:creationId xmlns:a16="http://schemas.microsoft.com/office/drawing/2014/main" id="{CFF3A96E-4912-43D6-9B4D-3D54155462E7}"/>
              </a:ext>
            </a:extLst>
          </p:cNvPr>
          <p:cNvPicPr>
            <a:picLocks noChangeAspect="1"/>
          </p:cNvPicPr>
          <p:nvPr/>
        </p:nvPicPr>
        <p:blipFill>
          <a:blip r:embed="rId5"/>
          <a:stretch>
            <a:fillRect/>
          </a:stretch>
        </p:blipFill>
        <p:spPr>
          <a:xfrm>
            <a:off x="11407084" y="6081623"/>
            <a:ext cx="595862" cy="689040"/>
          </a:xfrm>
          <a:prstGeom prst="rect">
            <a:avLst/>
          </a:prstGeom>
        </p:spPr>
      </p:pic>
      <p:pic>
        <p:nvPicPr>
          <p:cNvPr id="12" name="Picture 11">
            <a:extLst>
              <a:ext uri="{FF2B5EF4-FFF2-40B4-BE49-F238E27FC236}">
                <a16:creationId xmlns:a16="http://schemas.microsoft.com/office/drawing/2014/main" id="{016245E9-BA02-4CF1-B811-27AC98597991}"/>
              </a:ext>
            </a:extLst>
          </p:cNvPr>
          <p:cNvPicPr>
            <a:picLocks noChangeAspect="1"/>
          </p:cNvPicPr>
          <p:nvPr/>
        </p:nvPicPr>
        <p:blipFill>
          <a:blip r:embed="rId6"/>
          <a:stretch>
            <a:fillRect/>
          </a:stretch>
        </p:blipFill>
        <p:spPr>
          <a:xfrm>
            <a:off x="0" y="6041371"/>
            <a:ext cx="887104" cy="816630"/>
          </a:xfrm>
          <a:prstGeom prst="rect">
            <a:avLst/>
          </a:prstGeom>
        </p:spPr>
      </p:pic>
    </p:spTree>
    <p:custDataLst>
      <p:tags r:id="rId1"/>
    </p:custDataLst>
    <p:extLst>
      <p:ext uri="{BB962C8B-B14F-4D97-AF65-F5344CB8AC3E}">
        <p14:creationId xmlns:p14="http://schemas.microsoft.com/office/powerpoint/2010/main" val="200625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510">
                                            <p:txEl>
                                              <p:pRg st="0" end="0"/>
                                            </p:txEl>
                                          </p:spTgt>
                                        </p:tgtEl>
                                        <p:attrNameLst>
                                          <p:attrName>style.visibility</p:attrName>
                                        </p:attrNameLst>
                                      </p:cBhvr>
                                      <p:to>
                                        <p:strVal val="visible"/>
                                      </p:to>
                                    </p:set>
                                    <p:animEffect transition="in" filter="fade">
                                      <p:cBhvr>
                                        <p:cTn id="7" dur="500"/>
                                        <p:tgtEl>
                                          <p:spTgt spid="215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B2BB396-AD04-AE48-A5A8-7105009B95A4}"/>
              </a:ext>
            </a:extLst>
          </p:cNvPr>
          <p:cNvGraphicFramePr>
            <a:graphicFrameLocks noGrp="1"/>
          </p:cNvGraphicFramePr>
          <p:nvPr>
            <p:extLst>
              <p:ext uri="{D42A27DB-BD31-4B8C-83A1-F6EECF244321}">
                <p14:modId xmlns:p14="http://schemas.microsoft.com/office/powerpoint/2010/main" val="4003726610"/>
              </p:ext>
            </p:extLst>
          </p:nvPr>
        </p:nvGraphicFramePr>
        <p:xfrm>
          <a:off x="1768928" y="1846035"/>
          <a:ext cx="8719457" cy="3877790"/>
        </p:xfrm>
        <a:graphic>
          <a:graphicData uri="http://schemas.openxmlformats.org/drawingml/2006/table">
            <a:tbl>
              <a:tblPr firstRow="1" bandRow="1">
                <a:tableStyleId>{5C22544A-7EE6-4342-B048-85BDC9FD1C3A}</a:tableStyleId>
              </a:tblPr>
              <a:tblGrid>
                <a:gridCol w="2665541">
                  <a:extLst>
                    <a:ext uri="{9D8B030D-6E8A-4147-A177-3AD203B41FA5}">
                      <a16:colId xmlns:a16="http://schemas.microsoft.com/office/drawing/2014/main" val="1872212597"/>
                    </a:ext>
                  </a:extLst>
                </a:gridCol>
                <a:gridCol w="3066586">
                  <a:extLst>
                    <a:ext uri="{9D8B030D-6E8A-4147-A177-3AD203B41FA5}">
                      <a16:colId xmlns:a16="http://schemas.microsoft.com/office/drawing/2014/main" val="2477113741"/>
                    </a:ext>
                  </a:extLst>
                </a:gridCol>
                <a:gridCol w="2987330">
                  <a:extLst>
                    <a:ext uri="{9D8B030D-6E8A-4147-A177-3AD203B41FA5}">
                      <a16:colId xmlns:a16="http://schemas.microsoft.com/office/drawing/2014/main" val="1876723463"/>
                    </a:ext>
                  </a:extLst>
                </a:gridCol>
              </a:tblGrid>
              <a:tr h="860270">
                <a:tc>
                  <a:txBody>
                    <a:bodyPr/>
                    <a:lstStyle/>
                    <a:p>
                      <a:pPr lvl="0" algn="ctr"/>
                      <a:r>
                        <a:rPr lang="en-US" sz="2400" baseline="0" dirty="0"/>
                        <a:t>Cu-T</a:t>
                      </a:r>
                    </a:p>
                    <a:p>
                      <a:pPr lvl="0" algn="ctr"/>
                      <a:endParaRPr lang="en-US" sz="400" baseline="0" dirty="0"/>
                    </a:p>
                    <a:p>
                      <a:pPr lvl="0" algn="ctr"/>
                      <a:r>
                        <a:rPr lang="en-US" sz="2000" baseline="0" dirty="0"/>
                        <a:t>Paragard</a:t>
                      </a:r>
                      <a:r>
                        <a:rPr lang="en-US" sz="2000" dirty="0"/>
                        <a:t>®</a:t>
                      </a:r>
                      <a:endParaRPr lang="en-US" sz="2000" baseline="0" dirty="0">
                        <a:solidFill>
                          <a:schemeClr val="bg1"/>
                        </a:solidFill>
                      </a:endParaRPr>
                    </a:p>
                  </a:txBody>
                  <a:tcPr anchor="ctr"/>
                </a:tc>
                <a:tc>
                  <a:txBody>
                    <a:bodyPr/>
                    <a:lstStyle/>
                    <a:p>
                      <a:pPr marL="0" lvl="0" algn="ctr" defTabSz="457200" rtl="0" eaLnBrk="1" latinLnBrk="0" hangingPunct="1"/>
                      <a:r>
                        <a:rPr lang="en-US" sz="2400" kern="1200" baseline="0" dirty="0"/>
                        <a:t>LNG 52 mg</a:t>
                      </a:r>
                    </a:p>
                    <a:p>
                      <a:pPr marL="0" lvl="0" algn="ctr" defTabSz="457200" rtl="0" eaLnBrk="1" latinLnBrk="0" hangingPunct="1"/>
                      <a:endParaRPr lang="en-US" sz="400" kern="1200" baseline="0" dirty="0"/>
                    </a:p>
                    <a:p>
                      <a:pPr marL="0" lvl="0" algn="ctr" defTabSz="457200" rtl="0" eaLnBrk="1" latinLnBrk="0" hangingPunct="1"/>
                      <a:r>
                        <a:rPr lang="en-US" sz="2000" kern="1200" baseline="0" dirty="0"/>
                        <a:t>Mirena</a:t>
                      </a:r>
                      <a:r>
                        <a:rPr lang="en-US" sz="2000" dirty="0"/>
                        <a:t>®</a:t>
                      </a:r>
                      <a:r>
                        <a:rPr lang="en-US" sz="2000" kern="1200" baseline="0" dirty="0"/>
                        <a:t> / </a:t>
                      </a:r>
                      <a:r>
                        <a:rPr lang="en-US" sz="2000" kern="1200" baseline="0" dirty="0" err="1"/>
                        <a:t>Liletta</a:t>
                      </a:r>
                      <a:r>
                        <a:rPr lang="en-US" sz="2000" dirty="0"/>
                        <a:t>®</a:t>
                      </a:r>
                      <a:endParaRPr lang="en-US" sz="2000" b="1" kern="1200" baseline="0" dirty="0">
                        <a:solidFill>
                          <a:schemeClr val="bg1"/>
                        </a:solidFill>
                        <a:latin typeface="+mn-lt"/>
                        <a:ea typeface="+mn-ea"/>
                        <a:cs typeface="+mn-cs"/>
                      </a:endParaRPr>
                    </a:p>
                  </a:txBody>
                  <a:tcPr anchor="ctr"/>
                </a:tc>
                <a:tc>
                  <a:txBody>
                    <a:bodyPr/>
                    <a:lstStyle/>
                    <a:p>
                      <a:pPr marL="0" lvl="0" algn="ctr" defTabSz="457200" rtl="0" eaLnBrk="1" latinLnBrk="0" hangingPunct="1"/>
                      <a:r>
                        <a:rPr lang="en-US" sz="2400" kern="1200" baseline="0" dirty="0"/>
                        <a:t>LNG 13.5-19.5 mg</a:t>
                      </a:r>
                    </a:p>
                    <a:p>
                      <a:pPr marL="0" lvl="0" algn="ctr" defTabSz="457200" rtl="0" eaLnBrk="1" latinLnBrk="0" hangingPunct="1"/>
                      <a:endParaRPr lang="en-US" sz="400" kern="1200" baseline="0" dirty="0"/>
                    </a:p>
                    <a:p>
                      <a:pPr marL="0" lvl="0" algn="ctr" defTabSz="457200" rtl="0" eaLnBrk="1" latinLnBrk="0" hangingPunct="1"/>
                      <a:r>
                        <a:rPr lang="en-US" sz="2000" kern="1200" baseline="0" dirty="0"/>
                        <a:t>Skyla</a:t>
                      </a:r>
                      <a:r>
                        <a:rPr lang="en-US" sz="2000" dirty="0"/>
                        <a:t>®</a:t>
                      </a:r>
                      <a:r>
                        <a:rPr lang="en-US" sz="2000" kern="1200" baseline="0" dirty="0"/>
                        <a:t> / </a:t>
                      </a:r>
                      <a:r>
                        <a:rPr lang="en-US" sz="2000" kern="1200" baseline="0" dirty="0" err="1"/>
                        <a:t>Kyleena</a:t>
                      </a:r>
                      <a:r>
                        <a:rPr lang="en-US" sz="2000" dirty="0"/>
                        <a:t>®</a:t>
                      </a:r>
                      <a:endParaRPr lang="en-US" sz="2000" b="1" kern="1200" baseline="0" dirty="0">
                        <a:solidFill>
                          <a:schemeClr val="bg1"/>
                        </a:solidFill>
                        <a:latin typeface="+mn-lt"/>
                        <a:ea typeface="+mn-ea"/>
                        <a:cs typeface="+mn-cs"/>
                      </a:endParaRPr>
                    </a:p>
                  </a:txBody>
                  <a:tcPr anchor="ctr"/>
                </a:tc>
                <a:extLst>
                  <a:ext uri="{0D108BD9-81ED-4DB2-BD59-A6C34878D82A}">
                    <a16:rowId xmlns:a16="http://schemas.microsoft.com/office/drawing/2014/main" val="804061209"/>
                  </a:ext>
                </a:extLst>
              </a:tr>
              <a:tr h="2852284">
                <a:tc>
                  <a:txBody>
                    <a:bodyPr/>
                    <a:lstStyle/>
                    <a:p>
                      <a:pPr marL="285750" indent="-285750">
                        <a:buClr>
                          <a:srgbClr val="F48024"/>
                        </a:buClr>
                        <a:buFont typeface="Arial" panose="020B0604020202020204" pitchFamily="34" charset="0"/>
                        <a:buChar char="•"/>
                      </a:pPr>
                      <a:endParaRPr lang="en-US" sz="1200" dirty="0"/>
                    </a:p>
                    <a:p>
                      <a:pPr marL="285750" indent="-285750">
                        <a:buClr>
                          <a:srgbClr val="F48024"/>
                        </a:buClr>
                        <a:buFont typeface="Arial" panose="020B0604020202020204" pitchFamily="34" charset="0"/>
                        <a:buChar char="•"/>
                      </a:pPr>
                      <a:r>
                        <a:rPr lang="en-US" sz="1800" dirty="0"/>
                        <a:t>Want</a:t>
                      </a:r>
                      <a:r>
                        <a:rPr lang="en-US" sz="1800" baseline="0" dirty="0"/>
                        <a:t> r</a:t>
                      </a:r>
                      <a:r>
                        <a:rPr lang="en-US" sz="1800" dirty="0"/>
                        <a:t>egular menses</a:t>
                      </a:r>
                    </a:p>
                    <a:p>
                      <a:pPr marL="0" indent="0">
                        <a:buClr>
                          <a:srgbClr val="F48024"/>
                        </a:buClr>
                        <a:buFont typeface="Arial" panose="020B0604020202020204" pitchFamily="34" charset="0"/>
                        <a:buNone/>
                      </a:pPr>
                      <a:endParaRPr lang="en-US" sz="1800" dirty="0"/>
                    </a:p>
                    <a:p>
                      <a:pPr marL="285750" marR="0" lvl="0" indent="-285750" algn="l" defTabSz="457200" rtl="0" eaLnBrk="1" fontAlgn="auto" latinLnBrk="0" hangingPunct="1">
                        <a:lnSpc>
                          <a:spcPct val="100000"/>
                        </a:lnSpc>
                        <a:spcBef>
                          <a:spcPts val="0"/>
                        </a:spcBef>
                        <a:spcAft>
                          <a:spcPts val="0"/>
                        </a:spcAft>
                        <a:buClr>
                          <a:srgbClr val="F48024"/>
                        </a:buClr>
                        <a:buSzTx/>
                        <a:buFont typeface="Arial" panose="020B0604020202020204" pitchFamily="34" charset="0"/>
                        <a:buChar char="•"/>
                        <a:tabLst/>
                        <a:defRPr/>
                      </a:pPr>
                      <a:r>
                        <a:rPr lang="en-US" sz="1800" dirty="0"/>
                        <a:t>Don’t want hormones</a:t>
                      </a:r>
                    </a:p>
                    <a:p>
                      <a:pPr marL="0" indent="0">
                        <a:buClr>
                          <a:srgbClr val="F48024"/>
                        </a:buClr>
                        <a:buFont typeface="Arial" panose="020B0604020202020204" pitchFamily="34" charset="0"/>
                        <a:buNone/>
                      </a:pPr>
                      <a:endParaRPr lang="en-US" sz="1800" dirty="0"/>
                    </a:p>
                    <a:p>
                      <a:pPr marL="285750" indent="-285750">
                        <a:buClr>
                          <a:srgbClr val="F48024"/>
                        </a:buClr>
                        <a:buFont typeface="Arial" panose="020B0604020202020204" pitchFamily="34" charset="0"/>
                        <a:buChar char="•"/>
                      </a:pPr>
                      <a:r>
                        <a:rPr lang="en-US" sz="1800" dirty="0"/>
                        <a:t>Want EC</a:t>
                      </a:r>
                      <a:endParaRPr lang="en-US" sz="1800" dirty="0">
                        <a:solidFill>
                          <a:srgbClr val="002060"/>
                        </a:solidFill>
                      </a:endParaRPr>
                    </a:p>
                  </a:txBody>
                  <a:tcPr/>
                </a:tc>
                <a:tc>
                  <a:txBody>
                    <a:bodyPr/>
                    <a:lstStyle/>
                    <a:p>
                      <a:pPr marL="285750" indent="-285750">
                        <a:buClr>
                          <a:srgbClr val="F48024"/>
                        </a:buClr>
                        <a:buFont typeface="Arial" panose="020B0604020202020204" pitchFamily="34" charset="0"/>
                        <a:buChar char="•"/>
                      </a:pPr>
                      <a:endParaRPr lang="en-US" sz="1200" dirty="0"/>
                    </a:p>
                    <a:p>
                      <a:pPr marL="285750" indent="-285750">
                        <a:buClr>
                          <a:srgbClr val="F48024"/>
                        </a:buClr>
                        <a:buFont typeface="Arial" panose="020B0604020202020204" pitchFamily="34" charset="0"/>
                        <a:buChar char="•"/>
                      </a:pPr>
                      <a:r>
                        <a:rPr lang="en-US" sz="1800" dirty="0"/>
                        <a:t>Want light menstrual flow</a:t>
                      </a:r>
                    </a:p>
                    <a:p>
                      <a:pPr marL="285750" indent="-285750">
                        <a:buClr>
                          <a:srgbClr val="F48024"/>
                        </a:buClr>
                        <a:buFont typeface="Arial" panose="020B0604020202020204" pitchFamily="34" charset="0"/>
                        <a:buChar char="•"/>
                      </a:pPr>
                      <a:endParaRPr lang="en-US" sz="1800" dirty="0"/>
                    </a:p>
                    <a:p>
                      <a:pPr marL="285750" indent="-285750">
                        <a:buClr>
                          <a:srgbClr val="F48024"/>
                        </a:buClr>
                        <a:buFont typeface="Arial" panose="020B0604020202020204" pitchFamily="34" charset="0"/>
                        <a:buChar char="•"/>
                      </a:pPr>
                      <a:r>
                        <a:rPr lang="en-US" sz="1800" dirty="0"/>
                        <a:t>Amenorrhea 30%</a:t>
                      </a:r>
                    </a:p>
                    <a:p>
                      <a:pPr marL="285750" indent="-285750">
                        <a:buClr>
                          <a:srgbClr val="F48024"/>
                        </a:buClr>
                        <a:buFont typeface="Arial" panose="020B0604020202020204" pitchFamily="34" charset="0"/>
                        <a:buChar char="•"/>
                      </a:pPr>
                      <a:endParaRPr lang="en-US" sz="1800" dirty="0"/>
                    </a:p>
                    <a:p>
                      <a:pPr marL="285750" indent="-285750">
                        <a:buClr>
                          <a:srgbClr val="F48024"/>
                        </a:buClr>
                        <a:buFont typeface="Arial" panose="020B0604020202020204" pitchFamily="34" charset="0"/>
                        <a:buChar char="•"/>
                      </a:pPr>
                      <a:r>
                        <a:rPr lang="en-US" sz="1800" dirty="0"/>
                        <a:t>Want non-contraceptive benefits (for painful or heavy menses;</a:t>
                      </a:r>
                      <a:r>
                        <a:rPr lang="en-US" sz="1800" baseline="0" dirty="0"/>
                        <a:t> </a:t>
                      </a:r>
                      <a:r>
                        <a:rPr lang="en-US" sz="1800" dirty="0"/>
                        <a:t>uterine protection)</a:t>
                      </a:r>
                    </a:p>
                    <a:p>
                      <a:pPr marL="285750" indent="-285750">
                        <a:buClr>
                          <a:srgbClr val="F48024"/>
                        </a:buClr>
                        <a:buFont typeface="Arial" panose="020B0604020202020204" pitchFamily="34" charset="0"/>
                        <a:buChar char="•"/>
                      </a:pPr>
                      <a:endParaRPr lang="en-US" sz="1800" dirty="0"/>
                    </a:p>
                    <a:p>
                      <a:pPr marL="285750" indent="-285750">
                        <a:buClr>
                          <a:srgbClr val="F48024"/>
                        </a:buClr>
                        <a:buFont typeface="Arial" panose="020B0604020202020204" pitchFamily="34" charset="0"/>
                        <a:buChar char="•"/>
                      </a:pPr>
                      <a:r>
                        <a:rPr lang="en-US" sz="1800" dirty="0"/>
                        <a:t>Want</a:t>
                      </a:r>
                      <a:r>
                        <a:rPr lang="en-US" sz="1800" baseline="0" dirty="0"/>
                        <a:t> </a:t>
                      </a:r>
                      <a:r>
                        <a:rPr lang="en-US" sz="1800" dirty="0"/>
                        <a:t>EC (w/ LNG ECP)</a:t>
                      </a:r>
                      <a:endParaRPr lang="en-US" sz="1800" dirty="0">
                        <a:solidFill>
                          <a:schemeClr val="accent4">
                            <a:lumMod val="10000"/>
                          </a:schemeClr>
                        </a:solidFill>
                      </a:endParaRPr>
                    </a:p>
                  </a:txBody>
                  <a:tcPr/>
                </a:tc>
                <a:tc>
                  <a:txBody>
                    <a:bodyPr/>
                    <a:lstStyle/>
                    <a:p>
                      <a:pPr marL="342900" indent="-342900">
                        <a:buClr>
                          <a:srgbClr val="F48024"/>
                        </a:buClr>
                        <a:buFont typeface="Arial" panose="020B0604020202020204" pitchFamily="34" charset="0"/>
                        <a:buChar char="•"/>
                      </a:pPr>
                      <a:endParaRPr lang="en-US" sz="1200" dirty="0"/>
                    </a:p>
                    <a:p>
                      <a:pPr marL="342900" indent="-342900">
                        <a:buClr>
                          <a:srgbClr val="F48024"/>
                        </a:buClr>
                        <a:buFont typeface="Arial" panose="020B0604020202020204" pitchFamily="34" charset="0"/>
                        <a:buChar char="•"/>
                      </a:pPr>
                      <a:r>
                        <a:rPr lang="en-US" sz="1800" dirty="0"/>
                        <a:t>Want less menstrual flow </a:t>
                      </a:r>
                    </a:p>
                    <a:p>
                      <a:pPr marL="342900" indent="-342900">
                        <a:buClr>
                          <a:srgbClr val="F48024"/>
                        </a:buClr>
                        <a:buFont typeface="Arial" panose="020B0604020202020204" pitchFamily="34" charset="0"/>
                        <a:buChar char="•"/>
                      </a:pPr>
                      <a:endParaRPr lang="en-US" sz="1800" dirty="0"/>
                    </a:p>
                    <a:p>
                      <a:pPr marL="342900" indent="-342900">
                        <a:buClr>
                          <a:srgbClr val="F48024"/>
                        </a:buClr>
                        <a:buFont typeface="Arial" panose="020B0604020202020204" pitchFamily="34" charset="0"/>
                        <a:buChar char="•"/>
                      </a:pPr>
                      <a:r>
                        <a:rPr lang="en-US" sz="1800" dirty="0"/>
                        <a:t>Amenorrhea 10%</a:t>
                      </a:r>
                    </a:p>
                    <a:p>
                      <a:pPr marL="0" marR="0" lvl="0" indent="0" algn="l" defTabSz="457200" rtl="0" eaLnBrk="1" fontAlgn="auto" latinLnBrk="0" hangingPunct="1">
                        <a:lnSpc>
                          <a:spcPct val="100000"/>
                        </a:lnSpc>
                        <a:spcBef>
                          <a:spcPts val="0"/>
                        </a:spcBef>
                        <a:spcAft>
                          <a:spcPts val="0"/>
                        </a:spcAft>
                        <a:buClr>
                          <a:srgbClr val="F48024"/>
                        </a:buClr>
                        <a:buSzTx/>
                        <a:buFont typeface="Arial" panose="020B0604020202020204" pitchFamily="34" charset="0"/>
                        <a:buNone/>
                        <a:tabLst/>
                        <a:defRPr/>
                      </a:pPr>
                      <a:endParaRPr lang="en-US" sz="1800" dirty="0"/>
                    </a:p>
                    <a:p>
                      <a:pPr marL="342900" marR="0" lvl="0" indent="-342900" algn="l" defTabSz="457200" rtl="0" eaLnBrk="1" fontAlgn="auto" latinLnBrk="0" hangingPunct="1">
                        <a:lnSpc>
                          <a:spcPct val="100000"/>
                        </a:lnSpc>
                        <a:spcBef>
                          <a:spcPts val="0"/>
                        </a:spcBef>
                        <a:spcAft>
                          <a:spcPts val="0"/>
                        </a:spcAft>
                        <a:buClr>
                          <a:srgbClr val="F48024"/>
                        </a:buClr>
                        <a:buSzTx/>
                        <a:buFont typeface="Arial" panose="020B0604020202020204" pitchFamily="34" charset="0"/>
                        <a:buChar char="•"/>
                        <a:tabLst/>
                        <a:defRPr/>
                      </a:pPr>
                      <a:r>
                        <a:rPr lang="en-US" sz="1800" dirty="0"/>
                        <a:t>Want low-dose LNG IUD</a:t>
                      </a:r>
                    </a:p>
                    <a:p>
                      <a:pPr marL="0" marR="0" lvl="0" indent="0" algn="l" defTabSz="457200" rtl="0" eaLnBrk="1" fontAlgn="auto" latinLnBrk="0" hangingPunct="1">
                        <a:lnSpc>
                          <a:spcPct val="100000"/>
                        </a:lnSpc>
                        <a:spcBef>
                          <a:spcPts val="0"/>
                        </a:spcBef>
                        <a:spcAft>
                          <a:spcPts val="0"/>
                        </a:spcAft>
                        <a:buClr>
                          <a:srgbClr val="F48024"/>
                        </a:buClr>
                        <a:buSzTx/>
                        <a:buFont typeface="Arial" panose="020B0604020202020204" pitchFamily="34" charset="0"/>
                        <a:buNone/>
                        <a:tabLst/>
                        <a:defRPr/>
                      </a:pPr>
                      <a:endParaRPr lang="en-US" sz="1800" dirty="0"/>
                    </a:p>
                    <a:p>
                      <a:pPr marL="342900" marR="0" lvl="0" indent="-342900" algn="l" defTabSz="457200" rtl="0" eaLnBrk="1" fontAlgn="auto" latinLnBrk="0" hangingPunct="1">
                        <a:lnSpc>
                          <a:spcPct val="100000"/>
                        </a:lnSpc>
                        <a:spcBef>
                          <a:spcPts val="0"/>
                        </a:spcBef>
                        <a:spcAft>
                          <a:spcPts val="0"/>
                        </a:spcAft>
                        <a:buClr>
                          <a:srgbClr val="F48024"/>
                        </a:buClr>
                        <a:buSzTx/>
                        <a:buFont typeface="Arial" panose="020B0604020202020204" pitchFamily="34" charset="0"/>
                        <a:buChar char="•"/>
                        <a:tabLst/>
                        <a:defRPr/>
                      </a:pPr>
                      <a:r>
                        <a:rPr lang="en-US" sz="1800" dirty="0"/>
                        <a:t>Need smaller IUD</a:t>
                      </a:r>
                    </a:p>
                    <a:p>
                      <a:pPr marL="0" indent="0">
                        <a:buFontTx/>
                        <a:buNone/>
                      </a:pPr>
                      <a:endParaRPr lang="en-US" sz="1800" dirty="0">
                        <a:solidFill>
                          <a:schemeClr val="accent4">
                            <a:lumMod val="10000"/>
                          </a:schemeClr>
                        </a:solidFill>
                      </a:endParaRPr>
                    </a:p>
                  </a:txBody>
                  <a:tcPr/>
                </a:tc>
                <a:extLst>
                  <a:ext uri="{0D108BD9-81ED-4DB2-BD59-A6C34878D82A}">
                    <a16:rowId xmlns:a16="http://schemas.microsoft.com/office/drawing/2014/main" val="4271935823"/>
                  </a:ext>
                </a:extLst>
              </a:tr>
            </a:tbl>
          </a:graphicData>
        </a:graphic>
      </p:graphicFrame>
      <p:sp>
        <p:nvSpPr>
          <p:cNvPr id="5" name="Title 4">
            <a:extLst>
              <a:ext uri="{FF2B5EF4-FFF2-40B4-BE49-F238E27FC236}">
                <a16:creationId xmlns:a16="http://schemas.microsoft.com/office/drawing/2014/main" id="{97D63EB8-07AA-8343-94C5-21DB3BDAD487}"/>
              </a:ext>
            </a:extLst>
          </p:cNvPr>
          <p:cNvSpPr>
            <a:spLocks noGrp="1"/>
          </p:cNvSpPr>
          <p:nvPr>
            <p:ph type="title"/>
          </p:nvPr>
        </p:nvSpPr>
        <p:spPr>
          <a:xfrm>
            <a:off x="825501" y="754921"/>
            <a:ext cx="10974613" cy="1143000"/>
          </a:xfrm>
        </p:spPr>
        <p:txBody>
          <a:bodyPr>
            <a:noAutofit/>
          </a:bodyPr>
          <a:lstStyle/>
          <a:p>
            <a:r>
              <a:rPr lang="en-US" sz="2800" dirty="0">
                <a:solidFill>
                  <a:srgbClr val="37094B"/>
                </a:solidFill>
                <a:latin typeface="Vitesse Black" pitchFamily="50" charset="0"/>
              </a:rPr>
              <a:t>IUD Selection and Individual Preferences</a:t>
            </a:r>
          </a:p>
        </p:txBody>
      </p:sp>
      <p:sp>
        <p:nvSpPr>
          <p:cNvPr id="6" name="TextBox 5">
            <a:extLst>
              <a:ext uri="{FF2B5EF4-FFF2-40B4-BE49-F238E27FC236}">
                <a16:creationId xmlns:a16="http://schemas.microsoft.com/office/drawing/2014/main" id="{FFCF9856-6A1E-4348-B1F1-4A0DD38F5ABF}"/>
              </a:ext>
            </a:extLst>
          </p:cNvPr>
          <p:cNvSpPr txBox="1"/>
          <p:nvPr/>
        </p:nvSpPr>
        <p:spPr>
          <a:xfrm>
            <a:off x="6493043" y="5826080"/>
            <a:ext cx="3879504" cy="276999"/>
          </a:xfrm>
          <a:prstGeom prst="rect">
            <a:avLst/>
          </a:prstGeom>
          <a:noFill/>
        </p:spPr>
        <p:txBody>
          <a:bodyPr wrap="square" rtlCol="0">
            <a:spAutoFit/>
          </a:bodyPr>
          <a:lstStyle/>
          <a:p>
            <a:pPr lvl="3"/>
            <a:r>
              <a:rPr lang="en-US" sz="1200" dirty="0">
                <a:latin typeface="HelveticaNeueLT Std Lt"/>
                <a:cs typeface="HelveticaNeueLT Std Lt"/>
              </a:rPr>
              <a:t>Madden T et al. </a:t>
            </a:r>
            <a:r>
              <a:rPr lang="en-US" sz="1200" i="1" dirty="0" err="1">
                <a:latin typeface="HelveticaNeueLT Std Lt"/>
                <a:cs typeface="HelveticaNeueLT Std Lt"/>
              </a:rPr>
              <a:t>UpToDate</a:t>
            </a:r>
            <a:r>
              <a:rPr lang="en-US" sz="1200" i="1" dirty="0">
                <a:latin typeface="HelveticaNeueLT Std Lt"/>
                <a:cs typeface="HelveticaNeueLT Std Lt"/>
              </a:rPr>
              <a:t>.</a:t>
            </a:r>
            <a:r>
              <a:rPr lang="en-US" sz="1200" dirty="0">
                <a:latin typeface="HelveticaNeueLT Std Lt"/>
                <a:cs typeface="HelveticaNeueLT Std Lt"/>
              </a:rPr>
              <a:t> 2018</a:t>
            </a:r>
          </a:p>
        </p:txBody>
      </p:sp>
      <p:pic>
        <p:nvPicPr>
          <p:cNvPr id="7" name="Picture 6">
            <a:extLst>
              <a:ext uri="{FF2B5EF4-FFF2-40B4-BE49-F238E27FC236}">
                <a16:creationId xmlns:a16="http://schemas.microsoft.com/office/drawing/2014/main" id="{7FF13EE0-14ED-4667-867E-432E8F13A57E}"/>
              </a:ext>
            </a:extLst>
          </p:cNvPr>
          <p:cNvPicPr>
            <a:picLocks noChangeAspect="1"/>
          </p:cNvPicPr>
          <p:nvPr/>
        </p:nvPicPr>
        <p:blipFill>
          <a:blip r:embed="rId4"/>
          <a:stretch>
            <a:fillRect/>
          </a:stretch>
        </p:blipFill>
        <p:spPr>
          <a:xfrm>
            <a:off x="0" y="6041371"/>
            <a:ext cx="887104" cy="816630"/>
          </a:xfrm>
          <a:prstGeom prst="rect">
            <a:avLst/>
          </a:prstGeom>
        </p:spPr>
      </p:pic>
      <p:pic>
        <p:nvPicPr>
          <p:cNvPr id="8" name="Picture 7">
            <a:extLst>
              <a:ext uri="{FF2B5EF4-FFF2-40B4-BE49-F238E27FC236}">
                <a16:creationId xmlns:a16="http://schemas.microsoft.com/office/drawing/2014/main" id="{148CFC0D-226E-45F4-BC4C-FE6D56C53950}"/>
              </a:ext>
            </a:extLst>
          </p:cNvPr>
          <p:cNvPicPr>
            <a:picLocks noChangeAspect="1"/>
          </p:cNvPicPr>
          <p:nvPr/>
        </p:nvPicPr>
        <p:blipFill>
          <a:blip r:embed="rId5"/>
          <a:stretch>
            <a:fillRect/>
          </a:stretch>
        </p:blipFill>
        <p:spPr>
          <a:xfrm>
            <a:off x="11407084" y="6081623"/>
            <a:ext cx="595862" cy="689040"/>
          </a:xfrm>
          <a:prstGeom prst="rect">
            <a:avLst/>
          </a:prstGeom>
        </p:spPr>
      </p:pic>
    </p:spTree>
    <p:custDataLst>
      <p:tags r:id="rId1"/>
    </p:custDataLst>
    <p:extLst>
      <p:ext uri="{BB962C8B-B14F-4D97-AF65-F5344CB8AC3E}">
        <p14:creationId xmlns:p14="http://schemas.microsoft.com/office/powerpoint/2010/main" val="87943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887104" y="735880"/>
            <a:ext cx="14538252" cy="1380800"/>
          </a:xfrm>
        </p:spPr>
        <p:txBody>
          <a:bodyPr>
            <a:noAutofit/>
          </a:bodyPr>
          <a:lstStyle/>
          <a:p>
            <a:pPr algn="l" eaLnBrk="1" hangingPunct="1"/>
            <a:r>
              <a:rPr lang="en-US" altLang="en-US" sz="2800" dirty="0">
                <a:solidFill>
                  <a:srgbClr val="37094B"/>
                </a:solidFill>
                <a:latin typeface="Vitesse Black" pitchFamily="50" charset="0"/>
              </a:rPr>
              <a:t>Single-rod </a:t>
            </a:r>
            <a:r>
              <a:rPr lang="en-US" altLang="en-US" sz="2800" dirty="0" err="1">
                <a:solidFill>
                  <a:srgbClr val="37094B"/>
                </a:solidFill>
                <a:latin typeface="Vitesse Black" pitchFamily="50" charset="0"/>
              </a:rPr>
              <a:t>etonogestrel</a:t>
            </a:r>
            <a:r>
              <a:rPr lang="en-US" altLang="en-US" sz="2800" dirty="0">
                <a:solidFill>
                  <a:srgbClr val="37094B"/>
                </a:solidFill>
                <a:latin typeface="Vitesse Black" pitchFamily="50" charset="0"/>
              </a:rPr>
              <a:t> (ENG) implant, </a:t>
            </a:r>
            <a:br>
              <a:rPr lang="en-US" altLang="en-US" sz="2800" dirty="0">
                <a:solidFill>
                  <a:srgbClr val="37094B"/>
                </a:solidFill>
                <a:latin typeface="Vitesse Black" pitchFamily="50" charset="0"/>
              </a:rPr>
            </a:br>
            <a:r>
              <a:rPr lang="en-US" altLang="en-US" sz="2800" dirty="0">
                <a:solidFill>
                  <a:srgbClr val="37094B"/>
                </a:solidFill>
                <a:latin typeface="Vitesse Black" pitchFamily="50" charset="0"/>
              </a:rPr>
              <a:t>Nexplanon</a:t>
            </a:r>
            <a:r>
              <a:rPr lang="en-US" altLang="en-US" sz="2800" baseline="30000" dirty="0">
                <a:solidFill>
                  <a:srgbClr val="37094B"/>
                </a:solidFill>
                <a:latin typeface="Vitesse Black" pitchFamily="50" charset="0"/>
              </a:rPr>
              <a:t>®</a:t>
            </a:r>
          </a:p>
        </p:txBody>
      </p:sp>
      <p:sp>
        <p:nvSpPr>
          <p:cNvPr id="16388" name="Rectangle 4"/>
          <p:cNvSpPr>
            <a:spLocks noGrp="1" noChangeArrowheads="1"/>
          </p:cNvSpPr>
          <p:nvPr>
            <p:ph type="body" sz="half" idx="4294967295"/>
          </p:nvPr>
        </p:nvSpPr>
        <p:spPr>
          <a:xfrm>
            <a:off x="4341813" y="2265514"/>
            <a:ext cx="6122987" cy="1506538"/>
          </a:xfrm>
        </p:spPr>
        <p:txBody>
          <a:bodyPr>
            <a:normAutofit fontScale="85000" lnSpcReduction="10000"/>
          </a:bodyPr>
          <a:lstStyle/>
          <a:p>
            <a:pPr marL="342900" indent="-342900">
              <a:lnSpc>
                <a:spcPct val="100000"/>
              </a:lnSpc>
              <a:buClr>
                <a:srgbClr val="F48024"/>
              </a:buClr>
            </a:pPr>
            <a:r>
              <a:rPr lang="en-US" altLang="en-US" sz="2400" dirty="0">
                <a:latin typeface="Vitesse Book" pitchFamily="50" charset="0"/>
              </a:rPr>
              <a:t>Works for 3-5 years</a:t>
            </a:r>
          </a:p>
          <a:p>
            <a:pPr marL="342900" indent="-342900">
              <a:lnSpc>
                <a:spcPct val="100000"/>
              </a:lnSpc>
              <a:buClr>
                <a:srgbClr val="F48024"/>
              </a:buClr>
            </a:pPr>
            <a:r>
              <a:rPr lang="en-US" altLang="en-US" sz="2400" dirty="0">
                <a:latin typeface="Vitesse Book" pitchFamily="50" charset="0"/>
              </a:rPr>
              <a:t>Nearly 100% effective</a:t>
            </a:r>
          </a:p>
          <a:p>
            <a:pPr marL="342900" indent="-342900">
              <a:lnSpc>
                <a:spcPct val="100000"/>
              </a:lnSpc>
              <a:buClr>
                <a:srgbClr val="F48024"/>
              </a:buClr>
            </a:pPr>
            <a:r>
              <a:rPr lang="en-US" altLang="en-US" sz="2400" dirty="0">
                <a:latin typeface="Vitesse Book" pitchFamily="50" charset="0"/>
              </a:rPr>
              <a:t>Prevents ovulation, thickens cervical mucus</a:t>
            </a:r>
          </a:p>
        </p:txBody>
      </p:sp>
      <p:sp>
        <p:nvSpPr>
          <p:cNvPr id="16390" name="Text Box 5"/>
          <p:cNvSpPr txBox="1">
            <a:spLocks noChangeArrowheads="1"/>
          </p:cNvSpPr>
          <p:nvPr/>
        </p:nvSpPr>
        <p:spPr bwMode="auto">
          <a:xfrm>
            <a:off x="7604610" y="5074169"/>
            <a:ext cx="3952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ct val="20000"/>
              </a:spcBef>
              <a:spcAft>
                <a:spcPct val="20000"/>
              </a:spcAft>
              <a:buClr>
                <a:srgbClr val="D14B01"/>
              </a:buClr>
              <a:buChar char="•"/>
              <a:defRPr sz="2200" b="1">
                <a:solidFill>
                  <a:schemeClr val="tx1"/>
                </a:solidFill>
                <a:latin typeface="Arial" pitchFamily="34" charset="0"/>
                <a:ea typeface="MS PGothic" pitchFamily="34" charset="-128"/>
              </a:defRPr>
            </a:lvl1pPr>
            <a:lvl2pPr marL="742950" indent="-285750" eaLnBrk="0" hangingPunct="0">
              <a:lnSpc>
                <a:spcPct val="95000"/>
              </a:lnSpc>
              <a:spcBef>
                <a:spcPct val="20000"/>
              </a:spcBef>
              <a:spcAft>
                <a:spcPct val="20000"/>
              </a:spcAft>
              <a:buClr>
                <a:srgbClr val="D14B01"/>
              </a:buClr>
              <a:buChar char="–"/>
              <a:defRPr sz="2000">
                <a:solidFill>
                  <a:schemeClr val="tx1"/>
                </a:solidFill>
                <a:latin typeface="Arial" pitchFamily="34" charset="0"/>
                <a:ea typeface="MS PGothic" pitchFamily="34" charset="-128"/>
              </a:defRPr>
            </a:lvl2pPr>
            <a:lvl3pPr marL="1143000" indent="-228600" eaLnBrk="0" hangingPunct="0">
              <a:lnSpc>
                <a:spcPct val="95000"/>
              </a:lnSpc>
              <a:spcBef>
                <a:spcPct val="20000"/>
              </a:spcBef>
              <a:spcAft>
                <a:spcPct val="20000"/>
              </a:spcAft>
              <a:buClr>
                <a:srgbClr val="88BBBB"/>
              </a:buClr>
              <a:buChar char="•"/>
              <a:defRPr>
                <a:solidFill>
                  <a:schemeClr val="tx1"/>
                </a:solidFill>
                <a:latin typeface="Arial" pitchFamily="34" charset="0"/>
                <a:ea typeface="MS PGothic" pitchFamily="34" charset="-128"/>
              </a:defRPr>
            </a:lvl3pPr>
            <a:lvl4pPr marL="1600200" indent="-228600" eaLnBrk="0" hangingPunct="0">
              <a:lnSpc>
                <a:spcPct val="95000"/>
              </a:lnSpc>
              <a:spcBef>
                <a:spcPct val="20000"/>
              </a:spcBef>
              <a:spcAft>
                <a:spcPct val="20000"/>
              </a:spcAft>
              <a:buClr>
                <a:srgbClr val="88BBBB"/>
              </a:buClr>
              <a:buChar char="–"/>
              <a:defRPr sz="1600">
                <a:solidFill>
                  <a:schemeClr val="tx1"/>
                </a:solidFill>
                <a:latin typeface="Arial" pitchFamily="34" charset="0"/>
                <a:ea typeface="MS PGothic" pitchFamily="34" charset="-128"/>
              </a:defRPr>
            </a:lvl4pPr>
            <a:lvl5pPr marL="2057400" indent="-228600" eaLnBrk="0"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9pPr>
          </a:lstStyle>
          <a:p>
            <a:pPr algn="r" eaLnBrk="1" hangingPunct="1">
              <a:lnSpc>
                <a:spcPct val="100000"/>
              </a:lnSpc>
              <a:spcBef>
                <a:spcPct val="0"/>
              </a:spcBef>
              <a:spcAft>
                <a:spcPct val="0"/>
              </a:spcAft>
              <a:buClrTx/>
              <a:buFontTx/>
              <a:buNone/>
            </a:pPr>
            <a:r>
              <a:rPr lang="en-US" altLang="en-US" sz="1200" b="0" dirty="0" err="1"/>
              <a:t>McNicholas</a:t>
            </a:r>
            <a:r>
              <a:rPr lang="en-US" altLang="en-US" sz="1200" b="0" dirty="0"/>
              <a:t>. </a:t>
            </a:r>
            <a:r>
              <a:rPr lang="en-US" altLang="en-US" sz="1200" b="0" i="1" dirty="0"/>
              <a:t>AJOG.</a:t>
            </a:r>
            <a:r>
              <a:rPr lang="en-US" altLang="en-US" sz="1200" b="0" dirty="0"/>
              <a:t> 2017</a:t>
            </a:r>
          </a:p>
          <a:p>
            <a:pPr algn="r" eaLnBrk="1" hangingPunct="1">
              <a:lnSpc>
                <a:spcPct val="100000"/>
              </a:lnSpc>
              <a:spcBef>
                <a:spcPct val="0"/>
              </a:spcBef>
              <a:spcAft>
                <a:spcPct val="0"/>
              </a:spcAft>
              <a:buClrTx/>
              <a:buFontTx/>
              <a:buNone/>
            </a:pPr>
            <a:r>
              <a:rPr lang="en-US" altLang="en-US" sz="1200" b="0" dirty="0"/>
              <a:t>FDA label for Nexplanon. Revised 7/2014</a:t>
            </a:r>
          </a:p>
          <a:p>
            <a:pPr algn="r" eaLnBrk="1" hangingPunct="1">
              <a:lnSpc>
                <a:spcPct val="100000"/>
              </a:lnSpc>
              <a:spcBef>
                <a:spcPct val="0"/>
              </a:spcBef>
              <a:spcAft>
                <a:spcPct val="0"/>
              </a:spcAft>
              <a:buClrTx/>
              <a:buFontTx/>
              <a:buNone/>
            </a:pPr>
            <a:r>
              <a:rPr lang="en-US" altLang="en-US" sz="1200" b="0" dirty="0"/>
              <a:t>Levine et al. </a:t>
            </a:r>
            <a:r>
              <a:rPr lang="en-US" altLang="en-US" sz="1200" b="0" i="1" dirty="0"/>
              <a:t>Contraception.</a:t>
            </a:r>
            <a:r>
              <a:rPr lang="en-US" altLang="en-US" sz="1200" b="0" dirty="0"/>
              <a:t> 2008</a:t>
            </a:r>
          </a:p>
        </p:txBody>
      </p:sp>
      <p:sp>
        <p:nvSpPr>
          <p:cNvPr id="16392" name="Rectangle 4"/>
          <p:cNvSpPr txBox="1">
            <a:spLocks noChangeArrowheads="1"/>
          </p:cNvSpPr>
          <p:nvPr/>
        </p:nvSpPr>
        <p:spPr bwMode="auto">
          <a:xfrm>
            <a:off x="6328568" y="3649552"/>
            <a:ext cx="5026307" cy="128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8925" indent="-288925" eaLnBrk="0" hangingPunct="0">
              <a:lnSpc>
                <a:spcPct val="95000"/>
              </a:lnSpc>
              <a:spcBef>
                <a:spcPct val="20000"/>
              </a:spcBef>
              <a:spcAft>
                <a:spcPct val="20000"/>
              </a:spcAft>
              <a:buClr>
                <a:srgbClr val="D14B01"/>
              </a:buClr>
              <a:buChar char="•"/>
              <a:defRPr sz="2200" b="1">
                <a:solidFill>
                  <a:schemeClr val="tx1"/>
                </a:solidFill>
                <a:latin typeface="Arial" pitchFamily="34" charset="0"/>
                <a:ea typeface="MS PGothic" pitchFamily="34" charset="-128"/>
              </a:defRPr>
            </a:lvl1pPr>
            <a:lvl2pPr marL="742950" indent="-285750" eaLnBrk="0" hangingPunct="0">
              <a:lnSpc>
                <a:spcPct val="95000"/>
              </a:lnSpc>
              <a:spcBef>
                <a:spcPct val="20000"/>
              </a:spcBef>
              <a:spcAft>
                <a:spcPct val="20000"/>
              </a:spcAft>
              <a:buClr>
                <a:srgbClr val="D14B01"/>
              </a:buClr>
              <a:buChar char="–"/>
              <a:defRPr sz="2000">
                <a:solidFill>
                  <a:schemeClr val="tx1"/>
                </a:solidFill>
                <a:latin typeface="Arial" pitchFamily="34" charset="0"/>
                <a:ea typeface="MS PGothic" pitchFamily="34" charset="-128"/>
              </a:defRPr>
            </a:lvl2pPr>
            <a:lvl3pPr marL="1143000" indent="-228600" eaLnBrk="0" hangingPunct="0">
              <a:lnSpc>
                <a:spcPct val="95000"/>
              </a:lnSpc>
              <a:spcBef>
                <a:spcPct val="20000"/>
              </a:spcBef>
              <a:spcAft>
                <a:spcPct val="20000"/>
              </a:spcAft>
              <a:buClr>
                <a:srgbClr val="88BBBB"/>
              </a:buClr>
              <a:buChar char="•"/>
              <a:defRPr>
                <a:solidFill>
                  <a:schemeClr val="tx1"/>
                </a:solidFill>
                <a:latin typeface="Arial" pitchFamily="34" charset="0"/>
                <a:ea typeface="MS PGothic" pitchFamily="34" charset="-128"/>
              </a:defRPr>
            </a:lvl3pPr>
            <a:lvl4pPr marL="1600200" indent="-228600" eaLnBrk="0" hangingPunct="0">
              <a:lnSpc>
                <a:spcPct val="95000"/>
              </a:lnSpc>
              <a:spcBef>
                <a:spcPct val="20000"/>
              </a:spcBef>
              <a:spcAft>
                <a:spcPct val="20000"/>
              </a:spcAft>
              <a:buClr>
                <a:srgbClr val="88BBBB"/>
              </a:buClr>
              <a:buChar char="–"/>
              <a:defRPr sz="1600">
                <a:solidFill>
                  <a:schemeClr val="tx1"/>
                </a:solidFill>
                <a:latin typeface="Arial" pitchFamily="34" charset="0"/>
                <a:ea typeface="MS PGothic" pitchFamily="34" charset="-128"/>
              </a:defRPr>
            </a:lvl4pPr>
            <a:lvl5pPr marL="2057400" indent="-228600" eaLnBrk="0"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9pPr>
          </a:lstStyle>
          <a:p>
            <a:pPr eaLnBrk="1" hangingPunct="1">
              <a:lnSpc>
                <a:spcPct val="100000"/>
              </a:lnSpc>
              <a:buClr>
                <a:srgbClr val="F48024"/>
              </a:buClr>
            </a:pPr>
            <a:r>
              <a:rPr lang="en-US" altLang="en-US" sz="2000" b="0" dirty="0">
                <a:latin typeface="Vitesse Book" pitchFamily="50" charset="0"/>
              </a:rPr>
              <a:t>Low-dose progestin, </a:t>
            </a:r>
            <a:r>
              <a:rPr lang="en-US" altLang="en-US" sz="2000" b="0" i="1" dirty="0">
                <a:latin typeface="Vitesse Book" pitchFamily="50" charset="0"/>
              </a:rPr>
              <a:t>no estrogen</a:t>
            </a:r>
          </a:p>
          <a:p>
            <a:pPr eaLnBrk="1" hangingPunct="1">
              <a:lnSpc>
                <a:spcPct val="100000"/>
              </a:lnSpc>
              <a:buClr>
                <a:srgbClr val="F48024"/>
              </a:buClr>
            </a:pPr>
            <a:r>
              <a:rPr lang="en-US" altLang="en-US" sz="2000" b="0" dirty="0">
                <a:latin typeface="Vitesse Book" pitchFamily="50" charset="0"/>
              </a:rPr>
              <a:t>No effect on bone density</a:t>
            </a:r>
          </a:p>
          <a:p>
            <a:pPr eaLnBrk="1" hangingPunct="1">
              <a:lnSpc>
                <a:spcPct val="100000"/>
              </a:lnSpc>
              <a:buClr>
                <a:srgbClr val="F48024"/>
              </a:buClr>
            </a:pPr>
            <a:r>
              <a:rPr lang="en-US" altLang="en-US" sz="2000" b="0" dirty="0">
                <a:latin typeface="Vitesse Book" pitchFamily="50" charset="0"/>
              </a:rPr>
              <a:t>Now radio-opaque</a:t>
            </a:r>
          </a:p>
        </p:txBody>
      </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576" b="100000" l="0" r="98585">
                        <a14:foregroundMark x1="29797" y1="18415" x2="29797" y2="18415"/>
                        <a14:foregroundMark x1="41790" y1="15737" x2="41790" y2="15737"/>
                        <a14:foregroundMark x1="71587" y1="34375" x2="71587" y2="34375"/>
                        <a14:foregroundMark x1="91113" y1="58761" x2="91113" y2="58761"/>
                        <a14:foregroundMark x1="94557" y1="73828" x2="94557" y2="73828"/>
                        <a14:foregroundMark x1="89668" y1="83147" x2="89668" y2="83147"/>
                        <a14:foregroundMark x1="76476" y1="91518" x2="76476" y2="91518"/>
                        <a14:foregroundMark x1="11224" y1="67578" x2="11224" y2="67578"/>
                        <a14:foregroundMark x1="984" y1="72489" x2="984" y2="72489"/>
                        <a14:foregroundMark x1="23216" y1="75558" x2="23216" y2="75558"/>
                        <a14:foregroundMark x1="37638" y1="81808" x2="37638" y2="81808"/>
                        <a14:foregroundMark x1="50830" y1="83984" x2="50830" y2="83984"/>
                        <a14:foregroundMark x1="15160" y1="29018" x2="15160" y2="29018"/>
                        <a14:foregroundMark x1="2214" y1="32589" x2="2214" y2="32589"/>
                        <a14:foregroundMark x1="54736" y1="23270" x2="54736" y2="23270"/>
                        <a14:backgroundMark x1="73278" y1="42801" x2="73278" y2="42801"/>
                        <a14:backgroundMark x1="93081" y1="64509" x2="93081" y2="64509"/>
                        <a14:backgroundMark x1="93819" y1="81362" x2="93819" y2="81362"/>
                        <a14:backgroundMark x1="80135" y1="89788" x2="80135" y2="89788"/>
                        <a14:backgroundMark x1="86470" y1="89788" x2="86470" y2="89788"/>
                        <a14:backgroundMark x1="11224" y1="72935" x2="11224" y2="72935"/>
                        <a14:backgroundMark x1="16851" y1="75558" x2="16851" y2="75558"/>
                        <a14:backgroundMark x1="6611" y1="74275" x2="6611" y2="74275"/>
                        <a14:backgroundMark x1="4643" y1="27232" x2="4643" y2="27232"/>
                        <a14:backgroundMark x1="20018" y1="22824" x2="20018" y2="22824"/>
                        <a14:backgroundMark x1="37638" y1="1563" x2="37638" y2="1563"/>
                      </a14:backgroundRemoval>
                    </a14:imgEffect>
                  </a14:imgLayer>
                </a14:imgProps>
              </a:ext>
              <a:ext uri="{28A0092B-C50C-407E-A947-70E740481C1C}">
                <a14:useLocalDpi xmlns:a14="http://schemas.microsoft.com/office/drawing/2010/main"/>
              </a:ext>
            </a:extLst>
          </a:blip>
          <a:srcRect/>
          <a:stretch/>
        </p:blipFill>
        <p:spPr>
          <a:xfrm>
            <a:off x="1524001" y="3379774"/>
            <a:ext cx="5026307" cy="2768778"/>
          </a:xfrm>
          <a:prstGeom prst="rect">
            <a:avLst/>
          </a:prstGeom>
        </p:spPr>
      </p:pic>
      <p:pic>
        <p:nvPicPr>
          <p:cNvPr id="9" name="Picture 8">
            <a:extLst>
              <a:ext uri="{FF2B5EF4-FFF2-40B4-BE49-F238E27FC236}">
                <a16:creationId xmlns:a16="http://schemas.microsoft.com/office/drawing/2014/main" id="{494969C9-AA10-4E83-A94B-8CC4500E2A81}"/>
              </a:ext>
            </a:extLst>
          </p:cNvPr>
          <p:cNvPicPr>
            <a:picLocks noChangeAspect="1"/>
          </p:cNvPicPr>
          <p:nvPr/>
        </p:nvPicPr>
        <p:blipFill>
          <a:blip r:embed="rId6"/>
          <a:stretch>
            <a:fillRect/>
          </a:stretch>
        </p:blipFill>
        <p:spPr>
          <a:xfrm>
            <a:off x="11060814" y="218684"/>
            <a:ext cx="993341" cy="673702"/>
          </a:xfrm>
          <a:prstGeom prst="rect">
            <a:avLst/>
          </a:prstGeom>
        </p:spPr>
      </p:pic>
      <p:pic>
        <p:nvPicPr>
          <p:cNvPr id="10" name="Picture 9">
            <a:extLst>
              <a:ext uri="{FF2B5EF4-FFF2-40B4-BE49-F238E27FC236}">
                <a16:creationId xmlns:a16="http://schemas.microsoft.com/office/drawing/2014/main" id="{97EF25C4-FCB1-4037-8F9A-495FE8A2DD7E}"/>
              </a:ext>
            </a:extLst>
          </p:cNvPr>
          <p:cNvPicPr>
            <a:picLocks noChangeAspect="1"/>
          </p:cNvPicPr>
          <p:nvPr/>
        </p:nvPicPr>
        <p:blipFill>
          <a:blip r:embed="rId7"/>
          <a:stretch>
            <a:fillRect/>
          </a:stretch>
        </p:blipFill>
        <p:spPr>
          <a:xfrm>
            <a:off x="0" y="6041371"/>
            <a:ext cx="887104" cy="816630"/>
          </a:xfrm>
          <a:prstGeom prst="rect">
            <a:avLst/>
          </a:prstGeom>
        </p:spPr>
      </p:pic>
      <p:pic>
        <p:nvPicPr>
          <p:cNvPr id="11" name="Picture 10">
            <a:extLst>
              <a:ext uri="{FF2B5EF4-FFF2-40B4-BE49-F238E27FC236}">
                <a16:creationId xmlns:a16="http://schemas.microsoft.com/office/drawing/2014/main" id="{0C1DB563-9BE8-4119-A622-1370444CA0BA}"/>
              </a:ext>
            </a:extLst>
          </p:cNvPr>
          <p:cNvPicPr>
            <a:picLocks noChangeAspect="1"/>
          </p:cNvPicPr>
          <p:nvPr/>
        </p:nvPicPr>
        <p:blipFill>
          <a:blip r:embed="rId8"/>
          <a:stretch>
            <a:fillRect/>
          </a:stretch>
        </p:blipFill>
        <p:spPr>
          <a:xfrm>
            <a:off x="11407084" y="6081623"/>
            <a:ext cx="595862" cy="689040"/>
          </a:xfrm>
          <a:prstGeom prst="rect">
            <a:avLst/>
          </a:prstGeom>
        </p:spPr>
      </p:pic>
    </p:spTree>
    <p:custDataLst>
      <p:tags r:id="rId1"/>
    </p:custDataLst>
    <p:extLst>
      <p:ext uri="{BB962C8B-B14F-4D97-AF65-F5344CB8AC3E}">
        <p14:creationId xmlns:p14="http://schemas.microsoft.com/office/powerpoint/2010/main" val="4547147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367932" y="1022222"/>
            <a:ext cx="10377714" cy="1380800"/>
          </a:xfrm>
        </p:spPr>
        <p:txBody>
          <a:bodyPr>
            <a:noAutofit/>
          </a:bodyPr>
          <a:lstStyle/>
          <a:p>
            <a:r>
              <a:rPr lang="en-US" altLang="en-US" sz="3600" dirty="0">
                <a:solidFill>
                  <a:srgbClr val="37094B"/>
                </a:solidFill>
                <a:latin typeface="Vitesse Black" pitchFamily="50" charset="0"/>
              </a:rPr>
              <a:t>Levonorgestrel-releasing IUD</a:t>
            </a:r>
            <a:r>
              <a:rPr lang="en-US" altLang="en-US" sz="2800" dirty="0">
                <a:solidFill>
                  <a:srgbClr val="37094B"/>
                </a:solidFill>
                <a:latin typeface="Vitesse Black" pitchFamily="50" charset="0"/>
              </a:rPr>
              <a:t>s</a:t>
            </a:r>
            <a:r>
              <a:rPr lang="en-US" altLang="en-US" sz="3600" dirty="0">
                <a:solidFill>
                  <a:srgbClr val="37094B"/>
                </a:solidFill>
                <a:latin typeface="Vitesse Black" pitchFamily="50" charset="0"/>
              </a:rPr>
              <a:t>, 	</a:t>
            </a:r>
            <a:r>
              <a:rPr lang="en-US" altLang="en-US" sz="2800" dirty="0">
                <a:solidFill>
                  <a:srgbClr val="37094B"/>
                </a:solidFill>
                <a:latin typeface="Vitesse Black" pitchFamily="50" charset="0"/>
              </a:rPr>
              <a:t>Mirena</a:t>
            </a:r>
            <a:r>
              <a:rPr lang="en-US" altLang="en-US" sz="2800" baseline="40000" dirty="0">
                <a:solidFill>
                  <a:srgbClr val="37094B"/>
                </a:solidFill>
                <a:latin typeface="Vitesse Black" pitchFamily="50" charset="0"/>
              </a:rPr>
              <a:t>®</a:t>
            </a:r>
            <a:r>
              <a:rPr lang="en-US" altLang="en-US" sz="2800" dirty="0">
                <a:solidFill>
                  <a:srgbClr val="37094B"/>
                </a:solidFill>
                <a:latin typeface="Vitesse Black" pitchFamily="50" charset="0"/>
              </a:rPr>
              <a:t>, Liletta</a:t>
            </a:r>
            <a:r>
              <a:rPr lang="en-US" altLang="en-US" sz="2800" baseline="40000" dirty="0">
                <a:solidFill>
                  <a:srgbClr val="37094B"/>
                </a:solidFill>
                <a:latin typeface="Vitesse Black" pitchFamily="50" charset="0"/>
              </a:rPr>
              <a:t>®</a:t>
            </a:r>
            <a:r>
              <a:rPr lang="en-US" altLang="en-US" sz="2800" dirty="0">
                <a:solidFill>
                  <a:srgbClr val="37094B"/>
                </a:solidFill>
                <a:latin typeface="Vitesse Black" pitchFamily="50" charset="0"/>
              </a:rPr>
              <a:t>, Skyla</a:t>
            </a:r>
            <a:r>
              <a:rPr lang="en-US" altLang="en-US" sz="2800" baseline="40000" dirty="0">
                <a:solidFill>
                  <a:srgbClr val="37094B"/>
                </a:solidFill>
                <a:latin typeface="Vitesse Black" pitchFamily="50" charset="0"/>
              </a:rPr>
              <a:t>®</a:t>
            </a:r>
            <a:r>
              <a:rPr lang="en-US" altLang="en-US" sz="2800" dirty="0">
                <a:solidFill>
                  <a:srgbClr val="37094B"/>
                </a:solidFill>
                <a:latin typeface="Vitesse Black" pitchFamily="50" charset="0"/>
              </a:rPr>
              <a:t>, &amp;  </a:t>
            </a:r>
            <a:r>
              <a:rPr lang="en-US" altLang="en-US" sz="2800" dirty="0" err="1">
                <a:solidFill>
                  <a:srgbClr val="37094B"/>
                </a:solidFill>
                <a:latin typeface="Vitesse Black" pitchFamily="50" charset="0"/>
              </a:rPr>
              <a:t>Kyleena</a:t>
            </a:r>
            <a:r>
              <a:rPr lang="en-US" altLang="en-US" sz="2800" baseline="40000" dirty="0">
                <a:solidFill>
                  <a:srgbClr val="37094B"/>
                </a:solidFill>
                <a:latin typeface="Vitesse Black" pitchFamily="50" charset="0"/>
              </a:rPr>
              <a:t>®</a:t>
            </a:r>
            <a:endParaRPr lang="en-US" altLang="en-US" sz="3600" baseline="30000" dirty="0">
              <a:solidFill>
                <a:srgbClr val="37094B"/>
              </a:solidFill>
              <a:latin typeface="Vitesse Black" pitchFamily="50" charset="0"/>
            </a:endParaRPr>
          </a:p>
        </p:txBody>
      </p:sp>
      <p:sp>
        <p:nvSpPr>
          <p:cNvPr id="15365" name="Rectangle 4"/>
          <p:cNvSpPr>
            <a:spLocks noGrp="1" noChangeArrowheads="1"/>
          </p:cNvSpPr>
          <p:nvPr>
            <p:ph type="body" sz="half" idx="4294967295"/>
          </p:nvPr>
        </p:nvSpPr>
        <p:spPr>
          <a:xfrm>
            <a:off x="4876800" y="2373313"/>
            <a:ext cx="7315200" cy="4733925"/>
          </a:xfrm>
        </p:spPr>
        <p:txBody>
          <a:bodyPr/>
          <a:lstStyle/>
          <a:p>
            <a:pPr marL="342900" indent="-342900">
              <a:buClr>
                <a:srgbClr val="F48024"/>
              </a:buClr>
            </a:pPr>
            <a:r>
              <a:rPr lang="en-US" altLang="en-US" sz="2400" dirty="0">
                <a:latin typeface="Vitesse Book" pitchFamily="50" charset="0"/>
              </a:rPr>
              <a:t>Works for at least:</a:t>
            </a:r>
          </a:p>
          <a:p>
            <a:pPr marL="1085850" lvl="1" indent="-342900">
              <a:buClr>
                <a:srgbClr val="F48024"/>
              </a:buClr>
            </a:pPr>
            <a:r>
              <a:rPr lang="en-US" altLang="en-US" dirty="0">
                <a:latin typeface="Vitesse Book" pitchFamily="50" charset="0"/>
              </a:rPr>
              <a:t>Liletta &amp; Mirena 5-7 years </a:t>
            </a:r>
          </a:p>
          <a:p>
            <a:pPr marL="1085850" lvl="1" indent="-342900">
              <a:buClr>
                <a:srgbClr val="F48024"/>
              </a:buClr>
            </a:pPr>
            <a:r>
              <a:rPr lang="en-US" altLang="en-US" dirty="0" err="1">
                <a:latin typeface="Vitesse Book" pitchFamily="50" charset="0"/>
              </a:rPr>
              <a:t>Kyleena</a:t>
            </a:r>
            <a:r>
              <a:rPr lang="en-US" altLang="en-US" dirty="0">
                <a:latin typeface="Vitesse Book" pitchFamily="50" charset="0"/>
              </a:rPr>
              <a:t> 5 years</a:t>
            </a:r>
          </a:p>
          <a:p>
            <a:pPr marL="1085850" lvl="1" indent="-342900">
              <a:buClr>
                <a:srgbClr val="F48024"/>
              </a:buClr>
            </a:pPr>
            <a:r>
              <a:rPr lang="en-US" altLang="en-US" dirty="0">
                <a:latin typeface="Vitesse Book" pitchFamily="50" charset="0"/>
              </a:rPr>
              <a:t>Skyla 3 years</a:t>
            </a:r>
          </a:p>
          <a:p>
            <a:pPr marL="342900" indent="-342900">
              <a:lnSpc>
                <a:spcPct val="100000"/>
              </a:lnSpc>
              <a:buClr>
                <a:srgbClr val="F48024"/>
              </a:buClr>
            </a:pPr>
            <a:r>
              <a:rPr lang="en-US" altLang="en-US" sz="2400" dirty="0">
                <a:latin typeface="Vitesse Book" pitchFamily="50" charset="0"/>
              </a:rPr>
              <a:t>Nearly 100% effective</a:t>
            </a:r>
          </a:p>
          <a:p>
            <a:pPr marL="342900" indent="-342900">
              <a:lnSpc>
                <a:spcPct val="100000"/>
              </a:lnSpc>
              <a:buClr>
                <a:srgbClr val="F48024"/>
              </a:buClr>
            </a:pPr>
            <a:r>
              <a:rPr lang="en-US" altLang="en-US" sz="2400" dirty="0">
                <a:latin typeface="Vitesse Book" pitchFamily="50" charset="0"/>
              </a:rPr>
              <a:t>Low-dose progestin,  </a:t>
            </a:r>
            <a:r>
              <a:rPr lang="en-US" altLang="en-US" sz="2400" i="1" dirty="0">
                <a:latin typeface="Vitesse Book" pitchFamily="50" charset="0"/>
              </a:rPr>
              <a:t>no estrogen</a:t>
            </a:r>
          </a:p>
          <a:p>
            <a:pPr marL="342900" indent="-342900">
              <a:lnSpc>
                <a:spcPct val="100000"/>
              </a:lnSpc>
              <a:buClr>
                <a:srgbClr val="F48024"/>
              </a:buClr>
            </a:pPr>
            <a:r>
              <a:rPr lang="en-US" altLang="en-US" sz="2400" dirty="0">
                <a:latin typeface="Vitesse Book" pitchFamily="50" charset="0"/>
              </a:rPr>
              <a:t>Range of non-contraceptive </a:t>
            </a:r>
            <a:br>
              <a:rPr lang="en-US" altLang="en-US" sz="2400" dirty="0">
                <a:latin typeface="Vitesse Book" pitchFamily="50" charset="0"/>
              </a:rPr>
            </a:br>
            <a:r>
              <a:rPr lang="en-US" altLang="en-US" sz="2400" dirty="0">
                <a:latin typeface="Vitesse Book" pitchFamily="50" charset="0"/>
              </a:rPr>
              <a:t>benefits</a:t>
            </a:r>
          </a:p>
        </p:txBody>
      </p:sp>
      <p:sp>
        <p:nvSpPr>
          <p:cNvPr id="15367" name="Text Box 5"/>
          <p:cNvSpPr txBox="1">
            <a:spLocks noChangeArrowheads="1"/>
          </p:cNvSpPr>
          <p:nvPr/>
        </p:nvSpPr>
        <p:spPr bwMode="auto">
          <a:xfrm>
            <a:off x="7670067" y="5439820"/>
            <a:ext cx="3952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ct val="20000"/>
              </a:spcBef>
              <a:spcAft>
                <a:spcPct val="20000"/>
              </a:spcAft>
              <a:buClr>
                <a:srgbClr val="D14B01"/>
              </a:buClr>
              <a:buChar char="•"/>
              <a:defRPr sz="2200" b="1">
                <a:solidFill>
                  <a:schemeClr val="tx1"/>
                </a:solidFill>
                <a:latin typeface="Arial" pitchFamily="34" charset="0"/>
                <a:ea typeface="MS PGothic" pitchFamily="34" charset="-128"/>
              </a:defRPr>
            </a:lvl1pPr>
            <a:lvl2pPr marL="742950" indent="-285750" eaLnBrk="0" hangingPunct="0">
              <a:lnSpc>
                <a:spcPct val="95000"/>
              </a:lnSpc>
              <a:spcBef>
                <a:spcPct val="20000"/>
              </a:spcBef>
              <a:spcAft>
                <a:spcPct val="20000"/>
              </a:spcAft>
              <a:buClr>
                <a:srgbClr val="D14B01"/>
              </a:buClr>
              <a:buChar char="–"/>
              <a:defRPr sz="2000">
                <a:solidFill>
                  <a:schemeClr val="tx1"/>
                </a:solidFill>
                <a:latin typeface="Arial" pitchFamily="34" charset="0"/>
                <a:ea typeface="MS PGothic" pitchFamily="34" charset="-128"/>
              </a:defRPr>
            </a:lvl2pPr>
            <a:lvl3pPr marL="1143000" indent="-228600" eaLnBrk="0" hangingPunct="0">
              <a:lnSpc>
                <a:spcPct val="95000"/>
              </a:lnSpc>
              <a:spcBef>
                <a:spcPct val="20000"/>
              </a:spcBef>
              <a:spcAft>
                <a:spcPct val="20000"/>
              </a:spcAft>
              <a:buClr>
                <a:srgbClr val="88BBBB"/>
              </a:buClr>
              <a:buChar char="•"/>
              <a:defRPr>
                <a:solidFill>
                  <a:schemeClr val="tx1"/>
                </a:solidFill>
                <a:latin typeface="Arial" pitchFamily="34" charset="0"/>
                <a:ea typeface="MS PGothic" pitchFamily="34" charset="-128"/>
              </a:defRPr>
            </a:lvl3pPr>
            <a:lvl4pPr marL="1600200" indent="-228600" eaLnBrk="0" hangingPunct="0">
              <a:lnSpc>
                <a:spcPct val="95000"/>
              </a:lnSpc>
              <a:spcBef>
                <a:spcPct val="20000"/>
              </a:spcBef>
              <a:spcAft>
                <a:spcPct val="20000"/>
              </a:spcAft>
              <a:buClr>
                <a:srgbClr val="88BBBB"/>
              </a:buClr>
              <a:buChar char="–"/>
              <a:defRPr sz="1600">
                <a:solidFill>
                  <a:schemeClr val="tx1"/>
                </a:solidFill>
                <a:latin typeface="Arial" pitchFamily="34" charset="0"/>
                <a:ea typeface="MS PGothic" pitchFamily="34" charset="-128"/>
              </a:defRPr>
            </a:lvl4pPr>
            <a:lvl5pPr marL="2057400" indent="-228600" eaLnBrk="0"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9pPr>
          </a:lstStyle>
          <a:p>
            <a:pPr algn="r" eaLnBrk="1" hangingPunct="1">
              <a:lnSpc>
                <a:spcPct val="100000"/>
              </a:lnSpc>
              <a:spcBef>
                <a:spcPct val="0"/>
              </a:spcBef>
              <a:spcAft>
                <a:spcPct val="0"/>
              </a:spcAft>
              <a:buClrTx/>
              <a:buFontTx/>
              <a:buNone/>
            </a:pPr>
            <a:r>
              <a:rPr lang="en-US" altLang="en-US" sz="1200" b="0" dirty="0"/>
              <a:t>FDA label for Mirena. Revised 7/21/2008</a:t>
            </a:r>
          </a:p>
          <a:p>
            <a:pPr algn="r" eaLnBrk="1" hangingPunct="1">
              <a:lnSpc>
                <a:spcPct val="100000"/>
              </a:lnSpc>
              <a:spcBef>
                <a:spcPct val="0"/>
              </a:spcBef>
              <a:spcAft>
                <a:spcPct val="0"/>
              </a:spcAft>
              <a:buClrTx/>
              <a:buFontTx/>
              <a:buNone/>
            </a:pPr>
            <a:r>
              <a:rPr lang="en-US" altLang="en-US" sz="1200" b="0" dirty="0"/>
              <a:t>FDA label for Skyla. Revised 1/09/2013</a:t>
            </a:r>
          </a:p>
          <a:p>
            <a:pPr algn="r" eaLnBrk="1" hangingPunct="1">
              <a:lnSpc>
                <a:spcPct val="100000"/>
              </a:lnSpc>
              <a:spcBef>
                <a:spcPct val="0"/>
              </a:spcBef>
              <a:spcAft>
                <a:spcPct val="0"/>
              </a:spcAft>
              <a:buClrTx/>
              <a:buFontTx/>
              <a:buNone/>
            </a:pPr>
            <a:r>
              <a:rPr lang="en-US" altLang="en-US" sz="1200" b="0" dirty="0"/>
              <a:t>FDA label for </a:t>
            </a:r>
            <a:r>
              <a:rPr lang="en-US" altLang="en-US" sz="1200" b="0" dirty="0" err="1"/>
              <a:t>Liletta</a:t>
            </a:r>
            <a:r>
              <a:rPr lang="en-US" altLang="en-US" sz="1200" b="0" dirty="0"/>
              <a:t>. Revised 8/2017</a:t>
            </a:r>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3295" b="87114" l="0" r="90799">
                        <a14:foregroundMark x1="25752" y1="49228" x2="25752" y2="49228"/>
                        <a14:foregroundMark x1="81019" y1="50907" x2="81019" y2="50907"/>
                        <a14:foregroundMark x1="71238" y1="47975" x2="71238" y2="47975"/>
                        <a14:foregroundMark x1="82581" y1="55961" x2="82581" y2="55961"/>
                        <a14:foregroundMark x1="79427" y1="64603" x2="79427" y2="64603"/>
                        <a14:foregroundMark x1="36806" y1="82909" x2="36806" y2="82909"/>
                        <a14:foregroundMark x1="2373" y1="82504" x2="2373" y2="82504"/>
                        <a14:foregroundMark x1="10590" y1="79765" x2="10590" y2="79765"/>
                        <a14:foregroundMark x1="2373" y1="57658" x2="2373" y2="57658"/>
                        <a14:foregroundMark x1="53212" y1="48592" x2="53212" y2="48592"/>
                        <a14:foregroundMark x1="44387" y1="49228" x2="44387" y2="49228"/>
                        <a14:foregroundMark x1="11863" y1="53221" x2="11863" y2="53221"/>
                        <a14:foregroundMark x1="63339" y1="46914" x2="63339" y2="46914"/>
                        <a14:foregroundMark x1="21644" y1="82079" x2="21644" y2="82079"/>
                        <a14:foregroundMark x1="48177" y1="79765" x2="48177" y2="79765"/>
                        <a14:foregroundMark x1="66811" y1="71971" x2="66811" y2="71971"/>
                        <a14:foregroundMark x1="74074" y1="67130" x2="74074" y2="67130"/>
                        <a14:foregroundMark x1="33652" y1="49016" x2="33652" y2="49016"/>
                        <a14:foregroundMark x1="18490" y1="51119" x2="18490" y2="51119"/>
                        <a14:foregroundMark x1="1447" y1="70910" x2="1447" y2="70910"/>
                        <a14:backgroundMark x1="10590" y1="82292" x2="10590" y2="82292"/>
                        <a14:backgroundMark x1="74711" y1="47762" x2="74711" y2="47762"/>
                        <a14:backgroundMark x1="83218" y1="53221" x2="83218" y2="53221"/>
                        <a14:backgroundMark x1="80700" y1="61651" x2="80700" y2="61651"/>
                        <a14:backgroundMark x1="76591" y1="69657" x2="76591" y2="69657"/>
                        <a14:backgroundMark x1="60793" y1="76601" x2="60793" y2="76601"/>
                        <a14:backgroundMark x1="3328" y1="53029" x2="3328" y2="53029"/>
                        <a14:backgroundMark x1="18171" y1="29225" x2="18171" y2="29225"/>
                        <a14:backgroundMark x1="79427" y1="79552" x2="79427" y2="79552"/>
                        <a14:backgroundMark x1="75955" y1="89660" x2="75955" y2="89660"/>
                      </a14:backgroundRemoval>
                    </a14:imgEffect>
                  </a14:imgLayer>
                </a14:imgProps>
              </a:ext>
              <a:ext uri="{28A0092B-C50C-407E-A947-70E740481C1C}">
                <a14:useLocalDpi xmlns:a14="http://schemas.microsoft.com/office/drawing/2010/main"/>
              </a:ext>
            </a:extLst>
          </a:blip>
          <a:srcRect t="26914" r="9195" b="9084"/>
          <a:stretch/>
        </p:blipFill>
        <p:spPr>
          <a:xfrm>
            <a:off x="1524001" y="2774732"/>
            <a:ext cx="3718117" cy="3930869"/>
          </a:xfrm>
          <a:prstGeom prst="rect">
            <a:avLst/>
          </a:prstGeom>
        </p:spPr>
      </p:pic>
      <p:pic>
        <p:nvPicPr>
          <p:cNvPr id="7" name="Picture 6">
            <a:extLst>
              <a:ext uri="{FF2B5EF4-FFF2-40B4-BE49-F238E27FC236}">
                <a16:creationId xmlns:a16="http://schemas.microsoft.com/office/drawing/2014/main" id="{54339208-6B46-4262-B7F5-502433BBE014}"/>
              </a:ext>
            </a:extLst>
          </p:cNvPr>
          <p:cNvPicPr>
            <a:picLocks noChangeAspect="1"/>
          </p:cNvPicPr>
          <p:nvPr/>
        </p:nvPicPr>
        <p:blipFill>
          <a:blip r:embed="rId6"/>
          <a:stretch>
            <a:fillRect/>
          </a:stretch>
        </p:blipFill>
        <p:spPr>
          <a:xfrm>
            <a:off x="11126271" y="160196"/>
            <a:ext cx="993341" cy="673702"/>
          </a:xfrm>
          <a:prstGeom prst="rect">
            <a:avLst/>
          </a:prstGeom>
        </p:spPr>
      </p:pic>
      <p:pic>
        <p:nvPicPr>
          <p:cNvPr id="9" name="Picture 8">
            <a:extLst>
              <a:ext uri="{FF2B5EF4-FFF2-40B4-BE49-F238E27FC236}">
                <a16:creationId xmlns:a16="http://schemas.microsoft.com/office/drawing/2014/main" id="{09C7C52A-357B-4479-846E-125A509A5799}"/>
              </a:ext>
            </a:extLst>
          </p:cNvPr>
          <p:cNvPicPr>
            <a:picLocks noChangeAspect="1"/>
          </p:cNvPicPr>
          <p:nvPr/>
        </p:nvPicPr>
        <p:blipFill>
          <a:blip r:embed="rId7"/>
          <a:stretch>
            <a:fillRect/>
          </a:stretch>
        </p:blipFill>
        <p:spPr>
          <a:xfrm>
            <a:off x="0" y="6041371"/>
            <a:ext cx="887104" cy="816630"/>
          </a:xfrm>
          <a:prstGeom prst="rect">
            <a:avLst/>
          </a:prstGeom>
        </p:spPr>
      </p:pic>
      <p:pic>
        <p:nvPicPr>
          <p:cNvPr id="10" name="Picture 9">
            <a:extLst>
              <a:ext uri="{FF2B5EF4-FFF2-40B4-BE49-F238E27FC236}">
                <a16:creationId xmlns:a16="http://schemas.microsoft.com/office/drawing/2014/main" id="{5EAEFB3E-2A34-464C-BFEF-DBD4A67F619D}"/>
              </a:ext>
            </a:extLst>
          </p:cNvPr>
          <p:cNvPicPr>
            <a:picLocks noChangeAspect="1"/>
          </p:cNvPicPr>
          <p:nvPr/>
        </p:nvPicPr>
        <p:blipFill>
          <a:blip r:embed="rId8"/>
          <a:stretch>
            <a:fillRect/>
          </a:stretch>
        </p:blipFill>
        <p:spPr>
          <a:xfrm>
            <a:off x="11407084" y="6081623"/>
            <a:ext cx="595862" cy="689040"/>
          </a:xfrm>
          <a:prstGeom prst="rect">
            <a:avLst/>
          </a:prstGeom>
        </p:spPr>
      </p:pic>
    </p:spTree>
    <p:custDataLst>
      <p:tags r:id="rId1"/>
    </p:custDataLst>
    <p:extLst>
      <p:ext uri="{BB962C8B-B14F-4D97-AF65-F5344CB8AC3E}">
        <p14:creationId xmlns:p14="http://schemas.microsoft.com/office/powerpoint/2010/main" val="844685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43AF25A-B7BF-4796-9B6E-1C1B21DF5499}"/>
              </a:ext>
            </a:extLst>
          </p:cNvPr>
          <p:cNvSpPr txBox="1">
            <a:spLocks/>
          </p:cNvSpPr>
          <p:nvPr/>
        </p:nvSpPr>
        <p:spPr>
          <a:xfrm>
            <a:off x="-7043057" y="3058205"/>
            <a:ext cx="10515600" cy="435133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algn="r"/>
            <a:endParaRPr lang="en-US" sz="1600" dirty="0"/>
          </a:p>
          <a:p>
            <a:pPr algn="r"/>
            <a:r>
              <a:rPr lang="en-US" sz="1600" dirty="0"/>
              <a:t>Hatcher et al 2018</a:t>
            </a:r>
          </a:p>
        </p:txBody>
      </p:sp>
      <p:pic>
        <p:nvPicPr>
          <p:cNvPr id="7" name="Picture 6">
            <a:extLst>
              <a:ext uri="{FF2B5EF4-FFF2-40B4-BE49-F238E27FC236}">
                <a16:creationId xmlns:a16="http://schemas.microsoft.com/office/drawing/2014/main" id="{98822737-FDA6-48C6-A37E-D14F5923A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757" y="-20922"/>
            <a:ext cx="8596086" cy="6447065"/>
          </a:xfrm>
          <a:prstGeom prst="rect">
            <a:avLst/>
          </a:prstGeom>
        </p:spPr>
      </p:pic>
      <p:pic>
        <p:nvPicPr>
          <p:cNvPr id="8" name="Picture 7">
            <a:extLst>
              <a:ext uri="{FF2B5EF4-FFF2-40B4-BE49-F238E27FC236}">
                <a16:creationId xmlns:a16="http://schemas.microsoft.com/office/drawing/2014/main" id="{FC285BA9-F1C3-4E64-9E0A-012F9BC274EC}"/>
              </a:ext>
            </a:extLst>
          </p:cNvPr>
          <p:cNvPicPr>
            <a:picLocks noChangeAspect="1"/>
          </p:cNvPicPr>
          <p:nvPr/>
        </p:nvPicPr>
        <p:blipFill>
          <a:blip r:embed="rId3"/>
          <a:stretch>
            <a:fillRect/>
          </a:stretch>
        </p:blipFill>
        <p:spPr>
          <a:xfrm>
            <a:off x="11407084" y="6081623"/>
            <a:ext cx="595862" cy="689040"/>
          </a:xfrm>
          <a:prstGeom prst="rect">
            <a:avLst/>
          </a:prstGeom>
        </p:spPr>
      </p:pic>
      <p:pic>
        <p:nvPicPr>
          <p:cNvPr id="9" name="Picture 8">
            <a:extLst>
              <a:ext uri="{FF2B5EF4-FFF2-40B4-BE49-F238E27FC236}">
                <a16:creationId xmlns:a16="http://schemas.microsoft.com/office/drawing/2014/main" id="{58A9D35E-1DA3-48F2-A799-6AF117EAD2B2}"/>
              </a:ext>
            </a:extLst>
          </p:cNvPr>
          <p:cNvPicPr>
            <a:picLocks noChangeAspect="1"/>
          </p:cNvPicPr>
          <p:nvPr/>
        </p:nvPicPr>
        <p:blipFill>
          <a:blip r:embed="rId4"/>
          <a:stretch>
            <a:fillRect/>
          </a:stretch>
        </p:blipFill>
        <p:spPr>
          <a:xfrm>
            <a:off x="189054" y="6212790"/>
            <a:ext cx="822557" cy="557873"/>
          </a:xfrm>
          <a:prstGeom prst="rect">
            <a:avLst/>
          </a:prstGeom>
        </p:spPr>
      </p:pic>
    </p:spTree>
    <p:extLst>
      <p:ext uri="{BB962C8B-B14F-4D97-AF65-F5344CB8AC3E}">
        <p14:creationId xmlns:p14="http://schemas.microsoft.com/office/powerpoint/2010/main" val="1755752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a:xfrm>
            <a:off x="914401" y="1147764"/>
            <a:ext cx="10218056" cy="928687"/>
          </a:xfrm>
        </p:spPr>
        <p:txBody>
          <a:bodyPr>
            <a:noAutofit/>
          </a:bodyPr>
          <a:lstStyle/>
          <a:p>
            <a:pPr eaLnBrk="1" hangingPunct="1"/>
            <a:r>
              <a:rPr lang="en-US" altLang="en-US" sz="3600" dirty="0">
                <a:solidFill>
                  <a:srgbClr val="37094B"/>
                </a:solidFill>
                <a:latin typeface="Vitesse Black" pitchFamily="50" charset="0"/>
              </a:rPr>
              <a:t>Can adolescents and patients who have no children use an IUD?</a:t>
            </a:r>
          </a:p>
        </p:txBody>
      </p:sp>
      <p:sp>
        <p:nvSpPr>
          <p:cNvPr id="24581" name="Rectangle 3"/>
          <p:cNvSpPr>
            <a:spLocks noGrp="1" noChangeArrowheads="1"/>
          </p:cNvSpPr>
          <p:nvPr>
            <p:ph type="body" sz="half" idx="1"/>
          </p:nvPr>
        </p:nvSpPr>
        <p:spPr>
          <a:xfrm>
            <a:off x="6096000" y="2730500"/>
            <a:ext cx="5457371" cy="2311400"/>
          </a:xfrm>
        </p:spPr>
        <p:txBody>
          <a:bodyPr/>
          <a:lstStyle/>
          <a:p>
            <a:pPr marL="342900" indent="-342900">
              <a:spcBef>
                <a:spcPts val="1200"/>
              </a:spcBef>
              <a:spcAft>
                <a:spcPts val="600"/>
              </a:spcAft>
              <a:buClr>
                <a:srgbClr val="F48024"/>
              </a:buClr>
            </a:pPr>
            <a:r>
              <a:rPr lang="en-US" altLang="en-US" sz="4000" dirty="0">
                <a:solidFill>
                  <a:srgbClr val="F47A5C"/>
                </a:solidFill>
                <a:latin typeface="Gotham Nights" panose="040B0600000000000000" pitchFamily="82" charset="0"/>
              </a:rPr>
              <a:t>Yes </a:t>
            </a:r>
          </a:p>
          <a:p>
            <a:pPr marL="342900" indent="-342900">
              <a:spcBef>
                <a:spcPts val="1200"/>
              </a:spcBef>
              <a:spcAft>
                <a:spcPts val="600"/>
              </a:spcAft>
              <a:buClr>
                <a:srgbClr val="F48024"/>
              </a:buClr>
            </a:pPr>
            <a:r>
              <a:rPr lang="en-US" altLang="en-US" sz="3600" dirty="0">
                <a:solidFill>
                  <a:srgbClr val="F47A5C"/>
                </a:solidFill>
                <a:latin typeface="Gotham Nights" panose="040B0600000000000000" pitchFamily="82" charset="0"/>
              </a:rPr>
              <a:t>High satisfaction and continuation rates</a:t>
            </a:r>
          </a:p>
          <a:p>
            <a:pPr marL="342900" indent="-342900">
              <a:spcBef>
                <a:spcPts val="1200"/>
              </a:spcBef>
              <a:spcAft>
                <a:spcPts val="600"/>
              </a:spcAft>
              <a:buClr>
                <a:srgbClr val="F48024"/>
              </a:buClr>
            </a:pPr>
            <a:endParaRPr lang="en-US" altLang="en-US" sz="2400" dirty="0"/>
          </a:p>
        </p:txBody>
      </p:sp>
      <p:sp>
        <p:nvSpPr>
          <p:cNvPr id="24583" name="Text Box 5"/>
          <p:cNvSpPr txBox="1">
            <a:spLocks noChangeArrowheads="1"/>
          </p:cNvSpPr>
          <p:nvPr/>
        </p:nvSpPr>
        <p:spPr bwMode="auto">
          <a:xfrm>
            <a:off x="6816045" y="4835934"/>
            <a:ext cx="43164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ct val="20000"/>
              </a:spcBef>
              <a:spcAft>
                <a:spcPct val="20000"/>
              </a:spcAft>
              <a:buClr>
                <a:srgbClr val="D14B01"/>
              </a:buClr>
              <a:buChar char="•"/>
              <a:defRPr sz="2200" b="1">
                <a:solidFill>
                  <a:schemeClr val="tx1"/>
                </a:solidFill>
                <a:latin typeface="Arial" pitchFamily="34" charset="0"/>
                <a:ea typeface="MS PGothic" pitchFamily="34" charset="-128"/>
              </a:defRPr>
            </a:lvl1pPr>
            <a:lvl2pPr marL="742950" indent="-285750" eaLnBrk="0" hangingPunct="0">
              <a:lnSpc>
                <a:spcPct val="95000"/>
              </a:lnSpc>
              <a:spcBef>
                <a:spcPct val="20000"/>
              </a:spcBef>
              <a:spcAft>
                <a:spcPct val="20000"/>
              </a:spcAft>
              <a:buClr>
                <a:srgbClr val="D14B01"/>
              </a:buClr>
              <a:buChar char="–"/>
              <a:defRPr sz="2000">
                <a:solidFill>
                  <a:schemeClr val="tx1"/>
                </a:solidFill>
                <a:latin typeface="Arial" pitchFamily="34" charset="0"/>
                <a:ea typeface="MS PGothic" pitchFamily="34" charset="-128"/>
              </a:defRPr>
            </a:lvl2pPr>
            <a:lvl3pPr marL="1143000" indent="-228600" eaLnBrk="0" hangingPunct="0">
              <a:lnSpc>
                <a:spcPct val="95000"/>
              </a:lnSpc>
              <a:spcBef>
                <a:spcPct val="20000"/>
              </a:spcBef>
              <a:spcAft>
                <a:spcPct val="20000"/>
              </a:spcAft>
              <a:buClr>
                <a:srgbClr val="88BBBB"/>
              </a:buClr>
              <a:buChar char="•"/>
              <a:defRPr>
                <a:solidFill>
                  <a:schemeClr val="tx1"/>
                </a:solidFill>
                <a:latin typeface="Arial" pitchFamily="34" charset="0"/>
                <a:ea typeface="MS PGothic" pitchFamily="34" charset="-128"/>
              </a:defRPr>
            </a:lvl3pPr>
            <a:lvl4pPr marL="1600200" indent="-228600" eaLnBrk="0" hangingPunct="0">
              <a:lnSpc>
                <a:spcPct val="95000"/>
              </a:lnSpc>
              <a:spcBef>
                <a:spcPct val="20000"/>
              </a:spcBef>
              <a:spcAft>
                <a:spcPct val="20000"/>
              </a:spcAft>
              <a:buClr>
                <a:srgbClr val="88BBBB"/>
              </a:buClr>
              <a:buChar char="–"/>
              <a:defRPr sz="1600">
                <a:solidFill>
                  <a:schemeClr val="tx1"/>
                </a:solidFill>
                <a:latin typeface="Arial" pitchFamily="34" charset="0"/>
                <a:ea typeface="MS PGothic" pitchFamily="34" charset="-128"/>
              </a:defRPr>
            </a:lvl4pPr>
            <a:lvl5pPr marL="2057400" indent="-228600" eaLnBrk="0"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pitchFamily="34" charset="0"/>
              <a:buChar char="&gt;"/>
              <a:defRPr sz="1400">
                <a:solidFill>
                  <a:schemeClr val="tx1"/>
                </a:solidFill>
                <a:latin typeface="Arial" pitchFamily="34" charset="0"/>
                <a:ea typeface="MS PGothic" pitchFamily="34" charset="-128"/>
              </a:defRPr>
            </a:lvl9pPr>
          </a:lstStyle>
          <a:p>
            <a:pPr algn="r" eaLnBrk="1" hangingPunct="1">
              <a:lnSpc>
                <a:spcPct val="100000"/>
              </a:lnSpc>
              <a:spcBef>
                <a:spcPct val="0"/>
              </a:spcBef>
              <a:spcAft>
                <a:spcPct val="0"/>
              </a:spcAft>
              <a:buClrTx/>
              <a:buFontTx/>
              <a:buNone/>
            </a:pPr>
            <a:r>
              <a:rPr lang="en-US" altLang="en-US" sz="1200" b="0" dirty="0" err="1"/>
              <a:t>Veldhuis</a:t>
            </a:r>
            <a:r>
              <a:rPr lang="en-US" altLang="en-US" sz="1200" b="0" dirty="0"/>
              <a:t> H. </a:t>
            </a:r>
            <a:r>
              <a:rPr lang="en-US" altLang="en-US" sz="1200" b="0" i="1" dirty="0" err="1"/>
              <a:t>Eur</a:t>
            </a:r>
            <a:r>
              <a:rPr lang="en-US" altLang="en-US" sz="1200" b="0" i="1" dirty="0"/>
              <a:t> J Gen </a:t>
            </a:r>
            <a:r>
              <a:rPr lang="en-US" altLang="en-US" sz="1200" b="0" i="1" dirty="0" err="1"/>
              <a:t>Pract</a:t>
            </a:r>
            <a:r>
              <a:rPr lang="en-US" altLang="en-US" sz="1200" b="0" dirty="0"/>
              <a:t>. 2004.</a:t>
            </a:r>
          </a:p>
          <a:p>
            <a:pPr algn="r" eaLnBrk="1" hangingPunct="1">
              <a:lnSpc>
                <a:spcPct val="100000"/>
              </a:lnSpc>
              <a:spcBef>
                <a:spcPct val="0"/>
              </a:spcBef>
              <a:spcAft>
                <a:spcPct val="0"/>
              </a:spcAft>
              <a:buClrTx/>
              <a:buFontTx/>
              <a:buNone/>
            </a:pPr>
            <a:r>
              <a:rPr lang="en-US" altLang="en-US" sz="1200" b="0" dirty="0" err="1"/>
              <a:t>Suhonen</a:t>
            </a:r>
            <a:r>
              <a:rPr lang="en-US" altLang="en-US" sz="1200" b="0" dirty="0"/>
              <a:t> S et al. </a:t>
            </a:r>
            <a:r>
              <a:rPr lang="en-US" altLang="en-US" sz="1200" b="0" i="1" dirty="0"/>
              <a:t>Contraception. </a:t>
            </a:r>
            <a:r>
              <a:rPr lang="en-US" altLang="en-US" sz="1200" b="0" dirty="0"/>
              <a:t>2004.</a:t>
            </a:r>
          </a:p>
          <a:p>
            <a:pPr algn="r" eaLnBrk="1" hangingPunct="1">
              <a:lnSpc>
                <a:spcPct val="100000"/>
              </a:lnSpc>
              <a:spcBef>
                <a:spcPct val="0"/>
              </a:spcBef>
              <a:spcAft>
                <a:spcPct val="0"/>
              </a:spcAft>
              <a:buClrTx/>
              <a:buFontTx/>
              <a:buNone/>
            </a:pPr>
            <a:r>
              <a:rPr lang="en-US" altLang="en-US" sz="1200" b="0" dirty="0" err="1"/>
              <a:t>Thonneau</a:t>
            </a:r>
            <a:r>
              <a:rPr lang="en-US" altLang="en-US" sz="1200" b="0" dirty="0"/>
              <a:t> P et al. </a:t>
            </a:r>
            <a:r>
              <a:rPr lang="en-US" altLang="en-US" sz="1200" b="0" i="1" dirty="0"/>
              <a:t>Human </a:t>
            </a:r>
            <a:r>
              <a:rPr lang="en-US" altLang="en-US" sz="1200" b="0" i="1" dirty="0" err="1"/>
              <a:t>Reprod</a:t>
            </a:r>
            <a:r>
              <a:rPr lang="en-US" altLang="en-US" sz="1200" b="0" i="1" dirty="0"/>
              <a:t>.</a:t>
            </a:r>
            <a:r>
              <a:rPr lang="en-US" altLang="en-US" sz="1200" b="0" dirty="0"/>
              <a:t> 2006.</a:t>
            </a:r>
            <a:br>
              <a:rPr lang="en-US" altLang="en-US" sz="1200" b="0" dirty="0"/>
            </a:br>
            <a:r>
              <a:rPr lang="en-US" altLang="en-US" sz="1200" b="0" dirty="0"/>
              <a:t>ACOG Committee Opinion 539.</a:t>
            </a:r>
            <a:r>
              <a:rPr lang="en-US" altLang="en-US" sz="1200" b="0" i="1" dirty="0"/>
              <a:t> </a:t>
            </a:r>
            <a:r>
              <a:rPr lang="en-US" altLang="en-US" sz="1200" b="0" i="1" dirty="0" err="1"/>
              <a:t>Obstet</a:t>
            </a:r>
            <a:r>
              <a:rPr lang="en-US" altLang="en-US" sz="1200" b="0" i="1" dirty="0"/>
              <a:t> Gynecol</a:t>
            </a:r>
            <a:r>
              <a:rPr lang="en-US" altLang="en-US" sz="1200" b="0" dirty="0"/>
              <a:t>. 2012.</a:t>
            </a:r>
            <a:endParaRPr lang="en-US" altLang="en-US" sz="1200" b="0" dirty="0">
              <a:solidFill>
                <a:srgbClr val="0D6072"/>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378" r="31359"/>
          <a:stretch/>
        </p:blipFill>
        <p:spPr>
          <a:xfrm rot="21370321">
            <a:off x="2241011" y="2817552"/>
            <a:ext cx="2700114" cy="276159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1B043FC-8E37-42AF-BEB8-2DD251E831A9}"/>
              </a:ext>
            </a:extLst>
          </p:cNvPr>
          <p:cNvPicPr>
            <a:picLocks noChangeAspect="1"/>
          </p:cNvPicPr>
          <p:nvPr/>
        </p:nvPicPr>
        <p:blipFill>
          <a:blip r:embed="rId5"/>
          <a:stretch>
            <a:fillRect/>
          </a:stretch>
        </p:blipFill>
        <p:spPr>
          <a:xfrm>
            <a:off x="0" y="6041371"/>
            <a:ext cx="887104" cy="816630"/>
          </a:xfrm>
          <a:prstGeom prst="rect">
            <a:avLst/>
          </a:prstGeom>
        </p:spPr>
      </p:pic>
      <p:pic>
        <p:nvPicPr>
          <p:cNvPr id="7" name="Picture 6">
            <a:extLst>
              <a:ext uri="{FF2B5EF4-FFF2-40B4-BE49-F238E27FC236}">
                <a16:creationId xmlns:a16="http://schemas.microsoft.com/office/drawing/2014/main" id="{F2ECA95A-C3F1-430B-9092-CE54C556DDFF}"/>
              </a:ext>
            </a:extLst>
          </p:cNvPr>
          <p:cNvPicPr>
            <a:picLocks noChangeAspect="1"/>
          </p:cNvPicPr>
          <p:nvPr/>
        </p:nvPicPr>
        <p:blipFill>
          <a:blip r:embed="rId6"/>
          <a:stretch>
            <a:fillRect/>
          </a:stretch>
        </p:blipFill>
        <p:spPr>
          <a:xfrm>
            <a:off x="11407084" y="6081623"/>
            <a:ext cx="595862" cy="689040"/>
          </a:xfrm>
          <a:prstGeom prst="rect">
            <a:avLst/>
          </a:prstGeom>
        </p:spPr>
      </p:pic>
    </p:spTree>
    <p:custDataLst>
      <p:tags r:id="rId1"/>
    </p:custDataLst>
    <p:extLst>
      <p:ext uri="{BB962C8B-B14F-4D97-AF65-F5344CB8AC3E}">
        <p14:creationId xmlns:p14="http://schemas.microsoft.com/office/powerpoint/2010/main" val="385130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animEffect transition="in" filter="fade">
                                      <p:cBhvr>
                                        <p:cTn id="7" dur="2000"/>
                                        <p:tgtEl>
                                          <p:spTgt spid="245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81">
                                            <p:txEl>
                                              <p:pRg st="1" end="1"/>
                                            </p:txEl>
                                          </p:spTgt>
                                        </p:tgtEl>
                                        <p:attrNameLst>
                                          <p:attrName>style.visibility</p:attrName>
                                        </p:attrNameLst>
                                      </p:cBhvr>
                                      <p:to>
                                        <p:strVal val="visible"/>
                                      </p:to>
                                    </p:set>
                                    <p:animEffect transition="in" filter="fade">
                                      <p:cBhvr>
                                        <p:cTn id="12" dur="2000"/>
                                        <p:tgtEl>
                                          <p:spTgt spid="24581">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583"/>
                                        </p:tgtEl>
                                        <p:attrNameLst>
                                          <p:attrName>style.visibility</p:attrName>
                                        </p:attrNameLst>
                                      </p:cBhvr>
                                      <p:to>
                                        <p:strVal val="visible"/>
                                      </p:to>
                                    </p:set>
                                    <p:animEffect transition="in" filter="fade">
                                      <p:cBhvr>
                                        <p:cTn id="15" dur="1000"/>
                                        <p:tgtEl>
                                          <p:spTgt spid="24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p:bldP spid="2458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1D046-DC3E-49A2-B4E4-E4392047216F}"/>
              </a:ext>
            </a:extLst>
          </p:cNvPr>
          <p:cNvSpPr>
            <a:spLocks noGrp="1"/>
          </p:cNvSpPr>
          <p:nvPr>
            <p:ph type="title" idx="4294967295"/>
          </p:nvPr>
        </p:nvSpPr>
        <p:spPr>
          <a:xfrm>
            <a:off x="0" y="343570"/>
            <a:ext cx="12192000" cy="1463675"/>
          </a:xfrm>
        </p:spPr>
        <p:txBody>
          <a:bodyPr>
            <a:normAutofit/>
          </a:bodyPr>
          <a:lstStyle/>
          <a:p>
            <a:pPr algn="ctr"/>
            <a:r>
              <a:rPr lang="en-US" sz="4000" dirty="0">
                <a:solidFill>
                  <a:srgbClr val="37094B"/>
                </a:solidFill>
                <a:latin typeface="Vitesse Book" pitchFamily="50" charset="0"/>
              </a:rPr>
              <a:t>Reproductive Justice</a:t>
            </a:r>
          </a:p>
        </p:txBody>
      </p:sp>
      <p:sp>
        <p:nvSpPr>
          <p:cNvPr id="3" name="Rectangle 2">
            <a:extLst>
              <a:ext uri="{FF2B5EF4-FFF2-40B4-BE49-F238E27FC236}">
                <a16:creationId xmlns:a16="http://schemas.microsoft.com/office/drawing/2014/main" id="{05D2D0D3-D166-4715-8889-35AF21227C94}"/>
              </a:ext>
            </a:extLst>
          </p:cNvPr>
          <p:cNvSpPr/>
          <p:nvPr/>
        </p:nvSpPr>
        <p:spPr>
          <a:xfrm>
            <a:off x="-189054" y="1601956"/>
            <a:ext cx="12192000" cy="4616648"/>
          </a:xfrm>
          <a:prstGeom prst="rect">
            <a:avLst/>
          </a:prstGeom>
        </p:spPr>
        <p:txBody>
          <a:bodyPr wrap="square">
            <a:spAutoFit/>
          </a:bodyPr>
          <a:lstStyle/>
          <a:p>
            <a:pPr algn="ctr"/>
            <a:r>
              <a:rPr lang="en-US" sz="3200" dirty="0">
                <a:latin typeface="Gotham Nights" panose="040B0600000000000000" pitchFamily="82" charset="0"/>
              </a:rPr>
              <a:t>Why is this important?</a:t>
            </a:r>
          </a:p>
          <a:p>
            <a:pPr lvl="1" algn="ctr"/>
            <a:r>
              <a:rPr lang="en-US" dirty="0">
                <a:latin typeface="Vitesse Book" pitchFamily="50" charset="0"/>
              </a:rPr>
              <a:t>The ability to make personal decisions about whether and when to have a child is a human right regardless of income, race or ethnicity.</a:t>
            </a:r>
          </a:p>
          <a:p>
            <a:pPr lvl="1" algn="ctr"/>
            <a:r>
              <a:rPr lang="en-US" dirty="0">
                <a:latin typeface="Vitesse Book" pitchFamily="50" charset="0"/>
              </a:rPr>
              <a:t>Delicate balance between protecting unfettered access to contraceptive options and preventing abuse, and being encouraging versus coercing. </a:t>
            </a:r>
          </a:p>
          <a:p>
            <a:pPr lvl="1"/>
            <a:endParaRPr lang="en-US" sz="1800" dirty="0">
              <a:latin typeface="Passion One"/>
            </a:endParaRPr>
          </a:p>
          <a:p>
            <a:pPr lvl="1"/>
            <a:endParaRPr lang="en-US" sz="1800" dirty="0">
              <a:latin typeface="Passion One"/>
            </a:endParaRPr>
          </a:p>
          <a:p>
            <a:pPr lvl="1"/>
            <a:endParaRPr lang="en-US" dirty="0">
              <a:latin typeface="Passion One"/>
            </a:endParaRPr>
          </a:p>
          <a:p>
            <a:pPr lvl="1"/>
            <a:endParaRPr lang="en-US" sz="1800" dirty="0">
              <a:latin typeface="Passion One"/>
            </a:endParaRPr>
          </a:p>
          <a:p>
            <a:pPr lvl="1"/>
            <a:endParaRPr lang="en-US" dirty="0">
              <a:latin typeface="Passion One"/>
            </a:endParaRPr>
          </a:p>
          <a:p>
            <a:pPr lvl="1"/>
            <a:endParaRPr lang="en-US" sz="1800" dirty="0">
              <a:latin typeface="Passion One"/>
            </a:endParaRPr>
          </a:p>
          <a:p>
            <a:pPr lvl="1"/>
            <a:endParaRPr lang="en-US" sz="1800" dirty="0">
              <a:latin typeface="Passion One"/>
            </a:endParaRPr>
          </a:p>
          <a:p>
            <a:pPr lvl="1"/>
            <a:endParaRPr lang="en-US" sz="1800" dirty="0">
              <a:latin typeface="Passion One"/>
            </a:endParaRPr>
          </a:p>
          <a:p>
            <a:pPr algn="ctr"/>
            <a:r>
              <a:rPr lang="en-US" sz="2800" dirty="0" err="1">
                <a:solidFill>
                  <a:srgbClr val="37094B"/>
                </a:solidFill>
                <a:latin typeface="Gotham Nights" panose="040B0600000000000000" pitchFamily="82" charset="0"/>
              </a:rPr>
              <a:t>SisterSong</a:t>
            </a:r>
            <a:r>
              <a:rPr lang="en-US" sz="2800" dirty="0">
                <a:solidFill>
                  <a:srgbClr val="37094B"/>
                </a:solidFill>
                <a:latin typeface="Gotham Nights" panose="040B0600000000000000" pitchFamily="82" charset="0"/>
              </a:rPr>
              <a:t> LARC Statement Principles</a:t>
            </a:r>
          </a:p>
          <a:p>
            <a:pPr lvl="1" algn="ctr"/>
            <a:r>
              <a:rPr lang="en-US" sz="1800" dirty="0">
                <a:latin typeface="Gotham Nights" panose="040B0600000000000000" pitchFamily="82" charset="0"/>
                <a:hlinkClick r:id="rId3"/>
              </a:rPr>
              <a:t>https://docs.google.com/document/d/1ID4cEuaV1oSAXSWdJmSi4YMs5TLCGhnomjOX0In5odU/edit</a:t>
            </a:r>
            <a:endParaRPr lang="en-US" sz="1800" dirty="0">
              <a:latin typeface="Gotham Nights" panose="040B0600000000000000" pitchFamily="82" charset="0"/>
            </a:endParaRPr>
          </a:p>
        </p:txBody>
      </p:sp>
      <p:pic>
        <p:nvPicPr>
          <p:cNvPr id="8" name="Picture 7">
            <a:extLst>
              <a:ext uri="{FF2B5EF4-FFF2-40B4-BE49-F238E27FC236}">
                <a16:creationId xmlns:a16="http://schemas.microsoft.com/office/drawing/2014/main" id="{F806619B-CB18-45BF-892F-0E4F2558E152}"/>
              </a:ext>
            </a:extLst>
          </p:cNvPr>
          <p:cNvPicPr>
            <a:picLocks noChangeAspect="1"/>
          </p:cNvPicPr>
          <p:nvPr/>
        </p:nvPicPr>
        <p:blipFill>
          <a:blip r:embed="rId4"/>
          <a:stretch>
            <a:fillRect/>
          </a:stretch>
        </p:blipFill>
        <p:spPr>
          <a:xfrm>
            <a:off x="4836136" y="3429000"/>
            <a:ext cx="2238375" cy="1771650"/>
          </a:xfrm>
          <a:prstGeom prst="rect">
            <a:avLst/>
          </a:prstGeom>
        </p:spPr>
      </p:pic>
      <p:pic>
        <p:nvPicPr>
          <p:cNvPr id="9" name="Picture 8">
            <a:extLst>
              <a:ext uri="{FF2B5EF4-FFF2-40B4-BE49-F238E27FC236}">
                <a16:creationId xmlns:a16="http://schemas.microsoft.com/office/drawing/2014/main" id="{33115F80-02FE-4154-B680-3930FB56C9DE}"/>
              </a:ext>
            </a:extLst>
          </p:cNvPr>
          <p:cNvPicPr>
            <a:picLocks noChangeAspect="1"/>
          </p:cNvPicPr>
          <p:nvPr/>
        </p:nvPicPr>
        <p:blipFill>
          <a:blip r:embed="rId5"/>
          <a:stretch>
            <a:fillRect/>
          </a:stretch>
        </p:blipFill>
        <p:spPr>
          <a:xfrm>
            <a:off x="11407084" y="6081623"/>
            <a:ext cx="595862" cy="689040"/>
          </a:xfrm>
          <a:prstGeom prst="rect">
            <a:avLst/>
          </a:prstGeom>
        </p:spPr>
      </p:pic>
      <p:pic>
        <p:nvPicPr>
          <p:cNvPr id="10" name="Picture 9">
            <a:extLst>
              <a:ext uri="{FF2B5EF4-FFF2-40B4-BE49-F238E27FC236}">
                <a16:creationId xmlns:a16="http://schemas.microsoft.com/office/drawing/2014/main" id="{80074EC9-46E6-4DF1-B286-E291145200DA}"/>
              </a:ext>
            </a:extLst>
          </p:cNvPr>
          <p:cNvPicPr>
            <a:picLocks noChangeAspect="1"/>
          </p:cNvPicPr>
          <p:nvPr/>
        </p:nvPicPr>
        <p:blipFill>
          <a:blip r:embed="rId6"/>
          <a:stretch>
            <a:fillRect/>
          </a:stretch>
        </p:blipFill>
        <p:spPr>
          <a:xfrm>
            <a:off x="0" y="6041371"/>
            <a:ext cx="887104" cy="816630"/>
          </a:xfrm>
          <a:prstGeom prst="rect">
            <a:avLst/>
          </a:prstGeom>
        </p:spPr>
      </p:pic>
    </p:spTree>
    <p:extLst>
      <p:ext uri="{BB962C8B-B14F-4D97-AF65-F5344CB8AC3E}">
        <p14:creationId xmlns:p14="http://schemas.microsoft.com/office/powerpoint/2010/main" val="758296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489" y="758337"/>
            <a:ext cx="10442739" cy="1143000"/>
          </a:xfrm>
        </p:spPr>
        <p:txBody>
          <a:bodyPr>
            <a:normAutofit/>
          </a:bodyPr>
          <a:lstStyle/>
          <a:p>
            <a:r>
              <a:rPr lang="en-US" sz="2800" dirty="0">
                <a:solidFill>
                  <a:srgbClr val="37094B"/>
                </a:solidFill>
                <a:latin typeface="Vitesse Black" pitchFamily="50" charset="0"/>
              </a:rPr>
              <a:t>Confidential services in NM for minors</a:t>
            </a:r>
          </a:p>
        </p:txBody>
      </p:sp>
      <p:sp>
        <p:nvSpPr>
          <p:cNvPr id="3" name="Content Placeholder 2"/>
          <p:cNvSpPr>
            <a:spLocks noGrp="1"/>
          </p:cNvSpPr>
          <p:nvPr>
            <p:ph idx="1"/>
          </p:nvPr>
        </p:nvSpPr>
        <p:spPr>
          <a:xfrm>
            <a:off x="1159531" y="1901337"/>
            <a:ext cx="5415439" cy="3788856"/>
          </a:xfrm>
        </p:spPr>
        <p:txBody>
          <a:bodyPr>
            <a:normAutofit/>
          </a:bodyPr>
          <a:lstStyle/>
          <a:p>
            <a:pPr marL="457200" indent="-457200">
              <a:buClr>
                <a:srgbClr val="F48024"/>
              </a:buClr>
              <a:buFont typeface="Arial" panose="020B0604020202020204" pitchFamily="34" charset="0"/>
              <a:buChar char="•"/>
            </a:pPr>
            <a:r>
              <a:rPr lang="en-US" sz="2400" dirty="0">
                <a:latin typeface="Vitesse Book" pitchFamily="50" charset="0"/>
              </a:rPr>
              <a:t>Are her services confidential?</a:t>
            </a:r>
          </a:p>
          <a:p>
            <a:pPr marL="457200" indent="-457200">
              <a:buClr>
                <a:srgbClr val="F48024"/>
              </a:buClr>
              <a:buFont typeface="Arial" panose="020B0604020202020204" pitchFamily="34" charset="0"/>
              <a:buChar char="•"/>
            </a:pPr>
            <a:endParaRPr lang="en-US" sz="2400" dirty="0">
              <a:latin typeface="Vitesse Book" pitchFamily="50" charset="0"/>
            </a:endParaRPr>
          </a:p>
          <a:p>
            <a:pPr marL="457200" indent="-457200">
              <a:buClr>
                <a:srgbClr val="F48024"/>
              </a:buClr>
              <a:buFont typeface="Arial" panose="020B0604020202020204" pitchFamily="34" charset="0"/>
              <a:buChar char="•"/>
            </a:pPr>
            <a:r>
              <a:rPr lang="en-US" sz="2400" dirty="0">
                <a:latin typeface="Vitesse Book" pitchFamily="50" charset="0"/>
              </a:rPr>
              <a:t>Can she consent for her reproductive health services?</a:t>
            </a:r>
          </a:p>
          <a:p>
            <a:pPr>
              <a:buClr>
                <a:srgbClr val="F48024"/>
              </a:buClr>
            </a:pPr>
            <a:endParaRPr lang="en-US" sz="2400" dirty="0">
              <a:latin typeface="Vitesse Book" pitchFamily="50" charset="0"/>
            </a:endParaRPr>
          </a:p>
          <a:p>
            <a:pPr marL="457200" indent="-457200">
              <a:buClr>
                <a:srgbClr val="F48024"/>
              </a:buClr>
              <a:buFont typeface="Arial" panose="020B0604020202020204" pitchFamily="34" charset="0"/>
              <a:buChar char="•"/>
            </a:pPr>
            <a:r>
              <a:rPr lang="en-US" sz="2400" dirty="0">
                <a:latin typeface="Vitesse Book" pitchFamily="50" charset="0"/>
              </a:rPr>
              <a:t>Where can patients obtain confidential services?</a:t>
            </a:r>
          </a:p>
          <a:p>
            <a:endParaRPr lang="en-US" sz="1800" dirty="0"/>
          </a:p>
        </p:txBody>
      </p:sp>
      <p:graphicFrame>
        <p:nvGraphicFramePr>
          <p:cNvPr id="4" name="Object 3"/>
          <p:cNvGraphicFramePr>
            <a:graphicFrameLocks noChangeAspect="1"/>
          </p:cNvGraphicFramePr>
          <p:nvPr>
            <p:extLst>
              <p:ext uri="{D42A27DB-BD31-4B8C-83A1-F6EECF244321}">
                <p14:modId xmlns:p14="http://schemas.microsoft.com/office/powerpoint/2010/main" val="836252632"/>
              </p:ext>
            </p:extLst>
          </p:nvPr>
        </p:nvGraphicFramePr>
        <p:xfrm>
          <a:off x="6954166" y="1655808"/>
          <a:ext cx="3225380" cy="4174524"/>
        </p:xfrm>
        <a:graphic>
          <a:graphicData uri="http://schemas.openxmlformats.org/presentationml/2006/ole">
            <mc:AlternateContent xmlns:mc="http://schemas.openxmlformats.org/markup-compatibility/2006">
              <mc:Choice xmlns:v="urn:schemas-microsoft-com:vml" Requires="v">
                <p:oleObj spid="_x0000_s1038" name="Acrobat Document" r:id="rId4" imgW="5829199" imgH="7543800" progId="Acrobat.Document.11">
                  <p:embed/>
                </p:oleObj>
              </mc:Choice>
              <mc:Fallback>
                <p:oleObj name="Acrobat Document" r:id="rId4" imgW="5829199" imgH="7543800" progId="Acrobat.Document.11">
                  <p:embed/>
                  <p:pic>
                    <p:nvPicPr>
                      <p:cNvPr id="0" name=""/>
                      <p:cNvPicPr/>
                      <p:nvPr/>
                    </p:nvPicPr>
                    <p:blipFill>
                      <a:blip r:embed="rId5"/>
                      <a:stretch>
                        <a:fillRect/>
                      </a:stretch>
                    </p:blipFill>
                    <p:spPr>
                      <a:xfrm>
                        <a:off x="6954166" y="1655808"/>
                        <a:ext cx="3225380" cy="4174524"/>
                      </a:xfrm>
                      <a:prstGeom prst="rect">
                        <a:avLst/>
                      </a:prstGeom>
                    </p:spPr>
                  </p:pic>
                </p:oleObj>
              </mc:Fallback>
            </mc:AlternateContent>
          </a:graphicData>
        </a:graphic>
      </p:graphicFrame>
      <p:sp>
        <p:nvSpPr>
          <p:cNvPr id="5" name="TextBox 4"/>
          <p:cNvSpPr txBox="1"/>
          <p:nvPr/>
        </p:nvSpPr>
        <p:spPr>
          <a:xfrm>
            <a:off x="1781358" y="5830332"/>
            <a:ext cx="8209503" cy="923330"/>
          </a:xfrm>
          <a:prstGeom prst="rect">
            <a:avLst/>
          </a:prstGeom>
          <a:noFill/>
        </p:spPr>
        <p:txBody>
          <a:bodyPr wrap="square" rtlCol="0">
            <a:spAutoFit/>
          </a:bodyPr>
          <a:lstStyle/>
          <a:p>
            <a:r>
              <a:rPr lang="en-US" dirty="0"/>
              <a:t>Minor consent laws: </a:t>
            </a:r>
          </a:p>
          <a:p>
            <a:r>
              <a:rPr lang="en-US" dirty="0">
                <a:hlinkClick r:id="rId6"/>
              </a:rPr>
              <a:t>https://www.guttmacher.org/state-policy/explore/overview-minors-consent-law</a:t>
            </a:r>
            <a:endParaRPr lang="en-US" dirty="0"/>
          </a:p>
          <a:p>
            <a:endParaRPr lang="en-US" dirty="0">
              <a:latin typeface="HelveticaNeueLT Std Lt"/>
              <a:cs typeface="HelveticaNeueLT Std Lt"/>
            </a:endParaRPr>
          </a:p>
        </p:txBody>
      </p:sp>
      <p:pic>
        <p:nvPicPr>
          <p:cNvPr id="6" name="Picture 5">
            <a:extLst>
              <a:ext uri="{FF2B5EF4-FFF2-40B4-BE49-F238E27FC236}">
                <a16:creationId xmlns:a16="http://schemas.microsoft.com/office/drawing/2014/main" id="{B5104B23-764B-4009-A3FE-46BBCD28F940}"/>
              </a:ext>
            </a:extLst>
          </p:cNvPr>
          <p:cNvPicPr>
            <a:picLocks noChangeAspect="1"/>
          </p:cNvPicPr>
          <p:nvPr/>
        </p:nvPicPr>
        <p:blipFill>
          <a:blip r:embed="rId7"/>
          <a:stretch>
            <a:fillRect/>
          </a:stretch>
        </p:blipFill>
        <p:spPr>
          <a:xfrm>
            <a:off x="0" y="6041371"/>
            <a:ext cx="887104" cy="816630"/>
          </a:xfrm>
          <a:prstGeom prst="rect">
            <a:avLst/>
          </a:prstGeom>
        </p:spPr>
      </p:pic>
      <p:pic>
        <p:nvPicPr>
          <p:cNvPr id="7" name="Picture 6">
            <a:extLst>
              <a:ext uri="{FF2B5EF4-FFF2-40B4-BE49-F238E27FC236}">
                <a16:creationId xmlns:a16="http://schemas.microsoft.com/office/drawing/2014/main" id="{C1D8C5DD-3B1B-4E64-9C73-439DE44D4699}"/>
              </a:ext>
            </a:extLst>
          </p:cNvPr>
          <p:cNvPicPr>
            <a:picLocks noChangeAspect="1"/>
          </p:cNvPicPr>
          <p:nvPr/>
        </p:nvPicPr>
        <p:blipFill>
          <a:blip r:embed="rId8"/>
          <a:stretch>
            <a:fillRect/>
          </a:stretch>
        </p:blipFill>
        <p:spPr>
          <a:xfrm>
            <a:off x="11407084" y="6081623"/>
            <a:ext cx="595862" cy="689040"/>
          </a:xfrm>
          <a:prstGeom prst="rect">
            <a:avLst/>
          </a:prstGeom>
        </p:spPr>
      </p:pic>
    </p:spTree>
    <p:extLst>
      <p:ext uri="{BB962C8B-B14F-4D97-AF65-F5344CB8AC3E}">
        <p14:creationId xmlns:p14="http://schemas.microsoft.com/office/powerpoint/2010/main" val="16801815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304" y="-1"/>
            <a:ext cx="9448696" cy="6849493"/>
          </a:xfrm>
          <a:prstGeom prst="rect">
            <a:avLst/>
          </a:prstGeom>
          <a:effectLst>
            <a:outerShdw blurRad="50800" dist="50800" dir="5400000" algn="ctr" rotWithShape="0">
              <a:srgbClr val="000000">
                <a:alpha val="50000"/>
              </a:srgbClr>
            </a:outerShdw>
          </a:effectLst>
        </p:spPr>
      </p:pic>
      <p:sp>
        <p:nvSpPr>
          <p:cNvPr id="7" name="Rectangle 2"/>
          <p:cNvSpPr txBox="1">
            <a:spLocks noChangeArrowheads="1"/>
          </p:cNvSpPr>
          <p:nvPr/>
        </p:nvSpPr>
        <p:spPr>
          <a:xfrm>
            <a:off x="7469365" y="1835170"/>
            <a:ext cx="3195920" cy="1870873"/>
          </a:xfrm>
          <a:prstGeom prst="rect">
            <a:avLst/>
          </a:prstGeom>
          <a:ln>
            <a:noFill/>
          </a:ln>
        </p:spPr>
        <p:txBody>
          <a:bodyPr vert="horz" lIns="68580" tIns="34290" rIns="68580" bIns="34290" rtlCol="0" anchor="ctr">
            <a:noAutofit/>
          </a:bodyPr>
          <a:lstStyle>
            <a:lvl1pPr algn="l" defTabSz="457200" rtl="0" eaLnBrk="1" latinLnBrk="0" hangingPunct="1">
              <a:spcBef>
                <a:spcPct val="0"/>
              </a:spcBef>
              <a:buNone/>
              <a:defRPr sz="4400" b="0" i="0" kern="1200">
                <a:solidFill>
                  <a:schemeClr val="tx1"/>
                </a:solidFill>
                <a:latin typeface=""/>
                <a:ea typeface="+mj-ea"/>
                <a:cs typeface="Helvetica Neue Light"/>
              </a:defRPr>
            </a:lvl1pPr>
          </a:lstStyle>
          <a:p>
            <a:pPr algn="ctr">
              <a:defRPr/>
            </a:pPr>
            <a:r>
              <a:rPr lang="en-US" altLang="en-US" sz="3200" dirty="0">
                <a:solidFill>
                  <a:srgbClr val="18A3AC"/>
                </a:solidFill>
              </a:rPr>
              <a:t>What are your b</a:t>
            </a:r>
            <a:r>
              <a:rPr lang="en-US" altLang="en-US" sz="3200" dirty="0" err="1">
                <a:solidFill>
                  <a:srgbClr val="18A3AC"/>
                </a:solidFill>
              </a:rPr>
              <a:t>arriers</a:t>
            </a:r>
            <a:r>
              <a:rPr lang="en-US" altLang="en-US" sz="3200" dirty="0">
                <a:solidFill>
                  <a:srgbClr val="18A3AC"/>
                </a:solidFill>
              </a:rPr>
              <a:t> and solutions around minor consent and confidentiality  for reproductive health services?</a:t>
            </a:r>
          </a:p>
        </p:txBody>
      </p:sp>
      <p:pic>
        <p:nvPicPr>
          <p:cNvPr id="3" name="Picture 2" descr="Free vector graphic: Hand, Stop, Support, Left, Hot - Free Image on Pixabay - 311032"/>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596615">
            <a:off x="7572326" y="5271169"/>
            <a:ext cx="991001" cy="1278711"/>
          </a:xfrm>
          <a:prstGeom prst="rect">
            <a:avLst/>
          </a:prstGeom>
        </p:spPr>
      </p:pic>
      <p:pic>
        <p:nvPicPr>
          <p:cNvPr id="4" name="Picture 3" descr="Free vector graphic: Hand, Stop, Support, Left, Hot - Free Image on Pixabay - 3110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20470">
            <a:off x="7250991" y="5546302"/>
            <a:ext cx="991001" cy="1278711"/>
          </a:xfrm>
          <a:prstGeom prst="rect">
            <a:avLst/>
          </a:prstGeom>
        </p:spPr>
      </p:pic>
      <p:sp>
        <p:nvSpPr>
          <p:cNvPr id="5" name="Oval Callout 4"/>
          <p:cNvSpPr/>
          <p:nvPr/>
        </p:nvSpPr>
        <p:spPr>
          <a:xfrm>
            <a:off x="8805497" y="5451271"/>
            <a:ext cx="1723292" cy="1142162"/>
          </a:xfrm>
          <a:prstGeom prst="wedgeEllipse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dirty="0">
                <a:solidFill>
                  <a:schemeClr val="accent2">
                    <a:lumMod val="50000"/>
                  </a:schemeClr>
                </a:solidFill>
              </a:rPr>
              <a:t>Chat!</a:t>
            </a:r>
          </a:p>
        </p:txBody>
      </p:sp>
    </p:spTree>
    <p:extLst>
      <p:ext uri="{BB962C8B-B14F-4D97-AF65-F5344CB8AC3E}">
        <p14:creationId xmlns:p14="http://schemas.microsoft.com/office/powerpoint/2010/main" val="484025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980848" y="733652"/>
            <a:ext cx="8229600" cy="1143000"/>
          </a:xfrm>
        </p:spPr>
        <p:txBody>
          <a:bodyPr>
            <a:normAutofit/>
          </a:bodyPr>
          <a:lstStyle/>
          <a:p>
            <a:pPr eaLnBrk="1" hangingPunct="1"/>
            <a:r>
              <a:rPr lang="en-US" altLang="en-US" sz="3200" dirty="0">
                <a:solidFill>
                  <a:srgbClr val="37094B"/>
                </a:solidFill>
                <a:latin typeface="Vitesse Black" pitchFamily="50" charset="0"/>
                <a:ea typeface="ＭＳ Ｐゴシック" pitchFamily="34" charset="-128"/>
              </a:rPr>
              <a:t>Summary</a:t>
            </a:r>
          </a:p>
        </p:txBody>
      </p:sp>
      <p:sp>
        <p:nvSpPr>
          <p:cNvPr id="29701" name="Rectangle 3"/>
          <p:cNvSpPr>
            <a:spLocks noGrp="1" noChangeArrowheads="1"/>
          </p:cNvSpPr>
          <p:nvPr>
            <p:ph idx="1"/>
          </p:nvPr>
        </p:nvSpPr>
        <p:spPr>
          <a:xfrm>
            <a:off x="3762374" y="4952880"/>
            <a:ext cx="7183129" cy="982093"/>
          </a:xfrm>
        </p:spPr>
        <p:txBody>
          <a:bodyPr>
            <a:normAutofit/>
          </a:bodyPr>
          <a:lstStyle/>
          <a:p>
            <a:r>
              <a:rPr lang="en-US" altLang="en-US" sz="2400" dirty="0">
                <a:solidFill>
                  <a:srgbClr val="37094B"/>
                </a:solidFill>
                <a:latin typeface="Vitesse Book" pitchFamily="50" charset="0"/>
                <a:ea typeface="ＭＳ Ｐゴシック" pitchFamily="34" charset="-128"/>
              </a:rPr>
              <a:t>Emergency contraception pills lose efficacy with increasing BMI</a:t>
            </a:r>
          </a:p>
        </p:txBody>
      </p:sp>
      <p:grpSp>
        <p:nvGrpSpPr>
          <p:cNvPr id="29703" name="Group 16"/>
          <p:cNvGrpSpPr>
            <a:grpSpLocks/>
          </p:cNvGrpSpPr>
          <p:nvPr/>
        </p:nvGrpSpPr>
        <p:grpSpPr bwMode="auto">
          <a:xfrm>
            <a:off x="2727325" y="2286000"/>
            <a:ext cx="706438" cy="725488"/>
            <a:chOff x="1898078" y="1898074"/>
            <a:chExt cx="706577" cy="726481"/>
          </a:xfrm>
        </p:grpSpPr>
        <p:sp>
          <p:nvSpPr>
            <p:cNvPr id="7" name="Oval 6"/>
            <p:cNvSpPr>
              <a:spLocks noChangeArrowheads="1"/>
            </p:cNvSpPr>
            <p:nvPr/>
          </p:nvSpPr>
          <p:spPr bwMode="auto">
            <a:xfrm>
              <a:off x="1898078" y="1898074"/>
              <a:ext cx="706577" cy="726481"/>
            </a:xfrm>
            <a:prstGeom prst="ellipse">
              <a:avLst/>
            </a:prstGeom>
            <a:solidFill>
              <a:schemeClr val="bg1"/>
            </a:solidFill>
            <a:ln w="57150">
              <a:solidFill>
                <a:srgbClr val="F47A5C"/>
              </a:solidFill>
              <a:round/>
              <a:headEnd/>
              <a:tailEnd/>
            </a:ln>
            <a:effectLst>
              <a:outerShdw blurRad="63500" dist="38100" dir="2700000" algn="tl" rotWithShape="0">
                <a:srgbClr val="000000">
                  <a:alpha val="39998"/>
                </a:srgbClr>
              </a:outerShdw>
            </a:effectLst>
          </p:spPr>
          <p:txBody>
            <a:bodyPr/>
            <a:lstStyle/>
            <a:p>
              <a:pPr>
                <a:defRPr/>
              </a:pP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charset="0"/>
              </a:endParaRPr>
            </a:p>
          </p:txBody>
        </p:sp>
        <p:sp>
          <p:nvSpPr>
            <p:cNvPr id="8" name="TextBox 7"/>
            <p:cNvSpPr txBox="1"/>
            <p:nvPr/>
          </p:nvSpPr>
          <p:spPr>
            <a:xfrm>
              <a:off x="1932711" y="1938149"/>
              <a:ext cx="637310" cy="647216"/>
            </a:xfrm>
            <a:prstGeom prst="rect">
              <a:avLst/>
            </a:prstGeom>
            <a:noFill/>
            <a:ln>
              <a:noFill/>
            </a:ln>
          </p:spPr>
          <p:txBody>
            <a:bodyPr>
              <a:spAutoFit/>
              <a:scene3d>
                <a:camera prst="orthographicFront"/>
                <a:lightRig rig="glow" dir="tl">
                  <a:rot lat="0" lon="0" rev="5400000"/>
                </a:lightRig>
              </a:scene3d>
              <a:sp3d contourW="12700">
                <a:contourClr>
                  <a:schemeClr val="accent6">
                    <a:shade val="73000"/>
                  </a:schemeClr>
                </a:contourClr>
              </a:sp3d>
            </a:bodyPr>
            <a:lstStyle/>
            <a:p>
              <a:pPr algn="ctr">
                <a:defRPr/>
              </a:pPr>
              <a:r>
                <a:rPr lang="en-US" sz="3600" b="1" dirty="0">
                  <a:ln w="11430"/>
                  <a:solidFill>
                    <a:srgbClr val="F47A5C"/>
                  </a:solidFill>
                  <a:latin typeface="Bookman Old Style" pitchFamily="18" charset="0"/>
                  <a:cs typeface="Arial" charset="0"/>
                </a:rPr>
                <a:t>1</a:t>
              </a:r>
            </a:p>
          </p:txBody>
        </p:sp>
      </p:grpSp>
      <p:grpSp>
        <p:nvGrpSpPr>
          <p:cNvPr id="29704" name="Group 17"/>
          <p:cNvGrpSpPr>
            <a:grpSpLocks/>
          </p:cNvGrpSpPr>
          <p:nvPr/>
        </p:nvGrpSpPr>
        <p:grpSpPr bwMode="auto">
          <a:xfrm>
            <a:off x="2727325" y="3633789"/>
            <a:ext cx="706438" cy="725487"/>
            <a:chOff x="1939638" y="3366699"/>
            <a:chExt cx="706577" cy="726481"/>
          </a:xfrm>
        </p:grpSpPr>
        <p:sp>
          <p:nvSpPr>
            <p:cNvPr id="10" name="Oval 9"/>
            <p:cNvSpPr>
              <a:spLocks noChangeArrowheads="1"/>
            </p:cNvSpPr>
            <p:nvPr/>
          </p:nvSpPr>
          <p:spPr bwMode="auto">
            <a:xfrm>
              <a:off x="1939638" y="3366699"/>
              <a:ext cx="706577" cy="726481"/>
            </a:xfrm>
            <a:prstGeom prst="ellipse">
              <a:avLst/>
            </a:prstGeom>
            <a:solidFill>
              <a:schemeClr val="bg1"/>
            </a:solidFill>
            <a:ln w="57150">
              <a:solidFill>
                <a:srgbClr val="F47A5C"/>
              </a:solidFill>
              <a:round/>
              <a:headEnd/>
              <a:tailEnd/>
            </a:ln>
            <a:effectLst>
              <a:outerShdw blurRad="63500" dist="38100" dir="2700000" algn="tl" rotWithShape="0">
                <a:srgbClr val="000000">
                  <a:alpha val="39998"/>
                </a:srgbClr>
              </a:outerShdw>
            </a:effectLst>
          </p:spPr>
          <p:txBody>
            <a:bodyPr/>
            <a:lstStyle/>
            <a:p>
              <a:pPr>
                <a:defRPr/>
              </a:pP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charset="0"/>
              </a:endParaRPr>
            </a:p>
          </p:txBody>
        </p:sp>
        <p:sp>
          <p:nvSpPr>
            <p:cNvPr id="11" name="TextBox 10"/>
            <p:cNvSpPr txBox="1"/>
            <p:nvPr/>
          </p:nvSpPr>
          <p:spPr>
            <a:xfrm>
              <a:off x="1974271" y="3406774"/>
              <a:ext cx="637310" cy="646331"/>
            </a:xfrm>
            <a:prstGeom prst="rect">
              <a:avLst/>
            </a:prstGeom>
            <a:noFill/>
            <a:ln>
              <a:noFill/>
            </a:ln>
          </p:spPr>
          <p:txBody>
            <a:bodyPr>
              <a:spAutoFit/>
              <a:scene3d>
                <a:camera prst="orthographicFront"/>
                <a:lightRig rig="glow" dir="tl">
                  <a:rot lat="0" lon="0" rev="5400000"/>
                </a:lightRig>
              </a:scene3d>
              <a:sp3d contourW="12700">
                <a:contourClr>
                  <a:schemeClr val="accent6">
                    <a:shade val="73000"/>
                  </a:schemeClr>
                </a:contourClr>
              </a:sp3d>
            </a:bodyPr>
            <a:lstStyle/>
            <a:p>
              <a:pPr algn="ctr">
                <a:defRPr/>
              </a:pPr>
              <a:r>
                <a:rPr lang="en-US" sz="3600" b="1" dirty="0">
                  <a:ln w="11430"/>
                  <a:solidFill>
                    <a:srgbClr val="F47A5C"/>
                  </a:solidFill>
                  <a:latin typeface="Bookman Old Style" pitchFamily="18" charset="0"/>
                  <a:cs typeface="Arial" charset="0"/>
                </a:rPr>
                <a:t>2</a:t>
              </a:r>
            </a:p>
          </p:txBody>
        </p:sp>
      </p:grpSp>
      <p:grpSp>
        <p:nvGrpSpPr>
          <p:cNvPr id="29705" name="Group 18"/>
          <p:cNvGrpSpPr>
            <a:grpSpLocks/>
          </p:cNvGrpSpPr>
          <p:nvPr/>
        </p:nvGrpSpPr>
        <p:grpSpPr bwMode="auto">
          <a:xfrm>
            <a:off x="2727325" y="4952880"/>
            <a:ext cx="706438" cy="727075"/>
            <a:chOff x="1939633" y="4946164"/>
            <a:chExt cx="706577" cy="726481"/>
          </a:xfrm>
          <a:noFill/>
        </p:grpSpPr>
        <p:sp>
          <p:nvSpPr>
            <p:cNvPr id="13" name="Oval 12"/>
            <p:cNvSpPr>
              <a:spLocks noChangeArrowheads="1"/>
            </p:cNvSpPr>
            <p:nvPr/>
          </p:nvSpPr>
          <p:spPr bwMode="auto">
            <a:xfrm>
              <a:off x="1939633" y="4946164"/>
              <a:ext cx="706577" cy="726481"/>
            </a:xfrm>
            <a:prstGeom prst="ellipse">
              <a:avLst/>
            </a:prstGeom>
            <a:grpFill/>
            <a:ln w="57150">
              <a:solidFill>
                <a:srgbClr val="F47A5C"/>
              </a:solidFill>
              <a:round/>
              <a:headEnd/>
              <a:tailEnd/>
            </a:ln>
            <a:effectLst>
              <a:outerShdw blurRad="63500" dist="38100" dir="2700000" algn="tl" rotWithShape="0">
                <a:srgbClr val="000000">
                  <a:alpha val="39998"/>
                </a:srgbClr>
              </a:outerShdw>
            </a:effectLst>
          </p:spPr>
          <p:txBody>
            <a:bodyPr/>
            <a:lstStyle/>
            <a:p>
              <a:pPr>
                <a:defRPr/>
              </a:pP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charset="0"/>
              </a:endParaRPr>
            </a:p>
          </p:txBody>
        </p:sp>
        <p:sp>
          <p:nvSpPr>
            <p:cNvPr id="14" name="TextBox 13"/>
            <p:cNvSpPr txBox="1"/>
            <p:nvPr/>
          </p:nvSpPr>
          <p:spPr>
            <a:xfrm>
              <a:off x="1974266" y="4986239"/>
              <a:ext cx="637310" cy="646331"/>
            </a:xfrm>
            <a:prstGeom prst="rect">
              <a:avLst/>
            </a:prstGeom>
            <a:grpFill/>
            <a:ln>
              <a:noFill/>
            </a:ln>
          </p:spPr>
          <p:txBody>
            <a:bodyPr>
              <a:spAutoFit/>
              <a:scene3d>
                <a:camera prst="orthographicFront"/>
                <a:lightRig rig="glow" dir="tl">
                  <a:rot lat="0" lon="0" rev="5400000"/>
                </a:lightRig>
              </a:scene3d>
              <a:sp3d contourW="12700">
                <a:contourClr>
                  <a:schemeClr val="accent6">
                    <a:shade val="73000"/>
                  </a:schemeClr>
                </a:contourClr>
              </a:sp3d>
            </a:bodyPr>
            <a:lstStyle/>
            <a:p>
              <a:pPr algn="ctr">
                <a:defRPr/>
              </a:pPr>
              <a:r>
                <a:rPr lang="en-US" sz="3600" b="1" dirty="0">
                  <a:ln w="11430"/>
                  <a:solidFill>
                    <a:srgbClr val="F47A5C"/>
                  </a:solidFill>
                  <a:latin typeface="Bookman Old Style" pitchFamily="18" charset="0"/>
                  <a:cs typeface="Arial" charset="0"/>
                </a:rPr>
                <a:t>3</a:t>
              </a:r>
            </a:p>
          </p:txBody>
        </p:sp>
      </p:grpSp>
      <p:sp>
        <p:nvSpPr>
          <p:cNvPr id="29706" name="Rectangle 3"/>
          <p:cNvSpPr txBox="1">
            <a:spLocks noChangeArrowheads="1"/>
          </p:cNvSpPr>
          <p:nvPr/>
        </p:nvSpPr>
        <p:spPr bwMode="auto">
          <a:xfrm>
            <a:off x="3778250" y="3485817"/>
            <a:ext cx="7167254"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5000"/>
              </a:lnSpc>
              <a:spcBef>
                <a:spcPct val="20000"/>
              </a:spcBef>
              <a:spcAft>
                <a:spcPct val="20000"/>
              </a:spcAft>
              <a:buClr>
                <a:srgbClr val="D14B01"/>
              </a:buClr>
              <a:buChar char="•"/>
              <a:defRPr sz="2200" b="1">
                <a:solidFill>
                  <a:schemeClr val="tx1"/>
                </a:solidFill>
                <a:latin typeface="Arial" charset="0"/>
                <a:ea typeface="ＭＳ Ｐゴシック" pitchFamily="34" charset="-128"/>
              </a:defRPr>
            </a:lvl1pPr>
            <a:lvl2pPr marL="742950" indent="-285750" eaLnBrk="0" hangingPunct="0">
              <a:lnSpc>
                <a:spcPct val="95000"/>
              </a:lnSpc>
              <a:spcBef>
                <a:spcPct val="20000"/>
              </a:spcBef>
              <a:spcAft>
                <a:spcPct val="20000"/>
              </a:spcAft>
              <a:buClr>
                <a:srgbClr val="D14B01"/>
              </a:buClr>
              <a:buChar char="–"/>
              <a:defRPr sz="2000">
                <a:solidFill>
                  <a:schemeClr val="tx1"/>
                </a:solidFill>
                <a:latin typeface="Arial" charset="0"/>
                <a:ea typeface="ＭＳ Ｐゴシック" pitchFamily="34" charset="-128"/>
              </a:defRPr>
            </a:lvl2pPr>
            <a:lvl3pPr marL="1143000" indent="-228600" eaLnBrk="0" hangingPunct="0">
              <a:lnSpc>
                <a:spcPct val="95000"/>
              </a:lnSpc>
              <a:spcBef>
                <a:spcPct val="20000"/>
              </a:spcBef>
              <a:spcAft>
                <a:spcPct val="20000"/>
              </a:spcAft>
              <a:buClr>
                <a:srgbClr val="88BBBB"/>
              </a:buClr>
              <a:buChar char="•"/>
              <a:defRPr>
                <a:solidFill>
                  <a:schemeClr val="tx1"/>
                </a:solidFill>
                <a:latin typeface="Arial" charset="0"/>
                <a:ea typeface="ＭＳ Ｐゴシック" pitchFamily="34" charset="-128"/>
              </a:defRPr>
            </a:lvl3pPr>
            <a:lvl4pPr marL="1600200" indent="-228600" eaLnBrk="0" hangingPunct="0">
              <a:lnSpc>
                <a:spcPct val="95000"/>
              </a:lnSpc>
              <a:spcBef>
                <a:spcPct val="20000"/>
              </a:spcBef>
              <a:spcAft>
                <a:spcPct val="20000"/>
              </a:spcAft>
              <a:buClr>
                <a:srgbClr val="88BBBB"/>
              </a:buClr>
              <a:buChar char="–"/>
              <a:defRPr sz="1600">
                <a:solidFill>
                  <a:schemeClr val="tx1"/>
                </a:solidFill>
                <a:latin typeface="Arial" charset="0"/>
                <a:ea typeface="ＭＳ Ｐゴシック" pitchFamily="34" charset="-128"/>
              </a:defRPr>
            </a:lvl4pPr>
            <a:lvl5pPr marL="2057400" indent="-228600" eaLnBrk="0" hangingPunct="0">
              <a:lnSpc>
                <a:spcPct val="95000"/>
              </a:lnSpc>
              <a:spcBef>
                <a:spcPct val="20000"/>
              </a:spcBef>
              <a:spcAft>
                <a:spcPct val="20000"/>
              </a:spcAft>
              <a:buClr>
                <a:srgbClr val="BBBBAA"/>
              </a:buClr>
              <a:buSzPct val="105000"/>
              <a:buFont typeface="Arial" charset="0"/>
              <a:buChar char="&gt;"/>
              <a:defRPr sz="1400">
                <a:solidFill>
                  <a:schemeClr val="tx1"/>
                </a:solidFill>
                <a:latin typeface="Arial" charset="0"/>
                <a:ea typeface="ＭＳ Ｐゴシック"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charset="0"/>
              <a:buChar char="&gt;"/>
              <a:defRPr sz="1400">
                <a:solidFill>
                  <a:schemeClr val="tx1"/>
                </a:solidFill>
                <a:latin typeface="Arial" charset="0"/>
                <a:ea typeface="ＭＳ Ｐゴシック"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charset="0"/>
              <a:buChar char="&gt;"/>
              <a:defRPr sz="1400">
                <a:solidFill>
                  <a:schemeClr val="tx1"/>
                </a:solidFill>
                <a:latin typeface="Arial" charset="0"/>
                <a:ea typeface="ＭＳ Ｐゴシック"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charset="0"/>
              <a:buChar char="&gt;"/>
              <a:defRPr sz="1400">
                <a:solidFill>
                  <a:schemeClr val="tx1"/>
                </a:solidFill>
                <a:latin typeface="Arial" charset="0"/>
                <a:ea typeface="ＭＳ Ｐゴシック"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charset="0"/>
              <a:buChar char="&gt;"/>
              <a:defRPr sz="1400">
                <a:solidFill>
                  <a:schemeClr val="tx1"/>
                </a:solidFill>
                <a:latin typeface="Arial" charset="0"/>
                <a:ea typeface="ＭＳ Ｐゴシック" pitchFamily="34" charset="-128"/>
              </a:defRPr>
            </a:lvl9pPr>
          </a:lstStyle>
          <a:p>
            <a:pPr eaLnBrk="1" hangingPunct="1">
              <a:buNone/>
            </a:pPr>
            <a:r>
              <a:rPr lang="en-US" altLang="en-US" sz="2400" b="0" dirty="0">
                <a:solidFill>
                  <a:srgbClr val="F47A5C"/>
                </a:solidFill>
                <a:latin typeface="Vitesse Book" pitchFamily="50" charset="0"/>
                <a:cs typeface="Helvetica Neue Light"/>
              </a:rPr>
              <a:t>Focus on building rapport and the </a:t>
            </a:r>
            <a:r>
              <a:rPr lang="en-US" altLang="en-US" sz="2400" b="0" i="1" dirty="0">
                <a:solidFill>
                  <a:srgbClr val="F47A5C"/>
                </a:solidFill>
                <a:latin typeface="Vitesse Book" pitchFamily="50" charset="0"/>
                <a:cs typeface="Helvetica Neue Light"/>
              </a:rPr>
              <a:t>process</a:t>
            </a:r>
            <a:r>
              <a:rPr lang="en-US" altLang="en-US" sz="2400" b="0" dirty="0">
                <a:solidFill>
                  <a:srgbClr val="F47A5C"/>
                </a:solidFill>
                <a:latin typeface="Vitesse Book" pitchFamily="50" charset="0"/>
                <a:cs typeface="Helvetica Neue Light"/>
              </a:rPr>
              <a:t> of counseling rather than on a specific outcome or specific method.</a:t>
            </a:r>
            <a:endParaRPr lang="en-US" altLang="en-US" sz="2400" b="0" i="1" dirty="0">
              <a:solidFill>
                <a:srgbClr val="F47A5C"/>
              </a:solidFill>
              <a:latin typeface="Vitesse Book" pitchFamily="50" charset="0"/>
              <a:cs typeface="Helvetica Neue Light"/>
            </a:endParaRPr>
          </a:p>
        </p:txBody>
      </p:sp>
      <p:sp>
        <p:nvSpPr>
          <p:cNvPr id="29707" name="Rectangle 3"/>
          <p:cNvSpPr txBox="1">
            <a:spLocks noChangeArrowheads="1"/>
          </p:cNvSpPr>
          <p:nvPr/>
        </p:nvSpPr>
        <p:spPr bwMode="auto">
          <a:xfrm>
            <a:off x="3778250" y="2265695"/>
            <a:ext cx="7167254"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5000"/>
              </a:lnSpc>
              <a:spcBef>
                <a:spcPct val="20000"/>
              </a:spcBef>
              <a:spcAft>
                <a:spcPct val="20000"/>
              </a:spcAft>
              <a:buClr>
                <a:srgbClr val="D14B01"/>
              </a:buClr>
              <a:buChar char="•"/>
              <a:defRPr sz="2200" b="1">
                <a:solidFill>
                  <a:schemeClr val="tx1"/>
                </a:solidFill>
                <a:latin typeface="Arial" charset="0"/>
                <a:ea typeface="ＭＳ Ｐゴシック" pitchFamily="34" charset="-128"/>
              </a:defRPr>
            </a:lvl1pPr>
            <a:lvl2pPr marL="742950" indent="-285750" eaLnBrk="0" hangingPunct="0">
              <a:lnSpc>
                <a:spcPct val="95000"/>
              </a:lnSpc>
              <a:spcBef>
                <a:spcPct val="20000"/>
              </a:spcBef>
              <a:spcAft>
                <a:spcPct val="20000"/>
              </a:spcAft>
              <a:buClr>
                <a:srgbClr val="D14B01"/>
              </a:buClr>
              <a:buChar char="–"/>
              <a:defRPr sz="2000">
                <a:solidFill>
                  <a:schemeClr val="tx1"/>
                </a:solidFill>
                <a:latin typeface="Arial" charset="0"/>
                <a:ea typeface="ＭＳ Ｐゴシック" pitchFamily="34" charset="-128"/>
              </a:defRPr>
            </a:lvl2pPr>
            <a:lvl3pPr marL="1143000" indent="-228600" eaLnBrk="0" hangingPunct="0">
              <a:lnSpc>
                <a:spcPct val="95000"/>
              </a:lnSpc>
              <a:spcBef>
                <a:spcPct val="20000"/>
              </a:spcBef>
              <a:spcAft>
                <a:spcPct val="20000"/>
              </a:spcAft>
              <a:buClr>
                <a:srgbClr val="88BBBB"/>
              </a:buClr>
              <a:buChar char="•"/>
              <a:defRPr>
                <a:solidFill>
                  <a:schemeClr val="tx1"/>
                </a:solidFill>
                <a:latin typeface="Arial" charset="0"/>
                <a:ea typeface="ＭＳ Ｐゴシック" pitchFamily="34" charset="-128"/>
              </a:defRPr>
            </a:lvl3pPr>
            <a:lvl4pPr marL="1600200" indent="-228600" eaLnBrk="0" hangingPunct="0">
              <a:lnSpc>
                <a:spcPct val="95000"/>
              </a:lnSpc>
              <a:spcBef>
                <a:spcPct val="20000"/>
              </a:spcBef>
              <a:spcAft>
                <a:spcPct val="20000"/>
              </a:spcAft>
              <a:buClr>
                <a:srgbClr val="88BBBB"/>
              </a:buClr>
              <a:buChar char="–"/>
              <a:defRPr sz="1600">
                <a:solidFill>
                  <a:schemeClr val="tx1"/>
                </a:solidFill>
                <a:latin typeface="Arial" charset="0"/>
                <a:ea typeface="ＭＳ Ｐゴシック" pitchFamily="34" charset="-128"/>
              </a:defRPr>
            </a:lvl4pPr>
            <a:lvl5pPr marL="2057400" indent="-228600" eaLnBrk="0" hangingPunct="0">
              <a:lnSpc>
                <a:spcPct val="95000"/>
              </a:lnSpc>
              <a:spcBef>
                <a:spcPct val="20000"/>
              </a:spcBef>
              <a:spcAft>
                <a:spcPct val="20000"/>
              </a:spcAft>
              <a:buClr>
                <a:srgbClr val="BBBBAA"/>
              </a:buClr>
              <a:buSzPct val="105000"/>
              <a:buFont typeface="Arial" charset="0"/>
              <a:buChar char="&gt;"/>
              <a:defRPr sz="1400">
                <a:solidFill>
                  <a:schemeClr val="tx1"/>
                </a:solidFill>
                <a:latin typeface="Arial" charset="0"/>
                <a:ea typeface="ＭＳ Ｐゴシック" pitchFamily="34" charset="-128"/>
              </a:defRPr>
            </a:lvl5pPr>
            <a:lvl6pPr marL="2514600" indent="-228600" eaLnBrk="0" fontAlgn="base" hangingPunct="0">
              <a:lnSpc>
                <a:spcPct val="95000"/>
              </a:lnSpc>
              <a:spcBef>
                <a:spcPct val="20000"/>
              </a:spcBef>
              <a:spcAft>
                <a:spcPct val="20000"/>
              </a:spcAft>
              <a:buClr>
                <a:srgbClr val="BBBBAA"/>
              </a:buClr>
              <a:buSzPct val="105000"/>
              <a:buFont typeface="Arial" charset="0"/>
              <a:buChar char="&gt;"/>
              <a:defRPr sz="1400">
                <a:solidFill>
                  <a:schemeClr val="tx1"/>
                </a:solidFill>
                <a:latin typeface="Arial" charset="0"/>
                <a:ea typeface="ＭＳ Ｐゴシック" pitchFamily="34" charset="-128"/>
              </a:defRPr>
            </a:lvl6pPr>
            <a:lvl7pPr marL="2971800" indent="-228600" eaLnBrk="0" fontAlgn="base" hangingPunct="0">
              <a:lnSpc>
                <a:spcPct val="95000"/>
              </a:lnSpc>
              <a:spcBef>
                <a:spcPct val="20000"/>
              </a:spcBef>
              <a:spcAft>
                <a:spcPct val="20000"/>
              </a:spcAft>
              <a:buClr>
                <a:srgbClr val="BBBBAA"/>
              </a:buClr>
              <a:buSzPct val="105000"/>
              <a:buFont typeface="Arial" charset="0"/>
              <a:buChar char="&gt;"/>
              <a:defRPr sz="1400">
                <a:solidFill>
                  <a:schemeClr val="tx1"/>
                </a:solidFill>
                <a:latin typeface="Arial" charset="0"/>
                <a:ea typeface="ＭＳ Ｐゴシック" pitchFamily="34" charset="-128"/>
              </a:defRPr>
            </a:lvl7pPr>
            <a:lvl8pPr marL="3429000" indent="-228600" eaLnBrk="0" fontAlgn="base" hangingPunct="0">
              <a:lnSpc>
                <a:spcPct val="95000"/>
              </a:lnSpc>
              <a:spcBef>
                <a:spcPct val="20000"/>
              </a:spcBef>
              <a:spcAft>
                <a:spcPct val="20000"/>
              </a:spcAft>
              <a:buClr>
                <a:srgbClr val="BBBBAA"/>
              </a:buClr>
              <a:buSzPct val="105000"/>
              <a:buFont typeface="Arial" charset="0"/>
              <a:buChar char="&gt;"/>
              <a:defRPr sz="1400">
                <a:solidFill>
                  <a:schemeClr val="tx1"/>
                </a:solidFill>
                <a:latin typeface="Arial" charset="0"/>
                <a:ea typeface="ＭＳ Ｐゴシック" pitchFamily="34" charset="-128"/>
              </a:defRPr>
            </a:lvl8pPr>
            <a:lvl9pPr marL="3886200" indent="-228600" eaLnBrk="0" fontAlgn="base" hangingPunct="0">
              <a:lnSpc>
                <a:spcPct val="95000"/>
              </a:lnSpc>
              <a:spcBef>
                <a:spcPct val="20000"/>
              </a:spcBef>
              <a:spcAft>
                <a:spcPct val="20000"/>
              </a:spcAft>
              <a:buClr>
                <a:srgbClr val="BBBBAA"/>
              </a:buClr>
              <a:buSzPct val="105000"/>
              <a:buFont typeface="Arial" charset="0"/>
              <a:buChar char="&gt;"/>
              <a:defRPr sz="1400">
                <a:solidFill>
                  <a:schemeClr val="tx1"/>
                </a:solidFill>
                <a:latin typeface="Arial" charset="0"/>
                <a:ea typeface="ＭＳ Ｐゴシック" pitchFamily="34" charset="-128"/>
              </a:defRPr>
            </a:lvl9pPr>
          </a:lstStyle>
          <a:p>
            <a:pPr eaLnBrk="1" hangingPunct="1">
              <a:buFontTx/>
              <a:buNone/>
            </a:pPr>
            <a:r>
              <a:rPr lang="en-US" altLang="en-US" sz="2400" b="0" dirty="0">
                <a:solidFill>
                  <a:srgbClr val="37094B"/>
                </a:solidFill>
                <a:latin typeface="Vitesse Book" pitchFamily="50" charset="0"/>
                <a:cs typeface="Helvetica Neue Light"/>
              </a:rPr>
              <a:t>Keep individual patient priorities at the forefront during contraceptive counseling. </a:t>
            </a:r>
          </a:p>
        </p:txBody>
      </p:sp>
      <p:pic>
        <p:nvPicPr>
          <p:cNvPr id="15" name="Picture 14">
            <a:extLst>
              <a:ext uri="{FF2B5EF4-FFF2-40B4-BE49-F238E27FC236}">
                <a16:creationId xmlns:a16="http://schemas.microsoft.com/office/drawing/2014/main" id="{E26C84D3-ADCA-4011-B68E-8B8C379BE659}"/>
              </a:ext>
            </a:extLst>
          </p:cNvPr>
          <p:cNvPicPr>
            <a:picLocks noChangeAspect="1"/>
          </p:cNvPicPr>
          <p:nvPr/>
        </p:nvPicPr>
        <p:blipFill>
          <a:blip r:embed="rId4"/>
          <a:stretch>
            <a:fillRect/>
          </a:stretch>
        </p:blipFill>
        <p:spPr>
          <a:xfrm>
            <a:off x="0" y="6041371"/>
            <a:ext cx="887104" cy="816630"/>
          </a:xfrm>
          <a:prstGeom prst="rect">
            <a:avLst/>
          </a:prstGeom>
        </p:spPr>
      </p:pic>
      <p:pic>
        <p:nvPicPr>
          <p:cNvPr id="16" name="Picture 15">
            <a:extLst>
              <a:ext uri="{FF2B5EF4-FFF2-40B4-BE49-F238E27FC236}">
                <a16:creationId xmlns:a16="http://schemas.microsoft.com/office/drawing/2014/main" id="{EE7C2B8E-4B3F-493E-8B8B-1E3D83AF8E1F}"/>
              </a:ext>
            </a:extLst>
          </p:cNvPr>
          <p:cNvPicPr>
            <a:picLocks noChangeAspect="1"/>
          </p:cNvPicPr>
          <p:nvPr/>
        </p:nvPicPr>
        <p:blipFill>
          <a:blip r:embed="rId5"/>
          <a:stretch>
            <a:fillRect/>
          </a:stretch>
        </p:blipFill>
        <p:spPr>
          <a:xfrm>
            <a:off x="11407084" y="6081623"/>
            <a:ext cx="595862" cy="689040"/>
          </a:xfrm>
          <a:prstGeom prst="rect">
            <a:avLst/>
          </a:prstGeom>
        </p:spPr>
      </p:pic>
    </p:spTree>
    <p:custDataLst>
      <p:tags r:id="rId1"/>
    </p:custDataLst>
    <p:extLst>
      <p:ext uri="{BB962C8B-B14F-4D97-AF65-F5344CB8AC3E}">
        <p14:creationId xmlns:p14="http://schemas.microsoft.com/office/powerpoint/2010/main" val="11641536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a:spLocks noGrp="1"/>
          </p:cNvSpPr>
          <p:nvPr>
            <p:ph idx="1"/>
          </p:nvPr>
        </p:nvSpPr>
        <p:spPr>
          <a:xfrm>
            <a:off x="1314101" y="1371087"/>
            <a:ext cx="2620590" cy="736838"/>
          </a:xfrm>
        </p:spPr>
        <p:txBody>
          <a:bodyPr>
            <a:normAutofit/>
          </a:bodyPr>
          <a:lstStyle/>
          <a:p>
            <a:pPr algn="ctr"/>
            <a:r>
              <a:rPr lang="en-US" sz="2600" dirty="0">
                <a:latin typeface="+mj-lt"/>
              </a:rPr>
              <a:t>One thing you learned</a:t>
            </a:r>
          </a:p>
          <a:p>
            <a:endParaRPr lang="en-US" sz="3600" dirty="0"/>
          </a:p>
          <a:p>
            <a:endParaRPr lang="en-US" sz="3600" dirty="0"/>
          </a:p>
          <a:p>
            <a:endParaRPr lang="en-US" sz="3600" dirty="0"/>
          </a:p>
          <a:p>
            <a:endParaRPr lang="en-US" sz="3600" dirty="0"/>
          </a:p>
          <a:p>
            <a:endParaRPr lang="en-US" sz="3600" dirty="0"/>
          </a:p>
        </p:txBody>
      </p:sp>
      <p:pic>
        <p:nvPicPr>
          <p:cNvPr id="6" name="Picture 2" descr="Image result for clip art brain"/>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25070" y="297872"/>
            <a:ext cx="987681" cy="9876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5069" y="2389089"/>
            <a:ext cx="987681" cy="9876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clip art hand"/>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15373375">
            <a:off x="2171306" y="4744103"/>
            <a:ext cx="949291" cy="6714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35774" y="3479952"/>
            <a:ext cx="2189019" cy="1107996"/>
          </a:xfrm>
          <a:prstGeom prst="rect">
            <a:avLst/>
          </a:prstGeom>
          <a:noFill/>
        </p:spPr>
        <p:txBody>
          <a:bodyPr wrap="square" rtlCol="0">
            <a:spAutoFit/>
          </a:bodyPr>
          <a:lstStyle/>
          <a:p>
            <a:pPr algn="ctr"/>
            <a:r>
              <a:rPr lang="en-US" sz="2400" dirty="0"/>
              <a:t>One thing you felt </a:t>
            </a:r>
          </a:p>
          <a:p>
            <a:endParaRPr lang="en-US" dirty="0">
              <a:latin typeface="HelveticaNeueLT Std Lt"/>
              <a:cs typeface="HelveticaNeueLT Std Lt"/>
            </a:endParaRPr>
          </a:p>
        </p:txBody>
      </p:sp>
      <p:sp>
        <p:nvSpPr>
          <p:cNvPr id="10" name="TextBox 9"/>
          <p:cNvSpPr txBox="1"/>
          <p:nvPr/>
        </p:nvSpPr>
        <p:spPr>
          <a:xfrm>
            <a:off x="1535773" y="5633295"/>
            <a:ext cx="2286000" cy="1569660"/>
          </a:xfrm>
          <a:prstGeom prst="rect">
            <a:avLst/>
          </a:prstGeom>
          <a:noFill/>
        </p:spPr>
        <p:txBody>
          <a:bodyPr wrap="square" rtlCol="0">
            <a:spAutoFit/>
          </a:bodyPr>
          <a:lstStyle/>
          <a:p>
            <a:pPr algn="ctr"/>
            <a:r>
              <a:rPr lang="en-US" sz="2400" dirty="0"/>
              <a:t>One thing you will do after today</a:t>
            </a:r>
          </a:p>
          <a:p>
            <a:pPr algn="ctr"/>
            <a:endParaRPr lang="en-US" sz="2400" dirty="0">
              <a:latin typeface="HelveticaNeueLT Std Lt"/>
              <a:cs typeface="HelveticaNeueLT Std Lt"/>
            </a:endParaRPr>
          </a:p>
        </p:txBody>
      </p:sp>
      <p:cxnSp>
        <p:nvCxnSpPr>
          <p:cNvPr id="12" name="Straight Connector 11"/>
          <p:cNvCxnSpPr/>
          <p:nvPr/>
        </p:nvCxnSpPr>
        <p:spPr>
          <a:xfrm>
            <a:off x="1620982" y="2193460"/>
            <a:ext cx="8894618" cy="17648"/>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p:cNvCxnSpPr/>
          <p:nvPr/>
        </p:nvCxnSpPr>
        <p:spPr>
          <a:xfrm>
            <a:off x="1648691" y="4506021"/>
            <a:ext cx="8894618" cy="17648"/>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Picture 13" descr="Rubber stamp 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4582" y="5985164"/>
            <a:ext cx="833418" cy="833418"/>
          </a:xfrm>
          <a:prstGeom prst="rect">
            <a:avLst/>
          </a:prstGeom>
        </p:spPr>
      </p:pic>
    </p:spTree>
    <p:extLst>
      <p:ext uri="{BB962C8B-B14F-4D97-AF65-F5344CB8AC3E}">
        <p14:creationId xmlns:p14="http://schemas.microsoft.com/office/powerpoint/2010/main" val="1009941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802" y="828218"/>
            <a:ext cx="9792393" cy="600767"/>
          </a:xfrm>
        </p:spPr>
        <p:txBody>
          <a:bodyPr>
            <a:noAutofit/>
          </a:bodyPr>
          <a:lstStyle/>
          <a:p>
            <a:pPr algn="ctr"/>
            <a:r>
              <a:rPr lang="en-US" sz="4800" dirty="0">
                <a:solidFill>
                  <a:srgbClr val="442464"/>
                </a:solidFill>
                <a:latin typeface="Vitesse Black" pitchFamily="50" charset="0"/>
              </a:rPr>
              <a:t>Thank you</a:t>
            </a:r>
            <a:r>
              <a:rPr lang="en-US" sz="6600" dirty="0">
                <a:solidFill>
                  <a:srgbClr val="442464"/>
                </a:solidFill>
                <a:latin typeface="Vitesse Black" pitchFamily="50" charset="0"/>
              </a:rPr>
              <a:t>!</a:t>
            </a:r>
            <a:br>
              <a:rPr lang="en-US" sz="6600" dirty="0">
                <a:solidFill>
                  <a:srgbClr val="442464"/>
                </a:solidFill>
                <a:latin typeface="Gotham Nights" panose="040B0600000000000000" pitchFamily="82" charset="0"/>
              </a:rPr>
            </a:br>
            <a:endParaRPr lang="en-US" sz="6600" dirty="0">
              <a:solidFill>
                <a:srgbClr val="442464"/>
              </a:solidFill>
              <a:latin typeface="Gotham Nights" panose="040B0600000000000000" pitchFamily="82" charset="0"/>
            </a:endParaRPr>
          </a:p>
        </p:txBody>
      </p:sp>
      <p:sp>
        <p:nvSpPr>
          <p:cNvPr id="3" name="Content Placeholder 2"/>
          <p:cNvSpPr>
            <a:spLocks noGrp="1"/>
          </p:cNvSpPr>
          <p:nvPr>
            <p:ph idx="1"/>
          </p:nvPr>
        </p:nvSpPr>
        <p:spPr>
          <a:xfrm>
            <a:off x="838198" y="1788649"/>
            <a:ext cx="10515600" cy="4351338"/>
          </a:xfrm>
        </p:spPr>
        <p:txBody>
          <a:bodyPr/>
          <a:lstStyle/>
          <a:p>
            <a:pPr marL="0" indent="0" algn="ctr">
              <a:buNone/>
            </a:pPr>
            <a:endParaRPr lang="en-US" dirty="0">
              <a:solidFill>
                <a:srgbClr val="F47A5C"/>
              </a:solidFill>
            </a:endParaRPr>
          </a:p>
          <a:p>
            <a:pPr marL="0" indent="0" algn="ctr">
              <a:buNone/>
            </a:pPr>
            <a:endParaRPr lang="en-US" dirty="0">
              <a:solidFill>
                <a:srgbClr val="F47A5C"/>
              </a:solidFill>
            </a:endParaRPr>
          </a:p>
          <a:p>
            <a:pPr marL="0" indent="0" algn="ctr">
              <a:buNone/>
            </a:pPr>
            <a:endParaRPr lang="en-US" dirty="0">
              <a:solidFill>
                <a:srgbClr val="F47A5C"/>
              </a:solidFill>
            </a:endParaRPr>
          </a:p>
          <a:p>
            <a:pPr marL="0" indent="0" algn="ctr">
              <a:buNone/>
            </a:pPr>
            <a:endParaRPr lang="en-US" dirty="0">
              <a:solidFill>
                <a:srgbClr val="F47A5C"/>
              </a:solidFill>
            </a:endParaRPr>
          </a:p>
          <a:p>
            <a:pPr marL="0" indent="0" algn="ctr">
              <a:lnSpc>
                <a:spcPts val="1890"/>
              </a:lnSpc>
              <a:buNone/>
            </a:pPr>
            <a:r>
              <a:rPr lang="en-US" sz="2000" b="1" dirty="0">
                <a:solidFill>
                  <a:srgbClr val="462666"/>
                </a:solidFill>
                <a:latin typeface="Vitesse Book" pitchFamily="50" charset="0"/>
              </a:rPr>
              <a:t>Questions? Please contact us:</a:t>
            </a:r>
          </a:p>
          <a:p>
            <a:pPr marL="0" indent="0" algn="ctr">
              <a:lnSpc>
                <a:spcPts val="1890"/>
              </a:lnSpc>
              <a:buNone/>
            </a:pPr>
            <a:r>
              <a:rPr lang="en-US" sz="2000" b="1" dirty="0">
                <a:solidFill>
                  <a:srgbClr val="24ABA3">
                    <a:alpha val="100000"/>
                  </a:srgbClr>
                </a:solidFill>
                <a:latin typeface="Vitesse Book" pitchFamily="50" charset="0"/>
              </a:rPr>
              <a:t>Andrea Andersen, Program Manager</a:t>
            </a:r>
          </a:p>
          <a:p>
            <a:pPr marL="0" indent="0" algn="ctr">
              <a:lnSpc>
                <a:spcPts val="1890"/>
              </a:lnSpc>
              <a:buNone/>
            </a:pPr>
            <a:r>
              <a:rPr lang="en-US" sz="2000" dirty="0">
                <a:solidFill>
                  <a:srgbClr val="000000">
                    <a:alpha val="100000"/>
                  </a:srgbClr>
                </a:solidFill>
                <a:latin typeface="Vitesse Book" pitchFamily="50" charset="0"/>
                <a:hlinkClick r:id="rId2"/>
              </a:rPr>
              <a:t>aanderse@salud.unm.edu</a:t>
            </a:r>
            <a:endParaRPr lang="en-US" sz="2000" dirty="0">
              <a:solidFill>
                <a:srgbClr val="000000">
                  <a:alpha val="100000"/>
                </a:srgbClr>
              </a:solidFill>
              <a:latin typeface="Vitesse Book" pitchFamily="50" charset="0"/>
            </a:endParaRPr>
          </a:p>
          <a:p>
            <a:pPr marL="0" indent="0" algn="ctr">
              <a:lnSpc>
                <a:spcPts val="1890"/>
              </a:lnSpc>
              <a:buNone/>
            </a:pPr>
            <a:endParaRPr lang="en-US" sz="2000" dirty="0">
              <a:solidFill>
                <a:srgbClr val="000000">
                  <a:alpha val="100000"/>
                </a:srgbClr>
              </a:solidFill>
              <a:latin typeface="Arimo"/>
            </a:endParaRPr>
          </a:p>
          <a:p>
            <a:pPr marL="0" indent="0" algn="ctr">
              <a:buNone/>
            </a:pPr>
            <a:endParaRPr lang="en-US" dirty="0">
              <a:solidFill>
                <a:srgbClr val="720033"/>
              </a:solidFill>
            </a:endParaRPr>
          </a:p>
        </p:txBody>
      </p:sp>
      <p:pic>
        <p:nvPicPr>
          <p:cNvPr id="8" name="Picture 7">
            <a:extLst>
              <a:ext uri="{FF2B5EF4-FFF2-40B4-BE49-F238E27FC236}">
                <a16:creationId xmlns:a16="http://schemas.microsoft.com/office/drawing/2014/main" id="{DF639FCB-374E-4B37-BF5A-5F33B188D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340" y="1128602"/>
            <a:ext cx="1989319" cy="2300398"/>
          </a:xfrm>
          <a:prstGeom prst="rect">
            <a:avLst/>
          </a:prstGeom>
        </p:spPr>
      </p:pic>
      <p:pic>
        <p:nvPicPr>
          <p:cNvPr id="10" name="Picture 9">
            <a:extLst>
              <a:ext uri="{FF2B5EF4-FFF2-40B4-BE49-F238E27FC236}">
                <a16:creationId xmlns:a16="http://schemas.microsoft.com/office/drawing/2014/main" id="{2DC373C1-01E6-4C63-B878-BF7E7CB17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425" y="5026718"/>
            <a:ext cx="1989319" cy="1831282"/>
          </a:xfrm>
          <a:prstGeom prst="rect">
            <a:avLst/>
          </a:prstGeom>
        </p:spPr>
      </p:pic>
      <p:pic>
        <p:nvPicPr>
          <p:cNvPr id="5" name="Picture 4">
            <a:extLst>
              <a:ext uri="{FF2B5EF4-FFF2-40B4-BE49-F238E27FC236}">
                <a16:creationId xmlns:a16="http://schemas.microsoft.com/office/drawing/2014/main" id="{62370B32-401D-495D-AFB3-8D3E96813163}"/>
              </a:ext>
            </a:extLst>
          </p:cNvPr>
          <p:cNvPicPr>
            <a:picLocks noChangeAspect="1"/>
          </p:cNvPicPr>
          <p:nvPr/>
        </p:nvPicPr>
        <p:blipFill>
          <a:blip r:embed="rId5"/>
          <a:stretch>
            <a:fillRect/>
          </a:stretch>
        </p:blipFill>
        <p:spPr>
          <a:xfrm>
            <a:off x="6948092" y="5612096"/>
            <a:ext cx="1353879" cy="835372"/>
          </a:xfrm>
          <a:prstGeom prst="rect">
            <a:avLst/>
          </a:prstGeom>
        </p:spPr>
      </p:pic>
    </p:spTree>
    <p:extLst>
      <p:ext uri="{BB962C8B-B14F-4D97-AF65-F5344CB8AC3E}">
        <p14:creationId xmlns:p14="http://schemas.microsoft.com/office/powerpoint/2010/main" val="984157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07CF1F-1D6A-40E2-8FB1-E17F9E41DC1B}"/>
              </a:ext>
            </a:extLst>
          </p:cNvPr>
          <p:cNvSpPr txBox="1"/>
          <p:nvPr/>
        </p:nvSpPr>
        <p:spPr>
          <a:xfrm>
            <a:off x="2773623" y="1944965"/>
            <a:ext cx="8282485" cy="4524315"/>
          </a:xfrm>
          <a:prstGeom prst="rect">
            <a:avLst/>
          </a:prstGeom>
          <a:noFill/>
        </p:spPr>
        <p:txBody>
          <a:bodyPr wrap="square" rtlCol="0">
            <a:spAutoFit/>
          </a:bodyPr>
          <a:lstStyle/>
          <a:p>
            <a:pPr algn="ctr"/>
            <a:r>
              <a:rPr lang="en-US" sz="3600" dirty="0">
                <a:effectLst>
                  <a:innerShdw blurRad="63500" dist="50800">
                    <a:prstClr val="black">
                      <a:alpha val="50000"/>
                    </a:prstClr>
                  </a:innerShdw>
                </a:effectLst>
                <a:latin typeface="Vitesse Book" pitchFamily="50" charset="0"/>
                <a:cs typeface="HelveticaNeueLT Std Lt"/>
              </a:rPr>
              <a:t>Special thanks to</a:t>
            </a:r>
          </a:p>
          <a:p>
            <a:pPr algn="ctr"/>
            <a:endParaRPr lang="en-US" sz="2000" dirty="0">
              <a:effectLst>
                <a:innerShdw blurRad="63500" dist="50800">
                  <a:prstClr val="black">
                    <a:alpha val="50000"/>
                  </a:prstClr>
                </a:innerShdw>
              </a:effectLst>
              <a:latin typeface="Vitesse Book" pitchFamily="50" charset="0"/>
              <a:cs typeface="HelveticaNeueLT Std Lt"/>
            </a:endParaRPr>
          </a:p>
          <a:p>
            <a:pPr algn="ctr"/>
            <a:r>
              <a:rPr lang="en-US" sz="3200" dirty="0">
                <a:solidFill>
                  <a:srgbClr val="008993"/>
                </a:solidFill>
                <a:latin typeface="Vitesse Book" pitchFamily="50" charset="0"/>
                <a:cs typeface="HelveticaNeueLT Std Lt"/>
              </a:rPr>
              <a:t>Alexandra Herman, PharmD</a:t>
            </a:r>
          </a:p>
          <a:p>
            <a:pPr algn="ctr"/>
            <a:r>
              <a:rPr lang="en-US" sz="3200" dirty="0">
                <a:solidFill>
                  <a:srgbClr val="008993"/>
                </a:solidFill>
                <a:latin typeface="Vitesse Book" pitchFamily="50" charset="0"/>
                <a:cs typeface="HelveticaNeueLT Std Lt"/>
              </a:rPr>
              <a:t>&amp;</a:t>
            </a:r>
          </a:p>
          <a:p>
            <a:pPr algn="ctr"/>
            <a:r>
              <a:rPr lang="en-US" sz="3200" dirty="0">
                <a:solidFill>
                  <a:srgbClr val="008993"/>
                </a:solidFill>
                <a:latin typeface="Vitesse Book" pitchFamily="50" charset="0"/>
                <a:cs typeface="HelveticaNeueLT Std Lt"/>
              </a:rPr>
              <a:t>Amy Bachyrycz, PharmD</a:t>
            </a:r>
          </a:p>
          <a:p>
            <a:pPr algn="ctr"/>
            <a:endParaRPr lang="en-US" sz="2000" dirty="0">
              <a:latin typeface="Vitesse Book" pitchFamily="50" charset="0"/>
              <a:cs typeface="HelveticaNeueLT Std Lt"/>
            </a:endParaRPr>
          </a:p>
          <a:p>
            <a:pPr algn="ctr"/>
            <a:r>
              <a:rPr lang="en-US" sz="3600" dirty="0">
                <a:latin typeface="Vitesse Book" pitchFamily="50" charset="0"/>
                <a:cs typeface="HelveticaNeueLT Std Lt"/>
              </a:rPr>
              <a:t>of UNM College of Pharmacy</a:t>
            </a:r>
            <a:r>
              <a:rPr lang="en-US" sz="4000" dirty="0">
                <a:latin typeface="Gotham Nights" panose="040B0600000000000000" pitchFamily="82" charset="0"/>
                <a:cs typeface="HelveticaNeueLT Std Lt"/>
              </a:rPr>
              <a:t>.</a:t>
            </a:r>
          </a:p>
          <a:p>
            <a:pPr algn="ctr"/>
            <a:endParaRPr lang="en-US" b="1" dirty="0">
              <a:latin typeface="HelveticaNeueLT Std Lt"/>
            </a:endParaRPr>
          </a:p>
          <a:p>
            <a:pPr algn="ctr"/>
            <a:endParaRPr lang="en-US" dirty="0">
              <a:latin typeface="Calibri" panose="020F0502020204030204" pitchFamily="34" charset="0"/>
            </a:endParaRPr>
          </a:p>
          <a:p>
            <a:pPr algn="ctr"/>
            <a:endParaRPr lang="en-US" b="1" dirty="0">
              <a:latin typeface="HelveticaNeueLT Std Lt"/>
              <a:cs typeface="HelveticaNeueLT Std Lt"/>
            </a:endParaRPr>
          </a:p>
          <a:p>
            <a:pPr algn="ctr"/>
            <a:endParaRPr lang="en-US" b="1" dirty="0">
              <a:latin typeface="HelveticaNeueLT Std Lt"/>
              <a:cs typeface="HelveticaNeueLT Std Lt"/>
            </a:endParaRPr>
          </a:p>
        </p:txBody>
      </p:sp>
      <p:pic>
        <p:nvPicPr>
          <p:cNvPr id="5" name="Picture 4">
            <a:extLst>
              <a:ext uri="{FF2B5EF4-FFF2-40B4-BE49-F238E27FC236}">
                <a16:creationId xmlns:a16="http://schemas.microsoft.com/office/drawing/2014/main" id="{19FD8F16-8AF4-4C27-A5E3-64E28063997C}"/>
              </a:ext>
            </a:extLst>
          </p:cNvPr>
          <p:cNvPicPr>
            <a:picLocks noChangeAspect="1"/>
          </p:cNvPicPr>
          <p:nvPr/>
        </p:nvPicPr>
        <p:blipFill>
          <a:blip r:embed="rId3"/>
          <a:stretch>
            <a:fillRect/>
          </a:stretch>
        </p:blipFill>
        <p:spPr>
          <a:xfrm>
            <a:off x="0" y="6041371"/>
            <a:ext cx="887104" cy="816630"/>
          </a:xfrm>
          <a:prstGeom prst="rect">
            <a:avLst/>
          </a:prstGeom>
        </p:spPr>
      </p:pic>
      <p:pic>
        <p:nvPicPr>
          <p:cNvPr id="6" name="Picture 5">
            <a:extLst>
              <a:ext uri="{FF2B5EF4-FFF2-40B4-BE49-F238E27FC236}">
                <a16:creationId xmlns:a16="http://schemas.microsoft.com/office/drawing/2014/main" id="{4B34586E-78F9-4C5E-9781-B95797EA6AB2}"/>
              </a:ext>
            </a:extLst>
          </p:cNvPr>
          <p:cNvPicPr>
            <a:picLocks noChangeAspect="1"/>
          </p:cNvPicPr>
          <p:nvPr/>
        </p:nvPicPr>
        <p:blipFill>
          <a:blip r:embed="rId4"/>
          <a:stretch>
            <a:fillRect/>
          </a:stretch>
        </p:blipFill>
        <p:spPr>
          <a:xfrm>
            <a:off x="11407084" y="6081623"/>
            <a:ext cx="595862" cy="689040"/>
          </a:xfrm>
          <a:prstGeom prst="rect">
            <a:avLst/>
          </a:prstGeom>
        </p:spPr>
      </p:pic>
    </p:spTree>
    <p:extLst>
      <p:ext uri="{BB962C8B-B14F-4D97-AF65-F5344CB8AC3E}">
        <p14:creationId xmlns:p14="http://schemas.microsoft.com/office/powerpoint/2010/main" val="86958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E7A06063-7C63-444A-A37F-E4F0CCBA4C93}"/>
              </a:ext>
            </a:extLst>
          </p:cNvPr>
          <p:cNvSpPr txBox="1"/>
          <p:nvPr/>
        </p:nvSpPr>
        <p:spPr>
          <a:xfrm>
            <a:off x="1447800" y="1450222"/>
            <a:ext cx="9467850" cy="769441"/>
          </a:xfrm>
          <a:prstGeom prst="rect">
            <a:avLst/>
          </a:prstGeom>
          <a:noFill/>
        </p:spPr>
        <p:txBody>
          <a:bodyPr wrap="square" rtlCol="0">
            <a:spAutoFit/>
          </a:bodyPr>
          <a:lstStyle/>
          <a:p>
            <a:pPr algn="ctr"/>
            <a:r>
              <a:rPr lang="en-US" sz="4400" dirty="0">
                <a:solidFill>
                  <a:srgbClr val="F47A5C"/>
                </a:solidFill>
                <a:latin typeface="Tw Cen MT Condensed" panose="020B0606020104020203" pitchFamily="34" charset="0"/>
                <a:ea typeface="Times New Roman" charset="0"/>
                <a:cs typeface="Times New Roman" charset="0"/>
              </a:rPr>
              <a:t>Basic Zoom Settings</a:t>
            </a:r>
          </a:p>
        </p:txBody>
      </p:sp>
      <p:sp>
        <p:nvSpPr>
          <p:cNvPr id="7" name="TextBox 6">
            <a:extLst>
              <a:ext uri="{FF2B5EF4-FFF2-40B4-BE49-F238E27FC236}">
                <a16:creationId xmlns:a16="http://schemas.microsoft.com/office/drawing/2014/main" id="{2FC15920-E8B2-CD4C-B811-B0AE98B7687F}"/>
              </a:ext>
            </a:extLst>
          </p:cNvPr>
          <p:cNvSpPr txBox="1"/>
          <p:nvPr/>
        </p:nvSpPr>
        <p:spPr>
          <a:xfrm>
            <a:off x="9986682" y="6048048"/>
            <a:ext cx="405022" cy="369332"/>
          </a:xfrm>
          <a:prstGeom prst="rect">
            <a:avLst/>
          </a:prstGeom>
          <a:noFill/>
        </p:spPr>
        <p:txBody>
          <a:bodyPr wrap="square" rtlCol="0">
            <a:spAutoFit/>
          </a:bodyPr>
          <a:lstStyle/>
          <a:p>
            <a:endParaRPr lang="en-US" dirty="0">
              <a:latin typeface="HelveticaNeueLT Std Lt"/>
              <a:cs typeface="HelveticaNeueLT Std Lt"/>
            </a:endParaRPr>
          </a:p>
        </p:txBody>
      </p:sp>
      <p:pic>
        <p:nvPicPr>
          <p:cNvPr id="11" name="Picture 10">
            <a:extLst>
              <a:ext uri="{FF2B5EF4-FFF2-40B4-BE49-F238E27FC236}">
                <a16:creationId xmlns:a16="http://schemas.microsoft.com/office/drawing/2014/main" id="{124E5301-EEF9-5949-98E2-DCE9D7D89ABD}"/>
              </a:ext>
            </a:extLst>
          </p:cNvPr>
          <p:cNvPicPr>
            <a:picLocks noChangeAspect="1"/>
          </p:cNvPicPr>
          <p:nvPr/>
        </p:nvPicPr>
        <p:blipFill>
          <a:blip r:embed="rId4"/>
          <a:stretch>
            <a:fillRect/>
          </a:stretch>
        </p:blipFill>
        <p:spPr>
          <a:xfrm>
            <a:off x="3023736" y="2560751"/>
            <a:ext cx="6144527" cy="1736497"/>
          </a:xfrm>
          <a:prstGeom prst="rect">
            <a:avLst/>
          </a:prstGeom>
        </p:spPr>
      </p:pic>
    </p:spTree>
    <p:custDataLst>
      <p:tags r:id="rId1"/>
    </p:custDataLst>
    <p:extLst>
      <p:ext uri="{BB962C8B-B14F-4D97-AF65-F5344CB8AC3E}">
        <p14:creationId xmlns:p14="http://schemas.microsoft.com/office/powerpoint/2010/main" val="272978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537C73-DA2C-4D72-89F9-B8DEF307F551}"/>
              </a:ext>
            </a:extLst>
          </p:cNvPr>
          <p:cNvSpPr txBox="1"/>
          <p:nvPr/>
        </p:nvSpPr>
        <p:spPr>
          <a:xfrm>
            <a:off x="2813538" y="1585206"/>
            <a:ext cx="6854113" cy="1200329"/>
          </a:xfrm>
          <a:prstGeom prst="rect">
            <a:avLst/>
          </a:prstGeom>
          <a:noFill/>
        </p:spPr>
        <p:txBody>
          <a:bodyPr wrap="square" rtlCol="0">
            <a:spAutoFit/>
          </a:bodyPr>
          <a:lstStyle/>
          <a:p>
            <a:pPr marL="178594" indent="-178594" algn="ctr">
              <a:buClr>
                <a:srgbClr val="008993"/>
              </a:buClr>
              <a:buFont typeface="Arial" panose="020B0604020202020204" pitchFamily="34" charset="0"/>
              <a:buChar char="•"/>
            </a:pPr>
            <a:r>
              <a:rPr lang="en-US" sz="1800" dirty="0">
                <a:latin typeface="Garamond" panose="02020404030301010803" pitchFamily="18" charset="0"/>
                <a:ea typeface="Times New Roman" charset="0"/>
                <a:cs typeface="Times New Roman" charset="0"/>
              </a:rPr>
              <a:t>Navigate to the “View Options” pull down menu at the top of the screen. </a:t>
            </a:r>
          </a:p>
          <a:p>
            <a:pPr marL="178594" indent="-178594" algn="ctr">
              <a:buClr>
                <a:srgbClr val="008993"/>
              </a:buClr>
              <a:buFont typeface="Arial" panose="020B0604020202020204" pitchFamily="34" charset="0"/>
              <a:buChar char="•"/>
            </a:pPr>
            <a:r>
              <a:rPr lang="en-US" sz="1800" dirty="0">
                <a:latin typeface="Garamond" panose="02020404030301010803" pitchFamily="18" charset="0"/>
                <a:ea typeface="Times New Roman" charset="0"/>
                <a:cs typeface="Times New Roman" charset="0"/>
              </a:rPr>
              <a:t>Select “Annotate” and a tool bar will open. </a:t>
            </a:r>
          </a:p>
          <a:p>
            <a:pPr marL="178594" indent="-178594" algn="ctr">
              <a:buClr>
                <a:srgbClr val="008993"/>
              </a:buClr>
              <a:buFont typeface="Arial" panose="020B0604020202020204" pitchFamily="34" charset="0"/>
              <a:buChar char="•"/>
            </a:pPr>
            <a:r>
              <a:rPr lang="en-US" sz="1800" dirty="0">
                <a:latin typeface="Garamond" panose="02020404030301010803" pitchFamily="18" charset="0"/>
                <a:ea typeface="Times New Roman" charset="0"/>
                <a:cs typeface="Times New Roman" charset="0"/>
              </a:rPr>
              <a:t>We will be using the “Stamp” and “Text” options the most. </a:t>
            </a:r>
          </a:p>
        </p:txBody>
      </p:sp>
      <p:pic>
        <p:nvPicPr>
          <p:cNvPr id="7" name="Picture 6">
            <a:extLst>
              <a:ext uri="{FF2B5EF4-FFF2-40B4-BE49-F238E27FC236}">
                <a16:creationId xmlns:a16="http://schemas.microsoft.com/office/drawing/2014/main" id="{F3FB969E-349C-4CF8-9F2A-FA4435E7C0F5}"/>
              </a:ext>
            </a:extLst>
          </p:cNvPr>
          <p:cNvPicPr>
            <a:picLocks noChangeAspect="1"/>
          </p:cNvPicPr>
          <p:nvPr/>
        </p:nvPicPr>
        <p:blipFill rotWithShape="1">
          <a:blip r:embed="rId2">
            <a:extLst>
              <a:ext uri="{28A0092B-C50C-407E-A947-70E740481C1C}">
                <a14:useLocalDpi xmlns:a14="http://schemas.microsoft.com/office/drawing/2010/main" val="0"/>
              </a:ext>
            </a:extLst>
          </a:blip>
          <a:srcRect l="14766" r="958" b="3811"/>
          <a:stretch/>
        </p:blipFill>
        <p:spPr>
          <a:xfrm>
            <a:off x="3920880" y="3329748"/>
            <a:ext cx="4350241" cy="1477328"/>
          </a:xfrm>
          <a:prstGeom prst="rect">
            <a:avLst/>
          </a:prstGeom>
        </p:spPr>
      </p:pic>
      <p:pic>
        <p:nvPicPr>
          <p:cNvPr id="8" name="Picture 7">
            <a:extLst>
              <a:ext uri="{FF2B5EF4-FFF2-40B4-BE49-F238E27FC236}">
                <a16:creationId xmlns:a16="http://schemas.microsoft.com/office/drawing/2014/main" id="{573DFED8-F46A-4AFE-A06E-2C8A4C5DA7FB}"/>
              </a:ext>
            </a:extLst>
          </p:cNvPr>
          <p:cNvPicPr>
            <a:picLocks noChangeAspect="1"/>
          </p:cNvPicPr>
          <p:nvPr/>
        </p:nvPicPr>
        <p:blipFill rotWithShape="1">
          <a:blip r:embed="rId3">
            <a:extLst>
              <a:ext uri="{28A0092B-C50C-407E-A947-70E740481C1C}">
                <a14:useLocalDpi xmlns:a14="http://schemas.microsoft.com/office/drawing/2010/main" val="0"/>
              </a:ext>
            </a:extLst>
          </a:blip>
          <a:srcRect l="6281" t="53955" r="4941" b="13292"/>
          <a:stretch/>
        </p:blipFill>
        <p:spPr>
          <a:xfrm>
            <a:off x="3287407" y="5341506"/>
            <a:ext cx="5559934" cy="369332"/>
          </a:xfrm>
          <a:prstGeom prst="rect">
            <a:avLst/>
          </a:prstGeom>
        </p:spPr>
      </p:pic>
      <p:sp>
        <p:nvSpPr>
          <p:cNvPr id="9" name="Title 3">
            <a:extLst>
              <a:ext uri="{FF2B5EF4-FFF2-40B4-BE49-F238E27FC236}">
                <a16:creationId xmlns:a16="http://schemas.microsoft.com/office/drawing/2014/main" id="{B7A4D11D-41C2-44E6-A4A1-0F5B7CD803F0}"/>
              </a:ext>
            </a:extLst>
          </p:cNvPr>
          <p:cNvSpPr txBox="1">
            <a:spLocks/>
          </p:cNvSpPr>
          <p:nvPr/>
        </p:nvSpPr>
        <p:spPr>
          <a:xfrm>
            <a:off x="2813538" y="1061559"/>
            <a:ext cx="6854113" cy="288939"/>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4000" b="0" i="0" kern="1200">
                <a:solidFill>
                  <a:schemeClr val="tx2"/>
                </a:solidFill>
                <a:latin typeface=""/>
                <a:ea typeface="+mj-ea"/>
                <a:cs typeface="Helvetica Neue Light"/>
              </a:defRPr>
            </a:lvl1pPr>
          </a:lstStyle>
          <a:p>
            <a:pPr algn="ctr"/>
            <a:r>
              <a:rPr lang="en-US" dirty="0">
                <a:solidFill>
                  <a:srgbClr val="F47A5C"/>
                </a:solidFill>
                <a:latin typeface="Tw Cen MT Condensed" panose="020B0606020104020203" pitchFamily="34" charset="0"/>
                <a:ea typeface="Times New Roman" charset="0"/>
                <a:cs typeface="Times New Roman" charset="0"/>
              </a:rPr>
              <a:t>How to Annotate</a:t>
            </a:r>
            <a:endParaRPr lang="en-US" sz="3600" dirty="0">
              <a:solidFill>
                <a:srgbClr val="F47A5C"/>
              </a:solidFill>
              <a:latin typeface="Tw Cen MT Condensed" panose="020B0606020104020203" pitchFamily="34" charset="0"/>
              <a:ea typeface="Times New Roman" charset="0"/>
              <a:cs typeface="Times New Roman" charset="0"/>
            </a:endParaRPr>
          </a:p>
        </p:txBody>
      </p:sp>
      <p:sp>
        <p:nvSpPr>
          <p:cNvPr id="10" name="Oval 9">
            <a:extLst>
              <a:ext uri="{FF2B5EF4-FFF2-40B4-BE49-F238E27FC236}">
                <a16:creationId xmlns:a16="http://schemas.microsoft.com/office/drawing/2014/main" id="{EE09F6C9-2FC0-4D49-925B-494813574DB2}"/>
              </a:ext>
            </a:extLst>
          </p:cNvPr>
          <p:cNvSpPr/>
          <p:nvPr/>
        </p:nvSpPr>
        <p:spPr>
          <a:xfrm>
            <a:off x="3786145" y="5289796"/>
            <a:ext cx="494567" cy="472752"/>
          </a:xfrm>
          <a:prstGeom prst="ellipse">
            <a:avLst/>
          </a:prstGeom>
          <a:noFill/>
          <a:ln w="57150">
            <a:solidFill>
              <a:srgbClr val="F480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11" name="Oval 10">
            <a:extLst>
              <a:ext uri="{FF2B5EF4-FFF2-40B4-BE49-F238E27FC236}">
                <a16:creationId xmlns:a16="http://schemas.microsoft.com/office/drawing/2014/main" id="{C7D522A7-EBF9-4F07-9EC6-3143E44FB1C0}"/>
              </a:ext>
            </a:extLst>
          </p:cNvPr>
          <p:cNvSpPr/>
          <p:nvPr/>
        </p:nvSpPr>
        <p:spPr>
          <a:xfrm>
            <a:off x="4779449" y="5272795"/>
            <a:ext cx="494567" cy="472752"/>
          </a:xfrm>
          <a:prstGeom prst="ellipse">
            <a:avLst/>
          </a:prstGeom>
          <a:noFill/>
          <a:ln w="57150">
            <a:solidFill>
              <a:srgbClr val="F480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Tree>
    <p:extLst>
      <p:ext uri="{BB962C8B-B14F-4D97-AF65-F5344CB8AC3E}">
        <p14:creationId xmlns:p14="http://schemas.microsoft.com/office/powerpoint/2010/main" val="1369533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3B00F4-4B50-4D08-9A07-E9E647CCC61E}"/>
              </a:ext>
            </a:extLst>
          </p:cNvPr>
          <p:cNvPicPr>
            <a:picLocks noChangeAspect="1"/>
          </p:cNvPicPr>
          <p:nvPr/>
        </p:nvPicPr>
        <p:blipFill>
          <a:blip r:embed="rId2"/>
          <a:stretch>
            <a:fillRect/>
          </a:stretch>
        </p:blipFill>
        <p:spPr>
          <a:xfrm>
            <a:off x="2448851" y="555535"/>
            <a:ext cx="7502993" cy="5600675"/>
          </a:xfrm>
          <a:prstGeom prst="rect">
            <a:avLst/>
          </a:prstGeom>
        </p:spPr>
      </p:pic>
      <p:sp>
        <p:nvSpPr>
          <p:cNvPr id="5" name="TextBox 4">
            <a:extLst>
              <a:ext uri="{FF2B5EF4-FFF2-40B4-BE49-F238E27FC236}">
                <a16:creationId xmlns:a16="http://schemas.microsoft.com/office/drawing/2014/main" id="{7C5D9E3E-E174-457C-9AC3-CE6F9752CE70}"/>
              </a:ext>
            </a:extLst>
          </p:cNvPr>
          <p:cNvSpPr txBox="1"/>
          <p:nvPr/>
        </p:nvSpPr>
        <p:spPr>
          <a:xfrm>
            <a:off x="8089692" y="6374249"/>
            <a:ext cx="2578308" cy="261610"/>
          </a:xfrm>
          <a:prstGeom prst="rect">
            <a:avLst/>
          </a:prstGeom>
          <a:noFill/>
        </p:spPr>
        <p:txBody>
          <a:bodyPr wrap="square" rtlCol="0">
            <a:spAutoFit/>
          </a:bodyPr>
          <a:lstStyle/>
          <a:p>
            <a:r>
              <a:rPr lang="en-US" sz="1050" dirty="0">
                <a:latin typeface="HelveticaNeueLT Std Lt"/>
                <a:cs typeface="HelveticaNeueLT Std Lt"/>
              </a:rPr>
              <a:t>Map from elizon.com</a:t>
            </a:r>
          </a:p>
        </p:txBody>
      </p:sp>
      <p:pic>
        <p:nvPicPr>
          <p:cNvPr id="8" name="Picture 7">
            <a:extLst>
              <a:ext uri="{FF2B5EF4-FFF2-40B4-BE49-F238E27FC236}">
                <a16:creationId xmlns:a16="http://schemas.microsoft.com/office/drawing/2014/main" id="{6F744756-00BB-4008-9942-385DA0419790}"/>
              </a:ext>
            </a:extLst>
          </p:cNvPr>
          <p:cNvPicPr>
            <a:picLocks noChangeAspect="1"/>
          </p:cNvPicPr>
          <p:nvPr/>
        </p:nvPicPr>
        <p:blipFill>
          <a:blip r:embed="rId3"/>
          <a:stretch>
            <a:fillRect/>
          </a:stretch>
        </p:blipFill>
        <p:spPr>
          <a:xfrm>
            <a:off x="189054" y="6464385"/>
            <a:ext cx="4286848" cy="342948"/>
          </a:xfrm>
          <a:prstGeom prst="rect">
            <a:avLst/>
          </a:prstGeom>
        </p:spPr>
      </p:pic>
      <p:pic>
        <p:nvPicPr>
          <p:cNvPr id="7" name="Picture 6">
            <a:extLst>
              <a:ext uri="{FF2B5EF4-FFF2-40B4-BE49-F238E27FC236}">
                <a16:creationId xmlns:a16="http://schemas.microsoft.com/office/drawing/2014/main" id="{740E6D5C-B410-4367-AACE-FE6360CEF4C7}"/>
              </a:ext>
            </a:extLst>
          </p:cNvPr>
          <p:cNvPicPr>
            <a:picLocks noChangeAspect="1"/>
          </p:cNvPicPr>
          <p:nvPr/>
        </p:nvPicPr>
        <p:blipFill>
          <a:blip r:embed="rId4"/>
          <a:stretch>
            <a:fillRect/>
          </a:stretch>
        </p:blipFill>
        <p:spPr>
          <a:xfrm>
            <a:off x="11407084" y="6081623"/>
            <a:ext cx="595862" cy="689040"/>
          </a:xfrm>
          <a:prstGeom prst="rect">
            <a:avLst/>
          </a:prstGeom>
        </p:spPr>
      </p:pic>
    </p:spTree>
    <p:extLst>
      <p:ext uri="{BB962C8B-B14F-4D97-AF65-F5344CB8AC3E}">
        <p14:creationId xmlns:p14="http://schemas.microsoft.com/office/powerpoint/2010/main" val="10226799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PTXSS_ISORIGINAL" val="15370"/>
  <p:tag name="PTXSS_ORIGID" val="15366"/>
</p:tagLst>
</file>

<file path=ppt/tags/tag7.xml><?xml version="1.0" encoding="utf-8"?>
<p:tagLst xmlns:a="http://schemas.openxmlformats.org/drawingml/2006/main" xmlns:r="http://schemas.openxmlformats.org/officeDocument/2006/relationships" xmlns:p="http://schemas.openxmlformats.org/presentationml/2006/main">
  <p:tag name="PPTXSS_SETTINGS" val="0,10,10,200,50,3,True,False"/>
  <p:tag name="PTXSS_ISORIGINAL" val="26644"/>
  <p:tag name="PTXSS_ORIGID" val="26632"/>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2">
      <a:dk1>
        <a:sysClr val="windowText" lastClr="000000"/>
      </a:dk1>
      <a:lt1>
        <a:sysClr val="window" lastClr="FFFFFF"/>
      </a:lt1>
      <a:dk2>
        <a:srgbClr val="44546A"/>
      </a:dk2>
      <a:lt2>
        <a:srgbClr val="E7E6E6"/>
      </a:lt2>
      <a:accent1>
        <a:srgbClr val="490C64"/>
      </a:accent1>
      <a:accent2>
        <a:srgbClr val="E78153"/>
      </a:accent2>
      <a:accent3>
        <a:srgbClr val="A5A5A5"/>
      </a:accent3>
      <a:accent4>
        <a:srgbClr val="FFC000"/>
      </a:accent4>
      <a:accent5>
        <a:srgbClr val="85C0FB"/>
      </a:accent5>
      <a:accent6>
        <a:srgbClr val="EB8825"/>
      </a:accent6>
      <a:hlink>
        <a:srgbClr val="0563C1"/>
      </a:hlink>
      <a:folHlink>
        <a:srgbClr val="490C64"/>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534</TotalTime>
  <Words>9185</Words>
  <Application>Microsoft Office PowerPoint</Application>
  <PresentationFormat>Widescreen</PresentationFormat>
  <Paragraphs>930</Paragraphs>
  <Slides>54</Slides>
  <Notes>30</Notes>
  <HiddenSlides>4</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73" baseType="lpstr">
      <vt:lpstr>Arial</vt:lpstr>
      <vt:lpstr>Arimo</vt:lpstr>
      <vt:lpstr>Bookman Old Style</vt:lpstr>
      <vt:lpstr>Calibri</vt:lpstr>
      <vt:lpstr>Garamond</vt:lpstr>
      <vt:lpstr>Gotham Nights</vt:lpstr>
      <vt:lpstr>Helvetica Neue Light</vt:lpstr>
      <vt:lpstr>HelveticaNeueLT Std Lt</vt:lpstr>
      <vt:lpstr>Lucida Grande</vt:lpstr>
      <vt:lpstr>Passion One</vt:lpstr>
      <vt:lpstr>Tw Cen MT</vt:lpstr>
      <vt:lpstr>Tw Cen MT Condensed</vt:lpstr>
      <vt:lpstr>Verdana</vt:lpstr>
      <vt:lpstr>Vitesse Black</vt:lpstr>
      <vt:lpstr>Vitesse Book</vt:lpstr>
      <vt:lpstr>Wingdings</vt:lpstr>
      <vt:lpstr>Wingdings 3</vt:lpstr>
      <vt:lpstr>Integral</vt:lpstr>
      <vt:lpstr>Acrobat Document</vt:lpstr>
      <vt:lpstr>A comprehensive review of  contraceptive methods using case study To focus on pharmacy settings </vt:lpstr>
      <vt:lpstr>objectives</vt:lpstr>
      <vt:lpstr>Disclosures</vt:lpstr>
      <vt:lpstr>The University of New Mexico’s  LARC Mentoring Program</vt:lpstr>
      <vt:lpstr>Reproductive Justice</vt:lpstr>
      <vt:lpstr>PowerPoint Presentation</vt:lpstr>
      <vt:lpstr>PowerPoint Presentation</vt:lpstr>
      <vt:lpstr>PowerPoint Presentation</vt:lpstr>
      <vt:lpstr>PowerPoint Presentation</vt:lpstr>
      <vt:lpstr>Case Study</vt:lpstr>
      <vt:lpstr>PowerPoint Presentation</vt:lpstr>
      <vt:lpstr>Guidance for contraceptive care</vt:lpstr>
      <vt:lpstr>CDC Medical Eligibility Criteria</vt:lpstr>
      <vt:lpstr>PowerPoint Presentation</vt:lpstr>
      <vt:lpstr>PowerPoint Presentation</vt:lpstr>
      <vt:lpstr>PowerPoint Presentation</vt:lpstr>
      <vt:lpstr>PowerPoint Presentation</vt:lpstr>
      <vt:lpstr>PowerPoint Presentation</vt:lpstr>
      <vt:lpstr>Monophasic vs multiphasic</vt:lpstr>
      <vt:lpstr>Cyclic vs extended use </vt:lpstr>
      <vt:lpstr>Ethinyl estradiol dose</vt:lpstr>
      <vt:lpstr>Progestin type</vt:lpstr>
      <vt:lpstr>Generic vs brand name</vt:lpstr>
      <vt:lpstr>PowerPoint Presentation</vt:lpstr>
      <vt:lpstr>21/7 vs 24/4</vt:lpstr>
      <vt:lpstr>ACHES – warning signs/side effects</vt:lpstr>
      <vt:lpstr>When and why to switch to a different OCP</vt:lpstr>
      <vt:lpstr>When to refer to a clinician/clinic</vt:lpstr>
      <vt:lpstr>https://www.reproductiveaccess.org/resource/pill-user-guide/</vt:lpstr>
      <vt:lpstr>PowerPoint Presentation</vt:lpstr>
      <vt:lpstr>Quick start</vt:lpstr>
      <vt:lpstr>Management of breakthrough bleeding on OCPs</vt:lpstr>
      <vt:lpstr>PowerPoint Presentation</vt:lpstr>
      <vt:lpstr>Emergency contraception chart</vt:lpstr>
      <vt:lpstr>PowerPoint Presentation</vt:lpstr>
      <vt:lpstr>Using OCPs as emergency contraception</vt:lpstr>
      <vt:lpstr>Cost of EC vs COC</vt:lpstr>
      <vt:lpstr>PowerPoint Presentation</vt:lpstr>
      <vt:lpstr>Low Knowledge of IUDs and the Implant</vt:lpstr>
      <vt:lpstr>Copper IUD is the most effective   emergency contraceptive (EC)</vt:lpstr>
      <vt:lpstr>Copper T 380a IUD, ParaGard®</vt:lpstr>
      <vt:lpstr>Emergency Contraception (EC) Types</vt:lpstr>
      <vt:lpstr>IUD Mechanism of Action</vt:lpstr>
      <vt:lpstr>Method satisfaction</vt:lpstr>
      <vt:lpstr>IUD Selection and Individual Preferences</vt:lpstr>
      <vt:lpstr>Single-rod etonogestrel (ENG) implant,  Nexplanon®</vt:lpstr>
      <vt:lpstr>Levonorgestrel-releasing IUDs,  Mirena®, Liletta®, Skyla®, &amp;  Kyleena®</vt:lpstr>
      <vt:lpstr>PowerPoint Presentation</vt:lpstr>
      <vt:lpstr>Can adolescents and patients who have no children use an IUD?</vt:lpstr>
      <vt:lpstr>Confidential services in NM for minors</vt:lpstr>
      <vt:lpstr>PowerPoint Presentation</vt:lpstr>
      <vt:lpstr>Summary</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Julie Weston</cp:lastModifiedBy>
  <cp:revision>25</cp:revision>
  <cp:lastPrinted>2020-08-25T18:16:55Z</cp:lastPrinted>
  <dcterms:created xsi:type="dcterms:W3CDTF">2020-08-03T21:16:09Z</dcterms:created>
  <dcterms:modified xsi:type="dcterms:W3CDTF">2020-08-25T18:17:40Z</dcterms:modified>
</cp:coreProperties>
</file>