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258" r:id="rId3"/>
    <p:sldId id="485" r:id="rId4"/>
    <p:sldId id="277" r:id="rId5"/>
    <p:sldId id="278" r:id="rId6"/>
    <p:sldId id="471" r:id="rId7"/>
    <p:sldId id="259" r:id="rId8"/>
    <p:sldId id="260" r:id="rId9"/>
    <p:sldId id="484" r:id="rId10"/>
    <p:sldId id="481" r:id="rId11"/>
    <p:sldId id="483" r:id="rId12"/>
    <p:sldId id="430" r:id="rId13"/>
    <p:sldId id="418" r:id="rId14"/>
    <p:sldId id="456" r:id="rId15"/>
    <p:sldId id="271" r:id="rId16"/>
    <p:sldId id="462" r:id="rId17"/>
    <p:sldId id="448" r:id="rId18"/>
    <p:sldId id="458" r:id="rId19"/>
    <p:sldId id="464" r:id="rId20"/>
    <p:sldId id="465" r:id="rId21"/>
    <p:sldId id="472" r:id="rId22"/>
    <p:sldId id="463" r:id="rId23"/>
    <p:sldId id="457" r:id="rId24"/>
    <p:sldId id="459" r:id="rId25"/>
    <p:sldId id="468" r:id="rId26"/>
    <p:sldId id="469" r:id="rId27"/>
    <p:sldId id="478" r:id="rId28"/>
    <p:sldId id="477" r:id="rId29"/>
    <p:sldId id="476" r:id="rId30"/>
    <p:sldId id="479" r:id="rId31"/>
    <p:sldId id="475" r:id="rId32"/>
    <p:sldId id="261" r:id="rId33"/>
    <p:sldId id="496" r:id="rId34"/>
    <p:sldId id="473" r:id="rId35"/>
    <p:sldId id="474" r:id="rId36"/>
    <p:sldId id="493" r:id="rId37"/>
    <p:sldId id="491" r:id="rId38"/>
    <p:sldId id="492" r:id="rId39"/>
    <p:sldId id="494" r:id="rId40"/>
    <p:sldId id="279" r:id="rId41"/>
    <p:sldId id="490" r:id="rId42"/>
    <p:sldId id="487" r:id="rId43"/>
    <p:sldId id="283" r:id="rId44"/>
    <p:sldId id="284" r:id="rId45"/>
    <p:sldId id="280" r:id="rId46"/>
    <p:sldId id="281" r:id="rId47"/>
    <p:sldId id="282" r:id="rId48"/>
    <p:sldId id="450" r:id="rId49"/>
    <p:sldId id="495" r:id="rId50"/>
    <p:sldId id="263" r:id="rId5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8C19177-0B62-48D9-8FAC-C18344C11C8D}">
          <p14:sldIdLst>
            <p14:sldId id="256"/>
            <p14:sldId id="258"/>
            <p14:sldId id="485"/>
            <p14:sldId id="277"/>
            <p14:sldId id="278"/>
            <p14:sldId id="471"/>
            <p14:sldId id="259"/>
            <p14:sldId id="260"/>
            <p14:sldId id="484"/>
            <p14:sldId id="481"/>
            <p14:sldId id="483"/>
            <p14:sldId id="430"/>
            <p14:sldId id="418"/>
            <p14:sldId id="456"/>
            <p14:sldId id="271"/>
            <p14:sldId id="462"/>
            <p14:sldId id="448"/>
            <p14:sldId id="458"/>
            <p14:sldId id="464"/>
            <p14:sldId id="465"/>
            <p14:sldId id="472"/>
            <p14:sldId id="463"/>
            <p14:sldId id="457"/>
            <p14:sldId id="459"/>
            <p14:sldId id="468"/>
            <p14:sldId id="469"/>
            <p14:sldId id="478"/>
            <p14:sldId id="477"/>
            <p14:sldId id="476"/>
            <p14:sldId id="479"/>
            <p14:sldId id="475"/>
            <p14:sldId id="261"/>
            <p14:sldId id="496"/>
            <p14:sldId id="473"/>
            <p14:sldId id="474"/>
            <p14:sldId id="493"/>
            <p14:sldId id="491"/>
            <p14:sldId id="492"/>
            <p14:sldId id="494"/>
            <p14:sldId id="279"/>
            <p14:sldId id="490"/>
            <p14:sldId id="487"/>
            <p14:sldId id="283"/>
            <p14:sldId id="284"/>
            <p14:sldId id="280"/>
            <p14:sldId id="281"/>
            <p14:sldId id="282"/>
            <p14:sldId id="450"/>
            <p14:sldId id="495"/>
            <p14:sldId id="263"/>
          </p14:sldIdLst>
        </p14:section>
        <p14:section name="Untitled Section" id="{FA1ACC62-D065-42CC-8DF6-B3A37A8948F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6" autoAdjust="0"/>
    <p:restoredTop sz="94660"/>
  </p:normalViewPr>
  <p:slideViewPr>
    <p:cSldViewPr snapToGrid="0">
      <p:cViewPr varScale="1">
        <p:scale>
          <a:sx n="85" d="100"/>
          <a:sy n="85" d="100"/>
        </p:scale>
        <p:origin x="33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10.svg"/><Relationship Id="rId1" Type="http://schemas.openxmlformats.org/officeDocument/2006/relationships/image" Target="../media/image17.png"/><Relationship Id="rId6" Type="http://schemas.openxmlformats.org/officeDocument/2006/relationships/image" Target="../media/image14.svg"/><Relationship Id="rId5" Type="http://schemas.openxmlformats.org/officeDocument/2006/relationships/image" Target="../media/image19.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2F6CDF-F9A4-46EB-8F61-2873BCA3D92C}"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B73B012-FABC-452B-8646-8F37146AD705}">
      <dgm:prSet/>
      <dgm:spPr/>
      <dgm:t>
        <a:bodyPr/>
        <a:lstStyle/>
        <a:p>
          <a:r>
            <a:rPr lang="en-US" dirty="0"/>
            <a:t>Promote a Culture of Safety and Just Culture</a:t>
          </a:r>
        </a:p>
      </dgm:t>
    </dgm:pt>
    <dgm:pt modelId="{A4258863-D294-4FC6-BBFD-B6F4926B6707}" type="parTrans" cxnId="{4635FDF3-3E60-4DCE-95DE-00F585A7653D}">
      <dgm:prSet/>
      <dgm:spPr/>
      <dgm:t>
        <a:bodyPr/>
        <a:lstStyle/>
        <a:p>
          <a:endParaRPr lang="en-US"/>
        </a:p>
      </dgm:t>
    </dgm:pt>
    <dgm:pt modelId="{07AB07C1-85B2-4288-95C7-BE8F561BA30A}" type="sibTrans" cxnId="{4635FDF3-3E60-4DCE-95DE-00F585A7653D}">
      <dgm:prSet/>
      <dgm:spPr/>
      <dgm:t>
        <a:bodyPr/>
        <a:lstStyle/>
        <a:p>
          <a:endParaRPr lang="en-US"/>
        </a:p>
      </dgm:t>
    </dgm:pt>
    <dgm:pt modelId="{D4600716-2B42-4752-874E-7BDD8740947A}">
      <dgm:prSet/>
      <dgm:spPr/>
      <dgm:t>
        <a:bodyPr/>
        <a:lstStyle/>
        <a:p>
          <a:r>
            <a:rPr lang="en-US"/>
            <a:t>Acquire the Traits of High Reliability Organizations</a:t>
          </a:r>
        </a:p>
      </dgm:t>
    </dgm:pt>
    <dgm:pt modelId="{7F49ACAA-78AE-422B-AE94-E15F1D75239C}" type="parTrans" cxnId="{0356FACB-19F5-4E5F-87B4-4AB110A64A7C}">
      <dgm:prSet/>
      <dgm:spPr/>
      <dgm:t>
        <a:bodyPr/>
        <a:lstStyle/>
        <a:p>
          <a:endParaRPr lang="en-US"/>
        </a:p>
      </dgm:t>
    </dgm:pt>
    <dgm:pt modelId="{8A4C33E4-E78B-49BC-8A39-E6FC7F74A318}" type="sibTrans" cxnId="{0356FACB-19F5-4E5F-87B4-4AB110A64A7C}">
      <dgm:prSet/>
      <dgm:spPr/>
      <dgm:t>
        <a:bodyPr/>
        <a:lstStyle/>
        <a:p>
          <a:endParaRPr lang="en-US"/>
        </a:p>
      </dgm:t>
    </dgm:pt>
    <dgm:pt modelId="{A362D14A-38EB-4EAA-8C18-4A817226C7DE}">
      <dgm:prSet/>
      <dgm:spPr/>
      <dgm:t>
        <a:bodyPr/>
        <a:lstStyle/>
        <a:p>
          <a:r>
            <a:rPr lang="en-US"/>
            <a:t>Know the basic key strategies for medication safety</a:t>
          </a:r>
        </a:p>
      </dgm:t>
    </dgm:pt>
    <dgm:pt modelId="{26ED926C-8E68-457F-963A-B4C117239743}" type="parTrans" cxnId="{67DBC4B1-BCD6-47F1-866D-0464880EDFF0}">
      <dgm:prSet/>
      <dgm:spPr/>
      <dgm:t>
        <a:bodyPr/>
        <a:lstStyle/>
        <a:p>
          <a:endParaRPr lang="en-US"/>
        </a:p>
      </dgm:t>
    </dgm:pt>
    <dgm:pt modelId="{E9EE9EA2-6EC1-423F-953B-1F82FD1C7733}" type="sibTrans" cxnId="{67DBC4B1-BCD6-47F1-866D-0464880EDFF0}">
      <dgm:prSet/>
      <dgm:spPr/>
      <dgm:t>
        <a:bodyPr/>
        <a:lstStyle/>
        <a:p>
          <a:endParaRPr lang="en-US"/>
        </a:p>
      </dgm:t>
    </dgm:pt>
    <dgm:pt modelId="{4EB870D7-6CB3-4D2C-A05A-AA81CF8F6EFE}">
      <dgm:prSet/>
      <dgm:spPr/>
      <dgm:t>
        <a:bodyPr/>
        <a:lstStyle/>
        <a:p>
          <a:r>
            <a:rPr lang="en-US" dirty="0"/>
            <a:t>Know high-risk medications and  populations in your practice setting and mitigate the risks</a:t>
          </a:r>
        </a:p>
      </dgm:t>
    </dgm:pt>
    <dgm:pt modelId="{D3080DD9-2DE5-4FF0-988D-A737FDD8596F}" type="parTrans" cxnId="{2D6C88C9-8042-46CE-B8F1-B15764F09DF8}">
      <dgm:prSet/>
      <dgm:spPr/>
      <dgm:t>
        <a:bodyPr/>
        <a:lstStyle/>
        <a:p>
          <a:endParaRPr lang="en-US"/>
        </a:p>
      </dgm:t>
    </dgm:pt>
    <dgm:pt modelId="{2FF106A2-EAC6-417C-93B0-940D783059DC}" type="sibTrans" cxnId="{2D6C88C9-8042-46CE-B8F1-B15764F09DF8}">
      <dgm:prSet/>
      <dgm:spPr/>
      <dgm:t>
        <a:bodyPr/>
        <a:lstStyle/>
        <a:p>
          <a:endParaRPr lang="en-US"/>
        </a:p>
      </dgm:t>
    </dgm:pt>
    <dgm:pt modelId="{807C9668-A973-440B-849C-121211574D7F}" type="pres">
      <dgm:prSet presAssocID="{382F6CDF-F9A4-46EB-8F61-2873BCA3D92C}" presName="root" presStyleCnt="0">
        <dgm:presLayoutVars>
          <dgm:dir/>
          <dgm:resizeHandles val="exact"/>
        </dgm:presLayoutVars>
      </dgm:prSet>
      <dgm:spPr/>
    </dgm:pt>
    <dgm:pt modelId="{5FA62888-DEBF-49DC-A25F-188E380E12B6}" type="pres">
      <dgm:prSet presAssocID="{BB73B012-FABC-452B-8646-8F37146AD705}" presName="compNode" presStyleCnt="0"/>
      <dgm:spPr/>
    </dgm:pt>
    <dgm:pt modelId="{35CB5514-8701-429B-9EE6-36C8919587A0}" type="pres">
      <dgm:prSet presAssocID="{BB73B012-FABC-452B-8646-8F37146AD70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290FB207-676F-4BAD-8213-8FC1F6195D6A}" type="pres">
      <dgm:prSet presAssocID="{BB73B012-FABC-452B-8646-8F37146AD705}" presName="spaceRect" presStyleCnt="0"/>
      <dgm:spPr/>
    </dgm:pt>
    <dgm:pt modelId="{CB4E9D40-5DFB-4536-9042-899C9A0321C7}" type="pres">
      <dgm:prSet presAssocID="{BB73B012-FABC-452B-8646-8F37146AD705}" presName="textRect" presStyleLbl="revTx" presStyleIdx="0" presStyleCnt="4">
        <dgm:presLayoutVars>
          <dgm:chMax val="1"/>
          <dgm:chPref val="1"/>
        </dgm:presLayoutVars>
      </dgm:prSet>
      <dgm:spPr/>
    </dgm:pt>
    <dgm:pt modelId="{456CC949-BFBE-4C4F-A132-08C45626004F}" type="pres">
      <dgm:prSet presAssocID="{07AB07C1-85B2-4288-95C7-BE8F561BA30A}" presName="sibTrans" presStyleCnt="0"/>
      <dgm:spPr/>
    </dgm:pt>
    <dgm:pt modelId="{EA0820E6-0DFE-4658-9440-0DCA94D3C304}" type="pres">
      <dgm:prSet presAssocID="{D4600716-2B42-4752-874E-7BDD8740947A}" presName="compNode" presStyleCnt="0"/>
      <dgm:spPr/>
    </dgm:pt>
    <dgm:pt modelId="{BF5FEFBF-3AFC-4B87-B693-0A839287099E}" type="pres">
      <dgm:prSet presAssocID="{D4600716-2B42-4752-874E-7BDD8740947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4CE20E61-C05F-40B3-AB7E-FF5D78048203}" type="pres">
      <dgm:prSet presAssocID="{D4600716-2B42-4752-874E-7BDD8740947A}" presName="spaceRect" presStyleCnt="0"/>
      <dgm:spPr/>
    </dgm:pt>
    <dgm:pt modelId="{52193A54-97A5-4953-8B6F-89F36E4DAFC0}" type="pres">
      <dgm:prSet presAssocID="{D4600716-2B42-4752-874E-7BDD8740947A}" presName="textRect" presStyleLbl="revTx" presStyleIdx="1" presStyleCnt="4">
        <dgm:presLayoutVars>
          <dgm:chMax val="1"/>
          <dgm:chPref val="1"/>
        </dgm:presLayoutVars>
      </dgm:prSet>
      <dgm:spPr/>
    </dgm:pt>
    <dgm:pt modelId="{2BDEEFEF-D2B3-445E-9E81-17B31FAB55D1}" type="pres">
      <dgm:prSet presAssocID="{8A4C33E4-E78B-49BC-8A39-E6FC7F74A318}" presName="sibTrans" presStyleCnt="0"/>
      <dgm:spPr/>
    </dgm:pt>
    <dgm:pt modelId="{A00B5D70-CF68-4F23-BE22-472A1DA0EC33}" type="pres">
      <dgm:prSet presAssocID="{A362D14A-38EB-4EAA-8C18-4A817226C7DE}" presName="compNode" presStyleCnt="0"/>
      <dgm:spPr/>
    </dgm:pt>
    <dgm:pt modelId="{D00BA24B-A0AF-4A4B-999D-14421E2CC860}" type="pres">
      <dgm:prSet presAssocID="{A362D14A-38EB-4EAA-8C18-4A817226C7D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dicine"/>
        </a:ext>
      </dgm:extLst>
    </dgm:pt>
    <dgm:pt modelId="{3CA3505C-4726-4423-A8E7-439E9499B734}" type="pres">
      <dgm:prSet presAssocID="{A362D14A-38EB-4EAA-8C18-4A817226C7DE}" presName="spaceRect" presStyleCnt="0"/>
      <dgm:spPr/>
    </dgm:pt>
    <dgm:pt modelId="{D0AFA908-5F79-4929-A1A3-7729946B8628}" type="pres">
      <dgm:prSet presAssocID="{A362D14A-38EB-4EAA-8C18-4A817226C7DE}" presName="textRect" presStyleLbl="revTx" presStyleIdx="2" presStyleCnt="4">
        <dgm:presLayoutVars>
          <dgm:chMax val="1"/>
          <dgm:chPref val="1"/>
        </dgm:presLayoutVars>
      </dgm:prSet>
      <dgm:spPr/>
    </dgm:pt>
    <dgm:pt modelId="{EB18B30C-5909-4273-A8B5-EFBAE5ED96ED}" type="pres">
      <dgm:prSet presAssocID="{E9EE9EA2-6EC1-423F-953B-1F82FD1C7733}" presName="sibTrans" presStyleCnt="0"/>
      <dgm:spPr/>
    </dgm:pt>
    <dgm:pt modelId="{8BA39B27-8B7B-41FA-99B3-C2B0A2B75187}" type="pres">
      <dgm:prSet presAssocID="{4EB870D7-6CB3-4D2C-A05A-AA81CF8F6EFE}" presName="compNode" presStyleCnt="0"/>
      <dgm:spPr/>
    </dgm:pt>
    <dgm:pt modelId="{43B3AC9D-65AD-4963-BE8F-486F3B57A528}" type="pres">
      <dgm:prSet presAssocID="{4EB870D7-6CB3-4D2C-A05A-AA81CF8F6EF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arning"/>
        </a:ext>
      </dgm:extLst>
    </dgm:pt>
    <dgm:pt modelId="{9B7614DD-55A4-4F4C-AD5D-14FF0BC06A46}" type="pres">
      <dgm:prSet presAssocID="{4EB870D7-6CB3-4D2C-A05A-AA81CF8F6EFE}" presName="spaceRect" presStyleCnt="0"/>
      <dgm:spPr/>
    </dgm:pt>
    <dgm:pt modelId="{DC0172C3-A2F3-43CB-908B-F5D473BB99A1}" type="pres">
      <dgm:prSet presAssocID="{4EB870D7-6CB3-4D2C-A05A-AA81CF8F6EFE}" presName="textRect" presStyleLbl="revTx" presStyleIdx="3" presStyleCnt="4">
        <dgm:presLayoutVars>
          <dgm:chMax val="1"/>
          <dgm:chPref val="1"/>
        </dgm:presLayoutVars>
      </dgm:prSet>
      <dgm:spPr/>
    </dgm:pt>
  </dgm:ptLst>
  <dgm:cxnLst>
    <dgm:cxn modelId="{5491A63E-5236-4459-AEEA-7BB6C9C17061}" type="presOf" srcId="{BB73B012-FABC-452B-8646-8F37146AD705}" destId="{CB4E9D40-5DFB-4536-9042-899C9A0321C7}" srcOrd="0" destOrd="0" presId="urn:microsoft.com/office/officeart/2018/2/layout/IconLabelList"/>
    <dgm:cxn modelId="{44977C69-8F14-42D7-9714-BE44AECBCCF0}" type="presOf" srcId="{382F6CDF-F9A4-46EB-8F61-2873BCA3D92C}" destId="{807C9668-A973-440B-849C-121211574D7F}" srcOrd="0" destOrd="0" presId="urn:microsoft.com/office/officeart/2018/2/layout/IconLabelList"/>
    <dgm:cxn modelId="{67DBC4B1-BCD6-47F1-866D-0464880EDFF0}" srcId="{382F6CDF-F9A4-46EB-8F61-2873BCA3D92C}" destId="{A362D14A-38EB-4EAA-8C18-4A817226C7DE}" srcOrd="2" destOrd="0" parTransId="{26ED926C-8E68-457F-963A-B4C117239743}" sibTransId="{E9EE9EA2-6EC1-423F-953B-1F82FD1C7733}"/>
    <dgm:cxn modelId="{2D6C88C9-8042-46CE-B8F1-B15764F09DF8}" srcId="{382F6CDF-F9A4-46EB-8F61-2873BCA3D92C}" destId="{4EB870D7-6CB3-4D2C-A05A-AA81CF8F6EFE}" srcOrd="3" destOrd="0" parTransId="{D3080DD9-2DE5-4FF0-988D-A737FDD8596F}" sibTransId="{2FF106A2-EAC6-417C-93B0-940D783059DC}"/>
    <dgm:cxn modelId="{0356FACB-19F5-4E5F-87B4-4AB110A64A7C}" srcId="{382F6CDF-F9A4-46EB-8F61-2873BCA3D92C}" destId="{D4600716-2B42-4752-874E-7BDD8740947A}" srcOrd="1" destOrd="0" parTransId="{7F49ACAA-78AE-422B-AE94-E15F1D75239C}" sibTransId="{8A4C33E4-E78B-49BC-8A39-E6FC7F74A318}"/>
    <dgm:cxn modelId="{5B8147E0-772A-46B3-9D59-5760AC6BE681}" type="presOf" srcId="{D4600716-2B42-4752-874E-7BDD8740947A}" destId="{52193A54-97A5-4953-8B6F-89F36E4DAFC0}" srcOrd="0" destOrd="0" presId="urn:microsoft.com/office/officeart/2018/2/layout/IconLabelList"/>
    <dgm:cxn modelId="{90878EE8-79B4-4392-BA96-5AFAB16EB041}" type="presOf" srcId="{A362D14A-38EB-4EAA-8C18-4A817226C7DE}" destId="{D0AFA908-5F79-4929-A1A3-7729946B8628}" srcOrd="0" destOrd="0" presId="urn:microsoft.com/office/officeart/2018/2/layout/IconLabelList"/>
    <dgm:cxn modelId="{E09B3EEB-B735-4D55-97F2-90651CCF0A7C}" type="presOf" srcId="{4EB870D7-6CB3-4D2C-A05A-AA81CF8F6EFE}" destId="{DC0172C3-A2F3-43CB-908B-F5D473BB99A1}" srcOrd="0" destOrd="0" presId="urn:microsoft.com/office/officeart/2018/2/layout/IconLabelList"/>
    <dgm:cxn modelId="{4635FDF3-3E60-4DCE-95DE-00F585A7653D}" srcId="{382F6CDF-F9A4-46EB-8F61-2873BCA3D92C}" destId="{BB73B012-FABC-452B-8646-8F37146AD705}" srcOrd="0" destOrd="0" parTransId="{A4258863-D294-4FC6-BBFD-B6F4926B6707}" sibTransId="{07AB07C1-85B2-4288-95C7-BE8F561BA30A}"/>
    <dgm:cxn modelId="{38FAFC95-1FEF-4041-92F3-7852FAD6FE48}" type="presParOf" srcId="{807C9668-A973-440B-849C-121211574D7F}" destId="{5FA62888-DEBF-49DC-A25F-188E380E12B6}" srcOrd="0" destOrd="0" presId="urn:microsoft.com/office/officeart/2018/2/layout/IconLabelList"/>
    <dgm:cxn modelId="{6809169C-B1AE-4E70-A364-7C65451D824B}" type="presParOf" srcId="{5FA62888-DEBF-49DC-A25F-188E380E12B6}" destId="{35CB5514-8701-429B-9EE6-36C8919587A0}" srcOrd="0" destOrd="0" presId="urn:microsoft.com/office/officeart/2018/2/layout/IconLabelList"/>
    <dgm:cxn modelId="{B89FA133-FE1C-4070-BE0B-2B998AE35D70}" type="presParOf" srcId="{5FA62888-DEBF-49DC-A25F-188E380E12B6}" destId="{290FB207-676F-4BAD-8213-8FC1F6195D6A}" srcOrd="1" destOrd="0" presId="urn:microsoft.com/office/officeart/2018/2/layout/IconLabelList"/>
    <dgm:cxn modelId="{83B46D0A-A648-467A-8EC4-BD606586A1AD}" type="presParOf" srcId="{5FA62888-DEBF-49DC-A25F-188E380E12B6}" destId="{CB4E9D40-5DFB-4536-9042-899C9A0321C7}" srcOrd="2" destOrd="0" presId="urn:microsoft.com/office/officeart/2018/2/layout/IconLabelList"/>
    <dgm:cxn modelId="{F2646620-292D-4AB8-B222-EF59AE24E2B7}" type="presParOf" srcId="{807C9668-A973-440B-849C-121211574D7F}" destId="{456CC949-BFBE-4C4F-A132-08C45626004F}" srcOrd="1" destOrd="0" presId="urn:microsoft.com/office/officeart/2018/2/layout/IconLabelList"/>
    <dgm:cxn modelId="{201CFBAD-818F-45AA-B521-D828EC19A190}" type="presParOf" srcId="{807C9668-A973-440B-849C-121211574D7F}" destId="{EA0820E6-0DFE-4658-9440-0DCA94D3C304}" srcOrd="2" destOrd="0" presId="urn:microsoft.com/office/officeart/2018/2/layout/IconLabelList"/>
    <dgm:cxn modelId="{E5EE3295-99AE-459E-B4CB-4F1018AF7A55}" type="presParOf" srcId="{EA0820E6-0DFE-4658-9440-0DCA94D3C304}" destId="{BF5FEFBF-3AFC-4B87-B693-0A839287099E}" srcOrd="0" destOrd="0" presId="urn:microsoft.com/office/officeart/2018/2/layout/IconLabelList"/>
    <dgm:cxn modelId="{75B7F0E8-D134-4E30-BF6A-4EDB19FEBE6F}" type="presParOf" srcId="{EA0820E6-0DFE-4658-9440-0DCA94D3C304}" destId="{4CE20E61-C05F-40B3-AB7E-FF5D78048203}" srcOrd="1" destOrd="0" presId="urn:microsoft.com/office/officeart/2018/2/layout/IconLabelList"/>
    <dgm:cxn modelId="{966C67E9-0C9B-45CC-ADE5-74F764761BA9}" type="presParOf" srcId="{EA0820E6-0DFE-4658-9440-0DCA94D3C304}" destId="{52193A54-97A5-4953-8B6F-89F36E4DAFC0}" srcOrd="2" destOrd="0" presId="urn:microsoft.com/office/officeart/2018/2/layout/IconLabelList"/>
    <dgm:cxn modelId="{23C874EF-AC7C-4432-8643-18571076FF72}" type="presParOf" srcId="{807C9668-A973-440B-849C-121211574D7F}" destId="{2BDEEFEF-D2B3-445E-9E81-17B31FAB55D1}" srcOrd="3" destOrd="0" presId="urn:microsoft.com/office/officeart/2018/2/layout/IconLabelList"/>
    <dgm:cxn modelId="{4635D0F0-00B3-4326-A771-278852536756}" type="presParOf" srcId="{807C9668-A973-440B-849C-121211574D7F}" destId="{A00B5D70-CF68-4F23-BE22-472A1DA0EC33}" srcOrd="4" destOrd="0" presId="urn:microsoft.com/office/officeart/2018/2/layout/IconLabelList"/>
    <dgm:cxn modelId="{6255AB4E-43C6-473A-BA52-5EE698215606}" type="presParOf" srcId="{A00B5D70-CF68-4F23-BE22-472A1DA0EC33}" destId="{D00BA24B-A0AF-4A4B-999D-14421E2CC860}" srcOrd="0" destOrd="0" presId="urn:microsoft.com/office/officeart/2018/2/layout/IconLabelList"/>
    <dgm:cxn modelId="{275F369D-9F7B-4221-B580-00E59B9ADF08}" type="presParOf" srcId="{A00B5D70-CF68-4F23-BE22-472A1DA0EC33}" destId="{3CA3505C-4726-4423-A8E7-439E9499B734}" srcOrd="1" destOrd="0" presId="urn:microsoft.com/office/officeart/2018/2/layout/IconLabelList"/>
    <dgm:cxn modelId="{79672C50-974B-439D-AD54-EFB170D827BE}" type="presParOf" srcId="{A00B5D70-CF68-4F23-BE22-472A1DA0EC33}" destId="{D0AFA908-5F79-4929-A1A3-7729946B8628}" srcOrd="2" destOrd="0" presId="urn:microsoft.com/office/officeart/2018/2/layout/IconLabelList"/>
    <dgm:cxn modelId="{B31D17D1-AB16-437E-9555-435418C38539}" type="presParOf" srcId="{807C9668-A973-440B-849C-121211574D7F}" destId="{EB18B30C-5909-4273-A8B5-EFBAE5ED96ED}" srcOrd="5" destOrd="0" presId="urn:microsoft.com/office/officeart/2018/2/layout/IconLabelList"/>
    <dgm:cxn modelId="{6F571A02-CA09-4E3D-A542-36735EEBF4EB}" type="presParOf" srcId="{807C9668-A973-440B-849C-121211574D7F}" destId="{8BA39B27-8B7B-41FA-99B3-C2B0A2B75187}" srcOrd="6" destOrd="0" presId="urn:microsoft.com/office/officeart/2018/2/layout/IconLabelList"/>
    <dgm:cxn modelId="{BEF8FACB-1D01-48B0-B533-8E47DCD9063A}" type="presParOf" srcId="{8BA39B27-8B7B-41FA-99B3-C2B0A2B75187}" destId="{43B3AC9D-65AD-4963-BE8F-486F3B57A528}" srcOrd="0" destOrd="0" presId="urn:microsoft.com/office/officeart/2018/2/layout/IconLabelList"/>
    <dgm:cxn modelId="{44A5E3CB-80D2-403B-ADA1-9A6FE3654C4F}" type="presParOf" srcId="{8BA39B27-8B7B-41FA-99B3-C2B0A2B75187}" destId="{9B7614DD-55A4-4F4C-AD5D-14FF0BC06A46}" srcOrd="1" destOrd="0" presId="urn:microsoft.com/office/officeart/2018/2/layout/IconLabelList"/>
    <dgm:cxn modelId="{32F058D8-C210-44DE-893F-B4B2D36AA766}" type="presParOf" srcId="{8BA39B27-8B7B-41FA-99B3-C2B0A2B75187}" destId="{DC0172C3-A2F3-43CB-908B-F5D473BB99A1}"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CB5514-8701-429B-9EE6-36C8919587A0}">
      <dsp:nvSpPr>
        <dsp:cNvPr id="0" name=""/>
        <dsp:cNvSpPr/>
      </dsp:nvSpPr>
      <dsp:spPr>
        <a:xfrm>
          <a:off x="1076213" y="326402"/>
          <a:ext cx="1207710" cy="12077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B4E9D40-5DFB-4536-9042-899C9A0321C7}">
      <dsp:nvSpPr>
        <dsp:cNvPr id="0" name=""/>
        <dsp:cNvSpPr/>
      </dsp:nvSpPr>
      <dsp:spPr>
        <a:xfrm>
          <a:off x="338168" y="1887237"/>
          <a:ext cx="26838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dirty="0"/>
            <a:t>Promote a Culture of Safety and Just Culture</a:t>
          </a:r>
        </a:p>
      </dsp:txBody>
      <dsp:txXfrm>
        <a:off x="338168" y="1887237"/>
        <a:ext cx="2683800" cy="720000"/>
      </dsp:txXfrm>
    </dsp:sp>
    <dsp:sp modelId="{BF5FEFBF-3AFC-4B87-B693-0A839287099E}">
      <dsp:nvSpPr>
        <dsp:cNvPr id="0" name=""/>
        <dsp:cNvSpPr/>
      </dsp:nvSpPr>
      <dsp:spPr>
        <a:xfrm>
          <a:off x="4229679" y="326402"/>
          <a:ext cx="1207710" cy="12077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2193A54-97A5-4953-8B6F-89F36E4DAFC0}">
      <dsp:nvSpPr>
        <dsp:cNvPr id="0" name=""/>
        <dsp:cNvSpPr/>
      </dsp:nvSpPr>
      <dsp:spPr>
        <a:xfrm>
          <a:off x="3491634" y="1887237"/>
          <a:ext cx="26838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a:t>Acquire the Traits of High Reliability Organizations</a:t>
          </a:r>
        </a:p>
      </dsp:txBody>
      <dsp:txXfrm>
        <a:off x="3491634" y="1887237"/>
        <a:ext cx="2683800" cy="720000"/>
      </dsp:txXfrm>
    </dsp:sp>
    <dsp:sp modelId="{D00BA24B-A0AF-4A4B-999D-14421E2CC860}">
      <dsp:nvSpPr>
        <dsp:cNvPr id="0" name=""/>
        <dsp:cNvSpPr/>
      </dsp:nvSpPr>
      <dsp:spPr>
        <a:xfrm>
          <a:off x="1076213" y="3278188"/>
          <a:ext cx="1207710" cy="12077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AFA908-5F79-4929-A1A3-7729946B8628}">
      <dsp:nvSpPr>
        <dsp:cNvPr id="0" name=""/>
        <dsp:cNvSpPr/>
      </dsp:nvSpPr>
      <dsp:spPr>
        <a:xfrm>
          <a:off x="338168" y="4839023"/>
          <a:ext cx="26838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a:t>Know the basic key strategies for medication safety</a:t>
          </a:r>
        </a:p>
      </dsp:txBody>
      <dsp:txXfrm>
        <a:off x="338168" y="4839023"/>
        <a:ext cx="2683800" cy="720000"/>
      </dsp:txXfrm>
    </dsp:sp>
    <dsp:sp modelId="{43B3AC9D-65AD-4963-BE8F-486F3B57A528}">
      <dsp:nvSpPr>
        <dsp:cNvPr id="0" name=""/>
        <dsp:cNvSpPr/>
      </dsp:nvSpPr>
      <dsp:spPr>
        <a:xfrm>
          <a:off x="4229679" y="3278188"/>
          <a:ext cx="1207710" cy="120771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0172C3-A2F3-43CB-908B-F5D473BB99A1}">
      <dsp:nvSpPr>
        <dsp:cNvPr id="0" name=""/>
        <dsp:cNvSpPr/>
      </dsp:nvSpPr>
      <dsp:spPr>
        <a:xfrm>
          <a:off x="3491634" y="4839023"/>
          <a:ext cx="26838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dirty="0"/>
            <a:t>Know high-risk medications and  populations in your practice setting and mitigate the risks</a:t>
          </a:r>
        </a:p>
      </dsp:txBody>
      <dsp:txXfrm>
        <a:off x="3491634" y="4839023"/>
        <a:ext cx="26838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2621791-CB0C-4846-9F1C-432F6E8E7045}" type="datetimeFigureOut">
              <a:rPr lang="en-US" smtClean="0"/>
              <a:t>8/25/2020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DA28683-7E2D-4F47-AAD1-C313CD596CA3}" type="slidenum">
              <a:rPr lang="en-US" smtClean="0"/>
              <a:t>‹#›</a:t>
            </a:fld>
            <a:endParaRPr lang="en-US"/>
          </a:p>
        </p:txBody>
      </p:sp>
    </p:spTree>
    <p:extLst>
      <p:ext uri="{BB962C8B-B14F-4D97-AF65-F5344CB8AC3E}">
        <p14:creationId xmlns:p14="http://schemas.microsoft.com/office/powerpoint/2010/main" val="2089318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psnet.ahrq.gov/primers/primer/31/high-reliability"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psnet.ahrq.gov/primers/primer/31/high-reliability"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psnet.ahrq.gov/primer/medication-errors-and-adverse-drug-events"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cdc.gov/drugoverdose/data/index.html"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https://www.cdc.gov/mmwr/volumes/65/rr/rr6501e1.htm"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archinte.jamanetwork.com/article.aspx?articleid=1835360"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jamanetwork.com/journals/jama/fullarticle/2585977" TargetMode="External"/><Relationship Id="rId2" Type="http://schemas.openxmlformats.org/officeDocument/2006/relationships/slide" Target="../slides/slide46.xml"/><Relationship Id="rId1" Type="http://schemas.openxmlformats.org/officeDocument/2006/relationships/notesMaster" Target="../notesMasters/notesMaster1.xml"/><Relationship Id="rId4" Type="http://schemas.openxmlformats.org/officeDocument/2006/relationships/hyperlink" Target="https://link.springer.com/article/10.1007/s11606-019-05391-y"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ncbi.nlm.nih.gov/pubmed/27893129" TargetMode="External"/><Relationship Id="rId7" Type="http://schemas.openxmlformats.org/officeDocument/2006/relationships/hyperlink" Target="https://www.cdc.gov/antibiotic-use/index.html" TargetMode="External"/><Relationship Id="rId2" Type="http://schemas.openxmlformats.org/officeDocument/2006/relationships/slide" Target="../slides/slide47.xml"/><Relationship Id="rId1" Type="http://schemas.openxmlformats.org/officeDocument/2006/relationships/notesMaster" Target="../notesMasters/notesMaster1.xml"/><Relationship Id="rId6" Type="http://schemas.openxmlformats.org/officeDocument/2006/relationships/hyperlink" Target="https://www.cdc.gov/medicationsafety/adverse-drug-events-specific-medicines.html#anchor_1522863434701" TargetMode="External"/><Relationship Id="rId5" Type="http://schemas.openxmlformats.org/officeDocument/2006/relationships/hyperlink" Target="https://www.cdc.gov/medicationsafety/adverse-drug-events-specific-medicines.html#anchor_1522865223476" TargetMode="External"/><Relationship Id="rId4" Type="http://schemas.openxmlformats.org/officeDocument/2006/relationships/hyperlink" Target="http://www.ncbi.nlm.nih.gov/pubmed/18694344"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health.gov/our-work/health-care-quality/adverse-drug-events"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cdc.gov/medicationsafety/basics.html"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dc.gov/medicationsafety/basics.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ismp-canada.org/download/safetyBulletins/2017/ISMPCSB2017-05-Tryptophan.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(ISMP Canada, 2007). </a:t>
            </a:r>
          </a:p>
        </p:txBody>
      </p:sp>
      <p:sp>
        <p:nvSpPr>
          <p:cNvPr id="4" name="Slide Number Placeholder 3"/>
          <p:cNvSpPr>
            <a:spLocks noGrp="1"/>
          </p:cNvSpPr>
          <p:nvPr>
            <p:ph type="sldNum" sz="quarter" idx="5"/>
          </p:nvPr>
        </p:nvSpPr>
        <p:spPr/>
        <p:txBody>
          <a:bodyPr/>
          <a:lstStyle/>
          <a:p>
            <a:fld id="{0DA28683-7E2D-4F47-AAD1-C313CD596CA3}" type="slidenum">
              <a:rPr lang="en-US" smtClean="0"/>
              <a:t>4</a:t>
            </a:fld>
            <a:endParaRPr lang="en-US"/>
          </a:p>
        </p:txBody>
      </p:sp>
    </p:spTree>
    <p:extLst>
      <p:ext uri="{BB962C8B-B14F-4D97-AF65-F5344CB8AC3E}">
        <p14:creationId xmlns:p14="http://schemas.microsoft.com/office/powerpoint/2010/main" val="2916382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Describe culture of safety and the reason it is necessary for a successful medication safety program.</a:t>
            </a:r>
          </a:p>
          <a:p>
            <a:endParaRPr lang="en-US" dirty="0"/>
          </a:p>
        </p:txBody>
      </p:sp>
      <p:sp>
        <p:nvSpPr>
          <p:cNvPr id="4" name="Slide Number Placeholder 3"/>
          <p:cNvSpPr>
            <a:spLocks noGrp="1"/>
          </p:cNvSpPr>
          <p:nvPr>
            <p:ph type="sldNum" sz="quarter" idx="5"/>
          </p:nvPr>
        </p:nvSpPr>
        <p:spPr/>
        <p:txBody>
          <a:bodyPr/>
          <a:lstStyle/>
          <a:p>
            <a:fld id="{0DA28683-7E2D-4F47-AAD1-C313CD596CA3}" type="slidenum">
              <a:rPr lang="en-US" smtClean="0"/>
              <a:t>15</a:t>
            </a:fld>
            <a:endParaRPr lang="en-US"/>
          </a:p>
        </p:txBody>
      </p:sp>
    </p:spTree>
    <p:extLst>
      <p:ext uri="{BB962C8B-B14F-4D97-AF65-F5344CB8AC3E}">
        <p14:creationId xmlns:p14="http://schemas.microsoft.com/office/powerpoint/2010/main" val="1315908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Conversations that start with “how” vs “who” tend to be better received and more productive</a:t>
            </a:r>
          </a:p>
        </p:txBody>
      </p:sp>
      <p:sp>
        <p:nvSpPr>
          <p:cNvPr id="4" name="Slide Number Placeholder 3"/>
          <p:cNvSpPr>
            <a:spLocks noGrp="1"/>
          </p:cNvSpPr>
          <p:nvPr>
            <p:ph type="sldNum" sz="quarter" idx="5"/>
          </p:nvPr>
        </p:nvSpPr>
        <p:spPr/>
        <p:txBody>
          <a:bodyPr/>
          <a:lstStyle/>
          <a:p>
            <a:fld id="{0DA28683-7E2D-4F47-AAD1-C313CD596CA3}" type="slidenum">
              <a:rPr lang="en-US" smtClean="0"/>
              <a:t>16</a:t>
            </a:fld>
            <a:endParaRPr lang="en-US"/>
          </a:p>
        </p:txBody>
      </p:sp>
    </p:spTree>
    <p:extLst>
      <p:ext uri="{BB962C8B-B14F-4D97-AF65-F5344CB8AC3E}">
        <p14:creationId xmlns:p14="http://schemas.microsoft.com/office/powerpoint/2010/main" val="277768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solidFill>
                  <a:schemeClr val="bg1">
                    <a:lumMod val="65000"/>
                  </a:schemeClr>
                </a:solidFill>
              </a:rPr>
              <a:t>Chassin</a:t>
            </a:r>
            <a:r>
              <a:rPr lang="en-US" dirty="0">
                <a:solidFill>
                  <a:schemeClr val="bg1">
                    <a:lumMod val="65000"/>
                  </a:schemeClr>
                </a:solidFill>
              </a:rPr>
              <a:t> MR, Loeb JM.  High-Reliability Health Care:  Getting There from Here. The Milbank Quarterly, Vol. 91, No.3, 2013 (pp.459-490)</a:t>
            </a:r>
          </a:p>
          <a:p>
            <a:endParaRPr lang="en-US" sz="700" dirty="0"/>
          </a:p>
          <a:p>
            <a:r>
              <a:rPr lang="en-US" dirty="0"/>
              <a:t>AHRQ Patient Safety Network. </a:t>
            </a:r>
            <a:r>
              <a:rPr lang="en-US" i="1" dirty="0"/>
              <a:t>High Reliability</a:t>
            </a:r>
            <a:r>
              <a:rPr lang="en-US" dirty="0"/>
              <a:t>.  </a:t>
            </a:r>
            <a:r>
              <a:rPr lang="en-US" dirty="0">
                <a:hlinkClick r:id="rId3"/>
              </a:rPr>
              <a:t>https://psnet.ahrq.gov/primers/primer/31/high-reliability</a:t>
            </a:r>
            <a:r>
              <a:rPr lang="en-US" dirty="0"/>
              <a:t>.  Last updated November 2017.</a:t>
            </a:r>
          </a:p>
          <a:p>
            <a:endParaRPr lang="en-US" sz="800" dirty="0">
              <a:solidFill>
                <a:schemeClr val="bg1">
                  <a:lumMod val="65000"/>
                </a:schemeClr>
              </a:solidFill>
            </a:endParaRPr>
          </a:p>
          <a:p>
            <a:r>
              <a:rPr lang="en-US" dirty="0">
                <a:solidFill>
                  <a:schemeClr val="bg1">
                    <a:lumMod val="65000"/>
                  </a:schemeClr>
                </a:solidFill>
              </a:rPr>
              <a:t>Weick KE, Sutcliffe KM.  </a:t>
            </a:r>
            <a:r>
              <a:rPr lang="en-US" i="1" dirty="0">
                <a:solidFill>
                  <a:schemeClr val="bg1">
                    <a:lumMod val="65000"/>
                  </a:schemeClr>
                </a:solidFill>
              </a:rPr>
              <a:t>Managing the Unexpected. </a:t>
            </a:r>
            <a:r>
              <a:rPr lang="en-US" dirty="0">
                <a:solidFill>
                  <a:schemeClr val="bg1">
                    <a:lumMod val="65000"/>
                  </a:schemeClr>
                </a:solidFill>
              </a:rPr>
              <a:t>2</a:t>
            </a:r>
            <a:r>
              <a:rPr lang="en-US" baseline="30000" dirty="0">
                <a:solidFill>
                  <a:schemeClr val="bg1">
                    <a:lumMod val="65000"/>
                  </a:schemeClr>
                </a:solidFill>
              </a:rPr>
              <a:t>nd</a:t>
            </a:r>
            <a:r>
              <a:rPr lang="en-US" dirty="0">
                <a:solidFill>
                  <a:schemeClr val="bg1">
                    <a:lumMod val="65000"/>
                  </a:schemeClr>
                </a:solidFill>
              </a:rPr>
              <a:t> ed. San Francisco:  Jossey-Bass.</a:t>
            </a:r>
          </a:p>
          <a:p>
            <a:endParaRPr lang="en-US" dirty="0"/>
          </a:p>
        </p:txBody>
      </p:sp>
      <p:sp>
        <p:nvSpPr>
          <p:cNvPr id="4" name="Slide Number Placeholder 3"/>
          <p:cNvSpPr>
            <a:spLocks noGrp="1"/>
          </p:cNvSpPr>
          <p:nvPr>
            <p:ph type="sldNum" sz="quarter" idx="5"/>
          </p:nvPr>
        </p:nvSpPr>
        <p:spPr/>
        <p:txBody>
          <a:bodyPr/>
          <a:lstStyle/>
          <a:p>
            <a:fld id="{0DA28683-7E2D-4F47-AAD1-C313CD596CA3}" type="slidenum">
              <a:rPr lang="en-US" smtClean="0"/>
              <a:t>23</a:t>
            </a:fld>
            <a:endParaRPr lang="en-US"/>
          </a:p>
        </p:txBody>
      </p:sp>
    </p:spTree>
    <p:extLst>
      <p:ext uri="{BB962C8B-B14F-4D97-AF65-F5344CB8AC3E}">
        <p14:creationId xmlns:p14="http://schemas.microsoft.com/office/powerpoint/2010/main" val="569829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30000" dirty="0"/>
              <a:t>*</a:t>
            </a:r>
            <a:r>
              <a:rPr lang="en-US" dirty="0"/>
              <a:t>AHRQ Patient Safety Network. </a:t>
            </a:r>
            <a:r>
              <a:rPr lang="en-US" i="1" dirty="0"/>
              <a:t>High Reliability</a:t>
            </a:r>
            <a:r>
              <a:rPr lang="en-US" dirty="0"/>
              <a:t>.  </a:t>
            </a:r>
            <a:r>
              <a:rPr lang="en-US" dirty="0">
                <a:hlinkClick r:id="rId3"/>
              </a:rPr>
              <a:t>https://psnet.ahrq.gov/primers/primer/31/high-reliability</a:t>
            </a:r>
            <a:r>
              <a:rPr lang="en-US" dirty="0"/>
              <a:t>.  Last updated November 2017.</a:t>
            </a:r>
          </a:p>
          <a:p>
            <a:r>
              <a:rPr lang="en-US" baseline="30000" dirty="0"/>
              <a:t>**</a:t>
            </a:r>
            <a:r>
              <a:rPr lang="en-US" dirty="0"/>
              <a:t>Weick KE, Sutcliffe KM.  </a:t>
            </a:r>
            <a:r>
              <a:rPr lang="en-US" i="1" dirty="0"/>
              <a:t>Managing the Unexpected. </a:t>
            </a:r>
            <a:r>
              <a:rPr lang="en-US" dirty="0"/>
              <a:t>2</a:t>
            </a:r>
            <a:r>
              <a:rPr lang="en-US" baseline="30000" dirty="0"/>
              <a:t>nd</a:t>
            </a:r>
            <a:r>
              <a:rPr lang="en-US" dirty="0"/>
              <a:t> ed. San Francisco:  Jossey-Bass.</a:t>
            </a:r>
          </a:p>
          <a:p>
            <a:endParaRPr lang="en-US" dirty="0"/>
          </a:p>
        </p:txBody>
      </p:sp>
      <p:sp>
        <p:nvSpPr>
          <p:cNvPr id="4" name="Slide Number Placeholder 3"/>
          <p:cNvSpPr>
            <a:spLocks noGrp="1"/>
          </p:cNvSpPr>
          <p:nvPr>
            <p:ph type="sldNum" sz="quarter" idx="5"/>
          </p:nvPr>
        </p:nvSpPr>
        <p:spPr/>
        <p:txBody>
          <a:bodyPr/>
          <a:lstStyle/>
          <a:p>
            <a:fld id="{0DA28683-7E2D-4F47-AAD1-C313CD596CA3}" type="slidenum">
              <a:rPr lang="en-US" smtClean="0"/>
              <a:t>24</a:t>
            </a:fld>
            <a:endParaRPr lang="en-US"/>
          </a:p>
        </p:txBody>
      </p:sp>
    </p:spTree>
    <p:extLst>
      <p:ext uri="{BB962C8B-B14F-4D97-AF65-F5344CB8AC3E}">
        <p14:creationId xmlns:p14="http://schemas.microsoft.com/office/powerpoint/2010/main" val="1791382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Medication Safety in High-Risk Situations. Geneva: World Health Organization; 2019 (WHO/UHC/SDS/2019.10). </a:t>
            </a:r>
            <a:r>
              <a:rPr lang="en-US" dirty="0" err="1"/>
              <a:t>Licence</a:t>
            </a:r>
            <a:r>
              <a:rPr lang="en-US" dirty="0"/>
              <a:t>: CC BY-NC-SA 3.0 IGO.</a:t>
            </a:r>
          </a:p>
          <a:p>
            <a:endParaRPr lang="en-US" dirty="0"/>
          </a:p>
        </p:txBody>
      </p:sp>
      <p:sp>
        <p:nvSpPr>
          <p:cNvPr id="4" name="Slide Number Placeholder 3"/>
          <p:cNvSpPr>
            <a:spLocks noGrp="1"/>
          </p:cNvSpPr>
          <p:nvPr>
            <p:ph type="sldNum" sz="quarter" idx="5"/>
          </p:nvPr>
        </p:nvSpPr>
        <p:spPr/>
        <p:txBody>
          <a:bodyPr/>
          <a:lstStyle/>
          <a:p>
            <a:fld id="{0DA28683-7E2D-4F47-AAD1-C313CD596CA3}" type="slidenum">
              <a:rPr lang="en-US" smtClean="0"/>
              <a:t>31</a:t>
            </a:fld>
            <a:endParaRPr lang="en-US"/>
          </a:p>
        </p:txBody>
      </p:sp>
    </p:spTree>
    <p:extLst>
      <p:ext uri="{BB962C8B-B14F-4D97-AF65-F5344CB8AC3E}">
        <p14:creationId xmlns:p14="http://schemas.microsoft.com/office/powerpoint/2010/main" val="3497502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Describe the medication management process and be able to identify opportunities to improve medication safety in this process.</a:t>
            </a:r>
          </a:p>
          <a:p>
            <a:pPr defTabSz="931774">
              <a:defRPr/>
            </a:pPr>
            <a:r>
              <a:rPr lang="en-US" dirty="0"/>
              <a:t>Describe the medication management process and the role of medication safety in this process.</a:t>
            </a:r>
          </a:p>
          <a:p>
            <a:pPr defTabSz="931774">
              <a:defRPr/>
            </a:pPr>
            <a:endParaRPr lang="en-US" dirty="0"/>
          </a:p>
          <a:p>
            <a:endParaRPr lang="en-US" dirty="0"/>
          </a:p>
        </p:txBody>
      </p:sp>
      <p:sp>
        <p:nvSpPr>
          <p:cNvPr id="4" name="Slide Number Placeholder 3"/>
          <p:cNvSpPr>
            <a:spLocks noGrp="1"/>
          </p:cNvSpPr>
          <p:nvPr>
            <p:ph type="sldNum" sz="quarter" idx="5"/>
          </p:nvPr>
        </p:nvSpPr>
        <p:spPr/>
        <p:txBody>
          <a:bodyPr/>
          <a:lstStyle/>
          <a:p>
            <a:fld id="{0DA28683-7E2D-4F47-AAD1-C313CD596CA3}" type="slidenum">
              <a:rPr lang="en-US" smtClean="0"/>
              <a:t>32</a:t>
            </a:fld>
            <a:endParaRPr lang="en-US"/>
          </a:p>
        </p:txBody>
      </p:sp>
    </p:spTree>
    <p:extLst>
      <p:ext uri="{BB962C8B-B14F-4D97-AF65-F5344CB8AC3E}">
        <p14:creationId xmlns:p14="http://schemas.microsoft.com/office/powerpoint/2010/main" val="37017745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Interventions to reduce pediatric medication errors:  a systematic review 2014</a:t>
            </a:r>
          </a:p>
        </p:txBody>
      </p:sp>
      <p:sp>
        <p:nvSpPr>
          <p:cNvPr id="4" name="Slide Number Placeholder 3"/>
          <p:cNvSpPr>
            <a:spLocks noGrp="1"/>
          </p:cNvSpPr>
          <p:nvPr>
            <p:ph type="sldNum" sz="quarter" idx="5"/>
          </p:nvPr>
        </p:nvSpPr>
        <p:spPr/>
        <p:txBody>
          <a:bodyPr/>
          <a:lstStyle/>
          <a:p>
            <a:fld id="{0DA28683-7E2D-4F47-AAD1-C313CD596CA3}" type="slidenum">
              <a:rPr lang="en-US" smtClean="0"/>
              <a:t>40</a:t>
            </a:fld>
            <a:endParaRPr lang="en-US"/>
          </a:p>
        </p:txBody>
      </p:sp>
    </p:spTree>
    <p:extLst>
      <p:ext uri="{BB962C8B-B14F-4D97-AF65-F5344CB8AC3E}">
        <p14:creationId xmlns:p14="http://schemas.microsoft.com/office/powerpoint/2010/main" val="3661678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https://psnet.ahrq.gov/primer/medication-errors-and-adverse-drug-events</a:t>
            </a:r>
            <a:endParaRPr lang="en-US" dirty="0"/>
          </a:p>
        </p:txBody>
      </p:sp>
      <p:sp>
        <p:nvSpPr>
          <p:cNvPr id="4" name="Slide Number Placeholder 3"/>
          <p:cNvSpPr>
            <a:spLocks noGrp="1"/>
          </p:cNvSpPr>
          <p:nvPr>
            <p:ph type="sldNum" sz="quarter" idx="5"/>
          </p:nvPr>
        </p:nvSpPr>
        <p:spPr/>
        <p:txBody>
          <a:bodyPr/>
          <a:lstStyle/>
          <a:p>
            <a:fld id="{0DA28683-7E2D-4F47-AAD1-C313CD596CA3}" type="slidenum">
              <a:rPr lang="en-US" smtClean="0"/>
              <a:t>41</a:t>
            </a:fld>
            <a:endParaRPr lang="en-US"/>
          </a:p>
        </p:txBody>
      </p:sp>
    </p:spTree>
    <p:extLst>
      <p:ext uri="{BB962C8B-B14F-4D97-AF65-F5344CB8AC3E}">
        <p14:creationId xmlns:p14="http://schemas.microsoft.com/office/powerpoint/2010/main" val="1534315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Medication Safety in High-risk Situations. Geneva: World Health Organization; 2019 (WHO/UHC/SDS/2019.10). </a:t>
            </a:r>
            <a:r>
              <a:rPr lang="en-US" dirty="0" err="1"/>
              <a:t>Licence</a:t>
            </a:r>
            <a:r>
              <a:rPr lang="en-US" dirty="0"/>
              <a:t>: CC BY-NC-SA 3.0 IGO.</a:t>
            </a:r>
          </a:p>
        </p:txBody>
      </p:sp>
      <p:sp>
        <p:nvSpPr>
          <p:cNvPr id="4" name="Slide Number Placeholder 3"/>
          <p:cNvSpPr>
            <a:spLocks noGrp="1"/>
          </p:cNvSpPr>
          <p:nvPr>
            <p:ph type="sldNum" sz="quarter" idx="5"/>
          </p:nvPr>
        </p:nvSpPr>
        <p:spPr/>
        <p:txBody>
          <a:bodyPr/>
          <a:lstStyle/>
          <a:p>
            <a:fld id="{0DA28683-7E2D-4F47-AAD1-C313CD596CA3}" type="slidenum">
              <a:rPr lang="en-US" smtClean="0"/>
              <a:t>43</a:t>
            </a:fld>
            <a:endParaRPr lang="en-US"/>
          </a:p>
        </p:txBody>
      </p:sp>
    </p:spTree>
    <p:extLst>
      <p:ext uri="{BB962C8B-B14F-4D97-AF65-F5344CB8AC3E}">
        <p14:creationId xmlns:p14="http://schemas.microsoft.com/office/powerpoint/2010/main" val="9366885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CDC Prescription Drug Overdose: Data Overview. Available at: </a:t>
            </a:r>
            <a:r>
              <a:rPr lang="en-US" u="sng" dirty="0">
                <a:hlinkClick r:id="rId3"/>
              </a:rPr>
              <a:t>http://www.cdc.gov/drugoverdose/data/index.html</a:t>
            </a:r>
            <a:endParaRPr lang="en-US" dirty="0"/>
          </a:p>
          <a:p>
            <a:r>
              <a:rPr lang="en-US" dirty="0"/>
              <a:t>CDC Guideline for Prescribing Opioids for Chronic Pain — United States, 2016. Available at: </a:t>
            </a:r>
            <a:r>
              <a:rPr lang="en-US" u="sng" dirty="0">
                <a:hlinkClick r:id="rId4"/>
              </a:rPr>
              <a:t>http://www.cdc.gov/mmwr/volumes/65/rr/rr6501e1.htm</a:t>
            </a:r>
            <a:endParaRPr lang="en-US" dirty="0"/>
          </a:p>
          <a:p>
            <a:endParaRPr lang="en-US" dirty="0"/>
          </a:p>
        </p:txBody>
      </p:sp>
      <p:sp>
        <p:nvSpPr>
          <p:cNvPr id="4" name="Slide Number Placeholder 3"/>
          <p:cNvSpPr>
            <a:spLocks noGrp="1"/>
          </p:cNvSpPr>
          <p:nvPr>
            <p:ph type="sldNum" sz="quarter" idx="5"/>
          </p:nvPr>
        </p:nvSpPr>
        <p:spPr/>
        <p:txBody>
          <a:bodyPr/>
          <a:lstStyle/>
          <a:p>
            <a:fld id="{0DA28683-7E2D-4F47-AAD1-C313CD596CA3}" type="slidenum">
              <a:rPr lang="en-US" smtClean="0"/>
              <a:t>44</a:t>
            </a:fld>
            <a:endParaRPr lang="en-US"/>
          </a:p>
        </p:txBody>
      </p:sp>
    </p:spTree>
    <p:extLst>
      <p:ext uri="{BB962C8B-B14F-4D97-AF65-F5344CB8AC3E}">
        <p14:creationId xmlns:p14="http://schemas.microsoft.com/office/powerpoint/2010/main" val="79803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NCC MERP</a:t>
            </a:r>
          </a:p>
          <a:p>
            <a:r>
              <a:rPr lang="en-US" sz="2000" dirty="0"/>
              <a:t>ADEs can be described as preventable or non-preventable</a:t>
            </a:r>
          </a:p>
          <a:p>
            <a:pPr lvl="1"/>
            <a:r>
              <a:rPr lang="en-US" sz="2000" dirty="0"/>
              <a:t>Non-Preventable ADE is drug-induced harm occurring with</a:t>
            </a:r>
            <a:br>
              <a:rPr lang="en-US" sz="2000" dirty="0"/>
            </a:br>
            <a:r>
              <a:rPr lang="en-US" sz="2000" dirty="0"/>
              <a:t>appropriate use of medication (e.g., adverse drug reactions and allergic reactions). </a:t>
            </a:r>
          </a:p>
          <a:p>
            <a:pPr lvl="1"/>
            <a:r>
              <a:rPr lang="en-US" sz="2000" dirty="0"/>
              <a:t>Preventable ADE is harm caused by the use of a drug as the result of a medication error.</a:t>
            </a:r>
          </a:p>
          <a:p>
            <a:endParaRPr lang="en-US" dirty="0"/>
          </a:p>
        </p:txBody>
      </p:sp>
      <p:sp>
        <p:nvSpPr>
          <p:cNvPr id="4" name="Slide Number Placeholder 3"/>
          <p:cNvSpPr>
            <a:spLocks noGrp="1"/>
          </p:cNvSpPr>
          <p:nvPr>
            <p:ph type="sldNum" sz="quarter" idx="5"/>
          </p:nvPr>
        </p:nvSpPr>
        <p:spPr/>
        <p:txBody>
          <a:bodyPr/>
          <a:lstStyle/>
          <a:p>
            <a:fld id="{0DA28683-7E2D-4F47-AAD1-C313CD596CA3}" type="slidenum">
              <a:rPr lang="en-US" smtClean="0"/>
              <a:t>5</a:t>
            </a:fld>
            <a:endParaRPr lang="en-US"/>
          </a:p>
        </p:txBody>
      </p:sp>
    </p:spTree>
    <p:extLst>
      <p:ext uri="{BB962C8B-B14F-4D97-AF65-F5344CB8AC3E}">
        <p14:creationId xmlns:p14="http://schemas.microsoft.com/office/powerpoint/2010/main" val="29463566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Geller AI, Shehab N, Lovegrove MC, Kegler SR, </a:t>
            </a:r>
            <a:r>
              <a:rPr lang="en-US" dirty="0" err="1"/>
              <a:t>Weidenbach</a:t>
            </a:r>
            <a:r>
              <a:rPr lang="en-US" dirty="0"/>
              <a:t> KN, Ryan GJ, </a:t>
            </a:r>
            <a:r>
              <a:rPr lang="en-US" dirty="0" err="1"/>
              <a:t>Budnitz</a:t>
            </a:r>
            <a:r>
              <a:rPr lang="en-US" dirty="0"/>
              <a:t> DS. </a:t>
            </a:r>
            <a:r>
              <a:rPr lang="en-US" u="sng" dirty="0">
                <a:hlinkClick r:id="rId3"/>
              </a:rPr>
              <a:t>National estimates of insulin-related hypoglycemia and errors leading to emergency department visits and </a:t>
            </a:r>
            <a:r>
              <a:rPr lang="en-US" u="sng" dirty="0" err="1">
                <a:hlinkClick r:id="rId3"/>
              </a:rPr>
              <a:t>hospitalizations</a:t>
            </a:r>
            <a:r>
              <a:rPr lang="en-US" dirty="0" err="1">
                <a:hlinkClick r:id="rId3"/>
              </a:rPr>
              <a:t>external</a:t>
            </a:r>
            <a:r>
              <a:rPr lang="en-US" dirty="0">
                <a:hlinkClick r:id="rId3"/>
              </a:rPr>
              <a:t> icon</a:t>
            </a:r>
            <a:r>
              <a:rPr lang="en-US" dirty="0"/>
              <a:t>.  </a:t>
            </a:r>
            <a:r>
              <a:rPr lang="en-US" i="1" dirty="0"/>
              <a:t>JAMA Intern Med</a:t>
            </a:r>
            <a:r>
              <a:rPr lang="en-US" dirty="0"/>
              <a:t>2014;174:678-86.</a:t>
            </a:r>
          </a:p>
          <a:p>
            <a:endParaRPr lang="en-US" dirty="0"/>
          </a:p>
          <a:p>
            <a:endParaRPr lang="en-US" dirty="0"/>
          </a:p>
          <a:p>
            <a:r>
              <a:rPr lang="en-US" sz="1000" dirty="0"/>
              <a:t>Meal-planning is a well-recognized component of diabetes education. However, among the emergency department visits with information on what caused the visit, a meal-related mishap was the most common factor in nearly half of the cases. Common meal-related mishaps include:</a:t>
            </a:r>
          </a:p>
          <a:p>
            <a:pPr lvl="1"/>
            <a:r>
              <a:rPr lang="en-US" sz="1000" dirty="0"/>
              <a:t>Not eating shortly after taking rapid-acting insulin, such as insulin </a:t>
            </a:r>
            <a:r>
              <a:rPr lang="en-US" sz="1000" dirty="0" err="1"/>
              <a:t>aspart</a:t>
            </a:r>
            <a:r>
              <a:rPr lang="en-US" sz="1000" dirty="0"/>
              <a:t> or insulin lispro.</a:t>
            </a:r>
          </a:p>
          <a:p>
            <a:pPr lvl="1"/>
            <a:r>
              <a:rPr lang="en-US" sz="1000" dirty="0"/>
              <a:t>Not adjusting insulin doses when eating less.</a:t>
            </a:r>
          </a:p>
          <a:p>
            <a:r>
              <a:rPr lang="en-US" sz="1000" dirty="0"/>
              <a:t>The second most common factor was patients taking the wrong insulin product, documented in nearly one-quarter of visits with information on what led to the visit. The most frequently reported type of product error was confusing rapid-acting and long-acting insulin products. In these cases, more than half the time a patient intended to take a long-acting insulin product (such as insulin detemir or insulin glargine) but took a rapid-acting one instead.</a:t>
            </a:r>
          </a:p>
          <a:p>
            <a:endParaRPr lang="en-US" dirty="0"/>
          </a:p>
        </p:txBody>
      </p:sp>
      <p:sp>
        <p:nvSpPr>
          <p:cNvPr id="4" name="Slide Number Placeholder 3"/>
          <p:cNvSpPr>
            <a:spLocks noGrp="1"/>
          </p:cNvSpPr>
          <p:nvPr>
            <p:ph type="sldNum" sz="quarter" idx="5"/>
          </p:nvPr>
        </p:nvSpPr>
        <p:spPr/>
        <p:txBody>
          <a:bodyPr/>
          <a:lstStyle/>
          <a:p>
            <a:fld id="{0DA28683-7E2D-4F47-AAD1-C313CD596CA3}" type="slidenum">
              <a:rPr lang="en-US" smtClean="0"/>
              <a:t>45</a:t>
            </a:fld>
            <a:endParaRPr lang="en-US"/>
          </a:p>
        </p:txBody>
      </p:sp>
    </p:spTree>
    <p:extLst>
      <p:ext uri="{BB962C8B-B14F-4D97-AF65-F5344CB8AC3E}">
        <p14:creationId xmlns:p14="http://schemas.microsoft.com/office/powerpoint/2010/main" val="25312811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Shehab N, Lovegrove MC, Geller AI, Rose KO, </a:t>
            </a:r>
            <a:r>
              <a:rPr lang="en-US" dirty="0" err="1"/>
              <a:t>Weidle</a:t>
            </a:r>
            <a:r>
              <a:rPr lang="en-US" dirty="0"/>
              <a:t> NJ, </a:t>
            </a:r>
            <a:r>
              <a:rPr lang="en-US" dirty="0" err="1"/>
              <a:t>Budnitz</a:t>
            </a:r>
            <a:r>
              <a:rPr lang="en-US" dirty="0"/>
              <a:t> DS. </a:t>
            </a:r>
            <a:r>
              <a:rPr lang="en-US" u="sng" dirty="0">
                <a:hlinkClick r:id="rId3"/>
              </a:rPr>
              <a:t>US Emergency Department Visits for Outpatient Adverse Drug Events, 2013-2014.</a:t>
            </a:r>
            <a:r>
              <a:rPr lang="en-US" dirty="0">
                <a:hlinkClick r:id="rId3"/>
              </a:rPr>
              <a:t>external icon</a:t>
            </a:r>
            <a:r>
              <a:rPr lang="en-US" dirty="0"/>
              <a:t> </a:t>
            </a:r>
            <a:r>
              <a:rPr lang="en-US" i="1" dirty="0"/>
              <a:t>JAMA</a:t>
            </a:r>
            <a:r>
              <a:rPr lang="en-US" dirty="0"/>
              <a:t> 2016;316(20):2115-2125.</a:t>
            </a:r>
          </a:p>
          <a:p>
            <a:r>
              <a:rPr lang="en-US" dirty="0"/>
              <a:t>Geller AI, Shehab N, Lovegrove MC, Rose KO, </a:t>
            </a:r>
            <a:r>
              <a:rPr lang="en-US" dirty="0" err="1"/>
              <a:t>Weidle</a:t>
            </a:r>
            <a:r>
              <a:rPr lang="en-US" dirty="0"/>
              <a:t> NJ, Goring SK, </a:t>
            </a:r>
            <a:r>
              <a:rPr lang="en-US" dirty="0" err="1"/>
              <a:t>Budnitz</a:t>
            </a:r>
            <a:r>
              <a:rPr lang="en-US" dirty="0"/>
              <a:t> DS. </a:t>
            </a:r>
            <a:r>
              <a:rPr lang="en-US" u="sng" dirty="0">
                <a:hlinkClick r:id="rId4"/>
              </a:rPr>
              <a:t>Emergency Visits for Oral Anticoagulant </a:t>
            </a:r>
            <a:r>
              <a:rPr lang="en-US" u="sng" dirty="0" err="1">
                <a:hlinkClick r:id="rId4"/>
              </a:rPr>
              <a:t>Bleeding</a:t>
            </a:r>
            <a:r>
              <a:rPr lang="en-US" dirty="0" err="1">
                <a:hlinkClick r:id="rId4"/>
              </a:rPr>
              <a:t>external</a:t>
            </a:r>
            <a:r>
              <a:rPr lang="en-US" dirty="0">
                <a:hlinkClick r:id="rId4"/>
              </a:rPr>
              <a:t> icon</a:t>
            </a:r>
            <a:r>
              <a:rPr lang="en-US" dirty="0"/>
              <a:t> </a:t>
            </a:r>
            <a:r>
              <a:rPr lang="en-US" i="1" dirty="0"/>
              <a:t>J Gen Intern Med 2019 Oct 29. </a:t>
            </a:r>
            <a:endParaRPr lang="en-US" dirty="0"/>
          </a:p>
          <a:p>
            <a:endParaRPr lang="en-US" dirty="0"/>
          </a:p>
        </p:txBody>
      </p:sp>
      <p:sp>
        <p:nvSpPr>
          <p:cNvPr id="4" name="Slide Number Placeholder 3"/>
          <p:cNvSpPr>
            <a:spLocks noGrp="1"/>
          </p:cNvSpPr>
          <p:nvPr>
            <p:ph type="sldNum" sz="quarter" idx="5"/>
          </p:nvPr>
        </p:nvSpPr>
        <p:spPr/>
        <p:txBody>
          <a:bodyPr/>
          <a:lstStyle/>
          <a:p>
            <a:fld id="{0DA28683-7E2D-4F47-AAD1-C313CD596CA3}" type="slidenum">
              <a:rPr lang="en-US" smtClean="0"/>
              <a:t>46</a:t>
            </a:fld>
            <a:endParaRPr lang="en-US"/>
          </a:p>
        </p:txBody>
      </p:sp>
    </p:spTree>
    <p:extLst>
      <p:ext uri="{BB962C8B-B14F-4D97-AF65-F5344CB8AC3E}">
        <p14:creationId xmlns:p14="http://schemas.microsoft.com/office/powerpoint/2010/main" val="10467941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Shehab N, Lovegrove MC, Geller AI, Rose KO, </a:t>
            </a:r>
            <a:r>
              <a:rPr lang="en-US" dirty="0" err="1"/>
              <a:t>Weidle</a:t>
            </a:r>
            <a:r>
              <a:rPr lang="en-US" dirty="0"/>
              <a:t> NJ, </a:t>
            </a:r>
            <a:r>
              <a:rPr lang="en-US" dirty="0" err="1"/>
              <a:t>Budnitz</a:t>
            </a:r>
            <a:r>
              <a:rPr lang="en-US" dirty="0"/>
              <a:t> DS. US Emergency Department Visits for Outpatient Adverse Drug Events, 2013-2014. </a:t>
            </a:r>
            <a:r>
              <a:rPr lang="en-US" i="1" dirty="0"/>
              <a:t>JAMA</a:t>
            </a:r>
            <a:r>
              <a:rPr lang="en-US" dirty="0"/>
              <a:t>. 2016;316(20):2115-2125. doi:10.1001/jama.2016.16201</a:t>
            </a:r>
          </a:p>
          <a:p>
            <a:r>
              <a:rPr lang="en-US" dirty="0"/>
              <a:t>Shehab N, Lovegrove MC, Geller AI, Rose KO, </a:t>
            </a:r>
            <a:r>
              <a:rPr lang="en-US" dirty="0" err="1"/>
              <a:t>Weidle</a:t>
            </a:r>
            <a:r>
              <a:rPr lang="en-US" dirty="0"/>
              <a:t> NJ, </a:t>
            </a:r>
            <a:r>
              <a:rPr lang="en-US" dirty="0" err="1"/>
              <a:t>Budnitz</a:t>
            </a:r>
            <a:r>
              <a:rPr lang="en-US" dirty="0"/>
              <a:t> DS. </a:t>
            </a:r>
            <a:r>
              <a:rPr lang="en-US" u="sng" dirty="0">
                <a:hlinkClick r:id="rId3"/>
              </a:rPr>
              <a:t>US emergency department visits for outpatient adverse drug events, 2013-2014</a:t>
            </a:r>
            <a:r>
              <a:rPr lang="en-US" dirty="0">
                <a:hlinkClick r:id="rId3"/>
              </a:rPr>
              <a:t>external </a:t>
            </a:r>
            <a:r>
              <a:rPr lang="en-US" dirty="0" err="1">
                <a:hlinkClick r:id="rId3"/>
              </a:rPr>
              <a:t>iconexternal</a:t>
            </a:r>
            <a:r>
              <a:rPr lang="en-US" dirty="0">
                <a:hlinkClick r:id="rId3"/>
              </a:rPr>
              <a:t> icon</a:t>
            </a:r>
            <a:r>
              <a:rPr lang="en-US" dirty="0"/>
              <a:t>. </a:t>
            </a:r>
            <a:r>
              <a:rPr lang="en-US" i="1" dirty="0"/>
              <a:t>JAMA</a:t>
            </a:r>
            <a:r>
              <a:rPr lang="en-US" dirty="0"/>
              <a:t> 2016;316:2115-25.</a:t>
            </a:r>
          </a:p>
          <a:p>
            <a:r>
              <a:rPr lang="en-US" dirty="0"/>
              <a:t>Shehab N, Patel PR, Srinivasan A, </a:t>
            </a:r>
            <a:r>
              <a:rPr lang="en-US" dirty="0" err="1"/>
              <a:t>Budnitz</a:t>
            </a:r>
            <a:r>
              <a:rPr lang="en-US" dirty="0"/>
              <a:t> DS. </a:t>
            </a:r>
            <a:r>
              <a:rPr lang="en-US" u="sng" dirty="0">
                <a:hlinkClick r:id="rId4"/>
              </a:rPr>
              <a:t>Emergency department visits for antibiotic-associated adverse </a:t>
            </a:r>
            <a:r>
              <a:rPr lang="en-US" u="sng" dirty="0" err="1">
                <a:hlinkClick r:id="rId4"/>
              </a:rPr>
              <a:t>events.</a:t>
            </a:r>
            <a:r>
              <a:rPr lang="en-US" dirty="0" err="1">
                <a:hlinkClick r:id="rId4"/>
              </a:rPr>
              <a:t>external</a:t>
            </a:r>
            <a:r>
              <a:rPr lang="en-US" dirty="0">
                <a:hlinkClick r:id="rId4"/>
              </a:rPr>
              <a:t> icon</a:t>
            </a:r>
            <a:r>
              <a:rPr lang="en-US" dirty="0"/>
              <a:t> </a:t>
            </a:r>
            <a:r>
              <a:rPr lang="en-US" i="1" dirty="0"/>
              <a:t>Clin Infect Dis</a:t>
            </a:r>
            <a:r>
              <a:rPr lang="en-US" dirty="0"/>
              <a:t> 2008;47:735-43.</a:t>
            </a:r>
          </a:p>
          <a:p>
            <a:r>
              <a:rPr lang="en-US" dirty="0"/>
              <a:t>Linder JA. Antibiotics for treatment of acute respiratory tract infections: decreasing benefit, increasing risk, and the irrelevance of antimicrobial resistance. </a:t>
            </a:r>
            <a:r>
              <a:rPr lang="en-US" i="1" dirty="0"/>
              <a:t>Clin Infect Dis</a:t>
            </a:r>
            <a:r>
              <a:rPr lang="en-US" dirty="0"/>
              <a:t> 2008;47:744-6.</a:t>
            </a:r>
          </a:p>
          <a:p>
            <a:endParaRPr lang="en-US" dirty="0"/>
          </a:p>
          <a:p>
            <a:r>
              <a:rPr lang="en-US" dirty="0"/>
              <a:t>Antibiotics are one of the most prescribed medication classes in the United States, which contributes to the high number of emergency department visits for adverse drug events from these medications. But, even after accounting for how often antibiotics are prescribed, there is a substantial risk of an emergency department visit for an antibiotic-associated adverse drug event. From 2004-2006, there was approximately one in 1,000 risk that a person prescribed an antibiotic would require a visit to the emergency department because of an antibiotic side effect [</a:t>
            </a:r>
            <a:r>
              <a:rPr lang="en-US" u="sng" dirty="0">
                <a:hlinkClick r:id="rId5"/>
              </a:rPr>
              <a:t>2</a:t>
            </a:r>
            <a:r>
              <a:rPr lang="en-US" dirty="0"/>
              <a:t>]. But it is estimated that there is only one in 4,000 chance that an antibiotic would prevent a serious complication from an upper respiratory infection [</a:t>
            </a:r>
            <a:r>
              <a:rPr lang="en-US" u="sng" dirty="0">
                <a:hlinkClick r:id="rId6"/>
              </a:rPr>
              <a:t>3</a:t>
            </a:r>
            <a:r>
              <a:rPr lang="en-US" dirty="0"/>
              <a:t>]. An allergic reaction is the most common type of antibiotic-associated adverse drug event, so </a:t>
            </a:r>
            <a:r>
              <a:rPr lang="en-US" u="sng" dirty="0">
                <a:hlinkClick r:id="rId7"/>
              </a:rPr>
              <a:t>minimizing unnecessary antibiotic use</a:t>
            </a:r>
            <a:r>
              <a:rPr lang="en-US" dirty="0"/>
              <a:t> is the best way to reduce the risk of adverse drug events from antibiotics.</a:t>
            </a:r>
          </a:p>
          <a:p>
            <a:endParaRPr lang="en-US" dirty="0"/>
          </a:p>
          <a:p>
            <a:endParaRPr lang="en-US" dirty="0"/>
          </a:p>
        </p:txBody>
      </p:sp>
      <p:sp>
        <p:nvSpPr>
          <p:cNvPr id="4" name="Slide Number Placeholder 3"/>
          <p:cNvSpPr>
            <a:spLocks noGrp="1"/>
          </p:cNvSpPr>
          <p:nvPr>
            <p:ph type="sldNum" sz="quarter" idx="5"/>
          </p:nvPr>
        </p:nvSpPr>
        <p:spPr/>
        <p:txBody>
          <a:bodyPr/>
          <a:lstStyle/>
          <a:p>
            <a:fld id="{0DA28683-7E2D-4F47-AAD1-C313CD596CA3}" type="slidenum">
              <a:rPr lang="en-US" smtClean="0"/>
              <a:t>47</a:t>
            </a:fld>
            <a:endParaRPr lang="en-US"/>
          </a:p>
        </p:txBody>
      </p:sp>
    </p:spTree>
    <p:extLst>
      <p:ext uri="{BB962C8B-B14F-4D97-AF65-F5344CB8AC3E}">
        <p14:creationId xmlns:p14="http://schemas.microsoft.com/office/powerpoint/2010/main" val="1463886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NCC MERP</a:t>
            </a:r>
          </a:p>
          <a:p>
            <a:r>
              <a:rPr lang="en-US" sz="2000" dirty="0"/>
              <a:t>ADEs can be described as preventable or non-preventable</a:t>
            </a:r>
          </a:p>
          <a:p>
            <a:pPr lvl="1"/>
            <a:r>
              <a:rPr lang="en-US" sz="2000" dirty="0"/>
              <a:t>Non-Preventable ADE is drug-induced harm occurring with</a:t>
            </a:r>
            <a:br>
              <a:rPr lang="en-US" sz="2000" dirty="0"/>
            </a:br>
            <a:r>
              <a:rPr lang="en-US" sz="2000" dirty="0"/>
              <a:t>appropriate use of medication (e.g., adverse drug reactions and allergic reactions). </a:t>
            </a:r>
          </a:p>
          <a:p>
            <a:pPr lvl="1"/>
            <a:r>
              <a:rPr lang="en-US" sz="2000" dirty="0"/>
              <a:t>Preventable ADE is harm caused by the use of a drug as the result of a medication error.</a:t>
            </a:r>
          </a:p>
          <a:p>
            <a:endParaRPr lang="en-US" dirty="0"/>
          </a:p>
        </p:txBody>
      </p:sp>
      <p:sp>
        <p:nvSpPr>
          <p:cNvPr id="4" name="Slide Number Placeholder 3"/>
          <p:cNvSpPr>
            <a:spLocks noGrp="1"/>
          </p:cNvSpPr>
          <p:nvPr>
            <p:ph type="sldNum" sz="quarter" idx="5"/>
          </p:nvPr>
        </p:nvSpPr>
        <p:spPr/>
        <p:txBody>
          <a:bodyPr/>
          <a:lstStyle/>
          <a:p>
            <a:fld id="{0DA28683-7E2D-4F47-AAD1-C313CD596CA3}" type="slidenum">
              <a:rPr lang="en-US" smtClean="0"/>
              <a:t>6</a:t>
            </a:fld>
            <a:endParaRPr lang="en-US"/>
          </a:p>
        </p:txBody>
      </p:sp>
    </p:spTree>
    <p:extLst>
      <p:ext uri="{BB962C8B-B14F-4D97-AF65-F5344CB8AC3E}">
        <p14:creationId xmlns:p14="http://schemas.microsoft.com/office/powerpoint/2010/main" val="2058278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hlinkClick r:id="rId3"/>
            </a:endParaRPr>
          </a:p>
          <a:p>
            <a:pPr defTabSz="931774">
              <a:defRPr/>
            </a:pPr>
            <a:r>
              <a:rPr lang="en-US" dirty="0">
                <a:hlinkClick r:id="rId3"/>
              </a:rPr>
              <a:t>https://health.gov/our-work/health-care-quality/adverse-drug-events</a:t>
            </a:r>
            <a:r>
              <a:rPr lang="en-US" dirty="0"/>
              <a:t>  Stats are from US Department of Health and Human Services – Office of Disease Prevention and Health Promotion </a:t>
            </a:r>
          </a:p>
          <a:p>
            <a:pPr defTabSz="931774">
              <a:defRPr/>
            </a:pPr>
            <a:endParaRPr lang="en-US" dirty="0"/>
          </a:p>
          <a:p>
            <a:pPr defTabSz="931774">
              <a:defRPr/>
            </a:pPr>
            <a:r>
              <a:rPr lang="en-US" dirty="0"/>
              <a:t>40% stat was from CDC </a:t>
            </a:r>
            <a:r>
              <a:rPr lang="en-US" dirty="0">
                <a:hlinkClick r:id="rId4"/>
              </a:rPr>
              <a:t>https://www.cdc.gov/medicationsafety/basics.html</a:t>
            </a:r>
            <a:r>
              <a:rPr lang="en-US" dirty="0"/>
              <a:t> </a:t>
            </a:r>
          </a:p>
          <a:p>
            <a:pPr defTabSz="931774">
              <a:defRPr/>
            </a:pPr>
            <a:endParaRPr lang="en-US" dirty="0"/>
          </a:p>
          <a:p>
            <a:pPr defTabSz="931774">
              <a:defRPr/>
            </a:pPr>
            <a:r>
              <a:rPr lang="en-US" dirty="0"/>
              <a:t>Explain the impact medication errors have on patient morbidity and mortality.</a:t>
            </a:r>
          </a:p>
          <a:p>
            <a:pPr defTabSz="931774">
              <a:defRPr/>
            </a:pPr>
            <a:r>
              <a:rPr lang="en-US" dirty="0" err="1"/>
              <a:t>Taché</a:t>
            </a:r>
            <a:r>
              <a:rPr lang="en-US" dirty="0"/>
              <a:t> SV, </a:t>
            </a:r>
            <a:r>
              <a:rPr lang="en-US" dirty="0" err="1"/>
              <a:t>Sönnichsen</a:t>
            </a:r>
            <a:r>
              <a:rPr lang="en-US" dirty="0"/>
              <a:t> A, Ashcroft DM. Prevalence of adverse drug events in ambulatory care: a systematic review. </a:t>
            </a:r>
            <a:r>
              <a:rPr lang="en-US" i="1" dirty="0"/>
              <a:t>Ann </a:t>
            </a:r>
            <a:r>
              <a:rPr lang="en-US" i="1" dirty="0" err="1"/>
              <a:t>Pharmacother</a:t>
            </a:r>
            <a:r>
              <a:rPr lang="en-US" dirty="0"/>
              <a:t>. 2011;45(7-8):977-989. doi:10.1345/aph.1P627</a:t>
            </a:r>
          </a:p>
          <a:p>
            <a:pPr defTabSz="931774">
              <a:defRPr/>
            </a:pPr>
            <a:endParaRPr lang="en-US" dirty="0"/>
          </a:p>
          <a:p>
            <a:pPr defTabSz="931774">
              <a:defRPr/>
            </a:pPr>
            <a:r>
              <a:rPr lang="en-US" dirty="0"/>
              <a:t>Tariq RA, </a:t>
            </a:r>
            <a:r>
              <a:rPr lang="en-US" dirty="0" err="1"/>
              <a:t>Vashisht</a:t>
            </a:r>
            <a:r>
              <a:rPr lang="en-US" dirty="0"/>
              <a:t> R, </a:t>
            </a:r>
            <a:r>
              <a:rPr lang="en-US" dirty="0" err="1"/>
              <a:t>Scherbak</a:t>
            </a:r>
            <a:r>
              <a:rPr lang="en-US" dirty="0"/>
              <a:t> Y. Medication Errors. [Updated 2020 Jun 15]. In: </a:t>
            </a:r>
            <a:r>
              <a:rPr lang="en-US" dirty="0" err="1"/>
              <a:t>StatPearls</a:t>
            </a:r>
            <a:r>
              <a:rPr lang="en-US" dirty="0"/>
              <a:t> [Internet]. Treasure Island (FL): </a:t>
            </a:r>
            <a:r>
              <a:rPr lang="en-US" dirty="0" err="1"/>
              <a:t>StatPearls</a:t>
            </a:r>
            <a:r>
              <a:rPr lang="en-US" dirty="0"/>
              <a:t> Publishing; 2020 Jan-. Available from: https://www.ncbi.nlm.nih.gov/books/NBK519065/</a:t>
            </a:r>
          </a:p>
          <a:p>
            <a:endParaRPr lang="en-US" dirty="0"/>
          </a:p>
        </p:txBody>
      </p:sp>
      <p:sp>
        <p:nvSpPr>
          <p:cNvPr id="4" name="Slide Number Placeholder 3"/>
          <p:cNvSpPr>
            <a:spLocks noGrp="1"/>
          </p:cNvSpPr>
          <p:nvPr>
            <p:ph type="sldNum" sz="quarter" idx="5"/>
          </p:nvPr>
        </p:nvSpPr>
        <p:spPr/>
        <p:txBody>
          <a:bodyPr/>
          <a:lstStyle/>
          <a:p>
            <a:fld id="{0DA28683-7E2D-4F47-AAD1-C313CD596CA3}" type="slidenum">
              <a:rPr lang="en-US" smtClean="0"/>
              <a:t>7</a:t>
            </a:fld>
            <a:endParaRPr lang="en-US"/>
          </a:p>
        </p:txBody>
      </p:sp>
    </p:spTree>
    <p:extLst>
      <p:ext uri="{BB962C8B-B14F-4D97-AF65-F5344CB8AC3E}">
        <p14:creationId xmlns:p14="http://schemas.microsoft.com/office/powerpoint/2010/main" val="828609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https://www.cdc.gov/medicationsafety/basics.html</a:t>
            </a:r>
            <a:r>
              <a:rPr lang="en-US" dirty="0"/>
              <a:t> </a:t>
            </a:r>
          </a:p>
        </p:txBody>
      </p:sp>
      <p:sp>
        <p:nvSpPr>
          <p:cNvPr id="4" name="Slide Number Placeholder 3"/>
          <p:cNvSpPr>
            <a:spLocks noGrp="1"/>
          </p:cNvSpPr>
          <p:nvPr>
            <p:ph type="sldNum" sz="quarter" idx="5"/>
          </p:nvPr>
        </p:nvSpPr>
        <p:spPr/>
        <p:txBody>
          <a:bodyPr/>
          <a:lstStyle/>
          <a:p>
            <a:fld id="{0DA28683-7E2D-4F47-AAD1-C313CD596CA3}" type="slidenum">
              <a:rPr lang="en-US" smtClean="0"/>
              <a:t>8</a:t>
            </a:fld>
            <a:endParaRPr lang="en-US"/>
          </a:p>
        </p:txBody>
      </p:sp>
    </p:spTree>
    <p:extLst>
      <p:ext uri="{BB962C8B-B14F-4D97-AF65-F5344CB8AC3E}">
        <p14:creationId xmlns:p14="http://schemas.microsoft.com/office/powerpoint/2010/main" val="1968867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https://www.ismp-canada.org/download/safetyBulletins/2017/ISMPCSB2017-05-Tryptophan.pdf</a:t>
            </a:r>
            <a:endParaRPr lang="en-US" dirty="0"/>
          </a:p>
          <a:p>
            <a:r>
              <a:rPr lang="en-US" dirty="0"/>
              <a:t>ISMP Canada Volume 17 Issue 5 May 25, 2017</a:t>
            </a:r>
          </a:p>
        </p:txBody>
      </p:sp>
      <p:sp>
        <p:nvSpPr>
          <p:cNvPr id="4" name="Slide Number Placeholder 3"/>
          <p:cNvSpPr>
            <a:spLocks noGrp="1"/>
          </p:cNvSpPr>
          <p:nvPr>
            <p:ph type="sldNum" sz="quarter" idx="5"/>
          </p:nvPr>
        </p:nvSpPr>
        <p:spPr/>
        <p:txBody>
          <a:bodyPr/>
          <a:lstStyle/>
          <a:p>
            <a:fld id="{0DA28683-7E2D-4F47-AAD1-C313CD596CA3}" type="slidenum">
              <a:rPr lang="en-US" smtClean="0"/>
              <a:t>10</a:t>
            </a:fld>
            <a:endParaRPr lang="en-US"/>
          </a:p>
        </p:txBody>
      </p:sp>
    </p:spTree>
    <p:extLst>
      <p:ext uri="{BB962C8B-B14F-4D97-AF65-F5344CB8AC3E}">
        <p14:creationId xmlns:p14="http://schemas.microsoft.com/office/powerpoint/2010/main" val="3706004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 SAFETY The alarming reality of medication error: a patient case and review of Pennsylvania and National data Brianna A. da Silva, MD* and Mahesh Krishnamurthy, MD, FACP, SFHM Internal Medicine Residency Program, Easton Hospital, Academic Affiliate of Drexel University, Easton, PA</a:t>
            </a:r>
          </a:p>
          <a:p>
            <a:r>
              <a:rPr lang="en-US" dirty="0"/>
              <a:t>Received: 29 March 2016; Revised: 21 June 2016; Accepted: 28 June 2016; Published: 7 September 2016</a:t>
            </a:r>
          </a:p>
          <a:p>
            <a:endParaRPr lang="en-US" dirty="0"/>
          </a:p>
          <a:p>
            <a:r>
              <a:rPr lang="en-US" dirty="0"/>
              <a:t>Journal of Community Hospital Internal Medicine Perspectives 2016. # 2016 Brianna A. da Silva and Mahesh Krishnamurthy. This is an Open Access article distributed under the terms of the Creative Commons Attribution-</a:t>
            </a:r>
            <a:r>
              <a:rPr lang="en-US" dirty="0" err="1"/>
              <a:t>NonCommercial</a:t>
            </a:r>
            <a:r>
              <a:rPr lang="en-US" dirty="0"/>
              <a:t> 4.0 International License (http://creativecommons.org/licenses/by-nc/ 4.0/), permitting all non-commercial use, distribution, and reproduction in any medium, provided the original work is properly cited. 1 Citation: Journal of Community Hospital Internal Medicine Perspectives 2016, 6: 31758 - http://dx.doi.org/10.3402/jchimp.v6.31758</a:t>
            </a:r>
          </a:p>
          <a:p>
            <a:endParaRPr lang="en-US" dirty="0"/>
          </a:p>
        </p:txBody>
      </p:sp>
      <p:sp>
        <p:nvSpPr>
          <p:cNvPr id="4" name="Slide Number Placeholder 3"/>
          <p:cNvSpPr>
            <a:spLocks noGrp="1"/>
          </p:cNvSpPr>
          <p:nvPr>
            <p:ph type="sldNum" sz="quarter" idx="5"/>
          </p:nvPr>
        </p:nvSpPr>
        <p:spPr/>
        <p:txBody>
          <a:bodyPr/>
          <a:lstStyle/>
          <a:p>
            <a:fld id="{0DA28683-7E2D-4F47-AAD1-C313CD596CA3}" type="slidenum">
              <a:rPr lang="en-US" smtClean="0"/>
              <a:t>11</a:t>
            </a:fld>
            <a:endParaRPr lang="en-US"/>
          </a:p>
        </p:txBody>
      </p:sp>
    </p:spTree>
    <p:extLst>
      <p:ext uri="{BB962C8B-B14F-4D97-AF65-F5344CB8AC3E}">
        <p14:creationId xmlns:p14="http://schemas.microsoft.com/office/powerpoint/2010/main" val="1591043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effectLst/>
              </a:rPr>
              <a:t>Concurrent use of LAMOTRIGINE and VALPROIC ACID may result in increased elimination half-life of lamotrigine leading to lamotrigine toxicity (fatigue, drowsiness, ataxia) and an increased risk of life-threatening rashes</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DA28683-7E2D-4F47-AAD1-C313CD596CA3}" type="slidenum">
              <a:rPr lang="en-US" smtClean="0"/>
              <a:t>12</a:t>
            </a:fld>
            <a:endParaRPr lang="en-US"/>
          </a:p>
        </p:txBody>
      </p:sp>
    </p:spTree>
    <p:extLst>
      <p:ext uri="{BB962C8B-B14F-4D97-AF65-F5344CB8AC3E}">
        <p14:creationId xmlns:p14="http://schemas.microsoft.com/office/powerpoint/2010/main" val="3060910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Mira JJ, Carrillo I, </a:t>
            </a:r>
            <a:r>
              <a:rPr lang="en-US" dirty="0" err="1"/>
              <a:t>Guilabert</a:t>
            </a:r>
            <a:r>
              <a:rPr lang="en-US" dirty="0"/>
              <a:t> M, et al. The Second Victim Phenomenon After a Clinical Error: The Design and Evaluation of a Website to Reduce Caregivers’ Emotional Responses After a Clinical Error. </a:t>
            </a:r>
            <a:r>
              <a:rPr lang="en-US" dirty="0" err="1"/>
              <a:t>Eysenbach</a:t>
            </a:r>
            <a:r>
              <a:rPr lang="en-US" dirty="0"/>
              <a:t> G, ed. </a:t>
            </a:r>
            <a:r>
              <a:rPr lang="en-US" i="1" dirty="0"/>
              <a:t>Journal of Medical Internet Research</a:t>
            </a:r>
            <a:r>
              <a:rPr lang="en-US" dirty="0"/>
              <a:t>. 2017;19(6):e203. doi:10.2196/jmir.7840.</a:t>
            </a:r>
          </a:p>
          <a:p>
            <a:pPr>
              <a:lnSpc>
                <a:spcPct val="90000"/>
              </a:lnSpc>
            </a:pPr>
            <a:r>
              <a:rPr lang="en-US" sz="2200" dirty="0"/>
              <a:t>Susan Scott, who leads the for YOU program at the University of Missouri Health System, emphasizes:</a:t>
            </a:r>
          </a:p>
          <a:p>
            <a:pPr lvl="1" indent="-232943">
              <a:lnSpc>
                <a:spcPct val="90000"/>
              </a:lnSpc>
              <a:buFont typeface="Arial" panose="020B0604020202020204" pitchFamily="34" charset="0"/>
              <a:buChar char="•"/>
            </a:pPr>
            <a:r>
              <a:rPr lang="en-US" sz="2200" dirty="0"/>
              <a:t>Only 10% of second victims require specialized mental health services</a:t>
            </a:r>
          </a:p>
          <a:p>
            <a:pPr lvl="1" indent="-232943">
              <a:lnSpc>
                <a:spcPct val="90000"/>
              </a:lnSpc>
              <a:buFont typeface="Arial" panose="020B0604020202020204" pitchFamily="34" charset="0"/>
              <a:buChar char="•"/>
            </a:pPr>
            <a:r>
              <a:rPr lang="en-US" sz="2200" dirty="0"/>
              <a:t>Most professionals in the first moments after an incident need:</a:t>
            </a:r>
          </a:p>
          <a:p>
            <a:pPr lvl="2" indent="-232943">
              <a:lnSpc>
                <a:spcPct val="90000"/>
              </a:lnSpc>
              <a:buFont typeface="Arial" panose="020B0604020202020204" pitchFamily="34" charset="0"/>
              <a:buChar char="•"/>
            </a:pPr>
            <a:r>
              <a:rPr lang="en-US" sz="2200" dirty="0"/>
              <a:t> to talk to a colleague</a:t>
            </a:r>
          </a:p>
          <a:p>
            <a:pPr lvl="2" indent="-232943">
              <a:lnSpc>
                <a:spcPct val="90000"/>
              </a:lnSpc>
              <a:buFont typeface="Arial" panose="020B0604020202020204" pitchFamily="34" charset="0"/>
              <a:buChar char="•"/>
            </a:pPr>
            <a:r>
              <a:rPr lang="en-US" sz="2200" dirty="0"/>
              <a:t>be relieved of care obligations for the time being</a:t>
            </a:r>
          </a:p>
          <a:p>
            <a:pPr lvl="2" indent="-232943">
              <a:lnSpc>
                <a:spcPct val="90000"/>
              </a:lnSpc>
              <a:buFont typeface="Arial" panose="020B0604020202020204" pitchFamily="34" charset="0"/>
              <a:buChar char="•"/>
            </a:pPr>
            <a:r>
              <a:rPr lang="en-US" sz="2200" dirty="0"/>
              <a:t>feel respect and empathy from others</a:t>
            </a:r>
          </a:p>
          <a:p>
            <a:pPr lvl="2" indent="-232943">
              <a:lnSpc>
                <a:spcPct val="90000"/>
              </a:lnSpc>
              <a:buFont typeface="Arial" panose="020B0604020202020204" pitchFamily="34" charset="0"/>
              <a:buChar char="•"/>
            </a:pPr>
            <a:r>
              <a:rPr lang="en-US" sz="2200" dirty="0"/>
              <a:t>feel supported by their institution</a:t>
            </a:r>
          </a:p>
          <a:p>
            <a:endParaRPr lang="en-US" dirty="0"/>
          </a:p>
        </p:txBody>
      </p:sp>
      <p:sp>
        <p:nvSpPr>
          <p:cNvPr id="4" name="Slide Number Placeholder 3"/>
          <p:cNvSpPr>
            <a:spLocks noGrp="1"/>
          </p:cNvSpPr>
          <p:nvPr>
            <p:ph type="sldNum" sz="quarter" idx="5"/>
          </p:nvPr>
        </p:nvSpPr>
        <p:spPr/>
        <p:txBody>
          <a:bodyPr/>
          <a:lstStyle/>
          <a:p>
            <a:fld id="{0DA28683-7E2D-4F47-AAD1-C313CD596CA3}" type="slidenum">
              <a:rPr lang="en-US" smtClean="0"/>
              <a:t>13</a:t>
            </a:fld>
            <a:endParaRPr lang="en-US"/>
          </a:p>
        </p:txBody>
      </p:sp>
    </p:spTree>
    <p:extLst>
      <p:ext uri="{BB962C8B-B14F-4D97-AF65-F5344CB8AC3E}">
        <p14:creationId xmlns:p14="http://schemas.microsoft.com/office/powerpoint/2010/main" val="106182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C042F-710D-42B3-9162-74E7F1826C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8D1AC08-DD46-4A07-90D6-06B50FD551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1AAC93-DDC4-4C6B-850C-6556B0A8934F}"/>
              </a:ext>
            </a:extLst>
          </p:cNvPr>
          <p:cNvSpPr>
            <a:spLocks noGrp="1"/>
          </p:cNvSpPr>
          <p:nvPr>
            <p:ph type="dt" sz="half" idx="10"/>
          </p:nvPr>
        </p:nvSpPr>
        <p:spPr/>
        <p:txBody>
          <a:bodyPr/>
          <a:lstStyle/>
          <a:p>
            <a:fld id="{BB4D52D5-6422-4D7E-8975-5837F9C3FFF3}" type="datetimeFigureOut">
              <a:rPr lang="en-US" smtClean="0"/>
              <a:t>8/25/2020</a:t>
            </a:fld>
            <a:endParaRPr lang="en-US"/>
          </a:p>
        </p:txBody>
      </p:sp>
      <p:sp>
        <p:nvSpPr>
          <p:cNvPr id="5" name="Footer Placeholder 4">
            <a:extLst>
              <a:ext uri="{FF2B5EF4-FFF2-40B4-BE49-F238E27FC236}">
                <a16:creationId xmlns:a16="http://schemas.microsoft.com/office/drawing/2014/main" id="{7D631426-549A-43CE-8D6F-BA15A05DE2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1092AD-E481-4727-8842-0646B331CCB0}"/>
              </a:ext>
            </a:extLst>
          </p:cNvPr>
          <p:cNvSpPr>
            <a:spLocks noGrp="1"/>
          </p:cNvSpPr>
          <p:nvPr>
            <p:ph type="sldNum" sz="quarter" idx="12"/>
          </p:nvPr>
        </p:nvSpPr>
        <p:spPr/>
        <p:txBody>
          <a:bodyPr/>
          <a:lstStyle/>
          <a:p>
            <a:fld id="{40B98E74-230E-4A24-BDAA-23A264FB3D89}" type="slidenum">
              <a:rPr lang="en-US" smtClean="0"/>
              <a:t>‹#›</a:t>
            </a:fld>
            <a:endParaRPr lang="en-US"/>
          </a:p>
        </p:txBody>
      </p:sp>
    </p:spTree>
    <p:extLst>
      <p:ext uri="{BB962C8B-B14F-4D97-AF65-F5344CB8AC3E}">
        <p14:creationId xmlns:p14="http://schemas.microsoft.com/office/powerpoint/2010/main" val="1634561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06A65-D84B-4B60-B0FB-D2892C2D92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9B4FF9-E863-466F-BF6C-BC3CECFFA3F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5BC0F5-8616-45C7-84BC-0B349D82BDA3}"/>
              </a:ext>
            </a:extLst>
          </p:cNvPr>
          <p:cNvSpPr>
            <a:spLocks noGrp="1"/>
          </p:cNvSpPr>
          <p:nvPr>
            <p:ph type="dt" sz="half" idx="10"/>
          </p:nvPr>
        </p:nvSpPr>
        <p:spPr/>
        <p:txBody>
          <a:bodyPr/>
          <a:lstStyle/>
          <a:p>
            <a:fld id="{BB4D52D5-6422-4D7E-8975-5837F9C3FFF3}" type="datetimeFigureOut">
              <a:rPr lang="en-US" smtClean="0"/>
              <a:t>8/25/2020</a:t>
            </a:fld>
            <a:endParaRPr lang="en-US"/>
          </a:p>
        </p:txBody>
      </p:sp>
      <p:sp>
        <p:nvSpPr>
          <p:cNvPr id="5" name="Footer Placeholder 4">
            <a:extLst>
              <a:ext uri="{FF2B5EF4-FFF2-40B4-BE49-F238E27FC236}">
                <a16:creationId xmlns:a16="http://schemas.microsoft.com/office/drawing/2014/main" id="{C80F1834-A8C9-485A-BBDC-3653E81CFD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4D16AA-A2B6-4CFA-8A83-11910DE2F8C6}"/>
              </a:ext>
            </a:extLst>
          </p:cNvPr>
          <p:cNvSpPr>
            <a:spLocks noGrp="1"/>
          </p:cNvSpPr>
          <p:nvPr>
            <p:ph type="sldNum" sz="quarter" idx="12"/>
          </p:nvPr>
        </p:nvSpPr>
        <p:spPr/>
        <p:txBody>
          <a:bodyPr/>
          <a:lstStyle/>
          <a:p>
            <a:fld id="{40B98E74-230E-4A24-BDAA-23A264FB3D89}" type="slidenum">
              <a:rPr lang="en-US" smtClean="0"/>
              <a:t>‹#›</a:t>
            </a:fld>
            <a:endParaRPr lang="en-US"/>
          </a:p>
        </p:txBody>
      </p:sp>
    </p:spTree>
    <p:extLst>
      <p:ext uri="{BB962C8B-B14F-4D97-AF65-F5344CB8AC3E}">
        <p14:creationId xmlns:p14="http://schemas.microsoft.com/office/powerpoint/2010/main" val="986999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F3CE03-271F-4840-918D-ABA7BC6D8C7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1A57C0-49A6-444B-AA45-F2BB0F1542C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9EA3DE-998A-4266-9422-B7DCAB8B70B4}"/>
              </a:ext>
            </a:extLst>
          </p:cNvPr>
          <p:cNvSpPr>
            <a:spLocks noGrp="1"/>
          </p:cNvSpPr>
          <p:nvPr>
            <p:ph type="dt" sz="half" idx="10"/>
          </p:nvPr>
        </p:nvSpPr>
        <p:spPr/>
        <p:txBody>
          <a:bodyPr/>
          <a:lstStyle/>
          <a:p>
            <a:fld id="{BB4D52D5-6422-4D7E-8975-5837F9C3FFF3}" type="datetimeFigureOut">
              <a:rPr lang="en-US" smtClean="0"/>
              <a:t>8/25/2020</a:t>
            </a:fld>
            <a:endParaRPr lang="en-US"/>
          </a:p>
        </p:txBody>
      </p:sp>
      <p:sp>
        <p:nvSpPr>
          <p:cNvPr id="5" name="Footer Placeholder 4">
            <a:extLst>
              <a:ext uri="{FF2B5EF4-FFF2-40B4-BE49-F238E27FC236}">
                <a16:creationId xmlns:a16="http://schemas.microsoft.com/office/drawing/2014/main" id="{87666158-6932-4D61-882F-5A39245269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3176D6-820B-4AE7-BB69-E60F3BC3A61A}"/>
              </a:ext>
            </a:extLst>
          </p:cNvPr>
          <p:cNvSpPr>
            <a:spLocks noGrp="1"/>
          </p:cNvSpPr>
          <p:nvPr>
            <p:ph type="sldNum" sz="quarter" idx="12"/>
          </p:nvPr>
        </p:nvSpPr>
        <p:spPr/>
        <p:txBody>
          <a:bodyPr/>
          <a:lstStyle/>
          <a:p>
            <a:fld id="{40B98E74-230E-4A24-BDAA-23A264FB3D89}" type="slidenum">
              <a:rPr lang="en-US" smtClean="0"/>
              <a:t>‹#›</a:t>
            </a:fld>
            <a:endParaRPr lang="en-US"/>
          </a:p>
        </p:txBody>
      </p:sp>
    </p:spTree>
    <p:extLst>
      <p:ext uri="{BB962C8B-B14F-4D97-AF65-F5344CB8AC3E}">
        <p14:creationId xmlns:p14="http://schemas.microsoft.com/office/powerpoint/2010/main" val="3690792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5" name="Title 4"/>
          <p:cNvSpPr>
            <a:spLocks noGrp="1"/>
          </p:cNvSpPr>
          <p:nvPr>
            <p:ph type="title" hasCustomPrompt="1"/>
          </p:nvPr>
        </p:nvSpPr>
        <p:spPr/>
        <p:txBody>
          <a:bodyPr/>
          <a:lstStyle/>
          <a:p>
            <a:r>
              <a:rPr lang="en-US" dirty="0"/>
              <a:t>Header</a:t>
            </a:r>
          </a:p>
        </p:txBody>
      </p:sp>
      <p:sp>
        <p:nvSpPr>
          <p:cNvPr id="3" name="Content Placeholder 3"/>
          <p:cNvSpPr>
            <a:spLocks noGrp="1"/>
          </p:cNvSpPr>
          <p:nvPr>
            <p:ph sz="quarter" idx="15" hasCustomPrompt="1"/>
          </p:nvPr>
        </p:nvSpPr>
        <p:spPr>
          <a:xfrm>
            <a:off x="6197601" y="1108969"/>
            <a:ext cx="5384801" cy="5297488"/>
          </a:xfrm>
          <a:prstGeom prst="rect">
            <a:avLst/>
          </a:prstGeom>
        </p:spPr>
        <p:txBody>
          <a:bodyPr anchor="ctr"/>
          <a:lstStyle>
            <a:lvl1pPr algn="ctr">
              <a:defRPr b="0"/>
            </a:lvl1pPr>
          </a:lstStyle>
          <a:p>
            <a:pPr lvl="0"/>
            <a:r>
              <a:rPr lang="en-US" dirty="0"/>
              <a:t>Content</a:t>
            </a:r>
          </a:p>
        </p:txBody>
      </p:sp>
      <p:sp>
        <p:nvSpPr>
          <p:cNvPr id="8" name="Text Placeholder 2"/>
          <p:cNvSpPr>
            <a:spLocks noGrp="1"/>
          </p:cNvSpPr>
          <p:nvPr>
            <p:ph type="body" sz="quarter" idx="11"/>
          </p:nvPr>
        </p:nvSpPr>
        <p:spPr>
          <a:xfrm>
            <a:off x="609600" y="1104900"/>
            <a:ext cx="5384800" cy="5295900"/>
          </a:xfrm>
          <a:prstGeom prst="rect">
            <a:avLst/>
          </a:prstGeom>
        </p:spPr>
        <p:txBody>
          <a:bodyPr/>
          <a:lstStyle>
            <a:lvl1pPr marL="228600" indent="-228600">
              <a:lnSpc>
                <a:spcPct val="100000"/>
              </a:lnSpc>
              <a:spcBef>
                <a:spcPts val="672"/>
              </a:spcBef>
              <a:buClr>
                <a:schemeClr val="accent1"/>
              </a:buClr>
              <a:buFont typeface="Arial" panose="020B0604020202020204" pitchFamily="34" charset="0"/>
              <a:buChar char="•"/>
              <a:defRPr sz="2800" b="0"/>
            </a:lvl1pPr>
            <a:lvl2pPr marL="576072" indent="-285750">
              <a:lnSpc>
                <a:spcPct val="100000"/>
              </a:lnSpc>
              <a:spcBef>
                <a:spcPts val="576"/>
              </a:spcBef>
              <a:buClr>
                <a:schemeClr val="accent1"/>
              </a:buClr>
              <a:buFont typeface="Arial" panose="020B0604020202020204" pitchFamily="34" charset="0"/>
              <a:buChar char="–"/>
              <a:defRPr sz="2400"/>
            </a:lvl2pPr>
            <a:lvl3pPr marL="914400" indent="-225815">
              <a:lnSpc>
                <a:spcPct val="100000"/>
              </a:lnSpc>
              <a:spcBef>
                <a:spcPts val="480"/>
              </a:spcBef>
              <a:buClr>
                <a:schemeClr val="accent1"/>
              </a:buClr>
              <a:buFont typeface="Wingdings" panose="05000000000000000000" pitchFamily="2" charset="2"/>
              <a:buChar char="§"/>
              <a:defRPr sz="2000"/>
            </a:lvl3pPr>
            <a:lvl4pPr marL="1252728" indent="-225815">
              <a:lnSpc>
                <a:spcPct val="100000"/>
              </a:lnSpc>
              <a:spcBef>
                <a:spcPts val="432"/>
              </a:spcBef>
              <a:buClr>
                <a:schemeClr val="accent1"/>
              </a:buClr>
              <a:buFont typeface="Courier New" panose="02070309020205020404" pitchFamily="49" charset="0"/>
              <a:buChar char="o"/>
              <a:defRPr sz="1800"/>
            </a:lvl4pPr>
            <a:lvl5pPr marL="1600200" indent="-225815">
              <a:spcBef>
                <a:spcPts val="432"/>
              </a:spcBef>
              <a:buClr>
                <a:schemeClr val="accent1"/>
              </a:buClr>
              <a:buFontTx/>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20473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609600" y="473429"/>
            <a:ext cx="10972800" cy="485360"/>
          </a:xfrm>
        </p:spPr>
        <p:txBody>
          <a:bodyPr anchor="t"/>
          <a:lstStyle>
            <a:lvl1pPr>
              <a:defRPr/>
            </a:lvl1pPr>
          </a:lstStyle>
          <a:p>
            <a:r>
              <a:rPr lang="en-US" dirty="0"/>
              <a:t>Header</a:t>
            </a:r>
          </a:p>
        </p:txBody>
      </p:sp>
      <p:sp>
        <p:nvSpPr>
          <p:cNvPr id="9" name="Text Placeholder 2"/>
          <p:cNvSpPr>
            <a:spLocks noGrp="1"/>
          </p:cNvSpPr>
          <p:nvPr>
            <p:ph type="body" sz="quarter" idx="11"/>
          </p:nvPr>
        </p:nvSpPr>
        <p:spPr>
          <a:xfrm>
            <a:off x="609600" y="1104900"/>
            <a:ext cx="10972800" cy="5295900"/>
          </a:xfrm>
          <a:prstGeom prst="rect">
            <a:avLst/>
          </a:prstGeom>
        </p:spPr>
        <p:txBody>
          <a:bodyPr/>
          <a:lstStyle>
            <a:lvl1pPr marL="228600" indent="-228600">
              <a:lnSpc>
                <a:spcPct val="100000"/>
              </a:lnSpc>
              <a:spcBef>
                <a:spcPts val="672"/>
              </a:spcBef>
              <a:buClr>
                <a:schemeClr val="accent3"/>
              </a:buClr>
              <a:buFont typeface="Arial" panose="020B0604020202020204" pitchFamily="34" charset="0"/>
              <a:buChar char="•"/>
              <a:defRPr sz="2800" b="0"/>
            </a:lvl1pPr>
            <a:lvl2pPr marL="576072" indent="-285750">
              <a:lnSpc>
                <a:spcPct val="100000"/>
              </a:lnSpc>
              <a:spcBef>
                <a:spcPts val="576"/>
              </a:spcBef>
              <a:buClr>
                <a:schemeClr val="accent3"/>
              </a:buClr>
              <a:buFont typeface="Arial" panose="020B0604020202020204" pitchFamily="34" charset="0"/>
              <a:buChar char="–"/>
              <a:defRPr sz="2400"/>
            </a:lvl2pPr>
            <a:lvl3pPr marL="914400" indent="-225815">
              <a:lnSpc>
                <a:spcPct val="100000"/>
              </a:lnSpc>
              <a:spcBef>
                <a:spcPts val="480"/>
              </a:spcBef>
              <a:buClr>
                <a:schemeClr val="accent3"/>
              </a:buClr>
              <a:buFont typeface="Wingdings" panose="05000000000000000000" pitchFamily="2" charset="2"/>
              <a:buChar char="§"/>
              <a:defRPr sz="2000"/>
            </a:lvl3pPr>
            <a:lvl4pPr marL="1252728" indent="-225815">
              <a:lnSpc>
                <a:spcPct val="100000"/>
              </a:lnSpc>
              <a:spcBef>
                <a:spcPts val="432"/>
              </a:spcBef>
              <a:buClr>
                <a:schemeClr val="accent3"/>
              </a:buClr>
              <a:buFont typeface="Courier New" panose="02070309020205020404" pitchFamily="49" charset="0"/>
              <a:buChar char="o"/>
              <a:defRPr sz="1800"/>
            </a:lvl4pPr>
            <a:lvl5pPr marL="1600200" indent="-225815">
              <a:spcBef>
                <a:spcPts val="432"/>
              </a:spcBef>
              <a:buClr>
                <a:schemeClr val="accent3"/>
              </a:buClr>
              <a:buFontTx/>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1528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4A101-84A1-4F0B-8DB0-5ABE4B1E88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3B9DF6-4FA6-42EA-B603-21240D32D1D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6ED81D-68B3-4091-8C67-750485D8AFFE}"/>
              </a:ext>
            </a:extLst>
          </p:cNvPr>
          <p:cNvSpPr>
            <a:spLocks noGrp="1"/>
          </p:cNvSpPr>
          <p:nvPr>
            <p:ph type="dt" sz="half" idx="10"/>
          </p:nvPr>
        </p:nvSpPr>
        <p:spPr/>
        <p:txBody>
          <a:bodyPr/>
          <a:lstStyle/>
          <a:p>
            <a:fld id="{BB4D52D5-6422-4D7E-8975-5837F9C3FFF3}" type="datetimeFigureOut">
              <a:rPr lang="en-US" smtClean="0"/>
              <a:t>8/25/2020</a:t>
            </a:fld>
            <a:endParaRPr lang="en-US"/>
          </a:p>
        </p:txBody>
      </p:sp>
      <p:sp>
        <p:nvSpPr>
          <p:cNvPr id="5" name="Footer Placeholder 4">
            <a:extLst>
              <a:ext uri="{FF2B5EF4-FFF2-40B4-BE49-F238E27FC236}">
                <a16:creationId xmlns:a16="http://schemas.microsoft.com/office/drawing/2014/main" id="{488B35B3-B912-4898-9CF1-CD51F08970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BF109A-25A2-4872-BE10-A5EA7ED1FD0D}"/>
              </a:ext>
            </a:extLst>
          </p:cNvPr>
          <p:cNvSpPr>
            <a:spLocks noGrp="1"/>
          </p:cNvSpPr>
          <p:nvPr>
            <p:ph type="sldNum" sz="quarter" idx="12"/>
          </p:nvPr>
        </p:nvSpPr>
        <p:spPr/>
        <p:txBody>
          <a:bodyPr/>
          <a:lstStyle/>
          <a:p>
            <a:fld id="{40B98E74-230E-4A24-BDAA-23A264FB3D89}" type="slidenum">
              <a:rPr lang="en-US" smtClean="0"/>
              <a:t>‹#›</a:t>
            </a:fld>
            <a:endParaRPr lang="en-US"/>
          </a:p>
        </p:txBody>
      </p:sp>
    </p:spTree>
    <p:extLst>
      <p:ext uri="{BB962C8B-B14F-4D97-AF65-F5344CB8AC3E}">
        <p14:creationId xmlns:p14="http://schemas.microsoft.com/office/powerpoint/2010/main" val="2503045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05317-F88F-445A-8A5A-604964F593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64B9E24-D232-4950-BF99-D736AF373C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E09B29E-2B29-4B53-9529-09A0FB62C71D}"/>
              </a:ext>
            </a:extLst>
          </p:cNvPr>
          <p:cNvSpPr>
            <a:spLocks noGrp="1"/>
          </p:cNvSpPr>
          <p:nvPr>
            <p:ph type="dt" sz="half" idx="10"/>
          </p:nvPr>
        </p:nvSpPr>
        <p:spPr/>
        <p:txBody>
          <a:bodyPr/>
          <a:lstStyle/>
          <a:p>
            <a:fld id="{BB4D52D5-6422-4D7E-8975-5837F9C3FFF3}" type="datetimeFigureOut">
              <a:rPr lang="en-US" smtClean="0"/>
              <a:t>8/25/2020</a:t>
            </a:fld>
            <a:endParaRPr lang="en-US"/>
          </a:p>
        </p:txBody>
      </p:sp>
      <p:sp>
        <p:nvSpPr>
          <p:cNvPr id="5" name="Footer Placeholder 4">
            <a:extLst>
              <a:ext uri="{FF2B5EF4-FFF2-40B4-BE49-F238E27FC236}">
                <a16:creationId xmlns:a16="http://schemas.microsoft.com/office/drawing/2014/main" id="{F7888D6D-B1F0-4052-9D25-047399CA2F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C860F8-347E-4C3B-ADF0-127952DC1B09}"/>
              </a:ext>
            </a:extLst>
          </p:cNvPr>
          <p:cNvSpPr>
            <a:spLocks noGrp="1"/>
          </p:cNvSpPr>
          <p:nvPr>
            <p:ph type="sldNum" sz="quarter" idx="12"/>
          </p:nvPr>
        </p:nvSpPr>
        <p:spPr/>
        <p:txBody>
          <a:bodyPr/>
          <a:lstStyle/>
          <a:p>
            <a:fld id="{40B98E74-230E-4A24-BDAA-23A264FB3D89}" type="slidenum">
              <a:rPr lang="en-US" smtClean="0"/>
              <a:t>‹#›</a:t>
            </a:fld>
            <a:endParaRPr lang="en-US"/>
          </a:p>
        </p:txBody>
      </p:sp>
    </p:spTree>
    <p:extLst>
      <p:ext uri="{BB962C8B-B14F-4D97-AF65-F5344CB8AC3E}">
        <p14:creationId xmlns:p14="http://schemas.microsoft.com/office/powerpoint/2010/main" val="995804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94D53-37AA-4DEB-B1F4-034574D482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CAF9FA-C9F5-4539-B71F-3E5265E304B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6B694F-BE6A-471D-AFF4-1AF57A8F465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0E5334-3778-47D5-A6E5-FE6F3D9F8F1D}"/>
              </a:ext>
            </a:extLst>
          </p:cNvPr>
          <p:cNvSpPr>
            <a:spLocks noGrp="1"/>
          </p:cNvSpPr>
          <p:nvPr>
            <p:ph type="dt" sz="half" idx="10"/>
          </p:nvPr>
        </p:nvSpPr>
        <p:spPr/>
        <p:txBody>
          <a:bodyPr/>
          <a:lstStyle/>
          <a:p>
            <a:fld id="{BB4D52D5-6422-4D7E-8975-5837F9C3FFF3}" type="datetimeFigureOut">
              <a:rPr lang="en-US" smtClean="0"/>
              <a:t>8/25/2020</a:t>
            </a:fld>
            <a:endParaRPr lang="en-US"/>
          </a:p>
        </p:txBody>
      </p:sp>
      <p:sp>
        <p:nvSpPr>
          <p:cNvPr id="6" name="Footer Placeholder 5">
            <a:extLst>
              <a:ext uri="{FF2B5EF4-FFF2-40B4-BE49-F238E27FC236}">
                <a16:creationId xmlns:a16="http://schemas.microsoft.com/office/drawing/2014/main" id="{6482418F-BB34-49E8-8CAC-2A7339628D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FDF77D-7E08-408D-A1D9-E09A57B379DD}"/>
              </a:ext>
            </a:extLst>
          </p:cNvPr>
          <p:cNvSpPr>
            <a:spLocks noGrp="1"/>
          </p:cNvSpPr>
          <p:nvPr>
            <p:ph type="sldNum" sz="quarter" idx="12"/>
          </p:nvPr>
        </p:nvSpPr>
        <p:spPr/>
        <p:txBody>
          <a:bodyPr/>
          <a:lstStyle/>
          <a:p>
            <a:fld id="{40B98E74-230E-4A24-BDAA-23A264FB3D89}" type="slidenum">
              <a:rPr lang="en-US" smtClean="0"/>
              <a:t>‹#›</a:t>
            </a:fld>
            <a:endParaRPr lang="en-US"/>
          </a:p>
        </p:txBody>
      </p:sp>
    </p:spTree>
    <p:extLst>
      <p:ext uri="{BB962C8B-B14F-4D97-AF65-F5344CB8AC3E}">
        <p14:creationId xmlns:p14="http://schemas.microsoft.com/office/powerpoint/2010/main" val="2837093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6AC0F-5660-49AA-9BDE-73BA9F78A6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C0CA0C-14D7-4C10-A8ED-897EBCA761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46BB1E3-5889-4B50-87FB-4128B4CE3F9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5F21B9-0116-4710-AA3C-1EFFC68D2D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1B255DE-6366-4082-80CB-210EB813644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BFD6E2-1CC5-4D15-8959-869A932C6926}"/>
              </a:ext>
            </a:extLst>
          </p:cNvPr>
          <p:cNvSpPr>
            <a:spLocks noGrp="1"/>
          </p:cNvSpPr>
          <p:nvPr>
            <p:ph type="dt" sz="half" idx="10"/>
          </p:nvPr>
        </p:nvSpPr>
        <p:spPr/>
        <p:txBody>
          <a:bodyPr/>
          <a:lstStyle/>
          <a:p>
            <a:fld id="{BB4D52D5-6422-4D7E-8975-5837F9C3FFF3}" type="datetimeFigureOut">
              <a:rPr lang="en-US" smtClean="0"/>
              <a:t>8/25/2020</a:t>
            </a:fld>
            <a:endParaRPr lang="en-US"/>
          </a:p>
        </p:txBody>
      </p:sp>
      <p:sp>
        <p:nvSpPr>
          <p:cNvPr id="8" name="Footer Placeholder 7">
            <a:extLst>
              <a:ext uri="{FF2B5EF4-FFF2-40B4-BE49-F238E27FC236}">
                <a16:creationId xmlns:a16="http://schemas.microsoft.com/office/drawing/2014/main" id="{C85DF00D-C9AD-4ACD-A4E7-884C1C11D8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C69B7E8-FF5F-451F-B19A-F67ED6A8139D}"/>
              </a:ext>
            </a:extLst>
          </p:cNvPr>
          <p:cNvSpPr>
            <a:spLocks noGrp="1"/>
          </p:cNvSpPr>
          <p:nvPr>
            <p:ph type="sldNum" sz="quarter" idx="12"/>
          </p:nvPr>
        </p:nvSpPr>
        <p:spPr/>
        <p:txBody>
          <a:bodyPr/>
          <a:lstStyle/>
          <a:p>
            <a:fld id="{40B98E74-230E-4A24-BDAA-23A264FB3D89}" type="slidenum">
              <a:rPr lang="en-US" smtClean="0"/>
              <a:t>‹#›</a:t>
            </a:fld>
            <a:endParaRPr lang="en-US"/>
          </a:p>
        </p:txBody>
      </p:sp>
    </p:spTree>
    <p:extLst>
      <p:ext uri="{BB962C8B-B14F-4D97-AF65-F5344CB8AC3E}">
        <p14:creationId xmlns:p14="http://schemas.microsoft.com/office/powerpoint/2010/main" val="2402987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82FF4-03C2-4CCA-A655-DF5D19891A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2E2B8F-58AC-4758-8DAC-59E393B20B46}"/>
              </a:ext>
            </a:extLst>
          </p:cNvPr>
          <p:cNvSpPr>
            <a:spLocks noGrp="1"/>
          </p:cNvSpPr>
          <p:nvPr>
            <p:ph type="dt" sz="half" idx="10"/>
          </p:nvPr>
        </p:nvSpPr>
        <p:spPr/>
        <p:txBody>
          <a:bodyPr/>
          <a:lstStyle/>
          <a:p>
            <a:fld id="{BB4D52D5-6422-4D7E-8975-5837F9C3FFF3}" type="datetimeFigureOut">
              <a:rPr lang="en-US" smtClean="0"/>
              <a:t>8/25/2020</a:t>
            </a:fld>
            <a:endParaRPr lang="en-US"/>
          </a:p>
        </p:txBody>
      </p:sp>
      <p:sp>
        <p:nvSpPr>
          <p:cNvPr id="4" name="Footer Placeholder 3">
            <a:extLst>
              <a:ext uri="{FF2B5EF4-FFF2-40B4-BE49-F238E27FC236}">
                <a16:creationId xmlns:a16="http://schemas.microsoft.com/office/drawing/2014/main" id="{1F75C29E-AD08-4C4E-A702-D78FFC0DB6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FCDA0C8-9639-4AB0-95D7-80828F543137}"/>
              </a:ext>
            </a:extLst>
          </p:cNvPr>
          <p:cNvSpPr>
            <a:spLocks noGrp="1"/>
          </p:cNvSpPr>
          <p:nvPr>
            <p:ph type="sldNum" sz="quarter" idx="12"/>
          </p:nvPr>
        </p:nvSpPr>
        <p:spPr/>
        <p:txBody>
          <a:bodyPr/>
          <a:lstStyle/>
          <a:p>
            <a:fld id="{40B98E74-230E-4A24-BDAA-23A264FB3D89}" type="slidenum">
              <a:rPr lang="en-US" smtClean="0"/>
              <a:t>‹#›</a:t>
            </a:fld>
            <a:endParaRPr lang="en-US"/>
          </a:p>
        </p:txBody>
      </p:sp>
    </p:spTree>
    <p:extLst>
      <p:ext uri="{BB962C8B-B14F-4D97-AF65-F5344CB8AC3E}">
        <p14:creationId xmlns:p14="http://schemas.microsoft.com/office/powerpoint/2010/main" val="873411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6F4A3B-EDEA-431F-8E6F-4686110768C8}"/>
              </a:ext>
            </a:extLst>
          </p:cNvPr>
          <p:cNvSpPr>
            <a:spLocks noGrp="1"/>
          </p:cNvSpPr>
          <p:nvPr>
            <p:ph type="dt" sz="half" idx="10"/>
          </p:nvPr>
        </p:nvSpPr>
        <p:spPr/>
        <p:txBody>
          <a:bodyPr/>
          <a:lstStyle/>
          <a:p>
            <a:fld id="{BB4D52D5-6422-4D7E-8975-5837F9C3FFF3}" type="datetimeFigureOut">
              <a:rPr lang="en-US" smtClean="0"/>
              <a:t>8/25/2020</a:t>
            </a:fld>
            <a:endParaRPr lang="en-US"/>
          </a:p>
        </p:txBody>
      </p:sp>
      <p:sp>
        <p:nvSpPr>
          <p:cNvPr id="3" name="Footer Placeholder 2">
            <a:extLst>
              <a:ext uri="{FF2B5EF4-FFF2-40B4-BE49-F238E27FC236}">
                <a16:creationId xmlns:a16="http://schemas.microsoft.com/office/drawing/2014/main" id="{8B62C082-5271-4282-9801-9DD55DB1F2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B2FD50-F530-41F0-A882-8CD1F1FC9F1F}"/>
              </a:ext>
            </a:extLst>
          </p:cNvPr>
          <p:cNvSpPr>
            <a:spLocks noGrp="1"/>
          </p:cNvSpPr>
          <p:nvPr>
            <p:ph type="sldNum" sz="quarter" idx="12"/>
          </p:nvPr>
        </p:nvSpPr>
        <p:spPr/>
        <p:txBody>
          <a:bodyPr/>
          <a:lstStyle/>
          <a:p>
            <a:fld id="{40B98E74-230E-4A24-BDAA-23A264FB3D89}" type="slidenum">
              <a:rPr lang="en-US" smtClean="0"/>
              <a:t>‹#›</a:t>
            </a:fld>
            <a:endParaRPr lang="en-US"/>
          </a:p>
        </p:txBody>
      </p:sp>
    </p:spTree>
    <p:extLst>
      <p:ext uri="{BB962C8B-B14F-4D97-AF65-F5344CB8AC3E}">
        <p14:creationId xmlns:p14="http://schemas.microsoft.com/office/powerpoint/2010/main" val="3328318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E66EC-B40A-4C96-8545-86E67A37FE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EAB2CE-2CB2-4912-8505-7F0E8EEE82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989A23-E96A-497C-9895-2725915B8E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DA8D336-3220-4370-BEE5-6E219ECE96FD}"/>
              </a:ext>
            </a:extLst>
          </p:cNvPr>
          <p:cNvSpPr>
            <a:spLocks noGrp="1"/>
          </p:cNvSpPr>
          <p:nvPr>
            <p:ph type="dt" sz="half" idx="10"/>
          </p:nvPr>
        </p:nvSpPr>
        <p:spPr/>
        <p:txBody>
          <a:bodyPr/>
          <a:lstStyle/>
          <a:p>
            <a:fld id="{BB4D52D5-6422-4D7E-8975-5837F9C3FFF3}" type="datetimeFigureOut">
              <a:rPr lang="en-US" smtClean="0"/>
              <a:t>8/25/2020</a:t>
            </a:fld>
            <a:endParaRPr lang="en-US"/>
          </a:p>
        </p:txBody>
      </p:sp>
      <p:sp>
        <p:nvSpPr>
          <p:cNvPr id="6" name="Footer Placeholder 5">
            <a:extLst>
              <a:ext uri="{FF2B5EF4-FFF2-40B4-BE49-F238E27FC236}">
                <a16:creationId xmlns:a16="http://schemas.microsoft.com/office/drawing/2014/main" id="{A198C415-CFE4-4589-8D1B-6F4CB686E5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136619-8175-46BA-930E-C2359D6492F2}"/>
              </a:ext>
            </a:extLst>
          </p:cNvPr>
          <p:cNvSpPr>
            <a:spLocks noGrp="1"/>
          </p:cNvSpPr>
          <p:nvPr>
            <p:ph type="sldNum" sz="quarter" idx="12"/>
          </p:nvPr>
        </p:nvSpPr>
        <p:spPr/>
        <p:txBody>
          <a:bodyPr/>
          <a:lstStyle/>
          <a:p>
            <a:fld id="{40B98E74-230E-4A24-BDAA-23A264FB3D89}" type="slidenum">
              <a:rPr lang="en-US" smtClean="0"/>
              <a:t>‹#›</a:t>
            </a:fld>
            <a:endParaRPr lang="en-US"/>
          </a:p>
        </p:txBody>
      </p:sp>
    </p:spTree>
    <p:extLst>
      <p:ext uri="{BB962C8B-B14F-4D97-AF65-F5344CB8AC3E}">
        <p14:creationId xmlns:p14="http://schemas.microsoft.com/office/powerpoint/2010/main" val="183148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C2316-B51C-4F8C-82DB-ABCC25AF12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0046016-4F59-4D83-A8F8-BDAEC6C442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E967A1-1779-48A7-91FF-669F351DA6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AEEFB14-9438-4E50-B0B6-F115EFA8AA32}"/>
              </a:ext>
            </a:extLst>
          </p:cNvPr>
          <p:cNvSpPr>
            <a:spLocks noGrp="1"/>
          </p:cNvSpPr>
          <p:nvPr>
            <p:ph type="dt" sz="half" idx="10"/>
          </p:nvPr>
        </p:nvSpPr>
        <p:spPr/>
        <p:txBody>
          <a:bodyPr/>
          <a:lstStyle/>
          <a:p>
            <a:fld id="{BB4D52D5-6422-4D7E-8975-5837F9C3FFF3}" type="datetimeFigureOut">
              <a:rPr lang="en-US" smtClean="0"/>
              <a:t>8/25/2020</a:t>
            </a:fld>
            <a:endParaRPr lang="en-US"/>
          </a:p>
        </p:txBody>
      </p:sp>
      <p:sp>
        <p:nvSpPr>
          <p:cNvPr id="6" name="Footer Placeholder 5">
            <a:extLst>
              <a:ext uri="{FF2B5EF4-FFF2-40B4-BE49-F238E27FC236}">
                <a16:creationId xmlns:a16="http://schemas.microsoft.com/office/drawing/2014/main" id="{DC1F2C8A-433A-4012-9729-344311E2F4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664513-DF5C-4000-AE6A-D794A9F734EA}"/>
              </a:ext>
            </a:extLst>
          </p:cNvPr>
          <p:cNvSpPr>
            <a:spLocks noGrp="1"/>
          </p:cNvSpPr>
          <p:nvPr>
            <p:ph type="sldNum" sz="quarter" idx="12"/>
          </p:nvPr>
        </p:nvSpPr>
        <p:spPr/>
        <p:txBody>
          <a:bodyPr/>
          <a:lstStyle/>
          <a:p>
            <a:fld id="{40B98E74-230E-4A24-BDAA-23A264FB3D89}" type="slidenum">
              <a:rPr lang="en-US" smtClean="0"/>
              <a:t>‹#›</a:t>
            </a:fld>
            <a:endParaRPr lang="en-US"/>
          </a:p>
        </p:txBody>
      </p:sp>
    </p:spTree>
    <p:extLst>
      <p:ext uri="{BB962C8B-B14F-4D97-AF65-F5344CB8AC3E}">
        <p14:creationId xmlns:p14="http://schemas.microsoft.com/office/powerpoint/2010/main" val="4280882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6804B6-4444-4829-9187-49C1CD4AA6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DE130F-41AF-43F4-A1F9-B5D66CB435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AA0707-842C-43C3-AF22-BB04765EF0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4D52D5-6422-4D7E-8975-5837F9C3FFF3}" type="datetimeFigureOut">
              <a:rPr lang="en-US" smtClean="0"/>
              <a:t>8/25/2020</a:t>
            </a:fld>
            <a:endParaRPr lang="en-US"/>
          </a:p>
        </p:txBody>
      </p:sp>
      <p:sp>
        <p:nvSpPr>
          <p:cNvPr id="5" name="Footer Placeholder 4">
            <a:extLst>
              <a:ext uri="{FF2B5EF4-FFF2-40B4-BE49-F238E27FC236}">
                <a16:creationId xmlns:a16="http://schemas.microsoft.com/office/drawing/2014/main" id="{A6015E7B-7B46-40E3-A991-A56A827C9B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5CC03A8-9506-464A-9264-C7217084EC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B98E74-230E-4A24-BDAA-23A264FB3D89}" type="slidenum">
              <a:rPr lang="en-US" smtClean="0"/>
              <a:t>‹#›</a:t>
            </a:fld>
            <a:endParaRPr lang="en-US"/>
          </a:p>
        </p:txBody>
      </p:sp>
    </p:spTree>
    <p:extLst>
      <p:ext uri="{BB962C8B-B14F-4D97-AF65-F5344CB8AC3E}">
        <p14:creationId xmlns:p14="http://schemas.microsoft.com/office/powerpoint/2010/main" val="74805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medsafety.pharmacy.purdue.edu/medication-safety-tools" TargetMode="External"/><Relationship Id="rId7" Type="http://schemas.openxmlformats.org/officeDocument/2006/relationships/hyperlink" Target="https://www.muhealth.org/about-us/quality-care-patient-safety/office-of-clinical-effectiveness/foryou" TargetMode="External"/><Relationship Id="rId2" Type="http://schemas.openxmlformats.org/officeDocument/2006/relationships/hyperlink" Target="https://www.ismp.org/" TargetMode="External"/><Relationship Id="rId1" Type="http://schemas.openxmlformats.org/officeDocument/2006/relationships/slideLayout" Target="../slideLayouts/slideLayout2.xml"/><Relationship Id="rId6" Type="http://schemas.openxmlformats.org/officeDocument/2006/relationships/hyperlink" Target="https://www.cdc.gov/medicationsafety/index.html" TargetMode="External"/><Relationship Id="rId5" Type="http://schemas.openxmlformats.org/officeDocument/2006/relationships/hyperlink" Target="https://www.who.int/patientsafety/medication-safety/en/" TargetMode="External"/><Relationship Id="rId4" Type="http://schemas.openxmlformats.org/officeDocument/2006/relationships/hyperlink" Target="http://patientsafety.pa.gov/"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30B7813D-B76D-400E-BFDE-AA4BA0BFAD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1785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D7D68B-DD39-4ADF-A0CC-41F04E6EAC20}"/>
              </a:ext>
            </a:extLst>
          </p:cNvPr>
          <p:cNvSpPr>
            <a:spLocks noGrp="1"/>
          </p:cNvSpPr>
          <p:nvPr>
            <p:ph type="ctrTitle"/>
          </p:nvPr>
        </p:nvSpPr>
        <p:spPr>
          <a:xfrm>
            <a:off x="841248" y="600426"/>
            <a:ext cx="10512552" cy="3360625"/>
          </a:xfrm>
        </p:spPr>
        <p:txBody>
          <a:bodyPr>
            <a:normAutofit/>
          </a:bodyPr>
          <a:lstStyle/>
          <a:p>
            <a:pPr algn="l"/>
            <a:r>
              <a:rPr lang="en-US" sz="7600" dirty="0">
                <a:solidFill>
                  <a:schemeClr val="bg1"/>
                </a:solidFill>
              </a:rPr>
              <a:t>Integrating Medication Safety in Pharmacy Practice</a:t>
            </a:r>
          </a:p>
        </p:txBody>
      </p:sp>
      <p:sp>
        <p:nvSpPr>
          <p:cNvPr id="3" name="Subtitle 2">
            <a:extLst>
              <a:ext uri="{FF2B5EF4-FFF2-40B4-BE49-F238E27FC236}">
                <a16:creationId xmlns:a16="http://schemas.microsoft.com/office/drawing/2014/main" id="{64E63F12-B33F-4764-911D-1C72514E2FCE}"/>
              </a:ext>
            </a:extLst>
          </p:cNvPr>
          <p:cNvSpPr>
            <a:spLocks noGrp="1"/>
          </p:cNvSpPr>
          <p:nvPr>
            <p:ph type="subTitle" idx="1"/>
          </p:nvPr>
        </p:nvSpPr>
        <p:spPr>
          <a:xfrm>
            <a:off x="859536" y="4119928"/>
            <a:ext cx="10494264" cy="1366472"/>
          </a:xfrm>
        </p:spPr>
        <p:txBody>
          <a:bodyPr>
            <a:normAutofit/>
          </a:bodyPr>
          <a:lstStyle/>
          <a:p>
            <a:pPr algn="l"/>
            <a:r>
              <a:rPr lang="en-US" dirty="0">
                <a:solidFill>
                  <a:schemeClr val="bg1"/>
                </a:solidFill>
              </a:rPr>
              <a:t>Leslie Sanchez, PharmD</a:t>
            </a:r>
          </a:p>
          <a:p>
            <a:pPr algn="l"/>
            <a:r>
              <a:rPr lang="en-US" dirty="0">
                <a:solidFill>
                  <a:schemeClr val="bg1"/>
                </a:solidFill>
              </a:rPr>
              <a:t>New Mexico Pharmacists Association 91</a:t>
            </a:r>
            <a:r>
              <a:rPr lang="en-US" baseline="30000" dirty="0">
                <a:solidFill>
                  <a:schemeClr val="bg1"/>
                </a:solidFill>
              </a:rPr>
              <a:t>st</a:t>
            </a:r>
            <a:r>
              <a:rPr lang="en-US" dirty="0">
                <a:solidFill>
                  <a:schemeClr val="bg1"/>
                </a:solidFill>
              </a:rPr>
              <a:t> Annual Convention</a:t>
            </a:r>
          </a:p>
          <a:p>
            <a:pPr algn="l"/>
            <a:r>
              <a:rPr lang="en-US" dirty="0">
                <a:solidFill>
                  <a:schemeClr val="bg1"/>
                </a:solidFill>
              </a:rPr>
              <a:t>September 2020</a:t>
            </a:r>
          </a:p>
          <a:p>
            <a:pPr algn="l"/>
            <a:endParaRPr lang="en-US" dirty="0">
              <a:solidFill>
                <a:schemeClr val="bg1"/>
              </a:solidFill>
            </a:endParaRPr>
          </a:p>
        </p:txBody>
      </p:sp>
    </p:spTree>
    <p:extLst>
      <p:ext uri="{BB962C8B-B14F-4D97-AF65-F5344CB8AC3E}">
        <p14:creationId xmlns:p14="http://schemas.microsoft.com/office/powerpoint/2010/main" val="2595490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D55E05-51A2-4173-A7FA-869DE4F71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1345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23017A-5BF1-4BB7-9EB3-4FA48A49C1A4}"/>
              </a:ext>
            </a:extLst>
          </p:cNvPr>
          <p:cNvSpPr>
            <a:spLocks noGrp="1"/>
          </p:cNvSpPr>
          <p:nvPr>
            <p:ph type="title"/>
          </p:nvPr>
        </p:nvSpPr>
        <p:spPr>
          <a:xfrm>
            <a:off x="838200" y="621792"/>
            <a:ext cx="4795157" cy="5413248"/>
          </a:xfrm>
        </p:spPr>
        <p:txBody>
          <a:bodyPr>
            <a:normAutofit/>
          </a:bodyPr>
          <a:lstStyle/>
          <a:p>
            <a:r>
              <a:rPr lang="en-US" sz="5200">
                <a:solidFill>
                  <a:schemeClr val="bg1"/>
                </a:solidFill>
              </a:rPr>
              <a:t>Pharmacy Compounding Error</a:t>
            </a:r>
          </a:p>
        </p:txBody>
      </p:sp>
      <p:sp>
        <p:nvSpPr>
          <p:cNvPr id="3" name="Content Placeholder 2">
            <a:extLst>
              <a:ext uri="{FF2B5EF4-FFF2-40B4-BE49-F238E27FC236}">
                <a16:creationId xmlns:a16="http://schemas.microsoft.com/office/drawing/2014/main" id="{53C0324C-9846-411D-B919-659571A5049D}"/>
              </a:ext>
            </a:extLst>
          </p:cNvPr>
          <p:cNvSpPr>
            <a:spLocks noGrp="1"/>
          </p:cNvSpPr>
          <p:nvPr>
            <p:ph idx="1"/>
          </p:nvPr>
        </p:nvSpPr>
        <p:spPr>
          <a:xfrm>
            <a:off x="6521450" y="621792"/>
            <a:ext cx="4832349" cy="5413248"/>
          </a:xfrm>
        </p:spPr>
        <p:txBody>
          <a:bodyPr anchor="ctr">
            <a:normAutofit/>
          </a:bodyPr>
          <a:lstStyle/>
          <a:p>
            <a:pPr marL="0" indent="0">
              <a:buNone/>
            </a:pPr>
            <a:r>
              <a:rPr lang="en-US" sz="2400" dirty="0"/>
              <a:t>For ~18 months, a young child had been receiving a 3 gram (20 mL) dose of tryptophan 150 mg/mL suspension by mouth at bedtime to treat a complex sleep disorder. A refill of the tryptophan prescription was ordered and picked up from the compounding pharmacy that had prepared the suspension in the past. That night, the child was given the usual dose of medication; the next morning, the child was found deceased in bed.  A post-mortem toxicology test identified lethal levels of baclofen. </a:t>
            </a:r>
          </a:p>
          <a:p>
            <a:endParaRPr lang="en-US" sz="2400" dirty="0"/>
          </a:p>
        </p:txBody>
      </p:sp>
    </p:spTree>
    <p:extLst>
      <p:ext uri="{BB962C8B-B14F-4D97-AF65-F5344CB8AC3E}">
        <p14:creationId xmlns:p14="http://schemas.microsoft.com/office/powerpoint/2010/main" val="2441388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D55E05-51A2-4173-A7FA-869DE4F71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1345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A27874-16C1-47C3-A29F-6DCEDE7FF4C4}"/>
              </a:ext>
            </a:extLst>
          </p:cNvPr>
          <p:cNvSpPr>
            <a:spLocks noGrp="1"/>
          </p:cNvSpPr>
          <p:nvPr>
            <p:ph type="title"/>
          </p:nvPr>
        </p:nvSpPr>
        <p:spPr>
          <a:xfrm>
            <a:off x="838200" y="621792"/>
            <a:ext cx="4795157" cy="5413248"/>
          </a:xfrm>
        </p:spPr>
        <p:txBody>
          <a:bodyPr>
            <a:normAutofit/>
          </a:bodyPr>
          <a:lstStyle/>
          <a:p>
            <a:r>
              <a:rPr lang="en-US" sz="5200">
                <a:solidFill>
                  <a:schemeClr val="bg1"/>
                </a:solidFill>
              </a:rPr>
              <a:t>Look-Alike Sound-Alike Error</a:t>
            </a:r>
          </a:p>
        </p:txBody>
      </p:sp>
      <p:sp>
        <p:nvSpPr>
          <p:cNvPr id="3" name="Content Placeholder 2">
            <a:extLst>
              <a:ext uri="{FF2B5EF4-FFF2-40B4-BE49-F238E27FC236}">
                <a16:creationId xmlns:a16="http://schemas.microsoft.com/office/drawing/2014/main" id="{88964030-BA4D-45EC-B78B-31FDE5FC1BCC}"/>
              </a:ext>
            </a:extLst>
          </p:cNvPr>
          <p:cNvSpPr>
            <a:spLocks noGrp="1"/>
          </p:cNvSpPr>
          <p:nvPr>
            <p:ph idx="1"/>
          </p:nvPr>
        </p:nvSpPr>
        <p:spPr>
          <a:xfrm>
            <a:off x="6521450" y="621792"/>
            <a:ext cx="4832349" cy="5413248"/>
          </a:xfrm>
        </p:spPr>
        <p:txBody>
          <a:bodyPr anchor="ctr">
            <a:normAutofit/>
          </a:bodyPr>
          <a:lstStyle/>
          <a:p>
            <a:pPr marL="0" indent="0">
              <a:buNone/>
            </a:pPr>
            <a:r>
              <a:rPr lang="en-US" sz="2400" dirty="0"/>
              <a:t>An outpatient pharmacy accidentally dispensed the antipsychotic thiothixene (</a:t>
            </a:r>
            <a:r>
              <a:rPr lang="en-US" sz="2400" i="1" dirty="0" err="1"/>
              <a:t>Navane</a:t>
            </a:r>
            <a:r>
              <a:rPr lang="en-US" sz="2400" dirty="0"/>
              <a:t>) instead of the prescribed anti-hypertensive medication amlodipine (</a:t>
            </a:r>
            <a:r>
              <a:rPr lang="en-US" sz="2400" i="1" dirty="0"/>
              <a:t>Norvasc</a:t>
            </a:r>
            <a:r>
              <a:rPr lang="en-US" sz="2400" dirty="0"/>
              <a:t>) to a 71-year old patient. The patient took the wrong medication for three months, leading to physical and psychological harm including ambulatory dysfunction, tremors, mood swings, and personality changes.</a:t>
            </a:r>
          </a:p>
        </p:txBody>
      </p:sp>
    </p:spTree>
    <p:extLst>
      <p:ext uri="{BB962C8B-B14F-4D97-AF65-F5344CB8AC3E}">
        <p14:creationId xmlns:p14="http://schemas.microsoft.com/office/powerpoint/2010/main" val="3692188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1C8B7-2AA7-4D6B-98A7-09775B60989D}"/>
              </a:ext>
            </a:extLst>
          </p:cNvPr>
          <p:cNvSpPr>
            <a:spLocks noGrp="1"/>
          </p:cNvSpPr>
          <p:nvPr>
            <p:ph type="title"/>
          </p:nvPr>
        </p:nvSpPr>
        <p:spPr>
          <a:xfrm>
            <a:off x="913066" y="313938"/>
            <a:ext cx="5277333" cy="1325563"/>
          </a:xfrm>
        </p:spPr>
        <p:txBody>
          <a:bodyPr vert="horz" lIns="91440" tIns="45720" rIns="91440" bIns="45720" rtlCol="0" anchor="ctr">
            <a:normAutofit/>
          </a:bodyPr>
          <a:lstStyle/>
          <a:p>
            <a:r>
              <a:rPr lang="en-US" dirty="0"/>
              <a:t>Drug Interaction Error</a:t>
            </a:r>
          </a:p>
        </p:txBody>
      </p:sp>
      <p:sp>
        <p:nvSpPr>
          <p:cNvPr id="8" name="Content Placeholder 7">
            <a:extLst>
              <a:ext uri="{FF2B5EF4-FFF2-40B4-BE49-F238E27FC236}">
                <a16:creationId xmlns:a16="http://schemas.microsoft.com/office/drawing/2014/main" id="{12AC0353-13B6-43CB-8595-1B3C3FC2F909}"/>
              </a:ext>
            </a:extLst>
          </p:cNvPr>
          <p:cNvSpPr>
            <a:spLocks noGrp="1"/>
          </p:cNvSpPr>
          <p:nvPr>
            <p:ph sz="half" idx="1"/>
          </p:nvPr>
        </p:nvSpPr>
        <p:spPr>
          <a:xfrm>
            <a:off x="805543" y="1639501"/>
            <a:ext cx="4558309" cy="5013226"/>
          </a:xfrm>
        </p:spPr>
        <p:txBody>
          <a:bodyPr vert="horz" lIns="91440" tIns="45720" rIns="91440" bIns="45720" rtlCol="0" anchor="t">
            <a:normAutofit/>
          </a:bodyPr>
          <a:lstStyle/>
          <a:p>
            <a:r>
              <a:rPr lang="en-US" sz="1500" dirty="0"/>
              <a:t>Becki Conway was prescribed full doses of Lamictal and Depakote for bipolar disorder</a:t>
            </a:r>
          </a:p>
          <a:p>
            <a:r>
              <a:rPr lang="en-US" sz="1500" dirty="0"/>
              <a:t>Pharmacy was alerted of drug interaction but filled the prescriptions and didn’t counsel patient</a:t>
            </a:r>
          </a:p>
          <a:p>
            <a:pPr lvl="1"/>
            <a:endParaRPr lang="en-US" sz="1100" dirty="0"/>
          </a:p>
          <a:p>
            <a:pPr lvl="1"/>
            <a:endParaRPr lang="en-US" sz="1100" dirty="0"/>
          </a:p>
          <a:p>
            <a:pPr marL="457200" lvl="1" indent="0">
              <a:buNone/>
            </a:pPr>
            <a:endParaRPr lang="en-US" sz="1100" dirty="0"/>
          </a:p>
          <a:p>
            <a:pPr lvl="1"/>
            <a:endParaRPr lang="en-US" sz="1100" dirty="0"/>
          </a:p>
          <a:p>
            <a:pPr lvl="1"/>
            <a:endParaRPr lang="en-US" sz="1100" dirty="0"/>
          </a:p>
          <a:p>
            <a:pPr lvl="1"/>
            <a:endParaRPr lang="en-US" sz="1100" dirty="0"/>
          </a:p>
          <a:p>
            <a:pPr lvl="1"/>
            <a:endParaRPr lang="en-US" sz="1100" dirty="0"/>
          </a:p>
          <a:p>
            <a:pPr lvl="1"/>
            <a:endParaRPr lang="en-US" sz="1100" dirty="0"/>
          </a:p>
          <a:p>
            <a:pPr lvl="1"/>
            <a:endParaRPr lang="en-US" sz="1100" dirty="0"/>
          </a:p>
          <a:p>
            <a:pPr lvl="1"/>
            <a:endParaRPr lang="en-US" sz="1100" dirty="0"/>
          </a:p>
          <a:p>
            <a:r>
              <a:rPr lang="en-US" sz="1500" dirty="0"/>
              <a:t>2 weeks later Becki went to urgent care due to sore throat, dry cough, irritated sinuses and chest pain</a:t>
            </a:r>
          </a:p>
          <a:p>
            <a:r>
              <a:rPr lang="en-US" sz="1500" dirty="0"/>
              <a:t>Transferred to ED for cardiac workup; given Benadryl for rash and discharged home</a:t>
            </a:r>
          </a:p>
          <a:p>
            <a:r>
              <a:rPr lang="en-US" sz="1500" dirty="0"/>
              <a:t>Went to a clinic the following day and provider recognized the drug interaction and Stevens- Johnson Syndrome</a:t>
            </a:r>
          </a:p>
          <a:p>
            <a:pPr marL="0"/>
            <a:endParaRPr lang="en-US" sz="1500" dirty="0"/>
          </a:p>
          <a:p>
            <a:endParaRPr lang="en-US" sz="1500" dirty="0"/>
          </a:p>
        </p:txBody>
      </p:sp>
      <p:sp>
        <p:nvSpPr>
          <p:cNvPr id="17" name="Oval 16">
            <a:extLst>
              <a:ext uri="{FF2B5EF4-FFF2-40B4-BE49-F238E27FC236}">
                <a16:creationId xmlns:a16="http://schemas.microsoft.com/office/drawing/2014/main" id="{C99A8FB7-A79B-4BC9-9D56-B79587F6A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5005" y="2650637"/>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B6114379-CEF2-4927-BEAC-763037C09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9597" y="2815229"/>
            <a:ext cx="2788920" cy="27889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B23893E2-3349-46D7-A7AA-B9E447957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C14C23C8-0D86-4D9E-A9C7-76291675C4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60603" y="1"/>
            <a:ext cx="4034316" cy="3486455"/>
          </a:xfrm>
          <a:custGeom>
            <a:avLst/>
            <a:gdLst>
              <a:gd name="connsiteX0" fmla="*/ 280681 w 4034316"/>
              <a:gd name="connsiteY0" fmla="*/ 0 h 3486455"/>
              <a:gd name="connsiteX1" fmla="*/ 4034316 w 4034316"/>
              <a:gd name="connsiteY1" fmla="*/ 0 h 3486455"/>
              <a:gd name="connsiteX2" fmla="*/ 4034316 w 4034316"/>
              <a:gd name="connsiteY2" fmla="*/ 2800630 h 3486455"/>
              <a:gd name="connsiteX3" fmla="*/ 3874752 w 4034316"/>
              <a:gd name="connsiteY3" fmla="*/ 2945652 h 3486455"/>
              <a:gd name="connsiteX4" fmla="*/ 2368296 w 4034316"/>
              <a:gd name="connsiteY4" fmla="*/ 3486455 h 3486455"/>
              <a:gd name="connsiteX5" fmla="*/ 0 w 4034316"/>
              <a:gd name="connsiteY5" fmla="*/ 1118159 h 3486455"/>
              <a:gd name="connsiteX6" fmla="*/ 186113 w 4034316"/>
              <a:gd name="connsiteY6" fmla="*/ 196311 h 348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2">
            <a:extLst>
              <a:ext uri="{FF2B5EF4-FFF2-40B4-BE49-F238E27FC236}">
                <a16:creationId xmlns:a16="http://schemas.microsoft.com/office/drawing/2014/main" id="{AB6FF142-9923-42B6-BE11-670942B2749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9053088" y="0"/>
            <a:ext cx="2763701" cy="293230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Freeform: Shape 24">
            <a:extLst>
              <a:ext uri="{FF2B5EF4-FFF2-40B4-BE49-F238E27FC236}">
                <a16:creationId xmlns:a16="http://schemas.microsoft.com/office/drawing/2014/main" id="{2B7592FE-10D1-4664-B623-353F47C8D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8132" y="4032250"/>
            <a:ext cx="3303868" cy="2825750"/>
          </a:xfrm>
          <a:custGeom>
            <a:avLst/>
            <a:gdLst>
              <a:gd name="connsiteX0" fmla="*/ 1888600 w 3303868"/>
              <a:gd name="connsiteY0" fmla="*/ 0 h 2825750"/>
              <a:gd name="connsiteX1" fmla="*/ 3224042 w 3303868"/>
              <a:gd name="connsiteY1" fmla="*/ 553158 h 2825750"/>
              <a:gd name="connsiteX2" fmla="*/ 3303868 w 3303868"/>
              <a:gd name="connsiteY2" fmla="*/ 640989 h 2825750"/>
              <a:gd name="connsiteX3" fmla="*/ 3303868 w 3303868"/>
              <a:gd name="connsiteY3" fmla="*/ 2825750 h 2825750"/>
              <a:gd name="connsiteX4" fmla="*/ 250380 w 3303868"/>
              <a:gd name="connsiteY4" fmla="*/ 2825750 h 2825750"/>
              <a:gd name="connsiteX5" fmla="*/ 227944 w 3303868"/>
              <a:gd name="connsiteY5" fmla="*/ 2788819 h 2825750"/>
              <a:gd name="connsiteX6" fmla="*/ 0 w 3303868"/>
              <a:gd name="connsiteY6" fmla="*/ 1888600 h 2825750"/>
              <a:gd name="connsiteX7" fmla="*/ 1888600 w 3303868"/>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3868" h="2825750">
                <a:moveTo>
                  <a:pt x="1888600" y="0"/>
                </a:moveTo>
                <a:cubicBezTo>
                  <a:pt x="2410123" y="0"/>
                  <a:pt x="2882273" y="211389"/>
                  <a:pt x="3224042" y="553158"/>
                </a:cubicBezTo>
                <a:lnTo>
                  <a:pt x="3303868" y="640989"/>
                </a:lnTo>
                <a:lnTo>
                  <a:pt x="3303868"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32248578-C6EF-47FB-8B88-AD65C27452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53088" y="4197206"/>
            <a:ext cx="3138912" cy="2660795"/>
          </a:xfrm>
          <a:custGeom>
            <a:avLst/>
            <a:gdLst>
              <a:gd name="connsiteX0" fmla="*/ 1723644 w 3138912"/>
              <a:gd name="connsiteY0" fmla="*/ 0 h 2660795"/>
              <a:gd name="connsiteX1" fmla="*/ 3053691 w 3138912"/>
              <a:gd name="connsiteY1" fmla="*/ 627247 h 2660795"/>
              <a:gd name="connsiteX2" fmla="*/ 3138912 w 3138912"/>
              <a:gd name="connsiteY2" fmla="*/ 741211 h 2660795"/>
              <a:gd name="connsiteX3" fmla="*/ 3138912 w 3138912"/>
              <a:gd name="connsiteY3" fmla="*/ 2660795 h 2660795"/>
              <a:gd name="connsiteX4" fmla="*/ 278239 w 3138912"/>
              <a:gd name="connsiteY4" fmla="*/ 2660795 h 2660795"/>
              <a:gd name="connsiteX5" fmla="*/ 208035 w 3138912"/>
              <a:gd name="connsiteY5" fmla="*/ 2545235 h 2660795"/>
              <a:gd name="connsiteX6" fmla="*/ 0 w 3138912"/>
              <a:gd name="connsiteY6" fmla="*/ 1723644 h 2660795"/>
              <a:gd name="connsiteX7" fmla="*/ 1723644 w 3138912"/>
              <a:gd name="connsiteY7" fmla="*/ 0 h 266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8912" h="2660795">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Content Placeholder 3">
            <a:extLst>
              <a:ext uri="{FF2B5EF4-FFF2-40B4-BE49-F238E27FC236}">
                <a16:creationId xmlns:a16="http://schemas.microsoft.com/office/drawing/2014/main" id="{B6A45B3C-D137-46B0-B6EF-564CD14B16D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881" t="-131" b="-1"/>
          <a:stretch/>
        </p:blipFill>
        <p:spPr>
          <a:xfrm>
            <a:off x="6283012" y="3282347"/>
            <a:ext cx="1962089" cy="1680406"/>
          </a:xfrm>
          <a:prstGeom prst="rect">
            <a:avLst/>
          </a:prstGeom>
        </p:spPr>
      </p:pic>
      <p:pic>
        <p:nvPicPr>
          <p:cNvPr id="12" name="Picture 3">
            <a:extLst>
              <a:ext uri="{FF2B5EF4-FFF2-40B4-BE49-F238E27FC236}">
                <a16:creationId xmlns:a16="http://schemas.microsoft.com/office/drawing/2014/main" id="{D96F37B4-4227-4FA9-B57F-53A7691A45B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638523" y="4732130"/>
            <a:ext cx="2297198" cy="207322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9">
            <a:extLst>
              <a:ext uri="{FF2B5EF4-FFF2-40B4-BE49-F238E27FC236}">
                <a16:creationId xmlns:a16="http://schemas.microsoft.com/office/drawing/2014/main" id="{45B30888-E657-4FF9-897C-3EF9A871897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5090" y="2732784"/>
            <a:ext cx="4171995" cy="1999346"/>
          </a:xfrm>
          <a:prstGeom prst="rect">
            <a:avLst/>
          </a:prstGeom>
        </p:spPr>
      </p:pic>
    </p:spTree>
    <p:extLst>
      <p:ext uri="{BB962C8B-B14F-4D97-AF65-F5344CB8AC3E}">
        <p14:creationId xmlns:p14="http://schemas.microsoft.com/office/powerpoint/2010/main" val="816221436"/>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D55E05-51A2-4173-A7FA-869DE4F71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1345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621792"/>
            <a:ext cx="4795157" cy="5413248"/>
          </a:xfrm>
        </p:spPr>
        <p:txBody>
          <a:bodyPr vert="horz" lIns="91440" tIns="45720" rIns="91440" bIns="45720" rtlCol="0" anchor="ctr">
            <a:normAutofit/>
          </a:bodyPr>
          <a:lstStyle/>
          <a:p>
            <a:r>
              <a:rPr lang="en-US" sz="5200" kern="1200">
                <a:solidFill>
                  <a:schemeClr val="bg1"/>
                </a:solidFill>
                <a:latin typeface="+mj-lt"/>
                <a:ea typeface="+mj-ea"/>
                <a:cs typeface="+mj-cs"/>
              </a:rPr>
              <a:t>Second Victims</a:t>
            </a:r>
          </a:p>
        </p:txBody>
      </p:sp>
      <p:sp>
        <p:nvSpPr>
          <p:cNvPr id="3" name="Text Placeholder 2"/>
          <p:cNvSpPr>
            <a:spLocks noGrp="1"/>
          </p:cNvSpPr>
          <p:nvPr>
            <p:ph type="body" sz="quarter" idx="11"/>
          </p:nvPr>
        </p:nvSpPr>
        <p:spPr>
          <a:xfrm>
            <a:off x="6521450" y="621792"/>
            <a:ext cx="4832349" cy="5413248"/>
          </a:xfrm>
        </p:spPr>
        <p:txBody>
          <a:bodyPr vert="horz" lIns="91440" tIns="45720" rIns="91440" bIns="45720" rtlCol="0" anchor="ctr">
            <a:normAutofit/>
          </a:bodyPr>
          <a:lstStyle/>
          <a:p>
            <a:pPr>
              <a:lnSpc>
                <a:spcPct val="90000"/>
              </a:lnSpc>
            </a:pPr>
            <a:r>
              <a:rPr lang="en-US" sz="2000"/>
              <a:t>Healthcare professionals who experience difficulties in coping with their emotions after a patient safety incident</a:t>
            </a:r>
          </a:p>
          <a:p>
            <a:pPr>
              <a:lnSpc>
                <a:spcPct val="90000"/>
              </a:lnSpc>
            </a:pPr>
            <a:endParaRPr lang="en-US" sz="2000"/>
          </a:p>
          <a:p>
            <a:pPr>
              <a:lnSpc>
                <a:spcPct val="90000"/>
              </a:lnSpc>
            </a:pPr>
            <a:r>
              <a:rPr lang="en-US" sz="2000"/>
              <a:t>Often suffer from loss of confidence, fear of litigation or reputation damage, guilt, and anger</a:t>
            </a:r>
          </a:p>
          <a:p>
            <a:pPr>
              <a:lnSpc>
                <a:spcPct val="90000"/>
              </a:lnSpc>
            </a:pPr>
            <a:endParaRPr lang="en-US" sz="2000"/>
          </a:p>
          <a:p>
            <a:pPr>
              <a:lnSpc>
                <a:spcPct val="90000"/>
              </a:lnSpc>
            </a:pPr>
            <a:r>
              <a:rPr lang="en-US" sz="2000"/>
              <a:t>Worst cases progress to PTSD or suicide</a:t>
            </a:r>
          </a:p>
          <a:p>
            <a:pPr>
              <a:lnSpc>
                <a:spcPct val="90000"/>
              </a:lnSpc>
            </a:pPr>
            <a:endParaRPr lang="en-US" sz="2000"/>
          </a:p>
          <a:p>
            <a:pPr>
              <a:lnSpc>
                <a:spcPct val="90000"/>
              </a:lnSpc>
            </a:pPr>
            <a:r>
              <a:rPr lang="en-US" sz="2000"/>
              <a:t>Reported incidence of professionals who have experienced a negative emotional response following an incident range from 30% to 77%</a:t>
            </a:r>
          </a:p>
        </p:txBody>
      </p:sp>
    </p:spTree>
    <p:extLst>
      <p:ext uri="{BB962C8B-B14F-4D97-AF65-F5344CB8AC3E}">
        <p14:creationId xmlns:p14="http://schemas.microsoft.com/office/powerpoint/2010/main" val="37578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0645CEF-5A8E-4858-85CC-3C9602632267}"/>
              </a:ext>
            </a:extLst>
          </p:cNvPr>
          <p:cNvSpPr>
            <a:spLocks noGrp="1"/>
          </p:cNvSpPr>
          <p:nvPr>
            <p:ph type="title"/>
          </p:nvPr>
        </p:nvSpPr>
        <p:spPr>
          <a:xfrm>
            <a:off x="863029" y="1012004"/>
            <a:ext cx="3416158" cy="4795408"/>
          </a:xfrm>
        </p:spPr>
        <p:txBody>
          <a:bodyPr vert="horz" lIns="91440" tIns="45720" rIns="91440" bIns="45720" rtlCol="0" anchor="ctr">
            <a:normAutofit/>
          </a:bodyPr>
          <a:lstStyle/>
          <a:p>
            <a:r>
              <a:rPr lang="en-US" kern="1200">
                <a:solidFill>
                  <a:srgbClr val="FFFFFF"/>
                </a:solidFill>
                <a:latin typeface="+mj-lt"/>
                <a:ea typeface="+mj-ea"/>
                <a:cs typeface="+mj-cs"/>
              </a:rPr>
              <a:t>Key Elements to Integrate Medication Safety</a:t>
            </a:r>
          </a:p>
        </p:txBody>
      </p:sp>
      <p:graphicFrame>
        <p:nvGraphicFramePr>
          <p:cNvPr id="22" name="Text Placeholder 2">
            <a:extLst>
              <a:ext uri="{FF2B5EF4-FFF2-40B4-BE49-F238E27FC236}">
                <a16:creationId xmlns:a16="http://schemas.microsoft.com/office/drawing/2014/main" id="{B5B0EA39-BEF5-4018-8337-EECEC4312A7A}"/>
              </a:ext>
            </a:extLst>
          </p:cNvPr>
          <p:cNvGraphicFramePr/>
          <p:nvPr>
            <p:extLst>
              <p:ext uri="{D42A27DB-BD31-4B8C-83A1-F6EECF244321}">
                <p14:modId xmlns:p14="http://schemas.microsoft.com/office/powerpoint/2010/main" val="1260852592"/>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5453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BD55E05-51A2-4173-A7FA-869DE4F71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1345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772374-DB65-44B5-8F63-8F65FED4536E}"/>
              </a:ext>
            </a:extLst>
          </p:cNvPr>
          <p:cNvSpPr>
            <a:spLocks noGrp="1"/>
          </p:cNvSpPr>
          <p:nvPr>
            <p:ph type="title"/>
          </p:nvPr>
        </p:nvSpPr>
        <p:spPr>
          <a:xfrm>
            <a:off x="838200" y="621792"/>
            <a:ext cx="4795157" cy="5413248"/>
          </a:xfrm>
        </p:spPr>
        <p:txBody>
          <a:bodyPr>
            <a:normAutofit/>
          </a:bodyPr>
          <a:lstStyle/>
          <a:p>
            <a:r>
              <a:rPr lang="en-US" sz="5200">
                <a:solidFill>
                  <a:schemeClr val="bg1"/>
                </a:solidFill>
              </a:rPr>
              <a:t>Culture of Safety</a:t>
            </a:r>
            <a:endParaRPr lang="en-US" sz="5200" dirty="0">
              <a:solidFill>
                <a:schemeClr val="bg1"/>
              </a:solidFill>
            </a:endParaRPr>
          </a:p>
        </p:txBody>
      </p:sp>
      <p:sp>
        <p:nvSpPr>
          <p:cNvPr id="3" name="Content Placeholder 2">
            <a:extLst>
              <a:ext uri="{FF2B5EF4-FFF2-40B4-BE49-F238E27FC236}">
                <a16:creationId xmlns:a16="http://schemas.microsoft.com/office/drawing/2014/main" id="{DA947711-68AD-4C7D-BBEE-2FE9CD39D3F6}"/>
              </a:ext>
            </a:extLst>
          </p:cNvPr>
          <p:cNvSpPr>
            <a:spLocks noGrp="1"/>
          </p:cNvSpPr>
          <p:nvPr>
            <p:ph idx="1"/>
          </p:nvPr>
        </p:nvSpPr>
        <p:spPr>
          <a:xfrm>
            <a:off x="6521450" y="621792"/>
            <a:ext cx="4832349" cy="5413248"/>
          </a:xfrm>
        </p:spPr>
        <p:txBody>
          <a:bodyPr anchor="ctr">
            <a:normAutofit/>
          </a:bodyPr>
          <a:lstStyle/>
          <a:p>
            <a:r>
              <a:rPr lang="en-US" sz="1700"/>
              <a:t>The safety culture of an organization is the product of individual and group values, attitudes, perceptions, competencies, and patterns of behavior that determine the commitment to, and the style and proficiency of, an organization’s health and safety management. </a:t>
            </a:r>
            <a:r>
              <a:rPr lang="en-US" sz="1700" i="1"/>
              <a:t>Advisory Committee on the Safety of Nuclear Installations</a:t>
            </a:r>
          </a:p>
          <a:p>
            <a:pPr marL="0" indent="0">
              <a:buNone/>
            </a:pPr>
            <a:endParaRPr lang="en-US" sz="1700" i="1"/>
          </a:p>
          <a:p>
            <a:pPr marL="0" indent="0">
              <a:buNone/>
            </a:pPr>
            <a:endParaRPr lang="en-US" sz="1700" i="1"/>
          </a:p>
          <a:p>
            <a:r>
              <a:rPr lang="en-US" sz="1700"/>
              <a:t>Having core values and behaviors that demonstrate a collective and sustained commitment to emphasize safety over competing goals. Such cultures value openness and mutual trust, provide appropriate resources for safe staffing, learn from errors, assess for weaknesses, display transparency and are accountable. </a:t>
            </a:r>
            <a:r>
              <a:rPr lang="en-US" sz="1700" i="1"/>
              <a:t>The American Nurses Association</a:t>
            </a:r>
            <a:endParaRPr lang="en-US" sz="1700"/>
          </a:p>
          <a:p>
            <a:pPr marL="0" indent="0">
              <a:buNone/>
            </a:pPr>
            <a:endParaRPr lang="en-US" sz="1700"/>
          </a:p>
        </p:txBody>
      </p:sp>
    </p:spTree>
    <p:extLst>
      <p:ext uri="{BB962C8B-B14F-4D97-AF65-F5344CB8AC3E}">
        <p14:creationId xmlns:p14="http://schemas.microsoft.com/office/powerpoint/2010/main" val="3272288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D55E05-51A2-4173-A7FA-869DE4F71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1345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CEBD84-F7CF-4E4B-9F36-D0D14AA23645}"/>
              </a:ext>
            </a:extLst>
          </p:cNvPr>
          <p:cNvSpPr>
            <a:spLocks noGrp="1"/>
          </p:cNvSpPr>
          <p:nvPr>
            <p:ph type="title"/>
          </p:nvPr>
        </p:nvSpPr>
        <p:spPr>
          <a:xfrm>
            <a:off x="838200" y="621792"/>
            <a:ext cx="4795157" cy="5413248"/>
          </a:xfrm>
        </p:spPr>
        <p:txBody>
          <a:bodyPr>
            <a:normAutofit/>
          </a:bodyPr>
          <a:lstStyle/>
          <a:p>
            <a:r>
              <a:rPr lang="en-US" sz="5200" dirty="0">
                <a:solidFill>
                  <a:schemeClr val="bg1"/>
                </a:solidFill>
              </a:rPr>
              <a:t>Culture of Safety</a:t>
            </a:r>
          </a:p>
        </p:txBody>
      </p:sp>
      <p:sp>
        <p:nvSpPr>
          <p:cNvPr id="3" name="Content Placeholder 2">
            <a:extLst>
              <a:ext uri="{FF2B5EF4-FFF2-40B4-BE49-F238E27FC236}">
                <a16:creationId xmlns:a16="http://schemas.microsoft.com/office/drawing/2014/main" id="{CFCB73D2-CDFB-4E8D-B4FD-DCB1726D782E}"/>
              </a:ext>
            </a:extLst>
          </p:cNvPr>
          <p:cNvSpPr>
            <a:spLocks noGrp="1"/>
          </p:cNvSpPr>
          <p:nvPr>
            <p:ph idx="1"/>
          </p:nvPr>
        </p:nvSpPr>
        <p:spPr>
          <a:xfrm>
            <a:off x="6521450" y="621792"/>
            <a:ext cx="4832349" cy="5413248"/>
          </a:xfrm>
        </p:spPr>
        <p:txBody>
          <a:bodyPr anchor="ctr">
            <a:normAutofit/>
          </a:bodyPr>
          <a:lstStyle/>
          <a:p>
            <a:r>
              <a:rPr lang="en-US" sz="2400" dirty="0"/>
              <a:t>Culture is “How we do things here.”</a:t>
            </a:r>
          </a:p>
          <a:p>
            <a:endParaRPr lang="en-US" sz="2400" dirty="0"/>
          </a:p>
          <a:p>
            <a:endParaRPr lang="en-US" sz="2400" dirty="0"/>
          </a:p>
          <a:p>
            <a:r>
              <a:rPr lang="en-US" sz="2400" dirty="0"/>
              <a:t>Safety Culture is “How can we change HOW we do things to make care safer.”</a:t>
            </a:r>
          </a:p>
        </p:txBody>
      </p:sp>
    </p:spTree>
    <p:extLst>
      <p:ext uri="{BB962C8B-B14F-4D97-AF65-F5344CB8AC3E}">
        <p14:creationId xmlns:p14="http://schemas.microsoft.com/office/powerpoint/2010/main" val="4003244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D55E05-51A2-4173-A7FA-869DE4F71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1345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621792"/>
            <a:ext cx="4795157" cy="5413248"/>
          </a:xfrm>
        </p:spPr>
        <p:txBody>
          <a:bodyPr vert="horz" lIns="91440" tIns="45720" rIns="91440" bIns="45720" rtlCol="0" anchor="ctr">
            <a:normAutofit/>
          </a:bodyPr>
          <a:lstStyle/>
          <a:p>
            <a:r>
              <a:rPr lang="en-US" sz="5200" kern="1200">
                <a:solidFill>
                  <a:schemeClr val="bg1"/>
                </a:solidFill>
                <a:latin typeface="+mj-lt"/>
                <a:ea typeface="+mj-ea"/>
                <a:cs typeface="+mj-cs"/>
              </a:rPr>
              <a:t>Communication</a:t>
            </a:r>
          </a:p>
        </p:txBody>
      </p:sp>
      <p:sp>
        <p:nvSpPr>
          <p:cNvPr id="3" name="Text Placeholder 2"/>
          <p:cNvSpPr>
            <a:spLocks noGrp="1"/>
          </p:cNvSpPr>
          <p:nvPr>
            <p:ph type="body" sz="quarter" idx="11"/>
          </p:nvPr>
        </p:nvSpPr>
        <p:spPr>
          <a:xfrm>
            <a:off x="6521450" y="621792"/>
            <a:ext cx="4832349" cy="5413248"/>
          </a:xfrm>
        </p:spPr>
        <p:txBody>
          <a:bodyPr vert="horz" lIns="91440" tIns="45720" rIns="91440" bIns="45720" rtlCol="0" anchor="ctr">
            <a:normAutofit/>
          </a:bodyPr>
          <a:lstStyle/>
          <a:p>
            <a:pPr>
              <a:lnSpc>
                <a:spcPct val="90000"/>
              </a:lnSpc>
            </a:pPr>
            <a:r>
              <a:rPr lang="en-US" sz="1900" dirty="0"/>
              <a:t>Foster a culture of open and respectful communication</a:t>
            </a:r>
          </a:p>
          <a:p>
            <a:pPr lvl="1" indent="-228600">
              <a:lnSpc>
                <a:spcPct val="90000"/>
              </a:lnSpc>
              <a:buFont typeface="Arial" panose="020B0604020202020204" pitchFamily="34" charset="0"/>
              <a:buChar char="•"/>
            </a:pPr>
            <a:r>
              <a:rPr lang="en-US" sz="1900" dirty="0"/>
              <a:t>Lead by example</a:t>
            </a:r>
          </a:p>
          <a:p>
            <a:pPr lvl="1" indent="-228600">
              <a:lnSpc>
                <a:spcPct val="90000"/>
              </a:lnSpc>
              <a:buFont typeface="Arial" panose="020B0604020202020204" pitchFamily="34" charset="0"/>
              <a:buChar char="•"/>
            </a:pPr>
            <a:r>
              <a:rPr lang="en-US" sz="1900" dirty="0"/>
              <a:t>Establish a code of conduct that specifies unacceptable behaviors and enforce it</a:t>
            </a:r>
          </a:p>
          <a:p>
            <a:pPr lvl="1" indent="-228600">
              <a:lnSpc>
                <a:spcPct val="90000"/>
              </a:lnSpc>
              <a:buFont typeface="Arial" panose="020B0604020202020204" pitchFamily="34" charset="0"/>
              <a:buChar char="•"/>
            </a:pPr>
            <a:r>
              <a:rPr lang="en-US" sz="1900" dirty="0"/>
              <a:t>Reward outstanding examples of collaborative teamwork, respectful communication, and positive interpersonal skills</a:t>
            </a:r>
          </a:p>
          <a:p>
            <a:pPr>
              <a:lnSpc>
                <a:spcPct val="90000"/>
              </a:lnSpc>
            </a:pPr>
            <a:r>
              <a:rPr lang="en-US" sz="1900" dirty="0"/>
              <a:t>Respectfully listen to staff and patients</a:t>
            </a:r>
          </a:p>
          <a:p>
            <a:pPr>
              <a:lnSpc>
                <a:spcPct val="90000"/>
              </a:lnSpc>
            </a:pPr>
            <a:r>
              <a:rPr lang="en-US" sz="1900" dirty="0"/>
              <a:t>Mindfulness throughout an organization considers, but moves beyond, events and occurrences</a:t>
            </a:r>
          </a:p>
          <a:p>
            <a:pPr marL="228600" lvl="1" indent="-228600">
              <a:lnSpc>
                <a:spcPct val="90000"/>
              </a:lnSpc>
              <a:spcBef>
                <a:spcPts val="672"/>
              </a:spcBef>
              <a:buFont typeface="Arial" panose="020B0604020202020204" pitchFamily="34" charset="0"/>
              <a:buChar char="•"/>
            </a:pPr>
            <a:r>
              <a:rPr lang="en-US" sz="1900" dirty="0"/>
              <a:t>If most of your interactions are related to negative situations then there is room for improvement</a:t>
            </a:r>
          </a:p>
          <a:p>
            <a:pPr marL="0">
              <a:lnSpc>
                <a:spcPct val="90000"/>
              </a:lnSpc>
            </a:pPr>
            <a:endParaRPr lang="en-US" sz="1900" dirty="0"/>
          </a:p>
        </p:txBody>
      </p:sp>
    </p:spTree>
    <p:extLst>
      <p:ext uri="{BB962C8B-B14F-4D97-AF65-F5344CB8AC3E}">
        <p14:creationId xmlns:p14="http://schemas.microsoft.com/office/powerpoint/2010/main" val="4003280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D55E05-51A2-4173-A7FA-869DE4F71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1345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D1F626-772B-4C4D-9DE7-B669798B67A6}"/>
              </a:ext>
            </a:extLst>
          </p:cNvPr>
          <p:cNvSpPr>
            <a:spLocks noGrp="1"/>
          </p:cNvSpPr>
          <p:nvPr>
            <p:ph type="title"/>
          </p:nvPr>
        </p:nvSpPr>
        <p:spPr>
          <a:xfrm>
            <a:off x="838200" y="621792"/>
            <a:ext cx="4795157" cy="5413248"/>
          </a:xfrm>
        </p:spPr>
        <p:txBody>
          <a:bodyPr vert="horz" lIns="91440" tIns="45720" rIns="91440" bIns="45720" rtlCol="0" anchor="ctr">
            <a:normAutofit/>
          </a:bodyPr>
          <a:lstStyle/>
          <a:p>
            <a:r>
              <a:rPr lang="en-US" sz="5200" kern="1200" dirty="0">
                <a:solidFill>
                  <a:schemeClr val="bg1"/>
                </a:solidFill>
                <a:latin typeface="+mj-lt"/>
                <a:ea typeface="+mj-ea"/>
                <a:cs typeface="+mj-cs"/>
              </a:rPr>
              <a:t>Just Culture</a:t>
            </a:r>
          </a:p>
        </p:txBody>
      </p:sp>
      <p:sp>
        <p:nvSpPr>
          <p:cNvPr id="3" name="Text Placeholder 2">
            <a:extLst>
              <a:ext uri="{FF2B5EF4-FFF2-40B4-BE49-F238E27FC236}">
                <a16:creationId xmlns:a16="http://schemas.microsoft.com/office/drawing/2014/main" id="{79E1A188-75F5-4805-BFCA-77553238A144}"/>
              </a:ext>
            </a:extLst>
          </p:cNvPr>
          <p:cNvSpPr>
            <a:spLocks noGrp="1"/>
          </p:cNvSpPr>
          <p:nvPr>
            <p:ph type="body" sz="quarter" idx="11"/>
          </p:nvPr>
        </p:nvSpPr>
        <p:spPr>
          <a:xfrm>
            <a:off x="6178551" y="621792"/>
            <a:ext cx="5783293" cy="5413248"/>
          </a:xfrm>
        </p:spPr>
        <p:txBody>
          <a:bodyPr vert="horz" lIns="91440" tIns="45720" rIns="91440" bIns="45720" rtlCol="0" anchor="ctr">
            <a:normAutofit/>
          </a:bodyPr>
          <a:lstStyle/>
          <a:p>
            <a:pPr marL="0" indent="0">
              <a:lnSpc>
                <a:spcPct val="90000"/>
              </a:lnSpc>
              <a:buNone/>
            </a:pPr>
            <a:r>
              <a:rPr lang="en-US" sz="2400" dirty="0"/>
              <a:t>A just culture is one that has a clear and transparent process for evaluating errors and separating events arising from flawed system design or inadvertent human error from those caused by reckless behavior, defined as a behavioral choice to consciously disregard what is known to be a substantial or unjustifiable risk.</a:t>
            </a:r>
          </a:p>
          <a:p>
            <a:pPr marL="0" indent="0">
              <a:lnSpc>
                <a:spcPct val="90000"/>
              </a:lnSpc>
              <a:buNone/>
            </a:pPr>
            <a:r>
              <a:rPr lang="en-US" sz="1600" dirty="0"/>
              <a:t>- </a:t>
            </a:r>
            <a:r>
              <a:rPr lang="en-US" sz="1600" i="1" dirty="0"/>
              <a:t>ASHP Policy 1021 Just Culture and Reporting Medication Errors</a:t>
            </a:r>
          </a:p>
        </p:txBody>
      </p:sp>
    </p:spTree>
    <p:extLst>
      <p:ext uri="{BB962C8B-B14F-4D97-AF65-F5344CB8AC3E}">
        <p14:creationId xmlns:p14="http://schemas.microsoft.com/office/powerpoint/2010/main" val="2394390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D55E05-51A2-4173-A7FA-869DE4F71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1345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AB73C9-E007-4BC4-B690-F902B5A366AC}"/>
              </a:ext>
            </a:extLst>
          </p:cNvPr>
          <p:cNvSpPr>
            <a:spLocks noGrp="1"/>
          </p:cNvSpPr>
          <p:nvPr>
            <p:ph type="title"/>
          </p:nvPr>
        </p:nvSpPr>
        <p:spPr>
          <a:xfrm>
            <a:off x="838200" y="621792"/>
            <a:ext cx="4795157" cy="5413248"/>
          </a:xfrm>
        </p:spPr>
        <p:txBody>
          <a:bodyPr vert="horz" lIns="91440" tIns="45720" rIns="91440" bIns="45720" rtlCol="0" anchor="ctr">
            <a:normAutofit/>
          </a:bodyPr>
          <a:lstStyle/>
          <a:p>
            <a:r>
              <a:rPr lang="en-US" sz="5200" kern="1200">
                <a:solidFill>
                  <a:schemeClr val="bg1"/>
                </a:solidFill>
                <a:latin typeface="+mj-lt"/>
                <a:ea typeface="+mj-ea"/>
                <a:cs typeface="+mj-cs"/>
              </a:rPr>
              <a:t>Just Culture</a:t>
            </a:r>
          </a:p>
        </p:txBody>
      </p:sp>
      <p:sp>
        <p:nvSpPr>
          <p:cNvPr id="3" name="Text Placeholder 2">
            <a:extLst>
              <a:ext uri="{FF2B5EF4-FFF2-40B4-BE49-F238E27FC236}">
                <a16:creationId xmlns:a16="http://schemas.microsoft.com/office/drawing/2014/main" id="{8E88E6A8-5E6C-41CE-8BD5-8A8C241F8CC4}"/>
              </a:ext>
            </a:extLst>
          </p:cNvPr>
          <p:cNvSpPr>
            <a:spLocks noGrp="1"/>
          </p:cNvSpPr>
          <p:nvPr>
            <p:ph type="body" sz="quarter" idx="11"/>
          </p:nvPr>
        </p:nvSpPr>
        <p:spPr>
          <a:xfrm>
            <a:off x="6521450" y="621792"/>
            <a:ext cx="4832349" cy="5413248"/>
          </a:xfrm>
        </p:spPr>
        <p:txBody>
          <a:bodyPr vert="horz" lIns="91440" tIns="45720" rIns="91440" bIns="45720" rtlCol="0" anchor="ctr">
            <a:normAutofit/>
          </a:bodyPr>
          <a:lstStyle/>
          <a:p>
            <a:pPr marL="342900">
              <a:lnSpc>
                <a:spcPct val="90000"/>
              </a:lnSpc>
            </a:pPr>
            <a:r>
              <a:rPr lang="en-US" sz="2200"/>
              <a:t>Emphasizes learning rather than blame</a:t>
            </a:r>
          </a:p>
          <a:p>
            <a:pPr marL="342900">
              <a:lnSpc>
                <a:spcPct val="90000"/>
              </a:lnSpc>
            </a:pPr>
            <a:r>
              <a:rPr lang="en-US" sz="2200"/>
              <a:t>Learning from errors provides us with the opportunity to improve our systems, processes, and behavior</a:t>
            </a:r>
          </a:p>
          <a:p>
            <a:pPr marL="342900">
              <a:lnSpc>
                <a:spcPct val="90000"/>
              </a:lnSpc>
            </a:pPr>
            <a:r>
              <a:rPr lang="en-US" sz="2200"/>
              <a:t>Team members openly discuss and report events, process improvements or system issues without fear of reprisal</a:t>
            </a:r>
          </a:p>
          <a:p>
            <a:pPr marL="342900">
              <a:lnSpc>
                <a:spcPct val="90000"/>
              </a:lnSpc>
            </a:pPr>
            <a:r>
              <a:rPr lang="en-US" sz="2200"/>
              <a:t>Individuals are treated fairly</a:t>
            </a:r>
          </a:p>
          <a:p>
            <a:pPr marL="342900">
              <a:lnSpc>
                <a:spcPct val="90000"/>
              </a:lnSpc>
            </a:pPr>
            <a:r>
              <a:rPr lang="en-US" sz="2200"/>
              <a:t>Feedback and coaching of individuals is constructive</a:t>
            </a:r>
          </a:p>
          <a:p>
            <a:pPr marL="342900">
              <a:lnSpc>
                <a:spcPct val="90000"/>
              </a:lnSpc>
            </a:pPr>
            <a:r>
              <a:rPr lang="en-US" sz="2200"/>
              <a:t>Team members are held accountable for their performance in accordance with job responsibilities and organizational values</a:t>
            </a:r>
          </a:p>
        </p:txBody>
      </p:sp>
    </p:spTree>
    <p:extLst>
      <p:ext uri="{BB962C8B-B14F-4D97-AF65-F5344CB8AC3E}">
        <p14:creationId xmlns:p14="http://schemas.microsoft.com/office/powerpoint/2010/main" val="3467149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D55E05-51A2-4173-A7FA-869DE4F71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1345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98A97E-FA83-4BB3-A647-A9126AC987E0}"/>
              </a:ext>
            </a:extLst>
          </p:cNvPr>
          <p:cNvSpPr>
            <a:spLocks noGrp="1"/>
          </p:cNvSpPr>
          <p:nvPr>
            <p:ph type="title"/>
          </p:nvPr>
        </p:nvSpPr>
        <p:spPr>
          <a:xfrm>
            <a:off x="838200" y="621792"/>
            <a:ext cx="4795157" cy="5413248"/>
          </a:xfrm>
        </p:spPr>
        <p:txBody>
          <a:bodyPr>
            <a:normAutofit/>
          </a:bodyPr>
          <a:lstStyle/>
          <a:p>
            <a:r>
              <a:rPr lang="en-US" sz="5200">
                <a:solidFill>
                  <a:schemeClr val="bg1"/>
                </a:solidFill>
              </a:rPr>
              <a:t>Objectives</a:t>
            </a:r>
          </a:p>
        </p:txBody>
      </p:sp>
      <p:sp>
        <p:nvSpPr>
          <p:cNvPr id="3" name="Content Placeholder 2">
            <a:extLst>
              <a:ext uri="{FF2B5EF4-FFF2-40B4-BE49-F238E27FC236}">
                <a16:creationId xmlns:a16="http://schemas.microsoft.com/office/drawing/2014/main" id="{2A42DF7E-1E2B-42ED-885F-540ED13D3BD3}"/>
              </a:ext>
            </a:extLst>
          </p:cNvPr>
          <p:cNvSpPr>
            <a:spLocks noGrp="1"/>
          </p:cNvSpPr>
          <p:nvPr>
            <p:ph idx="1"/>
          </p:nvPr>
        </p:nvSpPr>
        <p:spPr>
          <a:xfrm>
            <a:off x="6178552" y="487679"/>
            <a:ext cx="5778317" cy="5843451"/>
          </a:xfrm>
        </p:spPr>
        <p:txBody>
          <a:bodyPr anchor="ctr">
            <a:noAutofit/>
          </a:bodyPr>
          <a:lstStyle/>
          <a:p>
            <a:pPr lvl="0"/>
            <a:r>
              <a:rPr lang="en-US" sz="1600" dirty="0"/>
              <a:t>Pharmacist Objectives:</a:t>
            </a:r>
          </a:p>
          <a:p>
            <a:pPr lvl="1"/>
            <a:r>
              <a:rPr lang="en-US" sz="1600" dirty="0"/>
              <a:t>List the keys elements of a medication safety program</a:t>
            </a:r>
          </a:p>
          <a:p>
            <a:pPr lvl="1"/>
            <a:r>
              <a:rPr lang="en-US" sz="1600" dirty="0"/>
              <a:t>Describe culture of safety and why it is necessary for a successful medication safety program </a:t>
            </a:r>
          </a:p>
          <a:p>
            <a:pPr lvl="1"/>
            <a:r>
              <a:rPr lang="en-US" sz="1600" dirty="0"/>
              <a:t>Describe the medication management process and the role of medication safety in this process</a:t>
            </a:r>
          </a:p>
          <a:p>
            <a:pPr lvl="1"/>
            <a:r>
              <a:rPr lang="en-US" sz="1600" dirty="0"/>
              <a:t>Explain the hierarchy of effectiveness of risk-reduction strategies</a:t>
            </a:r>
          </a:p>
          <a:p>
            <a:pPr lvl="1"/>
            <a:r>
              <a:rPr lang="en-US" sz="1600" dirty="0"/>
              <a:t>Identify opportunities for proactive medication risk assessment</a:t>
            </a:r>
          </a:p>
          <a:p>
            <a:r>
              <a:rPr lang="en-US" sz="1600" dirty="0"/>
              <a:t>Pharmacy Technician Objectives</a:t>
            </a:r>
          </a:p>
          <a:p>
            <a:pPr lvl="1"/>
            <a:r>
              <a:rPr lang="en-US" sz="1600" dirty="0"/>
              <a:t>Explain the impact medication errors have on patient morbidity and mortality</a:t>
            </a:r>
          </a:p>
          <a:p>
            <a:pPr lvl="1"/>
            <a:r>
              <a:rPr lang="en-US" sz="1600" dirty="0"/>
              <a:t>List risk factors for medication errors</a:t>
            </a:r>
          </a:p>
          <a:p>
            <a:pPr lvl="1"/>
            <a:r>
              <a:rPr lang="en-US" sz="1600" dirty="0"/>
              <a:t>Describe culture of safety and the reason it is necessary for a successful medication safety program</a:t>
            </a:r>
          </a:p>
          <a:p>
            <a:pPr lvl="1"/>
            <a:r>
              <a:rPr lang="en-US" sz="1600" dirty="0"/>
              <a:t>Describe the medication management process and be able to identify opportunities to improve medication safety in this process</a:t>
            </a:r>
          </a:p>
          <a:p>
            <a:pPr lvl="1"/>
            <a:r>
              <a:rPr lang="en-US" sz="1600" dirty="0"/>
              <a:t>Explain the difference between Failure Mode Events Analysis and Root Cause Analysis</a:t>
            </a:r>
          </a:p>
          <a:p>
            <a:pPr lvl="1"/>
            <a:endParaRPr lang="en-US" sz="1600" dirty="0"/>
          </a:p>
        </p:txBody>
      </p:sp>
    </p:spTree>
    <p:extLst>
      <p:ext uri="{BB962C8B-B14F-4D97-AF65-F5344CB8AC3E}">
        <p14:creationId xmlns:p14="http://schemas.microsoft.com/office/powerpoint/2010/main" val="3198605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D55E05-51A2-4173-A7FA-869DE4F71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1345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061934-C824-4850-A861-F384A377CE71}"/>
              </a:ext>
            </a:extLst>
          </p:cNvPr>
          <p:cNvSpPr>
            <a:spLocks noGrp="1"/>
          </p:cNvSpPr>
          <p:nvPr>
            <p:ph type="title"/>
          </p:nvPr>
        </p:nvSpPr>
        <p:spPr>
          <a:xfrm>
            <a:off x="838200" y="621792"/>
            <a:ext cx="4795157" cy="5413248"/>
          </a:xfrm>
        </p:spPr>
        <p:txBody>
          <a:bodyPr vert="horz" lIns="91440" tIns="45720" rIns="91440" bIns="45720" rtlCol="0" anchor="ctr">
            <a:normAutofit/>
          </a:bodyPr>
          <a:lstStyle/>
          <a:p>
            <a:r>
              <a:rPr lang="en-US" sz="5200" kern="1200">
                <a:solidFill>
                  <a:schemeClr val="bg1"/>
                </a:solidFill>
                <a:latin typeface="+mj-lt"/>
                <a:ea typeface="+mj-ea"/>
                <a:cs typeface="+mj-cs"/>
              </a:rPr>
              <a:t>Just Culture</a:t>
            </a:r>
          </a:p>
        </p:txBody>
      </p:sp>
      <p:sp>
        <p:nvSpPr>
          <p:cNvPr id="3" name="Text Placeholder 2">
            <a:extLst>
              <a:ext uri="{FF2B5EF4-FFF2-40B4-BE49-F238E27FC236}">
                <a16:creationId xmlns:a16="http://schemas.microsoft.com/office/drawing/2014/main" id="{1E6E259C-9AE1-417D-9FBA-47D5304E41F0}"/>
              </a:ext>
            </a:extLst>
          </p:cNvPr>
          <p:cNvSpPr>
            <a:spLocks noGrp="1"/>
          </p:cNvSpPr>
          <p:nvPr>
            <p:ph type="body" sz="quarter" idx="11"/>
          </p:nvPr>
        </p:nvSpPr>
        <p:spPr>
          <a:xfrm>
            <a:off x="6521450" y="621792"/>
            <a:ext cx="4832349" cy="5413248"/>
          </a:xfrm>
        </p:spPr>
        <p:txBody>
          <a:bodyPr vert="horz" lIns="91440" tIns="45720" rIns="91440" bIns="45720" rtlCol="0" anchor="ctr">
            <a:normAutofit/>
          </a:bodyPr>
          <a:lstStyle/>
          <a:p>
            <a:pPr marL="342900">
              <a:lnSpc>
                <a:spcPct val="90000"/>
              </a:lnSpc>
            </a:pPr>
            <a:r>
              <a:rPr lang="en-US" sz="2400"/>
              <a:t>Does not focus on the severity of the outcome</a:t>
            </a:r>
          </a:p>
          <a:p>
            <a:pPr marL="171450">
              <a:lnSpc>
                <a:spcPct val="90000"/>
              </a:lnSpc>
            </a:pPr>
            <a:endParaRPr lang="en-US" sz="2400"/>
          </a:p>
          <a:p>
            <a:pPr marL="342900">
              <a:lnSpc>
                <a:spcPct val="90000"/>
              </a:lnSpc>
            </a:pPr>
            <a:r>
              <a:rPr lang="en-US" sz="2400"/>
              <a:t>Is not “blame-free” which means no one is accountable</a:t>
            </a:r>
          </a:p>
          <a:p>
            <a:pPr marL="171450">
              <a:lnSpc>
                <a:spcPct val="90000"/>
              </a:lnSpc>
            </a:pPr>
            <a:endParaRPr lang="en-US" sz="2400"/>
          </a:p>
          <a:p>
            <a:pPr marL="342900">
              <a:lnSpc>
                <a:spcPct val="90000"/>
              </a:lnSpc>
            </a:pPr>
            <a:r>
              <a:rPr lang="en-US" sz="2400"/>
              <a:t>Does not tolerate conscious disregard of clear risks to patients</a:t>
            </a:r>
          </a:p>
          <a:p>
            <a:pPr marL="171450">
              <a:lnSpc>
                <a:spcPct val="90000"/>
              </a:lnSpc>
            </a:pPr>
            <a:endParaRPr lang="en-US" sz="2400"/>
          </a:p>
          <a:p>
            <a:pPr marL="342900">
              <a:lnSpc>
                <a:spcPct val="90000"/>
              </a:lnSpc>
            </a:pPr>
            <a:r>
              <a:rPr lang="en-US" sz="2400"/>
              <a:t>Does not tolerate gross misconduct</a:t>
            </a:r>
          </a:p>
          <a:p>
            <a:pPr marL="0">
              <a:lnSpc>
                <a:spcPct val="90000"/>
              </a:lnSpc>
            </a:pPr>
            <a:endParaRPr lang="en-US" sz="2400"/>
          </a:p>
        </p:txBody>
      </p:sp>
    </p:spTree>
    <p:extLst>
      <p:ext uri="{BB962C8B-B14F-4D97-AF65-F5344CB8AC3E}">
        <p14:creationId xmlns:p14="http://schemas.microsoft.com/office/powerpoint/2010/main" val="667156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D55E05-51A2-4173-A7FA-869DE4F71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1345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061934-C824-4850-A861-F384A377CE71}"/>
              </a:ext>
            </a:extLst>
          </p:cNvPr>
          <p:cNvSpPr>
            <a:spLocks noGrp="1"/>
          </p:cNvSpPr>
          <p:nvPr>
            <p:ph type="title"/>
          </p:nvPr>
        </p:nvSpPr>
        <p:spPr>
          <a:xfrm>
            <a:off x="838200" y="621792"/>
            <a:ext cx="4795157" cy="5413248"/>
          </a:xfrm>
        </p:spPr>
        <p:txBody>
          <a:bodyPr vert="horz" lIns="91440" tIns="45720" rIns="91440" bIns="45720" rtlCol="0" anchor="ctr">
            <a:normAutofit/>
          </a:bodyPr>
          <a:lstStyle/>
          <a:p>
            <a:r>
              <a:rPr lang="en-US" sz="5200" kern="1200" dirty="0">
                <a:solidFill>
                  <a:schemeClr val="bg1"/>
                </a:solidFill>
                <a:latin typeface="+mj-lt"/>
                <a:ea typeface="+mj-ea"/>
                <a:cs typeface="+mj-cs"/>
              </a:rPr>
              <a:t>Outcome Based Response</a:t>
            </a:r>
          </a:p>
        </p:txBody>
      </p:sp>
      <p:sp>
        <p:nvSpPr>
          <p:cNvPr id="3" name="Text Placeholder 2">
            <a:extLst>
              <a:ext uri="{FF2B5EF4-FFF2-40B4-BE49-F238E27FC236}">
                <a16:creationId xmlns:a16="http://schemas.microsoft.com/office/drawing/2014/main" id="{1E6E259C-9AE1-417D-9FBA-47D5304E41F0}"/>
              </a:ext>
            </a:extLst>
          </p:cNvPr>
          <p:cNvSpPr>
            <a:spLocks noGrp="1"/>
          </p:cNvSpPr>
          <p:nvPr>
            <p:ph type="body" sz="quarter" idx="11"/>
          </p:nvPr>
        </p:nvSpPr>
        <p:spPr>
          <a:xfrm>
            <a:off x="6521450" y="621792"/>
            <a:ext cx="4832349" cy="5413248"/>
          </a:xfrm>
        </p:spPr>
        <p:txBody>
          <a:bodyPr vert="horz" lIns="91440" tIns="45720" rIns="91440" bIns="45720" rtlCol="0" anchor="ctr">
            <a:normAutofit/>
          </a:bodyPr>
          <a:lstStyle/>
          <a:p>
            <a:pPr marL="0" indent="0">
              <a:lnSpc>
                <a:spcPct val="90000"/>
              </a:lnSpc>
              <a:buNone/>
            </a:pPr>
            <a:r>
              <a:rPr lang="en-US" sz="4800" dirty="0"/>
              <a:t>Do not respond to a situation based on the outcome.</a:t>
            </a:r>
          </a:p>
        </p:txBody>
      </p:sp>
    </p:spTree>
    <p:extLst>
      <p:ext uri="{BB962C8B-B14F-4D97-AF65-F5344CB8AC3E}">
        <p14:creationId xmlns:p14="http://schemas.microsoft.com/office/powerpoint/2010/main" val="1567888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D55E05-51A2-4173-A7FA-869DE4F71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1345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33E5FA-9EE1-47AD-B3FC-2E4742D76B4C}"/>
              </a:ext>
            </a:extLst>
          </p:cNvPr>
          <p:cNvSpPr>
            <a:spLocks noGrp="1"/>
          </p:cNvSpPr>
          <p:nvPr>
            <p:ph type="title"/>
          </p:nvPr>
        </p:nvSpPr>
        <p:spPr>
          <a:xfrm>
            <a:off x="838200" y="621792"/>
            <a:ext cx="4795157" cy="5413248"/>
          </a:xfrm>
        </p:spPr>
        <p:txBody>
          <a:bodyPr vert="horz" lIns="91440" tIns="45720" rIns="91440" bIns="45720" rtlCol="0" anchor="ctr">
            <a:normAutofit/>
          </a:bodyPr>
          <a:lstStyle/>
          <a:p>
            <a:r>
              <a:rPr lang="en-US" sz="5200" kern="1200">
                <a:solidFill>
                  <a:schemeClr val="bg1"/>
                </a:solidFill>
                <a:latin typeface="+mj-lt"/>
                <a:ea typeface="+mj-ea"/>
                <a:cs typeface="+mj-cs"/>
              </a:rPr>
              <a:t>Culture Killing Phrases</a:t>
            </a:r>
          </a:p>
        </p:txBody>
      </p:sp>
      <p:sp>
        <p:nvSpPr>
          <p:cNvPr id="3" name="Text Placeholder 2">
            <a:extLst>
              <a:ext uri="{FF2B5EF4-FFF2-40B4-BE49-F238E27FC236}">
                <a16:creationId xmlns:a16="http://schemas.microsoft.com/office/drawing/2014/main" id="{3D31B01B-AD36-42CE-920B-E685FEE23A8D}"/>
              </a:ext>
            </a:extLst>
          </p:cNvPr>
          <p:cNvSpPr>
            <a:spLocks noGrp="1"/>
          </p:cNvSpPr>
          <p:nvPr>
            <p:ph type="body" sz="quarter" idx="11"/>
          </p:nvPr>
        </p:nvSpPr>
        <p:spPr>
          <a:xfrm>
            <a:off x="6521450" y="621792"/>
            <a:ext cx="4832349" cy="5413248"/>
          </a:xfrm>
        </p:spPr>
        <p:txBody>
          <a:bodyPr vert="horz" lIns="91440" tIns="45720" rIns="91440" bIns="45720" rtlCol="0" anchor="ctr">
            <a:normAutofit/>
          </a:bodyPr>
          <a:lstStyle/>
          <a:p>
            <a:pPr>
              <a:lnSpc>
                <a:spcPct val="90000"/>
              </a:lnSpc>
            </a:pPr>
            <a:r>
              <a:rPr lang="en-US" dirty="0"/>
              <a:t>“Who would do that…” </a:t>
            </a:r>
          </a:p>
          <a:p>
            <a:pPr>
              <a:lnSpc>
                <a:spcPct val="90000"/>
              </a:lnSpc>
            </a:pPr>
            <a:r>
              <a:rPr lang="en-US" dirty="0"/>
              <a:t>“They should have known….” </a:t>
            </a:r>
          </a:p>
          <a:p>
            <a:pPr>
              <a:lnSpc>
                <a:spcPct val="90000"/>
              </a:lnSpc>
            </a:pPr>
            <a:r>
              <a:rPr lang="en-US" dirty="0"/>
              <a:t>“Most people would have…”</a:t>
            </a:r>
          </a:p>
          <a:p>
            <a:pPr>
              <a:lnSpc>
                <a:spcPct val="90000"/>
              </a:lnSpc>
            </a:pPr>
            <a:r>
              <a:rPr lang="en-US" dirty="0"/>
              <a:t>“Why would they think….”</a:t>
            </a:r>
          </a:p>
          <a:p>
            <a:pPr>
              <a:lnSpc>
                <a:spcPct val="90000"/>
              </a:lnSpc>
            </a:pPr>
            <a:r>
              <a:rPr lang="en-US" dirty="0"/>
              <a:t>“No one else would….”</a:t>
            </a:r>
          </a:p>
          <a:p>
            <a:pPr>
              <a:lnSpc>
                <a:spcPct val="90000"/>
              </a:lnSpc>
            </a:pPr>
            <a:r>
              <a:rPr lang="en-US" dirty="0"/>
              <a:t>Add your own….  </a:t>
            </a:r>
          </a:p>
          <a:p>
            <a:pPr>
              <a:lnSpc>
                <a:spcPct val="90000"/>
              </a:lnSpc>
            </a:pPr>
            <a:endParaRPr lang="en-US" sz="2400" dirty="0"/>
          </a:p>
        </p:txBody>
      </p:sp>
    </p:spTree>
    <p:extLst>
      <p:ext uri="{BB962C8B-B14F-4D97-AF65-F5344CB8AC3E}">
        <p14:creationId xmlns:p14="http://schemas.microsoft.com/office/powerpoint/2010/main" val="3776077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D55E05-51A2-4173-A7FA-869DE4F71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1345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F420E6-0F21-41AD-BF6F-FDB18CE0C794}"/>
              </a:ext>
            </a:extLst>
          </p:cNvPr>
          <p:cNvSpPr>
            <a:spLocks noGrp="1"/>
          </p:cNvSpPr>
          <p:nvPr>
            <p:ph type="title"/>
          </p:nvPr>
        </p:nvSpPr>
        <p:spPr>
          <a:xfrm>
            <a:off x="838200" y="621792"/>
            <a:ext cx="4795157" cy="5413248"/>
          </a:xfrm>
        </p:spPr>
        <p:txBody>
          <a:bodyPr vert="horz" lIns="91440" tIns="45720" rIns="91440" bIns="45720" rtlCol="0" anchor="ctr">
            <a:normAutofit/>
          </a:bodyPr>
          <a:lstStyle/>
          <a:p>
            <a:r>
              <a:rPr lang="en-US" sz="5200" kern="1200" dirty="0">
                <a:solidFill>
                  <a:schemeClr val="bg1"/>
                </a:solidFill>
                <a:latin typeface="+mj-lt"/>
                <a:ea typeface="+mj-ea"/>
                <a:cs typeface="+mj-cs"/>
              </a:rPr>
              <a:t>Key Features of a Culture of Safety</a:t>
            </a:r>
          </a:p>
        </p:txBody>
      </p:sp>
      <p:sp>
        <p:nvSpPr>
          <p:cNvPr id="3" name="Text Placeholder 2">
            <a:extLst>
              <a:ext uri="{FF2B5EF4-FFF2-40B4-BE49-F238E27FC236}">
                <a16:creationId xmlns:a16="http://schemas.microsoft.com/office/drawing/2014/main" id="{359AB4F5-9EC7-4F93-B073-7856AC71805E}"/>
              </a:ext>
            </a:extLst>
          </p:cNvPr>
          <p:cNvSpPr>
            <a:spLocks noGrp="1"/>
          </p:cNvSpPr>
          <p:nvPr>
            <p:ph type="body" sz="quarter" idx="11"/>
          </p:nvPr>
        </p:nvSpPr>
        <p:spPr>
          <a:xfrm>
            <a:off x="6521450" y="621791"/>
            <a:ext cx="5291105" cy="5676371"/>
          </a:xfrm>
        </p:spPr>
        <p:txBody>
          <a:bodyPr vert="horz" lIns="91440" tIns="45720" rIns="91440" bIns="45720" rtlCol="0" anchor="ctr">
            <a:normAutofit/>
          </a:bodyPr>
          <a:lstStyle/>
          <a:p>
            <a:pPr>
              <a:lnSpc>
                <a:spcPct val="90000"/>
              </a:lnSpc>
            </a:pPr>
            <a:r>
              <a:rPr lang="en-US" sz="2400" dirty="0"/>
              <a:t>Blameless and voluntary reporting</a:t>
            </a:r>
          </a:p>
          <a:p>
            <a:pPr>
              <a:lnSpc>
                <a:spcPct val="90000"/>
              </a:lnSpc>
            </a:pPr>
            <a:r>
              <a:rPr lang="en-US" sz="2400" dirty="0"/>
              <a:t>Perform detailed analysis of accidents and near misses</a:t>
            </a:r>
          </a:p>
          <a:p>
            <a:pPr>
              <a:lnSpc>
                <a:spcPct val="90000"/>
              </a:lnSpc>
            </a:pPr>
            <a:r>
              <a:rPr lang="en-US" sz="2400" dirty="0"/>
              <a:t>Open communication and disclosure regarding safety and accidents</a:t>
            </a:r>
          </a:p>
          <a:p>
            <a:pPr>
              <a:lnSpc>
                <a:spcPct val="90000"/>
              </a:lnSpc>
            </a:pPr>
            <a:r>
              <a:rPr lang="en-US" sz="2400" dirty="0"/>
              <a:t>Story telling, especially about ADEs</a:t>
            </a:r>
          </a:p>
          <a:p>
            <a:pPr>
              <a:lnSpc>
                <a:spcPct val="90000"/>
              </a:lnSpc>
            </a:pPr>
            <a:r>
              <a:rPr lang="en-US" sz="2400" dirty="0"/>
              <a:t>Proactively prevent harm from occurring</a:t>
            </a:r>
          </a:p>
          <a:p>
            <a:pPr>
              <a:lnSpc>
                <a:spcPct val="90000"/>
              </a:lnSpc>
            </a:pPr>
            <a:r>
              <a:rPr lang="en-US" sz="2400" dirty="0"/>
              <a:t>Top-down commitment to safety with accountability not simply limited to front-line providers</a:t>
            </a:r>
          </a:p>
          <a:p>
            <a:pPr>
              <a:lnSpc>
                <a:spcPct val="90000"/>
              </a:lnSpc>
            </a:pPr>
            <a:r>
              <a:rPr lang="en-US" sz="2400" dirty="0"/>
              <a:t>Trust exists throughout the organization</a:t>
            </a:r>
          </a:p>
          <a:p>
            <a:pPr>
              <a:lnSpc>
                <a:spcPct val="90000"/>
              </a:lnSpc>
            </a:pPr>
            <a:r>
              <a:rPr lang="en-US" sz="2400" dirty="0"/>
              <a:t>Focus on continuous improvements and system design</a:t>
            </a:r>
          </a:p>
        </p:txBody>
      </p:sp>
    </p:spTree>
    <p:extLst>
      <p:ext uri="{BB962C8B-B14F-4D97-AF65-F5344CB8AC3E}">
        <p14:creationId xmlns:p14="http://schemas.microsoft.com/office/powerpoint/2010/main" val="410352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D55E05-51A2-4173-A7FA-869DE4F71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1345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6FA56A-913F-4D41-8B27-92E7371380D8}"/>
              </a:ext>
            </a:extLst>
          </p:cNvPr>
          <p:cNvSpPr>
            <a:spLocks noGrp="1"/>
          </p:cNvSpPr>
          <p:nvPr>
            <p:ph type="title"/>
          </p:nvPr>
        </p:nvSpPr>
        <p:spPr>
          <a:xfrm>
            <a:off x="838200" y="621792"/>
            <a:ext cx="4795157" cy="5413248"/>
          </a:xfrm>
        </p:spPr>
        <p:txBody>
          <a:bodyPr vert="horz" lIns="91440" tIns="45720" rIns="91440" bIns="45720" rtlCol="0" anchor="ctr">
            <a:normAutofit/>
          </a:bodyPr>
          <a:lstStyle/>
          <a:p>
            <a:r>
              <a:rPr lang="en-US" sz="5200" kern="1200" dirty="0">
                <a:solidFill>
                  <a:schemeClr val="bg1"/>
                </a:solidFill>
                <a:latin typeface="+mj-lt"/>
                <a:ea typeface="+mj-ea"/>
                <a:cs typeface="+mj-cs"/>
              </a:rPr>
              <a:t>High Reliability Organizations</a:t>
            </a:r>
          </a:p>
        </p:txBody>
      </p:sp>
      <p:sp>
        <p:nvSpPr>
          <p:cNvPr id="3" name="Text Placeholder 2">
            <a:extLst>
              <a:ext uri="{FF2B5EF4-FFF2-40B4-BE49-F238E27FC236}">
                <a16:creationId xmlns:a16="http://schemas.microsoft.com/office/drawing/2014/main" id="{DBAAEE34-191F-4370-9E57-E8008B0A4ED7}"/>
              </a:ext>
            </a:extLst>
          </p:cNvPr>
          <p:cNvSpPr>
            <a:spLocks noGrp="1"/>
          </p:cNvSpPr>
          <p:nvPr>
            <p:ph type="body" sz="quarter" idx="11"/>
          </p:nvPr>
        </p:nvSpPr>
        <p:spPr>
          <a:xfrm>
            <a:off x="6521450" y="621792"/>
            <a:ext cx="4832349" cy="5413248"/>
          </a:xfrm>
        </p:spPr>
        <p:txBody>
          <a:bodyPr vert="horz" lIns="91440" tIns="45720" rIns="91440" bIns="45720" rtlCol="0" anchor="ctr">
            <a:normAutofit/>
          </a:bodyPr>
          <a:lstStyle/>
          <a:p>
            <a:pPr>
              <a:lnSpc>
                <a:spcPct val="90000"/>
              </a:lnSpc>
            </a:pPr>
            <a:r>
              <a:rPr lang="en-US" sz="2200"/>
              <a:t>Organizations that operate in complex, high-hazard domains for extended periods without serious accidents or catastrophic failures. The concept of high reliability is attractive for health care, due to the complexity of operations and the risk of significant and even potentially catastrophic consequences when failures occur in health care.</a:t>
            </a:r>
            <a:r>
              <a:rPr lang="en-US" sz="2200" baseline="30000"/>
              <a:t> </a:t>
            </a:r>
            <a:r>
              <a:rPr lang="en-US" sz="2200"/>
              <a:t> </a:t>
            </a:r>
          </a:p>
          <a:p>
            <a:pPr>
              <a:lnSpc>
                <a:spcPct val="90000"/>
              </a:lnSpc>
            </a:pPr>
            <a:endParaRPr lang="en-US" sz="2200"/>
          </a:p>
          <a:p>
            <a:pPr>
              <a:lnSpc>
                <a:spcPct val="90000"/>
              </a:lnSpc>
            </a:pPr>
            <a:r>
              <a:rPr lang="en-US" sz="2200"/>
              <a:t>Foster an environment of collective mindfulness – all workers look for and report small problems or unsafe conditions before they pose a substantial risk to the organization.</a:t>
            </a:r>
            <a:r>
              <a:rPr lang="en-US" sz="2200" baseline="30000"/>
              <a:t> </a:t>
            </a:r>
            <a:r>
              <a:rPr lang="en-US" sz="2200"/>
              <a:t> </a:t>
            </a:r>
          </a:p>
          <a:p>
            <a:pPr marL="0">
              <a:lnSpc>
                <a:spcPct val="90000"/>
              </a:lnSpc>
            </a:pPr>
            <a:endParaRPr lang="en-US" sz="2200"/>
          </a:p>
        </p:txBody>
      </p:sp>
    </p:spTree>
    <p:extLst>
      <p:ext uri="{BB962C8B-B14F-4D97-AF65-F5344CB8AC3E}">
        <p14:creationId xmlns:p14="http://schemas.microsoft.com/office/powerpoint/2010/main" val="1337336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D55E05-51A2-4173-A7FA-869DE4F71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1345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EF648F-9D03-4954-A36D-0D477D59BBBF}"/>
              </a:ext>
            </a:extLst>
          </p:cNvPr>
          <p:cNvSpPr>
            <a:spLocks noGrp="1"/>
          </p:cNvSpPr>
          <p:nvPr>
            <p:ph type="title"/>
          </p:nvPr>
        </p:nvSpPr>
        <p:spPr>
          <a:xfrm>
            <a:off x="838200" y="621792"/>
            <a:ext cx="4795157" cy="5413248"/>
          </a:xfrm>
        </p:spPr>
        <p:txBody>
          <a:bodyPr vert="horz" lIns="91440" tIns="45720" rIns="91440" bIns="45720" rtlCol="0" anchor="ctr">
            <a:normAutofit/>
          </a:bodyPr>
          <a:lstStyle/>
          <a:p>
            <a:r>
              <a:rPr lang="en-US" sz="5200" kern="1200" dirty="0">
                <a:solidFill>
                  <a:schemeClr val="bg1"/>
                </a:solidFill>
                <a:latin typeface="+mj-lt"/>
                <a:ea typeface="+mj-ea"/>
                <a:cs typeface="+mj-cs"/>
              </a:rPr>
              <a:t>Traits of High Reliability Organizations</a:t>
            </a:r>
          </a:p>
        </p:txBody>
      </p:sp>
      <p:sp>
        <p:nvSpPr>
          <p:cNvPr id="3" name="Text Placeholder 2">
            <a:extLst>
              <a:ext uri="{FF2B5EF4-FFF2-40B4-BE49-F238E27FC236}">
                <a16:creationId xmlns:a16="http://schemas.microsoft.com/office/drawing/2014/main" id="{61455A05-F874-4D7E-AA66-F25E75BC231E}"/>
              </a:ext>
            </a:extLst>
          </p:cNvPr>
          <p:cNvSpPr>
            <a:spLocks noGrp="1"/>
          </p:cNvSpPr>
          <p:nvPr>
            <p:ph type="body" sz="quarter" idx="11"/>
          </p:nvPr>
        </p:nvSpPr>
        <p:spPr>
          <a:xfrm>
            <a:off x="6521450" y="621792"/>
            <a:ext cx="4832349" cy="5413248"/>
          </a:xfrm>
        </p:spPr>
        <p:txBody>
          <a:bodyPr vert="horz" lIns="91440" tIns="45720" rIns="91440" bIns="45720" rtlCol="0" anchor="ctr">
            <a:normAutofit/>
          </a:bodyPr>
          <a:lstStyle/>
          <a:p>
            <a:pPr>
              <a:lnSpc>
                <a:spcPct val="90000"/>
              </a:lnSpc>
            </a:pPr>
            <a:r>
              <a:rPr lang="en-US" sz="2400" dirty="0"/>
              <a:t>Preoccupation with failure</a:t>
            </a:r>
          </a:p>
          <a:p>
            <a:pPr>
              <a:lnSpc>
                <a:spcPct val="90000"/>
              </a:lnSpc>
            </a:pPr>
            <a:r>
              <a:rPr lang="en-US" sz="2400" dirty="0"/>
              <a:t>Reluctance to simplify</a:t>
            </a:r>
          </a:p>
          <a:p>
            <a:pPr>
              <a:lnSpc>
                <a:spcPct val="90000"/>
              </a:lnSpc>
            </a:pPr>
            <a:r>
              <a:rPr lang="en-US" sz="2400" dirty="0"/>
              <a:t>Sensitivity to operations</a:t>
            </a:r>
          </a:p>
          <a:p>
            <a:pPr>
              <a:lnSpc>
                <a:spcPct val="90000"/>
              </a:lnSpc>
            </a:pPr>
            <a:r>
              <a:rPr lang="en-US" sz="2400" dirty="0"/>
              <a:t>Deference to expertise</a:t>
            </a:r>
          </a:p>
          <a:p>
            <a:pPr>
              <a:lnSpc>
                <a:spcPct val="90000"/>
              </a:lnSpc>
            </a:pPr>
            <a:r>
              <a:rPr lang="en-US" sz="2400" dirty="0"/>
              <a:t>Resilience</a:t>
            </a:r>
          </a:p>
          <a:p>
            <a:pPr>
              <a:lnSpc>
                <a:spcPct val="90000"/>
              </a:lnSpc>
            </a:pPr>
            <a:endParaRPr lang="en-US" sz="2400" dirty="0"/>
          </a:p>
        </p:txBody>
      </p:sp>
    </p:spTree>
    <p:extLst>
      <p:ext uri="{BB962C8B-B14F-4D97-AF65-F5344CB8AC3E}">
        <p14:creationId xmlns:p14="http://schemas.microsoft.com/office/powerpoint/2010/main" val="1828594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D55E05-51A2-4173-A7FA-869DE4F71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1345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723068-4DBB-408E-83F3-5A23F5FA9FAB}"/>
              </a:ext>
            </a:extLst>
          </p:cNvPr>
          <p:cNvSpPr>
            <a:spLocks noGrp="1"/>
          </p:cNvSpPr>
          <p:nvPr>
            <p:ph type="title"/>
          </p:nvPr>
        </p:nvSpPr>
        <p:spPr>
          <a:xfrm>
            <a:off x="838200" y="621792"/>
            <a:ext cx="4795157" cy="5413248"/>
          </a:xfrm>
        </p:spPr>
        <p:txBody>
          <a:bodyPr vert="horz" lIns="91440" tIns="45720" rIns="91440" bIns="45720" rtlCol="0" anchor="ctr">
            <a:normAutofit/>
          </a:bodyPr>
          <a:lstStyle/>
          <a:p>
            <a:r>
              <a:rPr lang="en-US" sz="5200" kern="1200">
                <a:solidFill>
                  <a:schemeClr val="bg1"/>
                </a:solidFill>
                <a:latin typeface="+mj-lt"/>
                <a:ea typeface="+mj-ea"/>
                <a:cs typeface="+mj-cs"/>
              </a:rPr>
              <a:t>Preoccupation with Failure</a:t>
            </a:r>
          </a:p>
        </p:txBody>
      </p:sp>
      <p:sp>
        <p:nvSpPr>
          <p:cNvPr id="3" name="Text Placeholder 2">
            <a:extLst>
              <a:ext uri="{FF2B5EF4-FFF2-40B4-BE49-F238E27FC236}">
                <a16:creationId xmlns:a16="http://schemas.microsoft.com/office/drawing/2014/main" id="{58FEA790-399A-4D20-AACD-A0EBDCC6E6B4}"/>
              </a:ext>
            </a:extLst>
          </p:cNvPr>
          <p:cNvSpPr>
            <a:spLocks noGrp="1"/>
          </p:cNvSpPr>
          <p:nvPr>
            <p:ph type="body" sz="quarter" idx="11"/>
          </p:nvPr>
        </p:nvSpPr>
        <p:spPr>
          <a:xfrm>
            <a:off x="6521450" y="621792"/>
            <a:ext cx="4832349" cy="5413248"/>
          </a:xfrm>
        </p:spPr>
        <p:txBody>
          <a:bodyPr vert="horz" lIns="91440" tIns="45720" rIns="91440" bIns="45720" rtlCol="0" anchor="ctr">
            <a:normAutofit/>
          </a:bodyPr>
          <a:lstStyle/>
          <a:p>
            <a:pPr>
              <a:lnSpc>
                <a:spcPct val="90000"/>
              </a:lnSpc>
            </a:pPr>
            <a:r>
              <a:rPr lang="en-US" sz="2000" dirty="0"/>
              <a:t>Everyone is aware of and thinking about the potential for failure</a:t>
            </a:r>
          </a:p>
          <a:p>
            <a:pPr>
              <a:lnSpc>
                <a:spcPct val="90000"/>
              </a:lnSpc>
            </a:pPr>
            <a:r>
              <a:rPr lang="en-US" sz="2000" dirty="0"/>
              <a:t>Understand new threats emerge regularly from situations that no one imagined could occur, so all personnel actively think about what could go wrong and are alert to small signs of potential problems</a:t>
            </a:r>
          </a:p>
          <a:p>
            <a:pPr marL="0" indent="0">
              <a:lnSpc>
                <a:spcPct val="90000"/>
              </a:lnSpc>
              <a:buNone/>
            </a:pPr>
            <a:endParaRPr lang="en-US" sz="2000" dirty="0"/>
          </a:p>
          <a:p>
            <a:pPr>
              <a:lnSpc>
                <a:spcPct val="90000"/>
              </a:lnSpc>
            </a:pPr>
            <a:r>
              <a:rPr lang="en-US" sz="2000" b="1" dirty="0"/>
              <a:t>What does this look like?</a:t>
            </a:r>
          </a:p>
          <a:p>
            <a:pPr lvl="1" indent="-228600">
              <a:lnSpc>
                <a:spcPct val="90000"/>
              </a:lnSpc>
              <a:buFont typeface="Arial" panose="020B0604020202020204" pitchFamily="34" charset="0"/>
              <a:buChar char="•"/>
            </a:pPr>
            <a:r>
              <a:rPr lang="en-US" sz="2000" dirty="0"/>
              <a:t>Constantly share and de-stigmatize failure</a:t>
            </a:r>
          </a:p>
          <a:p>
            <a:pPr lvl="1" indent="-228600">
              <a:lnSpc>
                <a:spcPct val="90000"/>
              </a:lnSpc>
              <a:buFont typeface="Arial" panose="020B0604020202020204" pitchFamily="34" charset="0"/>
              <a:buChar char="•"/>
            </a:pPr>
            <a:r>
              <a:rPr lang="en-US" sz="2000" dirty="0"/>
              <a:t>Support innovation and new ideas</a:t>
            </a:r>
          </a:p>
          <a:p>
            <a:pPr lvl="1" indent="-228600">
              <a:lnSpc>
                <a:spcPct val="90000"/>
              </a:lnSpc>
              <a:buFont typeface="Arial" panose="020B0604020202020204" pitchFamily="34" charset="0"/>
              <a:buChar char="•"/>
            </a:pPr>
            <a:r>
              <a:rPr lang="en-US" sz="2000" dirty="0"/>
              <a:t>Identify what is working correctly – if a process fails, look at areas it is successful </a:t>
            </a:r>
          </a:p>
          <a:p>
            <a:pPr lvl="1" indent="-228600">
              <a:lnSpc>
                <a:spcPct val="90000"/>
              </a:lnSpc>
              <a:buFont typeface="Arial" panose="020B0604020202020204" pitchFamily="34" charset="0"/>
              <a:buChar char="•"/>
            </a:pPr>
            <a:r>
              <a:rPr lang="en-US" sz="2000" dirty="0"/>
              <a:t>Don’t quit after a few months – lead employees to see it is attainable</a:t>
            </a:r>
          </a:p>
          <a:p>
            <a:pPr marL="0">
              <a:lnSpc>
                <a:spcPct val="90000"/>
              </a:lnSpc>
            </a:pPr>
            <a:endParaRPr lang="en-US" sz="2000" dirty="0"/>
          </a:p>
        </p:txBody>
      </p:sp>
    </p:spTree>
    <p:extLst>
      <p:ext uri="{BB962C8B-B14F-4D97-AF65-F5344CB8AC3E}">
        <p14:creationId xmlns:p14="http://schemas.microsoft.com/office/powerpoint/2010/main" val="1110671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D55E05-51A2-4173-A7FA-869DE4F71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1345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E054A9-EEC5-4CF7-B3D4-5B90E5952DA0}"/>
              </a:ext>
            </a:extLst>
          </p:cNvPr>
          <p:cNvSpPr>
            <a:spLocks noGrp="1"/>
          </p:cNvSpPr>
          <p:nvPr>
            <p:ph type="title"/>
          </p:nvPr>
        </p:nvSpPr>
        <p:spPr>
          <a:xfrm>
            <a:off x="838200" y="621792"/>
            <a:ext cx="4795157" cy="5413248"/>
          </a:xfrm>
        </p:spPr>
        <p:txBody>
          <a:bodyPr vert="horz" lIns="91440" tIns="45720" rIns="91440" bIns="45720" rtlCol="0" anchor="ctr">
            <a:normAutofit/>
          </a:bodyPr>
          <a:lstStyle/>
          <a:p>
            <a:r>
              <a:rPr lang="en-US" sz="5200" kern="1200">
                <a:solidFill>
                  <a:schemeClr val="bg1"/>
                </a:solidFill>
                <a:latin typeface="+mj-lt"/>
                <a:ea typeface="+mj-ea"/>
                <a:cs typeface="+mj-cs"/>
              </a:rPr>
              <a:t>Reluctance to Simplify</a:t>
            </a:r>
          </a:p>
        </p:txBody>
      </p:sp>
      <p:sp>
        <p:nvSpPr>
          <p:cNvPr id="3" name="Text Placeholder 2">
            <a:extLst>
              <a:ext uri="{FF2B5EF4-FFF2-40B4-BE49-F238E27FC236}">
                <a16:creationId xmlns:a16="http://schemas.microsoft.com/office/drawing/2014/main" id="{3C4F0D50-D308-4BDC-AA20-223E11AD8B0A}"/>
              </a:ext>
            </a:extLst>
          </p:cNvPr>
          <p:cNvSpPr>
            <a:spLocks noGrp="1"/>
          </p:cNvSpPr>
          <p:nvPr>
            <p:ph type="body" sz="quarter" idx="11"/>
          </p:nvPr>
        </p:nvSpPr>
        <p:spPr>
          <a:xfrm>
            <a:off x="6521450" y="621792"/>
            <a:ext cx="4832349" cy="5413248"/>
          </a:xfrm>
        </p:spPr>
        <p:txBody>
          <a:bodyPr vert="horz" lIns="91440" tIns="45720" rIns="91440" bIns="45720" rtlCol="0" anchor="ctr">
            <a:normAutofit/>
          </a:bodyPr>
          <a:lstStyle/>
          <a:p>
            <a:pPr>
              <a:lnSpc>
                <a:spcPct val="90000"/>
              </a:lnSpc>
            </a:pPr>
            <a:r>
              <a:rPr lang="en-US" sz="2400" dirty="0"/>
              <a:t>Resist simplifying their understanding of work processes and how and why things succeed or fail in their environment</a:t>
            </a:r>
          </a:p>
          <a:p>
            <a:pPr>
              <a:lnSpc>
                <a:spcPct val="90000"/>
              </a:lnSpc>
            </a:pPr>
            <a:r>
              <a:rPr lang="en-US" sz="2400" dirty="0"/>
              <a:t>Seek underlying rather than surface explanations</a:t>
            </a:r>
          </a:p>
          <a:p>
            <a:pPr marL="228600" lvl="1" indent="-228600">
              <a:lnSpc>
                <a:spcPct val="90000"/>
              </a:lnSpc>
              <a:spcBef>
                <a:spcPts val="672"/>
              </a:spcBef>
              <a:buFont typeface="Arial" panose="020B0604020202020204" pitchFamily="34" charset="0"/>
              <a:buChar char="•"/>
            </a:pPr>
            <a:endParaRPr lang="en-US" dirty="0"/>
          </a:p>
          <a:p>
            <a:pPr marL="228600" lvl="1" indent="-228600">
              <a:lnSpc>
                <a:spcPct val="90000"/>
              </a:lnSpc>
              <a:spcBef>
                <a:spcPts val="672"/>
              </a:spcBef>
              <a:buFont typeface="Arial" panose="020B0604020202020204" pitchFamily="34" charset="0"/>
              <a:buChar char="•"/>
            </a:pPr>
            <a:r>
              <a:rPr lang="en-US" b="1" dirty="0"/>
              <a:t>What does this look like?</a:t>
            </a:r>
          </a:p>
          <a:p>
            <a:pPr marL="566928" lvl="2" indent="-228600">
              <a:lnSpc>
                <a:spcPct val="90000"/>
              </a:lnSpc>
              <a:spcBef>
                <a:spcPts val="672"/>
              </a:spcBef>
              <a:buFont typeface="Arial" panose="020B0604020202020204" pitchFamily="34" charset="0"/>
              <a:buChar char="•"/>
            </a:pPr>
            <a:r>
              <a:rPr lang="en-US" sz="2400" dirty="0"/>
              <a:t>Examine data/metrics</a:t>
            </a:r>
          </a:p>
          <a:p>
            <a:pPr marL="566928" lvl="2" indent="-228600">
              <a:lnSpc>
                <a:spcPct val="90000"/>
              </a:lnSpc>
              <a:spcBef>
                <a:spcPts val="672"/>
              </a:spcBef>
              <a:buFont typeface="Arial" panose="020B0604020202020204" pitchFamily="34" charset="0"/>
              <a:buChar char="•"/>
            </a:pPr>
            <a:r>
              <a:rPr lang="en-US" sz="2400" dirty="0"/>
              <a:t>Willingness to challenge long-held beliefs</a:t>
            </a:r>
          </a:p>
          <a:p>
            <a:pPr marL="566928" lvl="2" indent="-228600">
              <a:lnSpc>
                <a:spcPct val="90000"/>
              </a:lnSpc>
              <a:spcBef>
                <a:spcPts val="672"/>
              </a:spcBef>
              <a:buFont typeface="Arial" panose="020B0604020202020204" pitchFamily="34" charset="0"/>
              <a:buChar char="•"/>
            </a:pPr>
            <a:r>
              <a:rPr lang="en-US" sz="2400" dirty="0"/>
              <a:t>Ask questions and don’t stop at the surface</a:t>
            </a:r>
          </a:p>
          <a:p>
            <a:pPr>
              <a:lnSpc>
                <a:spcPct val="90000"/>
              </a:lnSpc>
            </a:pPr>
            <a:endParaRPr lang="en-US" sz="2400" dirty="0"/>
          </a:p>
        </p:txBody>
      </p:sp>
    </p:spTree>
    <p:extLst>
      <p:ext uri="{BB962C8B-B14F-4D97-AF65-F5344CB8AC3E}">
        <p14:creationId xmlns:p14="http://schemas.microsoft.com/office/powerpoint/2010/main" val="406364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D55E05-51A2-4173-A7FA-869DE4F71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1345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FAD885-BB48-47F4-B112-8D15213C920D}"/>
              </a:ext>
            </a:extLst>
          </p:cNvPr>
          <p:cNvSpPr>
            <a:spLocks noGrp="1"/>
          </p:cNvSpPr>
          <p:nvPr>
            <p:ph type="title"/>
          </p:nvPr>
        </p:nvSpPr>
        <p:spPr>
          <a:xfrm>
            <a:off x="838200" y="621792"/>
            <a:ext cx="4795157" cy="5413248"/>
          </a:xfrm>
        </p:spPr>
        <p:txBody>
          <a:bodyPr vert="horz" lIns="91440" tIns="45720" rIns="91440" bIns="45720" rtlCol="0" anchor="ctr">
            <a:normAutofit/>
          </a:bodyPr>
          <a:lstStyle/>
          <a:p>
            <a:r>
              <a:rPr lang="en-US" sz="5200" kern="1200">
                <a:solidFill>
                  <a:schemeClr val="bg1"/>
                </a:solidFill>
                <a:latin typeface="+mj-lt"/>
                <a:ea typeface="+mj-ea"/>
                <a:cs typeface="+mj-cs"/>
              </a:rPr>
              <a:t>Sensitivity to Operations</a:t>
            </a:r>
          </a:p>
        </p:txBody>
      </p:sp>
      <p:sp>
        <p:nvSpPr>
          <p:cNvPr id="3" name="Text Placeholder 2">
            <a:extLst>
              <a:ext uri="{FF2B5EF4-FFF2-40B4-BE49-F238E27FC236}">
                <a16:creationId xmlns:a16="http://schemas.microsoft.com/office/drawing/2014/main" id="{AD3EC259-8214-44B4-8A1F-CB05BF1256E6}"/>
              </a:ext>
            </a:extLst>
          </p:cNvPr>
          <p:cNvSpPr>
            <a:spLocks noGrp="1"/>
          </p:cNvSpPr>
          <p:nvPr>
            <p:ph type="body" sz="quarter" idx="11"/>
          </p:nvPr>
        </p:nvSpPr>
        <p:spPr>
          <a:xfrm>
            <a:off x="6521450" y="621792"/>
            <a:ext cx="4832349" cy="5413248"/>
          </a:xfrm>
        </p:spPr>
        <p:txBody>
          <a:bodyPr vert="horz" lIns="91440" tIns="45720" rIns="91440" bIns="45720" rtlCol="0" anchor="ctr">
            <a:normAutofit/>
          </a:bodyPr>
          <a:lstStyle/>
          <a:p>
            <a:pPr>
              <a:lnSpc>
                <a:spcPct val="90000"/>
              </a:lnSpc>
            </a:pPr>
            <a:r>
              <a:rPr lang="en-US" sz="2400" dirty="0"/>
              <a:t>Constant awareness of how processes and systems affect the organization; what is and isn’t working</a:t>
            </a:r>
          </a:p>
          <a:p>
            <a:pPr>
              <a:lnSpc>
                <a:spcPct val="90000"/>
              </a:lnSpc>
            </a:pPr>
            <a:endParaRPr lang="en-US" sz="2400" dirty="0"/>
          </a:p>
          <a:p>
            <a:pPr>
              <a:lnSpc>
                <a:spcPct val="90000"/>
              </a:lnSpc>
            </a:pPr>
            <a:r>
              <a:rPr lang="en-US" sz="2400" b="1" dirty="0"/>
              <a:t>What does this look like?</a:t>
            </a:r>
          </a:p>
          <a:p>
            <a:pPr lvl="1" indent="-228600">
              <a:lnSpc>
                <a:spcPct val="90000"/>
              </a:lnSpc>
              <a:buFont typeface="Arial" panose="020B0604020202020204" pitchFamily="34" charset="0"/>
              <a:buChar char="•"/>
            </a:pPr>
            <a:r>
              <a:rPr lang="en-US" dirty="0"/>
              <a:t>Transparency through improved communication and data sharing</a:t>
            </a:r>
          </a:p>
          <a:p>
            <a:pPr lvl="1" indent="-228600">
              <a:lnSpc>
                <a:spcPct val="90000"/>
              </a:lnSpc>
              <a:buFont typeface="Arial" panose="020B0604020202020204" pitchFamily="34" charset="0"/>
              <a:buChar char="•"/>
            </a:pPr>
            <a:r>
              <a:rPr lang="en-US" dirty="0"/>
              <a:t>Leadership involvement and rounding</a:t>
            </a:r>
          </a:p>
          <a:p>
            <a:pPr lvl="1" indent="-228600">
              <a:lnSpc>
                <a:spcPct val="90000"/>
              </a:lnSpc>
              <a:buFont typeface="Arial" panose="020B0604020202020204" pitchFamily="34" charset="0"/>
              <a:buChar char="•"/>
            </a:pPr>
            <a:r>
              <a:rPr lang="en-US" dirty="0"/>
              <a:t>Don’t assume</a:t>
            </a:r>
          </a:p>
          <a:p>
            <a:pPr>
              <a:lnSpc>
                <a:spcPct val="90000"/>
              </a:lnSpc>
            </a:pPr>
            <a:endParaRPr lang="en-US" sz="2400" dirty="0"/>
          </a:p>
        </p:txBody>
      </p:sp>
    </p:spTree>
    <p:extLst>
      <p:ext uri="{BB962C8B-B14F-4D97-AF65-F5344CB8AC3E}">
        <p14:creationId xmlns:p14="http://schemas.microsoft.com/office/powerpoint/2010/main" val="2175952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D55E05-51A2-4173-A7FA-869DE4F71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1345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A5BD87-6969-42D5-8F01-E0D1E6828ADF}"/>
              </a:ext>
            </a:extLst>
          </p:cNvPr>
          <p:cNvSpPr>
            <a:spLocks noGrp="1"/>
          </p:cNvSpPr>
          <p:nvPr>
            <p:ph type="title"/>
          </p:nvPr>
        </p:nvSpPr>
        <p:spPr>
          <a:xfrm>
            <a:off x="838200" y="621792"/>
            <a:ext cx="4795157" cy="5413248"/>
          </a:xfrm>
        </p:spPr>
        <p:txBody>
          <a:bodyPr vert="horz" lIns="91440" tIns="45720" rIns="91440" bIns="45720" rtlCol="0" anchor="ctr">
            <a:normAutofit/>
          </a:bodyPr>
          <a:lstStyle/>
          <a:p>
            <a:r>
              <a:rPr lang="en-US" sz="5200" kern="1200">
                <a:solidFill>
                  <a:schemeClr val="bg1"/>
                </a:solidFill>
                <a:latin typeface="+mj-lt"/>
                <a:ea typeface="+mj-ea"/>
                <a:cs typeface="+mj-cs"/>
              </a:rPr>
              <a:t>Deference to Expertise</a:t>
            </a:r>
          </a:p>
        </p:txBody>
      </p:sp>
      <p:sp>
        <p:nvSpPr>
          <p:cNvPr id="3" name="Text Placeholder 2">
            <a:extLst>
              <a:ext uri="{FF2B5EF4-FFF2-40B4-BE49-F238E27FC236}">
                <a16:creationId xmlns:a16="http://schemas.microsoft.com/office/drawing/2014/main" id="{43AD079E-FFE0-443E-AA10-A053BB5EC434}"/>
              </a:ext>
            </a:extLst>
          </p:cNvPr>
          <p:cNvSpPr>
            <a:spLocks noGrp="1"/>
          </p:cNvSpPr>
          <p:nvPr>
            <p:ph type="body" sz="quarter" idx="11"/>
          </p:nvPr>
        </p:nvSpPr>
        <p:spPr>
          <a:xfrm>
            <a:off x="6521450" y="621792"/>
            <a:ext cx="4832349" cy="5413248"/>
          </a:xfrm>
        </p:spPr>
        <p:txBody>
          <a:bodyPr vert="horz" lIns="91440" tIns="45720" rIns="91440" bIns="45720" rtlCol="0" anchor="ctr">
            <a:normAutofit/>
          </a:bodyPr>
          <a:lstStyle/>
          <a:p>
            <a:pPr>
              <a:lnSpc>
                <a:spcPct val="90000"/>
              </a:lnSpc>
            </a:pPr>
            <a:r>
              <a:rPr lang="en-US" sz="2400" dirty="0"/>
              <a:t>Listen to people who have the most developed knowledge of the task at hand, regardless of hierarchy or seniority</a:t>
            </a:r>
          </a:p>
          <a:p>
            <a:pPr>
              <a:lnSpc>
                <a:spcPct val="90000"/>
              </a:lnSpc>
            </a:pPr>
            <a:endParaRPr lang="en-US" sz="2400" dirty="0"/>
          </a:p>
          <a:p>
            <a:pPr>
              <a:lnSpc>
                <a:spcPct val="90000"/>
              </a:lnSpc>
            </a:pPr>
            <a:r>
              <a:rPr lang="en-US" sz="2400" b="1" dirty="0"/>
              <a:t>What does this look like?</a:t>
            </a:r>
          </a:p>
          <a:p>
            <a:pPr lvl="1" indent="-228600">
              <a:lnSpc>
                <a:spcPct val="90000"/>
              </a:lnSpc>
              <a:buFont typeface="Arial" panose="020B0604020202020204" pitchFamily="34" charset="0"/>
              <a:buChar char="•"/>
            </a:pPr>
            <a:r>
              <a:rPr lang="en-US" dirty="0"/>
              <a:t>Do not say “I already know that.”</a:t>
            </a:r>
          </a:p>
          <a:p>
            <a:pPr lvl="1" indent="-228600">
              <a:lnSpc>
                <a:spcPct val="90000"/>
              </a:lnSpc>
              <a:buFont typeface="Arial" panose="020B0604020202020204" pitchFamily="34" charset="0"/>
              <a:buChar char="•"/>
            </a:pPr>
            <a:r>
              <a:rPr lang="en-US" dirty="0"/>
              <a:t>Redefine meetings – place and time</a:t>
            </a:r>
          </a:p>
          <a:p>
            <a:pPr lvl="1" indent="-228600">
              <a:lnSpc>
                <a:spcPct val="90000"/>
              </a:lnSpc>
              <a:buFont typeface="Arial" panose="020B0604020202020204" pitchFamily="34" charset="0"/>
              <a:buChar char="•"/>
            </a:pPr>
            <a:r>
              <a:rPr lang="en-US" dirty="0"/>
              <a:t>All staff are comfortable speaking up about potential safety problems</a:t>
            </a:r>
          </a:p>
          <a:p>
            <a:pPr>
              <a:lnSpc>
                <a:spcPct val="90000"/>
              </a:lnSpc>
            </a:pPr>
            <a:endParaRPr lang="en-US" sz="2400" dirty="0"/>
          </a:p>
        </p:txBody>
      </p:sp>
    </p:spTree>
    <p:extLst>
      <p:ext uri="{BB962C8B-B14F-4D97-AF65-F5344CB8AC3E}">
        <p14:creationId xmlns:p14="http://schemas.microsoft.com/office/powerpoint/2010/main" val="2074882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D55E05-51A2-4173-A7FA-869DE4F71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1345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EF648F-9D03-4954-A36D-0D477D59BBBF}"/>
              </a:ext>
            </a:extLst>
          </p:cNvPr>
          <p:cNvSpPr>
            <a:spLocks noGrp="1"/>
          </p:cNvSpPr>
          <p:nvPr>
            <p:ph type="title"/>
          </p:nvPr>
        </p:nvSpPr>
        <p:spPr>
          <a:xfrm>
            <a:off x="838200" y="621792"/>
            <a:ext cx="4795157" cy="5413248"/>
          </a:xfrm>
        </p:spPr>
        <p:txBody>
          <a:bodyPr vert="horz" lIns="91440" tIns="45720" rIns="91440" bIns="45720" rtlCol="0" anchor="ctr">
            <a:normAutofit/>
          </a:bodyPr>
          <a:lstStyle/>
          <a:p>
            <a:r>
              <a:rPr lang="en-US" sz="5200" kern="1200" dirty="0">
                <a:solidFill>
                  <a:schemeClr val="bg1"/>
                </a:solidFill>
                <a:latin typeface="+mj-lt"/>
                <a:ea typeface="+mj-ea"/>
                <a:cs typeface="+mj-cs"/>
              </a:rPr>
              <a:t>Medical Error – 3</a:t>
            </a:r>
            <a:r>
              <a:rPr lang="en-US" sz="5200" kern="1200" baseline="30000" dirty="0">
                <a:solidFill>
                  <a:schemeClr val="bg1"/>
                </a:solidFill>
                <a:latin typeface="+mj-lt"/>
                <a:ea typeface="+mj-ea"/>
                <a:cs typeface="+mj-cs"/>
              </a:rPr>
              <a:t>rd</a:t>
            </a:r>
            <a:r>
              <a:rPr lang="en-US" sz="5200" kern="1200" dirty="0">
                <a:solidFill>
                  <a:schemeClr val="bg1"/>
                </a:solidFill>
                <a:latin typeface="+mj-lt"/>
                <a:ea typeface="+mj-ea"/>
                <a:cs typeface="+mj-cs"/>
              </a:rPr>
              <a:t> Leading Cause of Death in the US</a:t>
            </a:r>
          </a:p>
        </p:txBody>
      </p:sp>
      <p:pic>
        <p:nvPicPr>
          <p:cNvPr id="6" name="Picture 2" descr="Shoe: Untied True Fact o' the Day | Shoe: Untied">
            <a:extLst>
              <a:ext uri="{FF2B5EF4-FFF2-40B4-BE49-F238E27FC236}">
                <a16:creationId xmlns:a16="http://schemas.microsoft.com/office/drawing/2014/main" id="{4440C3ED-974A-4BB6-901D-EC1C6B6322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221577"/>
            <a:ext cx="5837853" cy="4414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146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D55E05-51A2-4173-A7FA-869DE4F71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1345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570298-6B8C-4492-B195-F28F7BF35A87}"/>
              </a:ext>
            </a:extLst>
          </p:cNvPr>
          <p:cNvSpPr>
            <a:spLocks noGrp="1"/>
          </p:cNvSpPr>
          <p:nvPr>
            <p:ph type="title"/>
          </p:nvPr>
        </p:nvSpPr>
        <p:spPr>
          <a:xfrm>
            <a:off x="838200" y="621792"/>
            <a:ext cx="4795157" cy="5413248"/>
          </a:xfrm>
        </p:spPr>
        <p:txBody>
          <a:bodyPr vert="horz" lIns="91440" tIns="45720" rIns="91440" bIns="45720" rtlCol="0" anchor="ctr">
            <a:normAutofit/>
          </a:bodyPr>
          <a:lstStyle/>
          <a:p>
            <a:r>
              <a:rPr lang="en-US" sz="5200" kern="1200">
                <a:solidFill>
                  <a:schemeClr val="bg1"/>
                </a:solidFill>
                <a:latin typeface="+mj-lt"/>
                <a:ea typeface="+mj-ea"/>
                <a:cs typeface="+mj-cs"/>
              </a:rPr>
              <a:t>Resilience</a:t>
            </a:r>
          </a:p>
        </p:txBody>
      </p:sp>
      <p:sp>
        <p:nvSpPr>
          <p:cNvPr id="3" name="Text Placeholder 2">
            <a:extLst>
              <a:ext uri="{FF2B5EF4-FFF2-40B4-BE49-F238E27FC236}">
                <a16:creationId xmlns:a16="http://schemas.microsoft.com/office/drawing/2014/main" id="{B34F9DF9-7636-4E73-B25D-1552A8619803}"/>
              </a:ext>
            </a:extLst>
          </p:cNvPr>
          <p:cNvSpPr>
            <a:spLocks noGrp="1"/>
          </p:cNvSpPr>
          <p:nvPr>
            <p:ph type="body" sz="quarter" idx="11"/>
          </p:nvPr>
        </p:nvSpPr>
        <p:spPr>
          <a:xfrm>
            <a:off x="6521450" y="621792"/>
            <a:ext cx="4832349" cy="5413248"/>
          </a:xfrm>
        </p:spPr>
        <p:txBody>
          <a:bodyPr vert="horz" lIns="91440" tIns="45720" rIns="91440" bIns="45720" rtlCol="0" anchor="ctr">
            <a:normAutofit/>
          </a:bodyPr>
          <a:lstStyle/>
          <a:p>
            <a:pPr>
              <a:lnSpc>
                <a:spcPct val="90000"/>
              </a:lnSpc>
            </a:pPr>
            <a:r>
              <a:rPr lang="en-US" sz="2400" dirty="0"/>
              <a:t>Assume the system is at risk for failure, and practice performing rapid assessments of and responses to challenging situations</a:t>
            </a:r>
          </a:p>
          <a:p>
            <a:pPr>
              <a:lnSpc>
                <a:spcPct val="90000"/>
              </a:lnSpc>
            </a:pPr>
            <a:endParaRPr lang="en-US" sz="2400" dirty="0"/>
          </a:p>
          <a:p>
            <a:pPr>
              <a:lnSpc>
                <a:spcPct val="90000"/>
              </a:lnSpc>
            </a:pPr>
            <a:r>
              <a:rPr lang="en-US" sz="2400" b="1" dirty="0"/>
              <a:t>What does this look like?</a:t>
            </a:r>
          </a:p>
          <a:p>
            <a:pPr lvl="1" indent="-228600">
              <a:lnSpc>
                <a:spcPct val="90000"/>
              </a:lnSpc>
              <a:buFont typeface="Arial" panose="020B0604020202020204" pitchFamily="34" charset="0"/>
              <a:buChar char="•"/>
            </a:pPr>
            <a:r>
              <a:rPr lang="en-US" dirty="0"/>
              <a:t>Teams cultivate situation assessment and cross monitoring</a:t>
            </a:r>
          </a:p>
          <a:p>
            <a:pPr lvl="1" indent="-228600">
              <a:lnSpc>
                <a:spcPct val="90000"/>
              </a:lnSpc>
              <a:buFont typeface="Arial" panose="020B0604020202020204" pitchFamily="34" charset="0"/>
              <a:buChar char="•"/>
            </a:pPr>
            <a:r>
              <a:rPr lang="en-US" dirty="0"/>
              <a:t>Emphasize skill development</a:t>
            </a:r>
          </a:p>
          <a:p>
            <a:pPr>
              <a:lnSpc>
                <a:spcPct val="90000"/>
              </a:lnSpc>
            </a:pPr>
            <a:endParaRPr lang="en-US" sz="2400" dirty="0"/>
          </a:p>
        </p:txBody>
      </p:sp>
    </p:spTree>
    <p:extLst>
      <p:ext uri="{BB962C8B-B14F-4D97-AF65-F5344CB8AC3E}">
        <p14:creationId xmlns:p14="http://schemas.microsoft.com/office/powerpoint/2010/main" val="1390038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D55E05-51A2-4173-A7FA-869DE4F71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1345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EF648F-9D03-4954-A36D-0D477D59BBBF}"/>
              </a:ext>
            </a:extLst>
          </p:cNvPr>
          <p:cNvSpPr>
            <a:spLocks noGrp="1"/>
          </p:cNvSpPr>
          <p:nvPr>
            <p:ph type="title"/>
          </p:nvPr>
        </p:nvSpPr>
        <p:spPr>
          <a:xfrm>
            <a:off x="838200" y="621792"/>
            <a:ext cx="4795157" cy="5413248"/>
          </a:xfrm>
        </p:spPr>
        <p:txBody>
          <a:bodyPr vert="horz" lIns="91440" tIns="45720" rIns="91440" bIns="45720" rtlCol="0" anchor="ctr">
            <a:normAutofit/>
          </a:bodyPr>
          <a:lstStyle/>
          <a:p>
            <a:r>
              <a:rPr lang="en-US" sz="5200" kern="1200" dirty="0">
                <a:solidFill>
                  <a:schemeClr val="bg1"/>
                </a:solidFill>
                <a:latin typeface="+mj-lt"/>
                <a:ea typeface="+mj-ea"/>
                <a:cs typeface="+mj-cs"/>
              </a:rPr>
              <a:t>Key Strategies for Medication Safety</a:t>
            </a:r>
          </a:p>
        </p:txBody>
      </p:sp>
      <p:pic>
        <p:nvPicPr>
          <p:cNvPr id="5" name="Content Placeholder 3">
            <a:extLst>
              <a:ext uri="{FF2B5EF4-FFF2-40B4-BE49-F238E27FC236}">
                <a16:creationId xmlns:a16="http://schemas.microsoft.com/office/drawing/2014/main" id="{DDB142F3-BA3A-4F33-AB8E-50722402F1F8}"/>
              </a:ext>
            </a:extLst>
          </p:cNvPr>
          <p:cNvPicPr>
            <a:picLocks noChangeAspect="1"/>
          </p:cNvPicPr>
          <p:nvPr/>
        </p:nvPicPr>
        <p:blipFill>
          <a:blip r:embed="rId3"/>
          <a:stretch>
            <a:fillRect/>
          </a:stretch>
        </p:blipFill>
        <p:spPr>
          <a:xfrm>
            <a:off x="6096000" y="719446"/>
            <a:ext cx="6013450" cy="4618009"/>
          </a:xfrm>
          <a:prstGeom prst="rect">
            <a:avLst/>
          </a:prstGeom>
        </p:spPr>
      </p:pic>
    </p:spTree>
    <p:extLst>
      <p:ext uri="{BB962C8B-B14F-4D97-AF65-F5344CB8AC3E}">
        <p14:creationId xmlns:p14="http://schemas.microsoft.com/office/powerpoint/2010/main" val="426269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D55E05-51A2-4173-A7FA-869DE4F71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1345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78FB02-C948-42C3-8179-E98186A1D214}"/>
              </a:ext>
            </a:extLst>
          </p:cNvPr>
          <p:cNvSpPr>
            <a:spLocks noGrp="1"/>
          </p:cNvSpPr>
          <p:nvPr>
            <p:ph type="title"/>
          </p:nvPr>
        </p:nvSpPr>
        <p:spPr>
          <a:xfrm>
            <a:off x="838200" y="621792"/>
            <a:ext cx="4795157" cy="5413248"/>
          </a:xfrm>
        </p:spPr>
        <p:txBody>
          <a:bodyPr>
            <a:normAutofit/>
          </a:bodyPr>
          <a:lstStyle/>
          <a:p>
            <a:r>
              <a:rPr lang="en-US" sz="5200">
                <a:solidFill>
                  <a:schemeClr val="bg1"/>
                </a:solidFill>
              </a:rPr>
              <a:t>Medication Use Process	</a:t>
            </a:r>
          </a:p>
        </p:txBody>
      </p:sp>
      <p:sp>
        <p:nvSpPr>
          <p:cNvPr id="3" name="Content Placeholder 2">
            <a:extLst>
              <a:ext uri="{FF2B5EF4-FFF2-40B4-BE49-F238E27FC236}">
                <a16:creationId xmlns:a16="http://schemas.microsoft.com/office/drawing/2014/main" id="{83BDC9CC-21A7-4310-BF03-C0153658DE21}"/>
              </a:ext>
            </a:extLst>
          </p:cNvPr>
          <p:cNvSpPr>
            <a:spLocks noGrp="1"/>
          </p:cNvSpPr>
          <p:nvPr>
            <p:ph idx="1"/>
          </p:nvPr>
        </p:nvSpPr>
        <p:spPr>
          <a:xfrm>
            <a:off x="6521450" y="621792"/>
            <a:ext cx="4832349" cy="5413248"/>
          </a:xfrm>
        </p:spPr>
        <p:txBody>
          <a:bodyPr anchor="ctr">
            <a:normAutofit/>
          </a:bodyPr>
          <a:lstStyle/>
          <a:p>
            <a:r>
              <a:rPr lang="en-US" sz="2400"/>
              <a:t>Any step in the medication process from ordering the medication to monitoring after administration</a:t>
            </a:r>
          </a:p>
          <a:p>
            <a:pPr lvl="1"/>
            <a:r>
              <a:rPr lang="en-US" dirty="0"/>
              <a:t>Ordering/Prescribing</a:t>
            </a:r>
          </a:p>
          <a:p>
            <a:pPr lvl="1"/>
            <a:r>
              <a:rPr lang="en-US" dirty="0"/>
              <a:t>Documenting</a:t>
            </a:r>
          </a:p>
          <a:p>
            <a:pPr lvl="1"/>
            <a:r>
              <a:rPr lang="en-US" dirty="0"/>
              <a:t>Transcribing</a:t>
            </a:r>
          </a:p>
          <a:p>
            <a:pPr lvl="1"/>
            <a:r>
              <a:rPr lang="en-US" dirty="0"/>
              <a:t>Dispensing</a:t>
            </a:r>
          </a:p>
          <a:p>
            <a:pPr lvl="1"/>
            <a:r>
              <a:rPr lang="en-US" dirty="0"/>
              <a:t>Administering</a:t>
            </a:r>
          </a:p>
          <a:p>
            <a:pPr lvl="1"/>
            <a:r>
              <a:rPr lang="en-US" dirty="0"/>
              <a:t>Monitoring</a:t>
            </a:r>
          </a:p>
          <a:p>
            <a:pPr lvl="1"/>
            <a:endParaRPr lang="en-US" dirty="0"/>
          </a:p>
          <a:p>
            <a:r>
              <a:rPr lang="en-US" sz="2400"/>
              <a:t>Most medication errors occur during ordering/prescribing in both the inpatient and outpatient setting</a:t>
            </a:r>
          </a:p>
        </p:txBody>
      </p:sp>
    </p:spTree>
    <p:extLst>
      <p:ext uri="{BB962C8B-B14F-4D97-AF65-F5344CB8AC3E}">
        <p14:creationId xmlns:p14="http://schemas.microsoft.com/office/powerpoint/2010/main" val="32716398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D55E05-51A2-4173-A7FA-869DE4F71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1345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374582-35E8-4BCE-8BB4-E5154FD893C4}"/>
              </a:ext>
            </a:extLst>
          </p:cNvPr>
          <p:cNvSpPr>
            <a:spLocks noGrp="1"/>
          </p:cNvSpPr>
          <p:nvPr>
            <p:ph type="title"/>
          </p:nvPr>
        </p:nvSpPr>
        <p:spPr>
          <a:xfrm>
            <a:off x="838200" y="621792"/>
            <a:ext cx="4795157" cy="5413248"/>
          </a:xfrm>
        </p:spPr>
        <p:txBody>
          <a:bodyPr>
            <a:normAutofit/>
          </a:bodyPr>
          <a:lstStyle/>
          <a:p>
            <a:r>
              <a:rPr lang="en-US" sz="5200" dirty="0">
                <a:solidFill>
                  <a:schemeClr val="bg1"/>
                </a:solidFill>
              </a:rPr>
              <a:t>Medication Safety Resources</a:t>
            </a:r>
          </a:p>
        </p:txBody>
      </p:sp>
      <p:sp>
        <p:nvSpPr>
          <p:cNvPr id="3" name="Content Placeholder 2">
            <a:extLst>
              <a:ext uri="{FF2B5EF4-FFF2-40B4-BE49-F238E27FC236}">
                <a16:creationId xmlns:a16="http://schemas.microsoft.com/office/drawing/2014/main" id="{600333A3-3ED0-446E-96FC-2AB30F5AF557}"/>
              </a:ext>
            </a:extLst>
          </p:cNvPr>
          <p:cNvSpPr>
            <a:spLocks noGrp="1"/>
          </p:cNvSpPr>
          <p:nvPr>
            <p:ph idx="1"/>
          </p:nvPr>
        </p:nvSpPr>
        <p:spPr>
          <a:xfrm>
            <a:off x="6521450" y="621792"/>
            <a:ext cx="4832349" cy="5413248"/>
          </a:xfrm>
        </p:spPr>
        <p:txBody>
          <a:bodyPr anchor="ctr">
            <a:normAutofit/>
          </a:bodyPr>
          <a:lstStyle/>
          <a:p>
            <a:r>
              <a:rPr lang="en-US" sz="1300"/>
              <a:t>Primary literature</a:t>
            </a:r>
          </a:p>
          <a:p>
            <a:r>
              <a:rPr lang="en-US" sz="1300"/>
              <a:t>Institute for Safe Medication Practices (ISMP)</a:t>
            </a:r>
          </a:p>
          <a:p>
            <a:pPr lvl="1"/>
            <a:r>
              <a:rPr lang="en-US" sz="1300">
                <a:hlinkClick r:id="rId2"/>
              </a:rPr>
              <a:t>https://www.ismp.org/</a:t>
            </a:r>
            <a:endParaRPr lang="en-US" sz="1300"/>
          </a:p>
          <a:p>
            <a:r>
              <a:rPr lang="en-US" sz="1300"/>
              <a:t>Purdue University has a medication safety program as well as a list of medication safety organizations with links </a:t>
            </a:r>
          </a:p>
          <a:p>
            <a:pPr lvl="1"/>
            <a:r>
              <a:rPr lang="en-US" sz="1300">
                <a:hlinkClick r:id="rId3"/>
              </a:rPr>
              <a:t>https://medsafety.pharmacy.purdue.edu/medication-safety-tools</a:t>
            </a:r>
            <a:r>
              <a:rPr lang="en-US" sz="1300"/>
              <a:t> </a:t>
            </a:r>
          </a:p>
          <a:p>
            <a:r>
              <a:rPr lang="en-US" sz="1300"/>
              <a:t>Pennsylvania Patient Safety Authority</a:t>
            </a:r>
          </a:p>
          <a:p>
            <a:pPr lvl="1"/>
            <a:r>
              <a:rPr lang="en-US" sz="1300">
                <a:hlinkClick r:id="rId4"/>
              </a:rPr>
              <a:t>http://patientsafety.pa.gov/</a:t>
            </a:r>
            <a:endParaRPr lang="en-US" sz="1300"/>
          </a:p>
          <a:p>
            <a:r>
              <a:rPr lang="en-US" sz="1300"/>
              <a:t>World Health Organization</a:t>
            </a:r>
          </a:p>
          <a:p>
            <a:pPr lvl="1"/>
            <a:r>
              <a:rPr lang="en-US" sz="1300"/>
              <a:t>The third WHO Global Patient Safety Challenge: </a:t>
            </a:r>
            <a:r>
              <a:rPr lang="en-US" sz="1300" i="1"/>
              <a:t>Medication Without Harm</a:t>
            </a:r>
          </a:p>
          <a:p>
            <a:pPr lvl="1"/>
            <a:r>
              <a:rPr lang="en-US" sz="1300">
                <a:hlinkClick r:id="rId5"/>
              </a:rPr>
              <a:t>https://www.who.int/patientsafety/medication-safety/en/</a:t>
            </a:r>
            <a:endParaRPr lang="en-US" sz="1300"/>
          </a:p>
          <a:p>
            <a:r>
              <a:rPr lang="en-US" sz="1300"/>
              <a:t>Centers for Disease Control Medication Safety Program</a:t>
            </a:r>
          </a:p>
          <a:p>
            <a:pPr lvl="1"/>
            <a:r>
              <a:rPr lang="en-US" sz="1300">
                <a:hlinkClick r:id="rId6"/>
              </a:rPr>
              <a:t>https://www.cdc.gov/medicationsafety/index.html</a:t>
            </a:r>
            <a:endParaRPr lang="en-US" sz="1300"/>
          </a:p>
          <a:p>
            <a:r>
              <a:rPr lang="en-US" sz="1300"/>
              <a:t>forYOU at the University of Missouri is a great resource with information on Second Victims</a:t>
            </a:r>
          </a:p>
          <a:p>
            <a:pPr lvl="1"/>
            <a:r>
              <a:rPr lang="en-US" sz="1300">
                <a:hlinkClick r:id="rId7"/>
              </a:rPr>
              <a:t>https://www.muhealth.org/about-us/quality-care-patient-safety/office-of-clinical-effectiveness/foryou</a:t>
            </a:r>
            <a:endParaRPr lang="en-US" sz="1300"/>
          </a:p>
          <a:p>
            <a:endParaRPr lang="en-US" sz="1300"/>
          </a:p>
        </p:txBody>
      </p:sp>
    </p:spTree>
    <p:extLst>
      <p:ext uri="{BB962C8B-B14F-4D97-AF65-F5344CB8AC3E}">
        <p14:creationId xmlns:p14="http://schemas.microsoft.com/office/powerpoint/2010/main" val="29468944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D55E05-51A2-4173-A7FA-869DE4F71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1345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BB652D-9D69-4B26-AFB3-76C8E6AB606F}"/>
              </a:ext>
            </a:extLst>
          </p:cNvPr>
          <p:cNvSpPr>
            <a:spLocks noGrp="1"/>
          </p:cNvSpPr>
          <p:nvPr>
            <p:ph type="title"/>
          </p:nvPr>
        </p:nvSpPr>
        <p:spPr>
          <a:xfrm>
            <a:off x="838200" y="621792"/>
            <a:ext cx="4795157" cy="5413248"/>
          </a:xfrm>
        </p:spPr>
        <p:txBody>
          <a:bodyPr>
            <a:normAutofit/>
          </a:bodyPr>
          <a:lstStyle/>
          <a:p>
            <a:r>
              <a:rPr lang="en-US" sz="5200" dirty="0">
                <a:solidFill>
                  <a:schemeClr val="bg1"/>
                </a:solidFill>
              </a:rPr>
              <a:t>Proactive Assessment:</a:t>
            </a:r>
            <a:br>
              <a:rPr lang="en-US" sz="5200" dirty="0">
                <a:solidFill>
                  <a:schemeClr val="bg1"/>
                </a:solidFill>
              </a:rPr>
            </a:br>
            <a:r>
              <a:rPr lang="en-US" sz="5200" dirty="0">
                <a:solidFill>
                  <a:schemeClr val="bg1"/>
                </a:solidFill>
              </a:rPr>
              <a:t>Failure Mode Effects Analysis (FMEA)</a:t>
            </a:r>
          </a:p>
        </p:txBody>
      </p:sp>
      <p:sp>
        <p:nvSpPr>
          <p:cNvPr id="3" name="Content Placeholder 2">
            <a:extLst>
              <a:ext uri="{FF2B5EF4-FFF2-40B4-BE49-F238E27FC236}">
                <a16:creationId xmlns:a16="http://schemas.microsoft.com/office/drawing/2014/main" id="{85873892-C6F6-4E0D-B086-CF9AA287EA8C}"/>
              </a:ext>
            </a:extLst>
          </p:cNvPr>
          <p:cNvSpPr>
            <a:spLocks noGrp="1"/>
          </p:cNvSpPr>
          <p:nvPr>
            <p:ph idx="1"/>
          </p:nvPr>
        </p:nvSpPr>
        <p:spPr>
          <a:xfrm>
            <a:off x="6521450" y="621792"/>
            <a:ext cx="4832349" cy="5413248"/>
          </a:xfrm>
        </p:spPr>
        <p:txBody>
          <a:bodyPr anchor="ctr">
            <a:normAutofit/>
          </a:bodyPr>
          <a:lstStyle/>
          <a:p>
            <a:r>
              <a:rPr lang="en-US" sz="1700"/>
              <a:t>Proactive analysis technique used to prevent problems before they occur</a:t>
            </a:r>
          </a:p>
          <a:p>
            <a:r>
              <a:rPr lang="en-US" sz="1700"/>
              <a:t>Designed to analyze potential failures of systems, components of the system and the effects of the failures</a:t>
            </a:r>
          </a:p>
          <a:p>
            <a:r>
              <a:rPr lang="en-US" sz="1700"/>
              <a:t>The focus is what could go wrong versus what did go wrong </a:t>
            </a:r>
          </a:p>
          <a:p>
            <a:r>
              <a:rPr lang="en-US" sz="1700"/>
              <a:t>Steps:  </a:t>
            </a:r>
          </a:p>
          <a:p>
            <a:pPr lvl="1"/>
            <a:r>
              <a:rPr lang="en-US" sz="1700"/>
              <a:t>Identify high risk process and assemble team</a:t>
            </a:r>
          </a:p>
          <a:p>
            <a:pPr lvl="1"/>
            <a:r>
              <a:rPr lang="en-US" sz="1700"/>
              <a:t>Diagram the process in high level steps</a:t>
            </a:r>
          </a:p>
          <a:p>
            <a:pPr lvl="1"/>
            <a:r>
              <a:rPr lang="en-US" sz="1700"/>
              <a:t>Brainstorm potential failures and what the effects may be</a:t>
            </a:r>
          </a:p>
          <a:p>
            <a:pPr lvl="1"/>
            <a:r>
              <a:rPr lang="en-US" sz="1700"/>
              <a:t>Prioritize failures in terms of criticality</a:t>
            </a:r>
          </a:p>
          <a:p>
            <a:pPr lvl="1"/>
            <a:r>
              <a:rPr lang="en-US" sz="1700"/>
              <a:t>Identify root causes of the failures</a:t>
            </a:r>
          </a:p>
          <a:p>
            <a:pPr lvl="1"/>
            <a:r>
              <a:rPr lang="en-US" sz="1700"/>
              <a:t>Redesign the process</a:t>
            </a:r>
          </a:p>
          <a:p>
            <a:pPr lvl="1"/>
            <a:r>
              <a:rPr lang="en-US" sz="1700"/>
              <a:t>Analyze and test the new process</a:t>
            </a:r>
          </a:p>
          <a:p>
            <a:pPr lvl="1"/>
            <a:r>
              <a:rPr lang="en-US" sz="1700"/>
              <a:t>Implement and monitor the redesigned process</a:t>
            </a:r>
            <a:br>
              <a:rPr lang="en-US" sz="1700"/>
            </a:br>
            <a:endParaRPr lang="en-US" sz="1700"/>
          </a:p>
        </p:txBody>
      </p:sp>
    </p:spTree>
    <p:extLst>
      <p:ext uri="{BB962C8B-B14F-4D97-AF65-F5344CB8AC3E}">
        <p14:creationId xmlns:p14="http://schemas.microsoft.com/office/powerpoint/2010/main" val="18155903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4" name="Rectangle 10">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4" name="Content Placeholder 3" descr="A screenshot of a cell phone&#10;&#10;Description automatically generated">
            <a:extLst>
              <a:ext uri="{FF2B5EF4-FFF2-40B4-BE49-F238E27FC236}">
                <a16:creationId xmlns:a16="http://schemas.microsoft.com/office/drawing/2014/main" id="{8BFF1BBE-7A19-4B70-AC8F-2855A3C855BD}"/>
              </a:ext>
            </a:extLst>
          </p:cNvPr>
          <p:cNvPicPr>
            <a:picLocks noChangeAspect="1"/>
          </p:cNvPicPr>
          <p:nvPr/>
        </p:nvPicPr>
        <p:blipFill rotWithShape="1">
          <a:blip r:embed="rId2"/>
          <a:srcRect r="1" b="3909"/>
          <a:stretch/>
        </p:blipFill>
        <p:spPr>
          <a:xfrm rot="21480000">
            <a:off x="1137837" y="1003258"/>
            <a:ext cx="9916327" cy="4764396"/>
          </a:xfrm>
          <a:prstGeom prst="rect">
            <a:avLst/>
          </a:prstGeom>
        </p:spPr>
      </p:pic>
    </p:spTree>
    <p:extLst>
      <p:ext uri="{BB962C8B-B14F-4D97-AF65-F5344CB8AC3E}">
        <p14:creationId xmlns:p14="http://schemas.microsoft.com/office/powerpoint/2010/main" val="2194355388"/>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D55E05-51A2-4173-A7FA-869DE4F71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1345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7396AE-E7C0-44EB-8B3D-90BB4C5B2220}"/>
              </a:ext>
            </a:extLst>
          </p:cNvPr>
          <p:cNvSpPr>
            <a:spLocks noGrp="1"/>
          </p:cNvSpPr>
          <p:nvPr>
            <p:ph type="title"/>
          </p:nvPr>
        </p:nvSpPr>
        <p:spPr>
          <a:xfrm>
            <a:off x="838200" y="621792"/>
            <a:ext cx="4795157" cy="5413248"/>
          </a:xfrm>
        </p:spPr>
        <p:txBody>
          <a:bodyPr vert="horz" lIns="91440" tIns="45720" rIns="91440" bIns="45720" rtlCol="0" anchor="ctr">
            <a:normAutofit/>
          </a:bodyPr>
          <a:lstStyle/>
          <a:p>
            <a:r>
              <a:rPr lang="en-US" sz="5200" kern="1200">
                <a:solidFill>
                  <a:schemeClr val="bg1"/>
                </a:solidFill>
                <a:latin typeface="+mj-lt"/>
                <a:ea typeface="+mj-ea"/>
                <a:cs typeface="+mj-cs"/>
              </a:rPr>
              <a:t>Optimize Efficiency</a:t>
            </a:r>
          </a:p>
        </p:txBody>
      </p:sp>
      <p:sp>
        <p:nvSpPr>
          <p:cNvPr id="5" name="Content Placeholder 4">
            <a:extLst>
              <a:ext uri="{FF2B5EF4-FFF2-40B4-BE49-F238E27FC236}">
                <a16:creationId xmlns:a16="http://schemas.microsoft.com/office/drawing/2014/main" id="{5BA0429F-3BCB-48C2-ADF4-191FBC50C9F4}"/>
              </a:ext>
            </a:extLst>
          </p:cNvPr>
          <p:cNvSpPr>
            <a:spLocks noGrp="1"/>
          </p:cNvSpPr>
          <p:nvPr>
            <p:ph sz="half" idx="2"/>
          </p:nvPr>
        </p:nvSpPr>
        <p:spPr>
          <a:xfrm>
            <a:off x="6521450" y="621792"/>
            <a:ext cx="4832349" cy="5413248"/>
          </a:xfrm>
        </p:spPr>
        <p:txBody>
          <a:bodyPr vert="horz" lIns="91440" tIns="45720" rIns="91440" bIns="45720" rtlCol="0" anchor="ctr">
            <a:normAutofit/>
          </a:bodyPr>
          <a:lstStyle/>
          <a:p>
            <a:r>
              <a:rPr lang="en-US" sz="2400"/>
              <a:t>Maximize access to information</a:t>
            </a:r>
          </a:p>
          <a:p>
            <a:r>
              <a:rPr lang="en-US" sz="2400"/>
              <a:t>Standardize</a:t>
            </a:r>
          </a:p>
          <a:p>
            <a:r>
              <a:rPr lang="en-US" sz="2400"/>
              <a:t>Simplify</a:t>
            </a:r>
          </a:p>
          <a:p>
            <a:r>
              <a:rPr lang="en-US" sz="2400"/>
              <a:t>Centralize error-prone processes</a:t>
            </a:r>
          </a:p>
        </p:txBody>
      </p:sp>
    </p:spTree>
    <p:extLst>
      <p:ext uri="{BB962C8B-B14F-4D97-AF65-F5344CB8AC3E}">
        <p14:creationId xmlns:p14="http://schemas.microsoft.com/office/powerpoint/2010/main" val="22384707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D55E05-51A2-4173-A7FA-869DE4F71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1345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7412E5-1C4B-4C4F-ADBC-23051A8F643D}"/>
              </a:ext>
            </a:extLst>
          </p:cNvPr>
          <p:cNvSpPr>
            <a:spLocks noGrp="1"/>
          </p:cNvSpPr>
          <p:nvPr>
            <p:ph type="title"/>
          </p:nvPr>
        </p:nvSpPr>
        <p:spPr>
          <a:xfrm>
            <a:off x="838200" y="621792"/>
            <a:ext cx="4795157" cy="5413248"/>
          </a:xfrm>
        </p:spPr>
        <p:txBody>
          <a:bodyPr vert="horz" lIns="91440" tIns="45720" rIns="91440" bIns="45720" rtlCol="0" anchor="ctr">
            <a:normAutofit/>
          </a:bodyPr>
          <a:lstStyle/>
          <a:p>
            <a:r>
              <a:rPr lang="en-US" sz="5200" kern="1200">
                <a:solidFill>
                  <a:schemeClr val="bg1"/>
                </a:solidFill>
                <a:latin typeface="+mj-lt"/>
                <a:ea typeface="+mj-ea"/>
                <a:cs typeface="+mj-cs"/>
              </a:rPr>
              <a:t>Safe Limits and Constraints</a:t>
            </a:r>
          </a:p>
        </p:txBody>
      </p:sp>
      <p:sp>
        <p:nvSpPr>
          <p:cNvPr id="5" name="Content Placeholder 4">
            <a:extLst>
              <a:ext uri="{FF2B5EF4-FFF2-40B4-BE49-F238E27FC236}">
                <a16:creationId xmlns:a16="http://schemas.microsoft.com/office/drawing/2014/main" id="{6D2FF64D-F7CA-4FD4-8559-3E080767B792}"/>
              </a:ext>
            </a:extLst>
          </p:cNvPr>
          <p:cNvSpPr>
            <a:spLocks noGrp="1"/>
          </p:cNvSpPr>
          <p:nvPr>
            <p:ph sz="half" idx="2"/>
          </p:nvPr>
        </p:nvSpPr>
        <p:spPr>
          <a:xfrm>
            <a:off x="6521450" y="621792"/>
            <a:ext cx="4832349" cy="5413248"/>
          </a:xfrm>
        </p:spPr>
        <p:txBody>
          <a:bodyPr vert="horz" lIns="91440" tIns="45720" rIns="91440" bIns="45720" rtlCol="0" anchor="ctr">
            <a:normAutofit/>
          </a:bodyPr>
          <a:lstStyle/>
          <a:p>
            <a:r>
              <a:rPr lang="en-US" sz="2400"/>
              <a:t>Error-proof design</a:t>
            </a:r>
          </a:p>
          <a:p>
            <a:r>
              <a:rPr lang="en-US" sz="2400"/>
              <a:t>Limit access or use</a:t>
            </a:r>
          </a:p>
          <a:p>
            <a:r>
              <a:rPr lang="en-US" sz="2400"/>
              <a:t>Constraints and barriers</a:t>
            </a:r>
          </a:p>
        </p:txBody>
      </p:sp>
    </p:spTree>
    <p:extLst>
      <p:ext uri="{BB962C8B-B14F-4D97-AF65-F5344CB8AC3E}">
        <p14:creationId xmlns:p14="http://schemas.microsoft.com/office/powerpoint/2010/main" val="31923464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BD55E05-51A2-4173-A7FA-869DE4F71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1345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AC591A-E393-40C9-A114-A342AF2D9011}"/>
              </a:ext>
            </a:extLst>
          </p:cNvPr>
          <p:cNvSpPr>
            <a:spLocks noGrp="1"/>
          </p:cNvSpPr>
          <p:nvPr>
            <p:ph type="title"/>
          </p:nvPr>
        </p:nvSpPr>
        <p:spPr>
          <a:xfrm>
            <a:off x="838200" y="621792"/>
            <a:ext cx="4795157" cy="5413248"/>
          </a:xfrm>
        </p:spPr>
        <p:txBody>
          <a:bodyPr vert="horz" lIns="91440" tIns="45720" rIns="91440" bIns="45720" rtlCol="0" anchor="ctr">
            <a:normAutofit/>
          </a:bodyPr>
          <a:lstStyle/>
          <a:p>
            <a:r>
              <a:rPr lang="en-US" sz="5200" kern="1200">
                <a:solidFill>
                  <a:schemeClr val="bg1"/>
                </a:solidFill>
                <a:latin typeface="+mj-lt"/>
                <a:ea typeface="+mj-ea"/>
                <a:cs typeface="+mj-cs"/>
              </a:rPr>
              <a:t>Reasonable Response</a:t>
            </a:r>
          </a:p>
        </p:txBody>
      </p:sp>
      <p:sp>
        <p:nvSpPr>
          <p:cNvPr id="4" name="Content Placeholder 3">
            <a:extLst>
              <a:ext uri="{FF2B5EF4-FFF2-40B4-BE49-F238E27FC236}">
                <a16:creationId xmlns:a16="http://schemas.microsoft.com/office/drawing/2014/main" id="{A6494C75-A796-4858-8990-95C7C780E3C8}"/>
              </a:ext>
            </a:extLst>
          </p:cNvPr>
          <p:cNvSpPr>
            <a:spLocks noGrp="1"/>
          </p:cNvSpPr>
          <p:nvPr>
            <p:ph sz="half" idx="1"/>
          </p:nvPr>
        </p:nvSpPr>
        <p:spPr>
          <a:xfrm>
            <a:off x="6521450" y="621792"/>
            <a:ext cx="4832349" cy="5413248"/>
          </a:xfrm>
        </p:spPr>
        <p:txBody>
          <a:bodyPr vert="horz" lIns="91440" tIns="45720" rIns="91440" bIns="45720" rtlCol="0" anchor="ctr">
            <a:normAutofit/>
          </a:bodyPr>
          <a:lstStyle/>
          <a:p>
            <a:pPr marL="0" indent="0">
              <a:buNone/>
            </a:pPr>
            <a:r>
              <a:rPr lang="en-US" sz="2400" dirty="0"/>
              <a:t>Preparation to respond to errors</a:t>
            </a:r>
          </a:p>
          <a:p>
            <a:r>
              <a:rPr lang="en-US" sz="2400" dirty="0"/>
              <a:t>Immediate response</a:t>
            </a:r>
          </a:p>
          <a:p>
            <a:r>
              <a:rPr lang="en-US" sz="2400" dirty="0"/>
              <a:t>Event investigation and review</a:t>
            </a:r>
          </a:p>
        </p:txBody>
      </p:sp>
    </p:spTree>
    <p:extLst>
      <p:ext uri="{BB962C8B-B14F-4D97-AF65-F5344CB8AC3E}">
        <p14:creationId xmlns:p14="http://schemas.microsoft.com/office/powerpoint/2010/main" val="37527998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4">
            <a:extLst>
              <a:ext uri="{FF2B5EF4-FFF2-40B4-BE49-F238E27FC236}">
                <a16:creationId xmlns:a16="http://schemas.microsoft.com/office/drawing/2014/main" id="{B8FECDC1-F34A-4294-8C38-35045C16038C}"/>
              </a:ext>
            </a:extLst>
          </p:cNvPr>
          <p:cNvSpPr>
            <a:spLocks noGrp="1"/>
          </p:cNvSpPr>
          <p:nvPr>
            <p:ph type="title"/>
          </p:nvPr>
        </p:nvSpPr>
        <p:spPr>
          <a:xfrm>
            <a:off x="2555631" y="1441938"/>
            <a:ext cx="7080738" cy="3974124"/>
          </a:xfrm>
        </p:spPr>
        <p:txBody>
          <a:bodyPr>
            <a:normAutofit/>
          </a:bodyPr>
          <a:lstStyle/>
          <a:p>
            <a:pPr algn="ctr"/>
            <a:r>
              <a:rPr lang="en-US" sz="5400">
                <a:solidFill>
                  <a:schemeClr val="bg1">
                    <a:lumMod val="95000"/>
                    <a:lumOff val="5000"/>
                  </a:schemeClr>
                </a:solidFill>
              </a:rPr>
              <a:t>High-Risk medications and Patient Populations</a:t>
            </a:r>
          </a:p>
        </p:txBody>
      </p:sp>
    </p:spTree>
    <p:extLst>
      <p:ext uri="{BB962C8B-B14F-4D97-AF65-F5344CB8AC3E}">
        <p14:creationId xmlns:p14="http://schemas.microsoft.com/office/powerpoint/2010/main" val="63695167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D55E05-51A2-4173-A7FA-869DE4F71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1345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674931-728E-498B-AAAD-AB7C79AA8AD8}"/>
              </a:ext>
            </a:extLst>
          </p:cNvPr>
          <p:cNvSpPr>
            <a:spLocks noGrp="1"/>
          </p:cNvSpPr>
          <p:nvPr>
            <p:ph type="title"/>
          </p:nvPr>
        </p:nvSpPr>
        <p:spPr>
          <a:xfrm>
            <a:off x="838200" y="621792"/>
            <a:ext cx="4795157" cy="5413248"/>
          </a:xfrm>
        </p:spPr>
        <p:txBody>
          <a:bodyPr>
            <a:normAutofit/>
          </a:bodyPr>
          <a:lstStyle/>
          <a:p>
            <a:r>
              <a:rPr lang="en-US" sz="5200">
                <a:solidFill>
                  <a:schemeClr val="bg1"/>
                </a:solidFill>
              </a:rPr>
              <a:t>Medication Safety</a:t>
            </a:r>
          </a:p>
        </p:txBody>
      </p:sp>
      <p:sp>
        <p:nvSpPr>
          <p:cNvPr id="3" name="Content Placeholder 2">
            <a:extLst>
              <a:ext uri="{FF2B5EF4-FFF2-40B4-BE49-F238E27FC236}">
                <a16:creationId xmlns:a16="http://schemas.microsoft.com/office/drawing/2014/main" id="{525F705B-82AD-4FFF-9104-38B54D4B3B88}"/>
              </a:ext>
            </a:extLst>
          </p:cNvPr>
          <p:cNvSpPr>
            <a:spLocks noGrp="1"/>
          </p:cNvSpPr>
          <p:nvPr>
            <p:ph idx="1"/>
          </p:nvPr>
        </p:nvSpPr>
        <p:spPr>
          <a:xfrm>
            <a:off x="6521450" y="621792"/>
            <a:ext cx="4832349" cy="5413248"/>
          </a:xfrm>
        </p:spPr>
        <p:txBody>
          <a:bodyPr anchor="ctr">
            <a:normAutofit/>
          </a:bodyPr>
          <a:lstStyle/>
          <a:p>
            <a:pPr marL="0" indent="0">
              <a:buNone/>
            </a:pPr>
            <a:r>
              <a:rPr lang="en-US" sz="2200" i="1" dirty="0"/>
              <a:t>“Medicine used to be simple, ineffective, and relatively safe.  Now it is complex, effective, and potentially dangerous.”</a:t>
            </a:r>
          </a:p>
          <a:p>
            <a:pPr marL="457200" lvl="1" indent="0">
              <a:buNone/>
            </a:pPr>
            <a:r>
              <a:rPr lang="en-US" sz="2200" dirty="0"/>
              <a:t>- </a:t>
            </a:r>
            <a:r>
              <a:rPr lang="en-US" sz="1800" dirty="0"/>
              <a:t>Professor Sir Cyril </a:t>
            </a:r>
            <a:r>
              <a:rPr lang="en-US" sz="1800" dirty="0" err="1"/>
              <a:t>Chantler</a:t>
            </a:r>
            <a:endParaRPr lang="en-US" sz="2200" dirty="0"/>
          </a:p>
          <a:p>
            <a:endParaRPr lang="en-US" sz="2200" dirty="0"/>
          </a:p>
          <a:p>
            <a:r>
              <a:rPr lang="en-US" sz="2200" dirty="0"/>
              <a:t>Medication safety is defined as freedom from preventable harm with medication use.</a:t>
            </a:r>
          </a:p>
          <a:p>
            <a:pPr marL="0" indent="0">
              <a:buNone/>
            </a:pPr>
            <a:endParaRPr lang="en-US" sz="2200" dirty="0"/>
          </a:p>
          <a:p>
            <a:r>
              <a:rPr lang="en-US" sz="2200" dirty="0"/>
              <a:t>Medication safety issues impact health outcomes and quality of life, length of stay in a healthcare facilities, hospital admissions, readmission rates, clinic and emergency room visits, and overall costs to the healthcare system. </a:t>
            </a:r>
          </a:p>
          <a:p>
            <a:endParaRPr lang="en-US" sz="2200" dirty="0"/>
          </a:p>
        </p:txBody>
      </p:sp>
    </p:spTree>
    <p:extLst>
      <p:ext uri="{BB962C8B-B14F-4D97-AF65-F5344CB8AC3E}">
        <p14:creationId xmlns:p14="http://schemas.microsoft.com/office/powerpoint/2010/main" val="1596522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D55E05-51A2-4173-A7FA-869DE4F71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1345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F99EA0-F763-488C-A6BD-2304F4C4F50E}"/>
              </a:ext>
            </a:extLst>
          </p:cNvPr>
          <p:cNvSpPr>
            <a:spLocks noGrp="1"/>
          </p:cNvSpPr>
          <p:nvPr>
            <p:ph type="title"/>
          </p:nvPr>
        </p:nvSpPr>
        <p:spPr>
          <a:xfrm>
            <a:off x="838200" y="621792"/>
            <a:ext cx="4795157" cy="5413248"/>
          </a:xfrm>
        </p:spPr>
        <p:txBody>
          <a:bodyPr>
            <a:normAutofit/>
          </a:bodyPr>
          <a:lstStyle/>
          <a:p>
            <a:r>
              <a:rPr lang="en-US" sz="5200">
                <a:solidFill>
                  <a:schemeClr val="bg1"/>
                </a:solidFill>
              </a:rPr>
              <a:t>Populations at Higher Risk for ADEs</a:t>
            </a:r>
          </a:p>
        </p:txBody>
      </p:sp>
      <p:sp>
        <p:nvSpPr>
          <p:cNvPr id="3" name="Content Placeholder 2">
            <a:extLst>
              <a:ext uri="{FF2B5EF4-FFF2-40B4-BE49-F238E27FC236}">
                <a16:creationId xmlns:a16="http://schemas.microsoft.com/office/drawing/2014/main" id="{D9436C89-8A8B-4C5D-BFAF-13A272D8200A}"/>
              </a:ext>
            </a:extLst>
          </p:cNvPr>
          <p:cNvSpPr>
            <a:spLocks noGrp="1"/>
          </p:cNvSpPr>
          <p:nvPr>
            <p:ph idx="1"/>
          </p:nvPr>
        </p:nvSpPr>
        <p:spPr>
          <a:xfrm>
            <a:off x="6521450" y="621792"/>
            <a:ext cx="4832349" cy="5413248"/>
          </a:xfrm>
        </p:spPr>
        <p:txBody>
          <a:bodyPr anchor="ctr">
            <a:normAutofit/>
          </a:bodyPr>
          <a:lstStyle/>
          <a:p>
            <a:r>
              <a:rPr lang="en-US" sz="2400" dirty="0"/>
              <a:t>Children (less than 18 </a:t>
            </a:r>
            <a:r>
              <a:rPr lang="en-US" sz="2400" dirty="0" err="1"/>
              <a:t>yo</a:t>
            </a:r>
            <a:r>
              <a:rPr lang="en-US" sz="2400" dirty="0"/>
              <a:t>)</a:t>
            </a:r>
          </a:p>
          <a:p>
            <a:pPr lvl="1"/>
            <a:r>
              <a:rPr lang="en-US" dirty="0"/>
              <a:t>5% to 27% of all pediatric medication orders result in a medication error</a:t>
            </a:r>
          </a:p>
          <a:p>
            <a:pPr marL="457200" lvl="1" indent="0">
              <a:buNone/>
            </a:pPr>
            <a:endParaRPr lang="en-US" dirty="0"/>
          </a:p>
          <a:p>
            <a:r>
              <a:rPr lang="en-US" sz="2400" dirty="0"/>
              <a:t>Elderly (greater than 65 </a:t>
            </a:r>
            <a:r>
              <a:rPr lang="en-US" sz="2400" dirty="0" err="1"/>
              <a:t>yo</a:t>
            </a:r>
            <a:r>
              <a:rPr lang="en-US" sz="2400" dirty="0"/>
              <a:t>)</a:t>
            </a:r>
          </a:p>
          <a:p>
            <a:pPr lvl="1"/>
            <a:r>
              <a:rPr lang="en-US" dirty="0"/>
              <a:t>This group comprises only 12% of the US population, yet it accounts for  ~30% of prescription drugs consumed in the US</a:t>
            </a:r>
          </a:p>
          <a:p>
            <a:pPr lvl="1"/>
            <a:r>
              <a:rPr lang="en-US" dirty="0"/>
              <a:t>Estimates as high as 40% of medication orders for patients greater than 65 </a:t>
            </a:r>
            <a:r>
              <a:rPr lang="en-US" dirty="0" err="1"/>
              <a:t>yo</a:t>
            </a:r>
            <a:r>
              <a:rPr lang="en-US" dirty="0"/>
              <a:t> result in an error</a:t>
            </a:r>
          </a:p>
          <a:p>
            <a:pPr marL="457200" lvl="1" indent="0">
              <a:buNone/>
            </a:pPr>
            <a:endParaRPr lang="en-US" dirty="0"/>
          </a:p>
        </p:txBody>
      </p:sp>
    </p:spTree>
    <p:extLst>
      <p:ext uri="{BB962C8B-B14F-4D97-AF65-F5344CB8AC3E}">
        <p14:creationId xmlns:p14="http://schemas.microsoft.com/office/powerpoint/2010/main" val="18205644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D55E05-51A2-4173-A7FA-869DE4F71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1345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AA116D-9725-401A-9E9D-F72729741919}"/>
              </a:ext>
            </a:extLst>
          </p:cNvPr>
          <p:cNvSpPr>
            <a:spLocks noGrp="1"/>
          </p:cNvSpPr>
          <p:nvPr>
            <p:ph type="title"/>
          </p:nvPr>
        </p:nvSpPr>
        <p:spPr>
          <a:xfrm>
            <a:off x="838200" y="621792"/>
            <a:ext cx="4795157" cy="5413248"/>
          </a:xfrm>
        </p:spPr>
        <p:txBody>
          <a:bodyPr>
            <a:normAutofit/>
          </a:bodyPr>
          <a:lstStyle/>
          <a:p>
            <a:r>
              <a:rPr lang="en-US" sz="5200">
                <a:solidFill>
                  <a:schemeClr val="bg1"/>
                </a:solidFill>
              </a:rPr>
              <a:t>Risk Factors for ADEs</a:t>
            </a:r>
          </a:p>
        </p:txBody>
      </p:sp>
      <p:sp>
        <p:nvSpPr>
          <p:cNvPr id="6" name="Content Placeholder 5">
            <a:extLst>
              <a:ext uri="{FF2B5EF4-FFF2-40B4-BE49-F238E27FC236}">
                <a16:creationId xmlns:a16="http://schemas.microsoft.com/office/drawing/2014/main" id="{A704870A-65B8-4AC3-BB3A-B1646A3F6CF0}"/>
              </a:ext>
            </a:extLst>
          </p:cNvPr>
          <p:cNvSpPr>
            <a:spLocks noGrp="1"/>
          </p:cNvSpPr>
          <p:nvPr>
            <p:ph idx="1"/>
          </p:nvPr>
        </p:nvSpPr>
        <p:spPr>
          <a:xfrm>
            <a:off x="6521450" y="621792"/>
            <a:ext cx="4832349" cy="5413248"/>
          </a:xfrm>
        </p:spPr>
        <p:txBody>
          <a:bodyPr anchor="ctr">
            <a:normAutofit/>
          </a:bodyPr>
          <a:lstStyle/>
          <a:p>
            <a:r>
              <a:rPr lang="en-US" sz="2200" dirty="0"/>
              <a:t> Antidiabetic agents, oral anticoagulants, antiplatelet agents, and opioid pain medications account for more the 50% of ED visits for ADEs in Medicare patients </a:t>
            </a:r>
          </a:p>
          <a:p>
            <a:r>
              <a:rPr lang="en-US" sz="2200" dirty="0"/>
              <a:t>Polypharmacy—taking 5 or more medications – is one of the strongest risk factors for ADEs</a:t>
            </a:r>
          </a:p>
          <a:p>
            <a:r>
              <a:rPr lang="en-US" sz="2200" dirty="0"/>
              <a:t>Transitions of care – patients recently discharged from an acute care setting</a:t>
            </a:r>
          </a:p>
          <a:p>
            <a:r>
              <a:rPr lang="en-US" sz="2200" dirty="0"/>
              <a:t>Limited health literacy </a:t>
            </a:r>
          </a:p>
          <a:p>
            <a:r>
              <a:rPr lang="en-US" sz="2200" dirty="0"/>
              <a:t>Cognitive conditions, such as memory problems</a:t>
            </a:r>
          </a:p>
          <a:p>
            <a:r>
              <a:rPr lang="en-US" sz="2200" dirty="0"/>
              <a:t>Multiple providers prescribing medications</a:t>
            </a:r>
          </a:p>
        </p:txBody>
      </p:sp>
    </p:spTree>
    <p:extLst>
      <p:ext uri="{BB962C8B-B14F-4D97-AF65-F5344CB8AC3E}">
        <p14:creationId xmlns:p14="http://schemas.microsoft.com/office/powerpoint/2010/main" val="25928709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5B7DF-60E8-4D3C-94B3-9B41E7AD2592}"/>
              </a:ext>
            </a:extLst>
          </p:cNvPr>
          <p:cNvSpPr>
            <a:spLocks noGrp="1"/>
          </p:cNvSpPr>
          <p:nvPr>
            <p:ph type="title"/>
          </p:nvPr>
        </p:nvSpPr>
        <p:spPr>
          <a:xfrm>
            <a:off x="4128368" y="4921823"/>
            <a:ext cx="4937937" cy="1147150"/>
          </a:xfrm>
        </p:spPr>
        <p:txBody>
          <a:bodyPr vert="horz" lIns="91440" tIns="45720" rIns="91440" bIns="45720" rtlCol="0" anchor="t">
            <a:normAutofit/>
          </a:bodyPr>
          <a:lstStyle/>
          <a:p>
            <a:r>
              <a:rPr lang="en-US" sz="3700" kern="1200">
                <a:solidFill>
                  <a:schemeClr val="tx1"/>
                </a:solidFill>
                <a:latin typeface="+mj-lt"/>
                <a:ea typeface="+mj-ea"/>
                <a:cs typeface="+mj-cs"/>
              </a:rPr>
              <a:t>Look-Alike Sound-Alike Medications</a:t>
            </a:r>
          </a:p>
        </p:txBody>
      </p:sp>
      <p:sp>
        <p:nvSpPr>
          <p:cNvPr id="81" name="Freeform: Shape 80">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6" name="Picture 8" descr="Look Alike Medications Causing Major Problems | Freiwald Law">
            <a:extLst>
              <a:ext uri="{FF2B5EF4-FFF2-40B4-BE49-F238E27FC236}">
                <a16:creationId xmlns:a16="http://schemas.microsoft.com/office/drawing/2014/main" id="{9ECAC9B4-BE85-4279-8DF4-851D866265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417" r="3" b="3"/>
          <a:stretch/>
        </p:blipFill>
        <p:spPr bwMode="auto">
          <a:xfrm>
            <a:off x="1246572" y="10"/>
            <a:ext cx="3913632" cy="2285224"/>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noFill/>
          <a:extLst>
            <a:ext uri="{909E8E84-426E-40DD-AFC4-6F175D3DCCD1}">
              <a14:hiddenFill xmlns:a14="http://schemas.microsoft.com/office/drawing/2010/main">
                <a:solidFill>
                  <a:srgbClr val="FFFFFF"/>
                </a:solidFill>
              </a14:hiddenFill>
            </a:ext>
          </a:extLst>
        </p:spPr>
      </p:pic>
      <p:pic>
        <p:nvPicPr>
          <p:cNvPr id="2060" name="Picture 12" descr="Vol. 16, No. 3 March 2017">
            <a:extLst>
              <a:ext uri="{FF2B5EF4-FFF2-40B4-BE49-F238E27FC236}">
                <a16:creationId xmlns:a16="http://schemas.microsoft.com/office/drawing/2014/main" id="{C4B43682-6384-430E-9024-856DA18661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186" r="17557" b="-1"/>
          <a:stretch/>
        </p:blipFill>
        <p:spPr bwMode="auto">
          <a:xfrm>
            <a:off x="-1" y="2288330"/>
            <a:ext cx="3564638" cy="4569668"/>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noFill/>
          <a:extLst>
            <a:ext uri="{909E8E84-426E-40DD-AFC4-6F175D3DCCD1}">
              <a14:hiddenFill xmlns:a14="http://schemas.microsoft.com/office/drawing/2010/main">
                <a:solidFill>
                  <a:srgbClr val="FFFFFF"/>
                </a:solidFill>
              </a14:hiddenFill>
            </a:ext>
          </a:extLst>
        </p:spPr>
      </p:pic>
      <p:sp>
        <p:nvSpPr>
          <p:cNvPr id="85" name="Oval 84">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9207" y="303879"/>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Oval 86">
            <a:extLst>
              <a:ext uri="{FF2B5EF4-FFF2-40B4-BE49-F238E27FC236}">
                <a16:creationId xmlns:a16="http://schemas.microsoft.com/office/drawing/2014/main" id="{C20267F5-D4E6-477A-A590-81F2ABD1B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109" y="2382976"/>
            <a:ext cx="1920240" cy="1920240"/>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4" name="Picture 6" descr="Drug Mix-Ups Threaten Patient Safety">
            <a:extLst>
              <a:ext uri="{FF2B5EF4-FFF2-40B4-BE49-F238E27FC236}">
                <a16:creationId xmlns:a16="http://schemas.microsoft.com/office/drawing/2014/main" id="{8B3F1648-75B0-4124-9864-28F76D0446E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821" r="5811" b="-4"/>
          <a:stretch/>
        </p:blipFill>
        <p:spPr bwMode="auto">
          <a:xfrm>
            <a:off x="3749701" y="2547568"/>
            <a:ext cx="1591056" cy="1591056"/>
          </a:xfrm>
          <a:custGeom>
            <a:avLst/>
            <a:gdLst/>
            <a:ahLst/>
            <a:cxnLst/>
            <a:rect l="l" t="t" r="r" b="b"/>
            <a:pathLst>
              <a:path w="1591056" h="1591056">
                <a:moveTo>
                  <a:pt x="795528" y="0"/>
                </a:moveTo>
                <a:cubicBezTo>
                  <a:pt x="1234886" y="0"/>
                  <a:pt x="1591056" y="356170"/>
                  <a:pt x="1591056" y="795528"/>
                </a:cubicBezTo>
                <a:cubicBezTo>
                  <a:pt x="1591056" y="1234886"/>
                  <a:pt x="1234886" y="1591056"/>
                  <a:pt x="795528" y="1591056"/>
                </a:cubicBezTo>
                <a:cubicBezTo>
                  <a:pt x="356170" y="1591056"/>
                  <a:pt x="0" y="1234886"/>
                  <a:pt x="0" y="795528"/>
                </a:cubicBezTo>
                <a:cubicBezTo>
                  <a:pt x="0" y="356170"/>
                  <a:pt x="356170" y="0"/>
                  <a:pt x="795528" y="0"/>
                </a:cubicBezTo>
                <a:close/>
              </a:path>
            </a:pathLst>
          </a:custGeom>
          <a:noFill/>
          <a:extLst>
            <a:ext uri="{909E8E84-426E-40DD-AFC4-6F175D3DCCD1}">
              <a14:hiddenFill xmlns:a14="http://schemas.microsoft.com/office/drawing/2010/main">
                <a:solidFill>
                  <a:srgbClr val="FFFFFF"/>
                </a:solidFill>
              </a14:hiddenFill>
            </a:ext>
          </a:extLst>
        </p:spPr>
      </p:pic>
      <p:pic>
        <p:nvPicPr>
          <p:cNvPr id="2052" name="Picture 4" descr="Look-Alike Drug Name Errors - Patient Safety &amp; Quality Healthcare">
            <a:extLst>
              <a:ext uri="{FF2B5EF4-FFF2-40B4-BE49-F238E27FC236}">
                <a16:creationId xmlns:a16="http://schemas.microsoft.com/office/drawing/2014/main" id="{BCF6B2BD-A63A-4646-BA1F-C95F3C9D93C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384" r="14714" b="1"/>
          <a:stretch/>
        </p:blipFill>
        <p:spPr bwMode="auto">
          <a:xfrm>
            <a:off x="5593799" y="468471"/>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a:noFill/>
          <a:extLst>
            <a:ext uri="{909E8E84-426E-40DD-AFC4-6F175D3DCCD1}">
              <a14:hiddenFill xmlns:a14="http://schemas.microsoft.com/office/drawing/2010/main">
                <a:solidFill>
                  <a:srgbClr val="FFFFFF"/>
                </a:solidFill>
              </a14:hiddenFill>
            </a:ext>
          </a:extLst>
        </p:spPr>
      </p:pic>
      <p:sp>
        <p:nvSpPr>
          <p:cNvPr id="89" name="Freeform: Shape 88">
            <a:extLst>
              <a:ext uri="{FF2B5EF4-FFF2-40B4-BE49-F238E27FC236}">
                <a16:creationId xmlns:a16="http://schemas.microsoft.com/office/drawing/2014/main" id="{6B9D64DB-4D5C-4A91-B45F-F301E3174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2"/>
            <a:ext cx="3439432" cy="3550083"/>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058" name="Picture 10" descr="Look Alike &amp; Sound Alike Drug Names | Study.com">
            <a:extLst>
              <a:ext uri="{FF2B5EF4-FFF2-40B4-BE49-F238E27FC236}">
                <a16:creationId xmlns:a16="http://schemas.microsoft.com/office/drawing/2014/main" id="{BC9D4C5D-3926-41BF-A1F9-DA4D090FA39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2700" r="17573"/>
          <a:stretch/>
        </p:blipFill>
        <p:spPr bwMode="auto">
          <a:xfrm>
            <a:off x="8918761" y="-4330"/>
            <a:ext cx="3273238" cy="3383891"/>
          </a:xfrm>
          <a:custGeom>
            <a:avLst/>
            <a:gdLst/>
            <a:ahLst/>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a:noFill/>
          <a:extLst>
            <a:ext uri="{909E8E84-426E-40DD-AFC4-6F175D3DCCD1}">
              <a14:hiddenFill xmlns:a14="http://schemas.microsoft.com/office/drawing/2010/main">
                <a:solidFill>
                  <a:srgbClr val="FFFFFF"/>
                </a:solidFill>
              </a14:hiddenFill>
            </a:ext>
          </a:extLst>
        </p:spPr>
      </p:pic>
      <p:sp>
        <p:nvSpPr>
          <p:cNvPr id="91" name="Freeform: Shape 90">
            <a:extLst>
              <a:ext uri="{FF2B5EF4-FFF2-40B4-BE49-F238E27FC236}">
                <a16:creationId xmlns:a16="http://schemas.microsoft.com/office/drawing/2014/main" id="{CB14CE1B-4BC5-4EF2-BE3D-05E4F580B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99331" y="3907418"/>
            <a:ext cx="2992669" cy="2950582"/>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descr="Look Alike Medications Causing Major Problems | Freiwald Law">
            <a:extLst>
              <a:ext uri="{FF2B5EF4-FFF2-40B4-BE49-F238E27FC236}">
                <a16:creationId xmlns:a16="http://schemas.microsoft.com/office/drawing/2014/main" id="{1B1D7D9A-C912-4F33-81AC-DE6B0D7064F6}"/>
              </a:ext>
            </a:extLst>
          </p:cNvPr>
          <p:cNvPicPr>
            <a:picLocks noGrp="1" noChangeAspect="1" noChangeArrowheads="1"/>
          </p:cNvPicPr>
          <p:nvPr>
            <p:ph idx="1"/>
          </p:nvPr>
        </p:nvPicPr>
        <p:blipFill rotWithShape="1">
          <a:blip r:embed="rId7">
            <a:extLst>
              <a:ext uri="{28A0092B-C50C-407E-A947-70E740481C1C}">
                <a14:useLocalDpi xmlns:a14="http://schemas.microsoft.com/office/drawing/2010/main" val="0"/>
              </a:ext>
            </a:extLst>
          </a:blip>
          <a:srcRect l="20443" r="1138" b="3"/>
          <a:stretch/>
        </p:blipFill>
        <p:spPr bwMode="auto">
          <a:xfrm>
            <a:off x="9363238" y="4071322"/>
            <a:ext cx="2828765" cy="2786678"/>
          </a:xfrm>
          <a:custGeom>
            <a:avLst/>
            <a:gdLst/>
            <a:ahLst/>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062317"/>
      </p:ext>
    </p:extLst>
  </p:cSld>
  <p:clrMapOvr>
    <a:overrideClrMapping bg1="dk1" tx1="lt1" bg2="dk2" tx2="lt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E74512C-7271-463F-ABE0-9C71671107F6}"/>
              </a:ext>
            </a:extLst>
          </p:cNvPr>
          <p:cNvSpPr>
            <a:spLocks noGrp="1"/>
          </p:cNvSpPr>
          <p:nvPr>
            <p:ph type="title"/>
          </p:nvPr>
        </p:nvSpPr>
        <p:spPr>
          <a:xfrm>
            <a:off x="838200" y="1412488"/>
            <a:ext cx="2899189" cy="4363844"/>
          </a:xfrm>
        </p:spPr>
        <p:txBody>
          <a:bodyPr anchor="t">
            <a:normAutofit/>
          </a:bodyPr>
          <a:lstStyle/>
          <a:p>
            <a:br>
              <a:rPr lang="en-US" sz="4000" dirty="0">
                <a:solidFill>
                  <a:srgbClr val="FFFFFF"/>
                </a:solidFill>
              </a:rPr>
            </a:br>
            <a:r>
              <a:rPr lang="en-US" sz="4000" dirty="0">
                <a:solidFill>
                  <a:srgbClr val="FFFFFF"/>
                </a:solidFill>
              </a:rPr>
              <a:t>High-Risk Medications</a:t>
            </a:r>
          </a:p>
        </p:txBody>
      </p:sp>
      <p:sp>
        <p:nvSpPr>
          <p:cNvPr id="3" name="Content Placeholder 2">
            <a:extLst>
              <a:ext uri="{FF2B5EF4-FFF2-40B4-BE49-F238E27FC236}">
                <a16:creationId xmlns:a16="http://schemas.microsoft.com/office/drawing/2014/main" id="{195796C5-9B66-47A5-88BA-8072CF352FDF}"/>
              </a:ext>
            </a:extLst>
          </p:cNvPr>
          <p:cNvSpPr>
            <a:spLocks noGrp="1"/>
          </p:cNvSpPr>
          <p:nvPr>
            <p:ph sz="half" idx="1"/>
          </p:nvPr>
        </p:nvSpPr>
        <p:spPr>
          <a:xfrm>
            <a:off x="4059050" y="1412488"/>
            <a:ext cx="3107408" cy="4363844"/>
          </a:xfrm>
        </p:spPr>
        <p:txBody>
          <a:bodyPr>
            <a:normAutofit/>
          </a:bodyPr>
          <a:lstStyle/>
          <a:p>
            <a:r>
              <a:rPr lang="en-US" sz="2000" dirty="0"/>
              <a:t>High-risk (high-alert) medications are drugs that bear a heightened risk of causing significant patient harm when they are used in error. Although mistakes may or may not be more common with these medications, the consequences of an error are clearly more devastating to patients.</a:t>
            </a:r>
          </a:p>
          <a:p>
            <a:r>
              <a:rPr lang="en-US" sz="2000" dirty="0"/>
              <a:t>Mnemonic “A PINCH” </a:t>
            </a:r>
          </a:p>
        </p:txBody>
      </p:sp>
      <p:cxnSp>
        <p:nvCxnSpPr>
          <p:cNvPr id="12" name="Straight Connector 11">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 name="Content Placeholder 7">
            <a:extLst>
              <a:ext uri="{FF2B5EF4-FFF2-40B4-BE49-F238E27FC236}">
                <a16:creationId xmlns:a16="http://schemas.microsoft.com/office/drawing/2014/main" id="{C7B0C065-BEB9-42E0-B75A-FAF84B6883E9}"/>
              </a:ext>
            </a:extLst>
          </p:cNvPr>
          <p:cNvPicPr>
            <a:picLocks noGrp="1" noChangeAspect="1"/>
          </p:cNvPicPr>
          <p:nvPr>
            <p:ph sz="half" idx="2"/>
          </p:nvPr>
        </p:nvPicPr>
        <p:blipFill>
          <a:blip r:embed="rId3"/>
          <a:stretch>
            <a:fillRect/>
          </a:stretch>
        </p:blipFill>
        <p:spPr>
          <a:xfrm>
            <a:off x="7351882" y="1412488"/>
            <a:ext cx="4728699" cy="3657600"/>
          </a:xfrm>
          <a:prstGeom prst="rect">
            <a:avLst/>
          </a:prstGeom>
        </p:spPr>
      </p:pic>
    </p:spTree>
    <p:extLst>
      <p:ext uri="{BB962C8B-B14F-4D97-AF65-F5344CB8AC3E}">
        <p14:creationId xmlns:p14="http://schemas.microsoft.com/office/powerpoint/2010/main" val="34396549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D55E05-51A2-4173-A7FA-869DE4F71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1345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86EC6C-2C50-4A60-A9B4-8060B62C3213}"/>
              </a:ext>
            </a:extLst>
          </p:cNvPr>
          <p:cNvSpPr>
            <a:spLocks noGrp="1"/>
          </p:cNvSpPr>
          <p:nvPr>
            <p:ph type="title"/>
          </p:nvPr>
        </p:nvSpPr>
        <p:spPr>
          <a:xfrm>
            <a:off x="838200" y="621792"/>
            <a:ext cx="4795157" cy="5413248"/>
          </a:xfrm>
        </p:spPr>
        <p:txBody>
          <a:bodyPr>
            <a:normAutofit/>
          </a:bodyPr>
          <a:lstStyle/>
          <a:p>
            <a:r>
              <a:rPr lang="en-US" sz="5200">
                <a:solidFill>
                  <a:schemeClr val="bg1"/>
                </a:solidFill>
              </a:rPr>
              <a:t>Adverse Drug Events from Opioid Analgesics</a:t>
            </a:r>
          </a:p>
        </p:txBody>
      </p:sp>
      <p:sp>
        <p:nvSpPr>
          <p:cNvPr id="3" name="Content Placeholder 2">
            <a:extLst>
              <a:ext uri="{FF2B5EF4-FFF2-40B4-BE49-F238E27FC236}">
                <a16:creationId xmlns:a16="http://schemas.microsoft.com/office/drawing/2014/main" id="{8C9EF7A0-32ED-4722-9505-08E28D419A6B}"/>
              </a:ext>
            </a:extLst>
          </p:cNvPr>
          <p:cNvSpPr>
            <a:spLocks noGrp="1"/>
          </p:cNvSpPr>
          <p:nvPr>
            <p:ph idx="1"/>
          </p:nvPr>
        </p:nvSpPr>
        <p:spPr>
          <a:xfrm>
            <a:off x="6521450" y="621792"/>
            <a:ext cx="4832349" cy="5413248"/>
          </a:xfrm>
        </p:spPr>
        <p:txBody>
          <a:bodyPr anchor="ctr">
            <a:normAutofit/>
          </a:bodyPr>
          <a:lstStyle/>
          <a:p>
            <a:r>
              <a:rPr lang="en-US" sz="1500" dirty="0"/>
              <a:t>In 2013, the rate of overdose deaths involving opioid analgesics remained higher than the rate of deaths involving heroin, but the rate of deaths involving heroin had almost tripled from 2010. </a:t>
            </a:r>
          </a:p>
          <a:p>
            <a:r>
              <a:rPr lang="en-US" sz="1500" dirty="0"/>
              <a:t>In 2015, more than 15,000 people died from overdoses involving prescription opioids.</a:t>
            </a:r>
          </a:p>
          <a:p>
            <a:r>
              <a:rPr lang="en-US" sz="1500" dirty="0"/>
              <a:t>Goal:  identify ways to eliminate unnecessary prescribing of opioid analgesics without reducing the quality of care for patients who legitimately need pain management. </a:t>
            </a:r>
          </a:p>
        </p:txBody>
      </p:sp>
    </p:spTree>
    <p:extLst>
      <p:ext uri="{BB962C8B-B14F-4D97-AF65-F5344CB8AC3E}">
        <p14:creationId xmlns:p14="http://schemas.microsoft.com/office/powerpoint/2010/main" val="2541333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D55E05-51A2-4173-A7FA-869DE4F71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1345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6B858D-3604-47F3-8E1C-B6BE1E9DC981}"/>
              </a:ext>
            </a:extLst>
          </p:cNvPr>
          <p:cNvSpPr>
            <a:spLocks noGrp="1"/>
          </p:cNvSpPr>
          <p:nvPr>
            <p:ph type="title"/>
          </p:nvPr>
        </p:nvSpPr>
        <p:spPr>
          <a:xfrm>
            <a:off x="838200" y="621792"/>
            <a:ext cx="4795157" cy="5413248"/>
          </a:xfrm>
        </p:spPr>
        <p:txBody>
          <a:bodyPr>
            <a:normAutofit/>
          </a:bodyPr>
          <a:lstStyle/>
          <a:p>
            <a:r>
              <a:rPr lang="en-US" sz="5200" dirty="0">
                <a:solidFill>
                  <a:schemeClr val="bg1"/>
                </a:solidFill>
              </a:rPr>
              <a:t>Adverse Drug Events from Insulin</a:t>
            </a:r>
          </a:p>
        </p:txBody>
      </p:sp>
      <p:sp>
        <p:nvSpPr>
          <p:cNvPr id="3" name="Content Placeholder 2">
            <a:extLst>
              <a:ext uri="{FF2B5EF4-FFF2-40B4-BE49-F238E27FC236}">
                <a16:creationId xmlns:a16="http://schemas.microsoft.com/office/drawing/2014/main" id="{BC542AD7-D6C8-4085-AE18-6795DEAD17B4}"/>
              </a:ext>
            </a:extLst>
          </p:cNvPr>
          <p:cNvSpPr>
            <a:spLocks noGrp="1"/>
          </p:cNvSpPr>
          <p:nvPr>
            <p:ph idx="1"/>
          </p:nvPr>
        </p:nvSpPr>
        <p:spPr>
          <a:xfrm>
            <a:off x="6521450" y="621792"/>
            <a:ext cx="4832349" cy="5413248"/>
          </a:xfrm>
        </p:spPr>
        <p:txBody>
          <a:bodyPr anchor="ctr">
            <a:normAutofit fontScale="85000" lnSpcReduction="20000"/>
          </a:bodyPr>
          <a:lstStyle/>
          <a:p>
            <a:r>
              <a:rPr lang="en-US" sz="2000" dirty="0"/>
              <a:t>From 2007 to 2011, there were ~100,000 ED visits/year in the US for insulin-related hypoglycemia or errors when taking insulin. Of these:</a:t>
            </a:r>
          </a:p>
          <a:p>
            <a:pPr lvl="1"/>
            <a:r>
              <a:rPr lang="en-US" sz="2000" dirty="0"/>
              <a:t>Nearly two-thirds of patients had symptoms of severe hypoglycemia, such as shock, seizures, or loss of consciousness.</a:t>
            </a:r>
          </a:p>
          <a:p>
            <a:pPr lvl="1"/>
            <a:r>
              <a:rPr lang="en-US" sz="2000" dirty="0"/>
              <a:t>Almost one-third of the emergency department visits resulted in hospitalization.</a:t>
            </a:r>
          </a:p>
          <a:p>
            <a:r>
              <a:rPr lang="en-US" sz="2000" b="1" dirty="0"/>
              <a:t>Older adults are most vulnerable to insulin-related hypoglycemia leading to emergency room visits.</a:t>
            </a:r>
            <a:endParaRPr lang="en-US" sz="2000" dirty="0"/>
          </a:p>
          <a:p>
            <a:r>
              <a:rPr lang="en-US" sz="2000" dirty="0"/>
              <a:t>1 in 8 insulin-treated patients 80 years or older visited the ED for hypoglycemia or errors. Compared to insulin-treated patients 45 to 64 years old, those 80 years or older were:</a:t>
            </a:r>
          </a:p>
          <a:p>
            <a:pPr lvl="1"/>
            <a:r>
              <a:rPr lang="en-US" sz="2000" dirty="0"/>
              <a:t>Twice as likely to visit the ED for insulin-related hypoglycemia or an error when taking insulin</a:t>
            </a:r>
          </a:p>
          <a:p>
            <a:pPr lvl="1"/>
            <a:r>
              <a:rPr lang="en-US" sz="2000" dirty="0"/>
              <a:t>Five times more likely to be hospitalized</a:t>
            </a:r>
          </a:p>
          <a:p>
            <a:r>
              <a:rPr lang="en-US" sz="2000" dirty="0"/>
              <a:t>Meal-related mishaps and taking the wrong insulin product were the most common reasons for emergency room visits from insulin-related hypoglycemia or errors.</a:t>
            </a:r>
          </a:p>
          <a:p>
            <a:endParaRPr lang="en-US" sz="1000" dirty="0"/>
          </a:p>
          <a:p>
            <a:endParaRPr lang="en-US" sz="1000" dirty="0"/>
          </a:p>
        </p:txBody>
      </p:sp>
    </p:spTree>
    <p:extLst>
      <p:ext uri="{BB962C8B-B14F-4D97-AF65-F5344CB8AC3E}">
        <p14:creationId xmlns:p14="http://schemas.microsoft.com/office/powerpoint/2010/main" val="9055726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D55E05-51A2-4173-A7FA-869DE4F71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1345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071468-C38A-4241-BCCC-55B37949C764}"/>
              </a:ext>
            </a:extLst>
          </p:cNvPr>
          <p:cNvSpPr>
            <a:spLocks noGrp="1"/>
          </p:cNvSpPr>
          <p:nvPr>
            <p:ph type="title"/>
          </p:nvPr>
        </p:nvSpPr>
        <p:spPr>
          <a:xfrm>
            <a:off x="838200" y="621792"/>
            <a:ext cx="4795157" cy="5413248"/>
          </a:xfrm>
        </p:spPr>
        <p:txBody>
          <a:bodyPr>
            <a:normAutofit/>
          </a:bodyPr>
          <a:lstStyle/>
          <a:p>
            <a:r>
              <a:rPr lang="en-US" sz="5200">
                <a:solidFill>
                  <a:schemeClr val="bg1"/>
                </a:solidFill>
              </a:rPr>
              <a:t>Adverse Drug Events from Anticoagulants</a:t>
            </a:r>
          </a:p>
        </p:txBody>
      </p:sp>
      <p:sp>
        <p:nvSpPr>
          <p:cNvPr id="3" name="Content Placeholder 2">
            <a:extLst>
              <a:ext uri="{FF2B5EF4-FFF2-40B4-BE49-F238E27FC236}">
                <a16:creationId xmlns:a16="http://schemas.microsoft.com/office/drawing/2014/main" id="{0B5B2238-B6E7-4A9B-A822-67A83AAB6247}"/>
              </a:ext>
            </a:extLst>
          </p:cNvPr>
          <p:cNvSpPr>
            <a:spLocks noGrp="1"/>
          </p:cNvSpPr>
          <p:nvPr>
            <p:ph idx="1"/>
          </p:nvPr>
        </p:nvSpPr>
        <p:spPr>
          <a:xfrm>
            <a:off x="6521450" y="621792"/>
            <a:ext cx="4832349" cy="5413248"/>
          </a:xfrm>
        </p:spPr>
        <p:txBody>
          <a:bodyPr anchor="ctr">
            <a:normAutofit/>
          </a:bodyPr>
          <a:lstStyle/>
          <a:p>
            <a:r>
              <a:rPr lang="en-US" sz="1300" b="1" dirty="0"/>
              <a:t>Among older adults, oral anticoagulants are the most common causes of adverse drug events (ADEs) leading to emergency room visits and emergent hospitalizations. </a:t>
            </a:r>
          </a:p>
          <a:p>
            <a:r>
              <a:rPr lang="en-US" sz="1600" dirty="0"/>
              <a:t>From 2013 - 2014, warfarin was responsible for:</a:t>
            </a:r>
          </a:p>
          <a:p>
            <a:pPr lvl="1"/>
            <a:r>
              <a:rPr lang="en-US" sz="1400" dirty="0"/>
              <a:t>Warfarin accounted for 32% of emergency room visits for all ADEs among older adults (≥65 years of age), and 36% of estimated emergent hospitalizations for all ADEs among older adults</a:t>
            </a:r>
          </a:p>
          <a:p>
            <a:pPr lvl="1"/>
            <a:r>
              <a:rPr lang="en-US" sz="1400" dirty="0"/>
              <a:t>Warfarin, rivaroxaban, and dabigatran were among the top 10 most common causes of ADEs resulting in emergency department visits among older adults</a:t>
            </a:r>
          </a:p>
          <a:p>
            <a:r>
              <a:rPr lang="en-US" sz="1600" dirty="0"/>
              <a:t>In 2017:</a:t>
            </a:r>
          </a:p>
          <a:p>
            <a:pPr lvl="1"/>
            <a:r>
              <a:rPr lang="en-US" sz="1400" dirty="0"/>
              <a:t>Bleeding from oral anticoagulants resulted in approximately 235,000 emergency department visits</a:t>
            </a:r>
          </a:p>
          <a:p>
            <a:pPr lvl="1"/>
            <a:r>
              <a:rPr lang="en-US" sz="1400" dirty="0"/>
              <a:t>Older adults (≥65 years of age) were involved in ~ 80% of DOAC-related bleeding  visits and 77% of warfarin-related bleeding visits</a:t>
            </a:r>
          </a:p>
          <a:p>
            <a:pPr lvl="1"/>
            <a:r>
              <a:rPr lang="en-US" sz="1400" dirty="0"/>
              <a:t>DOACs contributed to ~40% of oral anticoagulant bleeding visits</a:t>
            </a:r>
          </a:p>
          <a:p>
            <a:endParaRPr lang="en-US" sz="1300" dirty="0"/>
          </a:p>
        </p:txBody>
      </p:sp>
    </p:spTree>
    <p:extLst>
      <p:ext uri="{BB962C8B-B14F-4D97-AF65-F5344CB8AC3E}">
        <p14:creationId xmlns:p14="http://schemas.microsoft.com/office/powerpoint/2010/main" val="5430598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D55E05-51A2-4173-A7FA-869DE4F71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1345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CCFDC0-D3D3-4A6C-9602-5643F26C4EDC}"/>
              </a:ext>
            </a:extLst>
          </p:cNvPr>
          <p:cNvSpPr>
            <a:spLocks noGrp="1"/>
          </p:cNvSpPr>
          <p:nvPr>
            <p:ph type="title"/>
          </p:nvPr>
        </p:nvSpPr>
        <p:spPr>
          <a:xfrm>
            <a:off x="838200" y="621792"/>
            <a:ext cx="4795157" cy="5413248"/>
          </a:xfrm>
        </p:spPr>
        <p:txBody>
          <a:bodyPr>
            <a:normAutofit/>
          </a:bodyPr>
          <a:lstStyle/>
          <a:p>
            <a:r>
              <a:rPr lang="en-US" sz="5200">
                <a:solidFill>
                  <a:schemeClr val="bg1"/>
                </a:solidFill>
              </a:rPr>
              <a:t>Adverse Drug Events from Antibiotics</a:t>
            </a:r>
          </a:p>
        </p:txBody>
      </p:sp>
      <p:sp>
        <p:nvSpPr>
          <p:cNvPr id="3" name="Content Placeholder 2">
            <a:extLst>
              <a:ext uri="{FF2B5EF4-FFF2-40B4-BE49-F238E27FC236}">
                <a16:creationId xmlns:a16="http://schemas.microsoft.com/office/drawing/2014/main" id="{70E3E7B3-1123-4372-99CD-3570F2EF7DED}"/>
              </a:ext>
            </a:extLst>
          </p:cNvPr>
          <p:cNvSpPr>
            <a:spLocks noGrp="1"/>
          </p:cNvSpPr>
          <p:nvPr>
            <p:ph idx="1"/>
          </p:nvPr>
        </p:nvSpPr>
        <p:spPr>
          <a:xfrm>
            <a:off x="6521450" y="621792"/>
            <a:ext cx="4832349" cy="5413248"/>
          </a:xfrm>
        </p:spPr>
        <p:txBody>
          <a:bodyPr anchor="ctr">
            <a:normAutofit/>
          </a:bodyPr>
          <a:lstStyle/>
          <a:p>
            <a:r>
              <a:rPr lang="en-US" sz="1900" dirty="0"/>
              <a:t>Annually in 2013 and 2014, in the US, there were ~200,000 ED visits for adverse events related to antibiotics</a:t>
            </a:r>
          </a:p>
          <a:p>
            <a:r>
              <a:rPr lang="en-US" sz="1900" dirty="0"/>
              <a:t>Antibiotics are responsible for ~16% of ED visits for ADEs each year.</a:t>
            </a:r>
          </a:p>
          <a:p>
            <a:r>
              <a:rPr lang="en-US" sz="1900" dirty="0"/>
              <a:t>Antibiotics are involved in more ED visits for ADEs than any other class of drugs in patients under 50 years old</a:t>
            </a:r>
          </a:p>
          <a:p>
            <a:r>
              <a:rPr lang="en-US" sz="1900" dirty="0"/>
              <a:t>In children less than or equal to 5 years old, antibiotics cause ~56% of ED visits for ADEs</a:t>
            </a:r>
          </a:p>
          <a:p>
            <a:r>
              <a:rPr lang="en-US" sz="1900" dirty="0"/>
              <a:t>~ 82% of ED visits for ADEs from antibiotics are due to allergic reactions</a:t>
            </a:r>
          </a:p>
          <a:p>
            <a:endParaRPr lang="en-US" sz="1900" dirty="0"/>
          </a:p>
        </p:txBody>
      </p:sp>
    </p:spTree>
    <p:extLst>
      <p:ext uri="{BB962C8B-B14F-4D97-AF65-F5344CB8AC3E}">
        <p14:creationId xmlns:p14="http://schemas.microsoft.com/office/powerpoint/2010/main" val="4964875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D55E05-51A2-4173-A7FA-869DE4F71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1345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621792"/>
            <a:ext cx="4795157" cy="5413248"/>
          </a:xfrm>
        </p:spPr>
        <p:txBody>
          <a:bodyPr vert="horz" lIns="91440" tIns="45720" rIns="91440" bIns="45720" rtlCol="0" anchor="ctr">
            <a:normAutofit/>
          </a:bodyPr>
          <a:lstStyle/>
          <a:p>
            <a:r>
              <a:rPr lang="en-US" sz="5200" kern="1200" dirty="0">
                <a:solidFill>
                  <a:schemeClr val="bg1"/>
                </a:solidFill>
                <a:latin typeface="+mj-lt"/>
                <a:ea typeface="+mj-ea"/>
                <a:cs typeface="+mj-cs"/>
              </a:rPr>
              <a:t>Prioritization: Ask Questions</a:t>
            </a:r>
          </a:p>
        </p:txBody>
      </p:sp>
      <p:sp>
        <p:nvSpPr>
          <p:cNvPr id="3" name="Text Placeholder 2"/>
          <p:cNvSpPr>
            <a:spLocks noGrp="1"/>
          </p:cNvSpPr>
          <p:nvPr>
            <p:ph type="body" sz="quarter" idx="11"/>
          </p:nvPr>
        </p:nvSpPr>
        <p:spPr>
          <a:xfrm>
            <a:off x="6521450" y="621792"/>
            <a:ext cx="4832349" cy="5413248"/>
          </a:xfrm>
        </p:spPr>
        <p:txBody>
          <a:bodyPr vert="horz" lIns="91440" tIns="45720" rIns="91440" bIns="45720" rtlCol="0" anchor="ctr">
            <a:normAutofit/>
          </a:bodyPr>
          <a:lstStyle/>
          <a:p>
            <a:pPr>
              <a:lnSpc>
                <a:spcPct val="90000"/>
              </a:lnSpc>
            </a:pPr>
            <a:r>
              <a:rPr lang="en-US" sz="1500" dirty="0"/>
              <a:t>What are the most severe accidents that could happen? </a:t>
            </a:r>
          </a:p>
          <a:p>
            <a:pPr lvl="2" indent="-228600">
              <a:lnSpc>
                <a:spcPct val="90000"/>
              </a:lnSpc>
              <a:buFont typeface="Arial" panose="020B0604020202020204" pitchFamily="34" charset="0"/>
              <a:buChar char="•"/>
            </a:pPr>
            <a:r>
              <a:rPr lang="en-US" sz="1500" dirty="0"/>
              <a:t>High-Risk Medications</a:t>
            </a:r>
          </a:p>
          <a:p>
            <a:pPr lvl="2" indent="-228600">
              <a:lnSpc>
                <a:spcPct val="90000"/>
              </a:lnSpc>
              <a:buFont typeface="Arial" panose="020B0604020202020204" pitchFamily="34" charset="0"/>
              <a:buChar char="•"/>
            </a:pPr>
            <a:r>
              <a:rPr lang="en-US" sz="1500" dirty="0"/>
              <a:t>High-Risk Populations</a:t>
            </a:r>
          </a:p>
          <a:p>
            <a:pPr lvl="2" indent="-228600">
              <a:lnSpc>
                <a:spcPct val="90000"/>
              </a:lnSpc>
              <a:buFont typeface="Arial" panose="020B0604020202020204" pitchFamily="34" charset="0"/>
              <a:buChar char="•"/>
            </a:pPr>
            <a:r>
              <a:rPr lang="en-US" sz="1500" dirty="0"/>
              <a:t>Complex processes that are not utilized often</a:t>
            </a:r>
          </a:p>
          <a:p>
            <a:pPr lvl="2" indent="-228600">
              <a:lnSpc>
                <a:spcPct val="90000"/>
              </a:lnSpc>
              <a:buFont typeface="Arial" panose="020B0604020202020204" pitchFamily="34" charset="0"/>
              <a:buChar char="•"/>
            </a:pPr>
            <a:r>
              <a:rPr lang="en-US" sz="1500" dirty="0"/>
              <a:t>Emergency situations</a:t>
            </a:r>
          </a:p>
          <a:p>
            <a:pPr lvl="2" indent="-228600">
              <a:lnSpc>
                <a:spcPct val="90000"/>
              </a:lnSpc>
              <a:buFont typeface="Arial" panose="020B0604020202020204" pitchFamily="34" charset="0"/>
              <a:buChar char="•"/>
            </a:pPr>
            <a:r>
              <a:rPr lang="en-US" sz="1500" dirty="0"/>
              <a:t>Look-Alike Sound-Alike medications</a:t>
            </a:r>
          </a:p>
          <a:p>
            <a:pPr>
              <a:lnSpc>
                <a:spcPct val="90000"/>
              </a:lnSpc>
            </a:pPr>
            <a:r>
              <a:rPr lang="en-US" sz="1500" dirty="0"/>
              <a:t>What do we do to prevent the worst accidents?</a:t>
            </a:r>
          </a:p>
          <a:p>
            <a:pPr>
              <a:lnSpc>
                <a:spcPct val="90000"/>
              </a:lnSpc>
            </a:pPr>
            <a:r>
              <a:rPr lang="en-US" sz="1500" dirty="0"/>
              <a:t>What are the remaining vulnerabilities in terms of technology, organization/systems and staff?</a:t>
            </a:r>
          </a:p>
          <a:p>
            <a:pPr lvl="1" indent="-228600">
              <a:lnSpc>
                <a:spcPct val="90000"/>
              </a:lnSpc>
              <a:buFont typeface="Arial" panose="020B0604020202020204" pitchFamily="34" charset="0"/>
              <a:buChar char="•"/>
            </a:pPr>
            <a:r>
              <a:rPr lang="en-US" sz="1500" dirty="0"/>
              <a:t>Do these become more dangerous in certain circumstances?</a:t>
            </a:r>
          </a:p>
          <a:p>
            <a:pPr lvl="1" indent="-228600">
              <a:lnSpc>
                <a:spcPct val="90000"/>
              </a:lnSpc>
              <a:buFont typeface="Arial" panose="020B0604020202020204" pitchFamily="34" charset="0"/>
              <a:buChar char="•"/>
            </a:pPr>
            <a:r>
              <a:rPr lang="en-US" sz="1500" dirty="0"/>
              <a:t>Training of staff – tiers</a:t>
            </a:r>
          </a:p>
          <a:p>
            <a:pPr>
              <a:lnSpc>
                <a:spcPct val="90000"/>
              </a:lnSpc>
            </a:pPr>
            <a:r>
              <a:rPr lang="en-US" sz="1500" dirty="0"/>
              <a:t>What other systems or processes may be impacted by this?</a:t>
            </a:r>
          </a:p>
          <a:p>
            <a:pPr>
              <a:lnSpc>
                <a:spcPct val="90000"/>
              </a:lnSpc>
            </a:pPr>
            <a:r>
              <a:rPr lang="en-US" sz="1500" dirty="0"/>
              <a:t>Is this a process that can be maintained?</a:t>
            </a:r>
          </a:p>
          <a:p>
            <a:pPr>
              <a:lnSpc>
                <a:spcPct val="90000"/>
              </a:lnSpc>
            </a:pPr>
            <a:r>
              <a:rPr lang="en-US" sz="1500" dirty="0"/>
              <a:t>Do those involved recognize potential dangers and do they have contingency plans? </a:t>
            </a:r>
          </a:p>
          <a:p>
            <a:pPr>
              <a:lnSpc>
                <a:spcPct val="90000"/>
              </a:lnSpc>
            </a:pPr>
            <a:r>
              <a:rPr lang="en-US" sz="1500" dirty="0"/>
              <a:t>Transitions of care and hand-off between the HC team are vulnerable areas for accidents to occur.  What can we do to improve this?</a:t>
            </a:r>
          </a:p>
          <a:p>
            <a:pPr>
              <a:lnSpc>
                <a:spcPct val="90000"/>
              </a:lnSpc>
            </a:pPr>
            <a:endParaRPr lang="en-US" sz="1500" dirty="0"/>
          </a:p>
        </p:txBody>
      </p:sp>
    </p:spTree>
    <p:extLst>
      <p:ext uri="{BB962C8B-B14F-4D97-AF65-F5344CB8AC3E}">
        <p14:creationId xmlns:p14="http://schemas.microsoft.com/office/powerpoint/2010/main" val="1974701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D55E05-51A2-4173-A7FA-869DE4F71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1345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CE880C-BF78-439F-837A-890299667B85}"/>
              </a:ext>
            </a:extLst>
          </p:cNvPr>
          <p:cNvSpPr>
            <a:spLocks noGrp="1"/>
          </p:cNvSpPr>
          <p:nvPr>
            <p:ph type="title"/>
          </p:nvPr>
        </p:nvSpPr>
        <p:spPr>
          <a:xfrm>
            <a:off x="838200" y="621792"/>
            <a:ext cx="4795157" cy="5413248"/>
          </a:xfrm>
        </p:spPr>
        <p:txBody>
          <a:bodyPr>
            <a:normAutofit/>
          </a:bodyPr>
          <a:lstStyle/>
          <a:p>
            <a:r>
              <a:rPr lang="en-US" sz="5200">
                <a:solidFill>
                  <a:schemeClr val="bg1"/>
                </a:solidFill>
              </a:rPr>
              <a:t>Conclusion</a:t>
            </a:r>
          </a:p>
        </p:txBody>
      </p:sp>
      <p:sp>
        <p:nvSpPr>
          <p:cNvPr id="3" name="Content Placeholder 2">
            <a:extLst>
              <a:ext uri="{FF2B5EF4-FFF2-40B4-BE49-F238E27FC236}">
                <a16:creationId xmlns:a16="http://schemas.microsoft.com/office/drawing/2014/main" id="{80515FE7-5C6E-4FB0-96E9-0BFC18077F12}"/>
              </a:ext>
            </a:extLst>
          </p:cNvPr>
          <p:cNvSpPr>
            <a:spLocks noGrp="1"/>
          </p:cNvSpPr>
          <p:nvPr>
            <p:ph idx="1"/>
          </p:nvPr>
        </p:nvSpPr>
        <p:spPr>
          <a:xfrm>
            <a:off x="6521450" y="621792"/>
            <a:ext cx="4832349" cy="5413248"/>
          </a:xfrm>
        </p:spPr>
        <p:txBody>
          <a:bodyPr anchor="ctr">
            <a:normAutofit fontScale="85000" lnSpcReduction="10000"/>
          </a:bodyPr>
          <a:lstStyle/>
          <a:p>
            <a:r>
              <a:rPr lang="en-US" sz="1900" dirty="0"/>
              <a:t>A safety culture is the foundation for medication safety</a:t>
            </a:r>
          </a:p>
          <a:p>
            <a:pPr lvl="1"/>
            <a:r>
              <a:rPr lang="en-US" sz="2000" dirty="0"/>
              <a:t>Focus on “how” rather than “who”</a:t>
            </a:r>
          </a:p>
          <a:p>
            <a:pPr lvl="1"/>
            <a:r>
              <a:rPr lang="en-US" sz="2000" dirty="0"/>
              <a:t>Build trust through consistency and avoiding responses based on outcomes</a:t>
            </a:r>
          </a:p>
          <a:p>
            <a:pPr lvl="1"/>
            <a:r>
              <a:rPr lang="en-US" sz="2000" dirty="0"/>
              <a:t>Avoid Killer phrases</a:t>
            </a:r>
          </a:p>
          <a:p>
            <a:r>
              <a:rPr lang="en-US" sz="1900" dirty="0"/>
              <a:t>Proactively assess </a:t>
            </a:r>
          </a:p>
          <a:p>
            <a:pPr lvl="1"/>
            <a:r>
              <a:rPr lang="en-US" sz="1600" dirty="0"/>
              <a:t>ISMP:  Self Assessments and Quarterly Action Agendas</a:t>
            </a:r>
          </a:p>
          <a:p>
            <a:pPr lvl="1"/>
            <a:r>
              <a:rPr lang="en-US" sz="2000" dirty="0"/>
              <a:t>FMEA </a:t>
            </a:r>
          </a:p>
          <a:p>
            <a:pPr lvl="1"/>
            <a:r>
              <a:rPr lang="en-US" sz="2000" dirty="0"/>
              <a:t>Routinely review information from patient safety and medication safety organizations</a:t>
            </a:r>
          </a:p>
          <a:p>
            <a:pPr lvl="1"/>
            <a:r>
              <a:rPr lang="en-US" sz="2000" dirty="0"/>
              <a:t>Join list serves applicable to your area of practice</a:t>
            </a:r>
            <a:endParaRPr lang="en-US" sz="1900" dirty="0"/>
          </a:p>
          <a:p>
            <a:r>
              <a:rPr lang="en-US" sz="1900" dirty="0"/>
              <a:t>Understand the medication use process and think about the whole process when evaluating systems</a:t>
            </a:r>
          </a:p>
          <a:p>
            <a:r>
              <a:rPr lang="en-US" sz="2000" dirty="0"/>
              <a:t>Apply safety strategies in system design</a:t>
            </a:r>
            <a:endParaRPr lang="en-US" sz="1900" dirty="0"/>
          </a:p>
          <a:p>
            <a:r>
              <a:rPr lang="en-US" sz="1900" dirty="0"/>
              <a:t>Know high-risk populations and work to mitigate risk in these groups through better system design </a:t>
            </a:r>
          </a:p>
          <a:p>
            <a:r>
              <a:rPr lang="en-US" sz="1900" dirty="0"/>
              <a:t>Know high-risk medications or situations and work to mitigate the risks</a:t>
            </a:r>
          </a:p>
          <a:p>
            <a:endParaRPr lang="en-US" sz="1900" dirty="0"/>
          </a:p>
        </p:txBody>
      </p:sp>
    </p:spTree>
    <p:extLst>
      <p:ext uri="{BB962C8B-B14F-4D97-AF65-F5344CB8AC3E}">
        <p14:creationId xmlns:p14="http://schemas.microsoft.com/office/powerpoint/2010/main" val="3196990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D55E05-51A2-4173-A7FA-869DE4F71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1345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327FEE-1375-4566-8FC1-AFA0919D6369}"/>
              </a:ext>
            </a:extLst>
          </p:cNvPr>
          <p:cNvSpPr>
            <a:spLocks noGrp="1"/>
          </p:cNvSpPr>
          <p:nvPr>
            <p:ph type="title"/>
          </p:nvPr>
        </p:nvSpPr>
        <p:spPr>
          <a:xfrm>
            <a:off x="838200" y="621792"/>
            <a:ext cx="4795157" cy="5413248"/>
          </a:xfrm>
        </p:spPr>
        <p:txBody>
          <a:bodyPr>
            <a:normAutofit/>
          </a:bodyPr>
          <a:lstStyle/>
          <a:p>
            <a:r>
              <a:rPr lang="en-US" sz="5200" dirty="0">
                <a:solidFill>
                  <a:schemeClr val="bg1"/>
                </a:solidFill>
              </a:rPr>
              <a:t>Adverse Drug Event</a:t>
            </a:r>
          </a:p>
        </p:txBody>
      </p:sp>
      <p:sp>
        <p:nvSpPr>
          <p:cNvPr id="4" name="Content Placeholder 3">
            <a:extLst>
              <a:ext uri="{FF2B5EF4-FFF2-40B4-BE49-F238E27FC236}">
                <a16:creationId xmlns:a16="http://schemas.microsoft.com/office/drawing/2014/main" id="{106DCE15-C614-4319-B7C5-3B2DA938D936}"/>
              </a:ext>
            </a:extLst>
          </p:cNvPr>
          <p:cNvSpPr>
            <a:spLocks noGrp="1"/>
          </p:cNvSpPr>
          <p:nvPr>
            <p:ph idx="1"/>
          </p:nvPr>
        </p:nvSpPr>
        <p:spPr>
          <a:xfrm>
            <a:off x="6521451" y="397858"/>
            <a:ext cx="4832349" cy="5413248"/>
          </a:xfrm>
        </p:spPr>
        <p:txBody>
          <a:bodyPr anchor="ctr">
            <a:normAutofit/>
          </a:bodyPr>
          <a:lstStyle/>
          <a:p>
            <a:r>
              <a:rPr lang="en-US" sz="2000" dirty="0"/>
              <a:t>An adverse drug event (ADE) is harm associated with any dose of a drug, whether the dose is “normally used in man” or not.</a:t>
            </a:r>
          </a:p>
          <a:p>
            <a:pPr lvl="1"/>
            <a:r>
              <a:rPr lang="en-US" sz="1600" dirty="0"/>
              <a:t>Preventable ADE = harm caused by the use of a drug as the result of an error</a:t>
            </a:r>
          </a:p>
          <a:p>
            <a:pPr lvl="1"/>
            <a:r>
              <a:rPr lang="en-US" sz="1600" dirty="0"/>
              <a:t>Non-Preventable ADE = drug-induced harm occurring with appropriate use of medication.</a:t>
            </a:r>
          </a:p>
          <a:p>
            <a:pPr marL="457200" lvl="1" indent="0">
              <a:buNone/>
            </a:pPr>
            <a:endParaRPr lang="en-US" sz="1600" dirty="0"/>
          </a:p>
          <a:p>
            <a:r>
              <a:rPr lang="en-US" sz="2000" dirty="0"/>
              <a:t>Mediation error is any preventable event that may cause or lead to inappropriate medication use or patient harm. </a:t>
            </a:r>
          </a:p>
          <a:p>
            <a:endParaRPr lang="en-US" sz="2000" dirty="0"/>
          </a:p>
        </p:txBody>
      </p:sp>
    </p:spTree>
    <p:extLst>
      <p:ext uri="{BB962C8B-B14F-4D97-AF65-F5344CB8AC3E}">
        <p14:creationId xmlns:p14="http://schemas.microsoft.com/office/powerpoint/2010/main" val="14865803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39F704BE-9F88-49A3-A0AD-BD67490F3645}"/>
              </a:ext>
            </a:extLst>
          </p:cNvPr>
          <p:cNvSpPr>
            <a:spLocks noGrp="1"/>
          </p:cNvSpPr>
          <p:nvPr>
            <p:ph type="title"/>
          </p:nvPr>
        </p:nvSpPr>
        <p:spPr>
          <a:xfrm>
            <a:off x="2555631" y="1441938"/>
            <a:ext cx="7080738" cy="3974124"/>
          </a:xfrm>
        </p:spPr>
        <p:txBody>
          <a:bodyPr>
            <a:normAutofit/>
          </a:bodyPr>
          <a:lstStyle/>
          <a:p>
            <a:pPr algn="ctr"/>
            <a:r>
              <a:rPr lang="en-US" sz="5400">
                <a:solidFill>
                  <a:schemeClr val="bg1">
                    <a:lumMod val="95000"/>
                    <a:lumOff val="5000"/>
                  </a:schemeClr>
                </a:solidFill>
              </a:rPr>
              <a:t>Questions?</a:t>
            </a:r>
          </a:p>
        </p:txBody>
      </p:sp>
    </p:spTree>
    <p:extLst>
      <p:ext uri="{BB962C8B-B14F-4D97-AF65-F5344CB8AC3E}">
        <p14:creationId xmlns:p14="http://schemas.microsoft.com/office/powerpoint/2010/main" val="91887587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D55E05-51A2-4173-A7FA-869DE4F71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1345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327FEE-1375-4566-8FC1-AFA0919D6369}"/>
              </a:ext>
            </a:extLst>
          </p:cNvPr>
          <p:cNvSpPr>
            <a:spLocks noGrp="1"/>
          </p:cNvSpPr>
          <p:nvPr>
            <p:ph type="title"/>
          </p:nvPr>
        </p:nvSpPr>
        <p:spPr>
          <a:xfrm>
            <a:off x="838200" y="621792"/>
            <a:ext cx="4795157" cy="5413248"/>
          </a:xfrm>
        </p:spPr>
        <p:txBody>
          <a:bodyPr>
            <a:normAutofit/>
          </a:bodyPr>
          <a:lstStyle/>
          <a:p>
            <a:r>
              <a:rPr lang="en-US" sz="5200" dirty="0">
                <a:solidFill>
                  <a:schemeClr val="bg1"/>
                </a:solidFill>
              </a:rPr>
              <a:t>Relationship Between Medication Errors and ADEs</a:t>
            </a:r>
          </a:p>
        </p:txBody>
      </p:sp>
      <p:pic>
        <p:nvPicPr>
          <p:cNvPr id="5" name="Content Placeholder 6">
            <a:extLst>
              <a:ext uri="{FF2B5EF4-FFF2-40B4-BE49-F238E27FC236}">
                <a16:creationId xmlns:a16="http://schemas.microsoft.com/office/drawing/2014/main" id="{6F674706-C241-40DB-8A43-AA5213C1F64F}"/>
              </a:ext>
            </a:extLst>
          </p:cNvPr>
          <p:cNvPicPr>
            <a:picLocks noGrp="1" noChangeAspect="1"/>
          </p:cNvPicPr>
          <p:nvPr>
            <p:ph idx="1"/>
          </p:nvPr>
        </p:nvPicPr>
        <p:blipFill>
          <a:blip r:embed="rId3"/>
          <a:stretch>
            <a:fillRect/>
          </a:stretch>
        </p:blipFill>
        <p:spPr>
          <a:xfrm>
            <a:off x="6260192" y="1159332"/>
            <a:ext cx="5443064" cy="4047149"/>
          </a:xfrm>
          <a:prstGeom prst="rect">
            <a:avLst/>
          </a:prstGeom>
        </p:spPr>
      </p:pic>
    </p:spTree>
    <p:extLst>
      <p:ext uri="{BB962C8B-B14F-4D97-AF65-F5344CB8AC3E}">
        <p14:creationId xmlns:p14="http://schemas.microsoft.com/office/powerpoint/2010/main" val="4075934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D55E05-51A2-4173-A7FA-869DE4F71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1345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AE6447-F608-4EC7-9F4F-DA5604D6342C}"/>
              </a:ext>
            </a:extLst>
          </p:cNvPr>
          <p:cNvSpPr>
            <a:spLocks noGrp="1"/>
          </p:cNvSpPr>
          <p:nvPr>
            <p:ph type="title"/>
          </p:nvPr>
        </p:nvSpPr>
        <p:spPr>
          <a:xfrm>
            <a:off x="838200" y="621792"/>
            <a:ext cx="4795157" cy="5413248"/>
          </a:xfrm>
        </p:spPr>
        <p:txBody>
          <a:bodyPr>
            <a:normAutofit/>
          </a:bodyPr>
          <a:lstStyle/>
          <a:p>
            <a:r>
              <a:rPr lang="en-US" sz="5200">
                <a:solidFill>
                  <a:schemeClr val="bg1"/>
                </a:solidFill>
              </a:rPr>
              <a:t>Impact of ADEs</a:t>
            </a:r>
          </a:p>
        </p:txBody>
      </p:sp>
      <p:sp>
        <p:nvSpPr>
          <p:cNvPr id="3" name="Content Placeholder 2">
            <a:extLst>
              <a:ext uri="{FF2B5EF4-FFF2-40B4-BE49-F238E27FC236}">
                <a16:creationId xmlns:a16="http://schemas.microsoft.com/office/drawing/2014/main" id="{1E11F114-48C5-40EF-B148-5074B5A214B8}"/>
              </a:ext>
            </a:extLst>
          </p:cNvPr>
          <p:cNvSpPr>
            <a:spLocks noGrp="1"/>
          </p:cNvSpPr>
          <p:nvPr>
            <p:ph idx="1"/>
          </p:nvPr>
        </p:nvSpPr>
        <p:spPr>
          <a:xfrm>
            <a:off x="6521450" y="621792"/>
            <a:ext cx="4832349" cy="5413248"/>
          </a:xfrm>
        </p:spPr>
        <p:txBody>
          <a:bodyPr anchor="ctr">
            <a:normAutofit/>
          </a:bodyPr>
          <a:lstStyle/>
          <a:p>
            <a:r>
              <a:rPr lang="en-US" sz="1700" dirty="0"/>
              <a:t>In inpatient settings, ADEs:</a:t>
            </a:r>
          </a:p>
          <a:p>
            <a:pPr lvl="1"/>
            <a:r>
              <a:rPr lang="en-US" sz="1700" dirty="0"/>
              <a:t>Account for an estimated 1 in 3 of all hospital adverse events</a:t>
            </a:r>
          </a:p>
          <a:p>
            <a:pPr lvl="1"/>
            <a:r>
              <a:rPr lang="en-US" sz="1700" dirty="0"/>
              <a:t>Affect about 2 million hospital stays each year</a:t>
            </a:r>
          </a:p>
          <a:p>
            <a:pPr lvl="1"/>
            <a:r>
              <a:rPr lang="en-US" sz="1700" dirty="0"/>
              <a:t>Prolong hospital stays by 1.7 to 4.6 days</a:t>
            </a:r>
          </a:p>
          <a:p>
            <a:r>
              <a:rPr lang="en-US" sz="1700" dirty="0"/>
              <a:t>In outpatient settings, ADEs account for:</a:t>
            </a:r>
          </a:p>
          <a:p>
            <a:pPr lvl="1"/>
            <a:r>
              <a:rPr lang="en-US" sz="1700" dirty="0"/>
              <a:t>Over 3.5 million physician office visits</a:t>
            </a:r>
          </a:p>
          <a:p>
            <a:pPr lvl="1"/>
            <a:r>
              <a:rPr lang="en-US" sz="1700" dirty="0"/>
              <a:t>An estimated 1 million emergency department visits</a:t>
            </a:r>
          </a:p>
          <a:p>
            <a:pPr lvl="1"/>
            <a:r>
              <a:rPr lang="en-US" sz="1700" dirty="0"/>
              <a:t>Approximately 125,000 hospital admissions</a:t>
            </a:r>
          </a:p>
          <a:p>
            <a:r>
              <a:rPr lang="en-US" sz="1700" dirty="0"/>
              <a:t>Annually in the United States, 7,000 to 9,000 people die as a result of a medication error. </a:t>
            </a:r>
          </a:p>
          <a:p>
            <a:r>
              <a:rPr lang="en-US" sz="1700" dirty="0"/>
              <a:t>Cost associated with medication errors annually exceeds $40 billion</a:t>
            </a:r>
          </a:p>
        </p:txBody>
      </p:sp>
    </p:spTree>
    <p:extLst>
      <p:ext uri="{BB962C8B-B14F-4D97-AF65-F5344CB8AC3E}">
        <p14:creationId xmlns:p14="http://schemas.microsoft.com/office/powerpoint/2010/main" val="2527443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D55E05-51A2-4173-A7FA-869DE4F71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1345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A6C06E-418D-4E31-8D59-DAFB60E056B0}"/>
              </a:ext>
            </a:extLst>
          </p:cNvPr>
          <p:cNvSpPr>
            <a:spLocks noGrp="1"/>
          </p:cNvSpPr>
          <p:nvPr>
            <p:ph type="title"/>
          </p:nvPr>
        </p:nvSpPr>
        <p:spPr>
          <a:xfrm>
            <a:off x="838200" y="621792"/>
            <a:ext cx="4795157" cy="5413248"/>
          </a:xfrm>
        </p:spPr>
        <p:txBody>
          <a:bodyPr>
            <a:normAutofit/>
          </a:bodyPr>
          <a:lstStyle/>
          <a:p>
            <a:r>
              <a:rPr lang="en-US" sz="5200">
                <a:solidFill>
                  <a:schemeClr val="bg1"/>
                </a:solidFill>
              </a:rPr>
              <a:t>ADEs Likely to Increase</a:t>
            </a:r>
          </a:p>
        </p:txBody>
      </p:sp>
      <p:sp>
        <p:nvSpPr>
          <p:cNvPr id="3" name="Content Placeholder 2">
            <a:extLst>
              <a:ext uri="{FF2B5EF4-FFF2-40B4-BE49-F238E27FC236}">
                <a16:creationId xmlns:a16="http://schemas.microsoft.com/office/drawing/2014/main" id="{89BEE31D-A26F-45E4-BC83-73D72353A3A8}"/>
              </a:ext>
            </a:extLst>
          </p:cNvPr>
          <p:cNvSpPr>
            <a:spLocks noGrp="1"/>
          </p:cNvSpPr>
          <p:nvPr>
            <p:ph idx="1"/>
          </p:nvPr>
        </p:nvSpPr>
        <p:spPr>
          <a:xfrm>
            <a:off x="6521450" y="621792"/>
            <a:ext cx="4832349" cy="5413248"/>
          </a:xfrm>
        </p:spPr>
        <p:txBody>
          <a:bodyPr anchor="ctr">
            <a:normAutofit/>
          </a:bodyPr>
          <a:lstStyle/>
          <a:p>
            <a:r>
              <a:rPr lang="en-US" sz="2400"/>
              <a:t>Development of new medicines</a:t>
            </a:r>
          </a:p>
          <a:p>
            <a:r>
              <a:rPr lang="en-US" sz="2400"/>
              <a:t>Discovery of new uses for older medicines</a:t>
            </a:r>
          </a:p>
          <a:p>
            <a:r>
              <a:rPr lang="en-US" sz="2400"/>
              <a:t>Aging American population</a:t>
            </a:r>
          </a:p>
          <a:p>
            <a:r>
              <a:rPr lang="en-US" sz="2400"/>
              <a:t>Increased use of medicines for disease treatment and prevention</a:t>
            </a:r>
          </a:p>
          <a:p>
            <a:r>
              <a:rPr lang="en-US" sz="2400"/>
              <a:t>Expansion of insurance coverage for prescription medicines</a:t>
            </a:r>
          </a:p>
          <a:p>
            <a:endParaRPr lang="en-US" sz="2400"/>
          </a:p>
        </p:txBody>
      </p:sp>
    </p:spTree>
    <p:extLst>
      <p:ext uri="{BB962C8B-B14F-4D97-AF65-F5344CB8AC3E}">
        <p14:creationId xmlns:p14="http://schemas.microsoft.com/office/powerpoint/2010/main" val="184215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32A67F-3598-4A13-8552-DA884FFCC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23085F-D4EF-417A-9B54-715AD9904E1C}"/>
              </a:ext>
            </a:extLst>
          </p:cNvPr>
          <p:cNvSpPr>
            <a:spLocks noGrp="1"/>
          </p:cNvSpPr>
          <p:nvPr>
            <p:ph type="title"/>
          </p:nvPr>
        </p:nvSpPr>
        <p:spPr>
          <a:xfrm>
            <a:off x="804673" y="3320859"/>
            <a:ext cx="4573475" cy="2076333"/>
          </a:xfrm>
        </p:spPr>
        <p:txBody>
          <a:bodyPr vert="horz" lIns="91440" tIns="45720" rIns="91440" bIns="45720" rtlCol="0" anchor="t">
            <a:normAutofit/>
          </a:bodyPr>
          <a:lstStyle/>
          <a:p>
            <a:r>
              <a:rPr lang="en-US" sz="4800" kern="1200">
                <a:solidFill>
                  <a:schemeClr val="bg1"/>
                </a:solidFill>
                <a:latin typeface="+mj-lt"/>
                <a:ea typeface="+mj-ea"/>
                <a:cs typeface="+mj-cs"/>
              </a:rPr>
              <a:t>The People Behind the Statistics</a:t>
            </a:r>
          </a:p>
        </p:txBody>
      </p:sp>
      <p:sp>
        <p:nvSpPr>
          <p:cNvPr id="11" name="Freeform: Shape 10">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598EBA13-C937-430B-9523-439FE21096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1086" y="544777"/>
            <a:ext cx="6170914" cy="6313225"/>
          </a:xfrm>
          <a:custGeom>
            <a:avLst/>
            <a:gdLst>
              <a:gd name="connsiteX0" fmla="*/ 3397813 w 6170914"/>
              <a:gd name="connsiteY0" fmla="*/ 0 h 6313225"/>
              <a:gd name="connsiteX1" fmla="*/ 6019731 w 6170914"/>
              <a:gd name="connsiteY1" fmla="*/ 1236489 h 6313225"/>
              <a:gd name="connsiteX2" fmla="*/ 6170914 w 6170914"/>
              <a:gd name="connsiteY2" fmla="*/ 1438663 h 6313225"/>
              <a:gd name="connsiteX3" fmla="*/ 6170914 w 6170914"/>
              <a:gd name="connsiteY3" fmla="*/ 5356963 h 6313225"/>
              <a:gd name="connsiteX4" fmla="*/ 6019731 w 6170914"/>
              <a:gd name="connsiteY4" fmla="*/ 5559138 h 6313225"/>
              <a:gd name="connsiteX5" fmla="*/ 5194591 w 6170914"/>
              <a:gd name="connsiteY5" fmla="*/ 6282226 h 6313225"/>
              <a:gd name="connsiteX6" fmla="*/ 5141791 w 6170914"/>
              <a:gd name="connsiteY6" fmla="*/ 6313225 h 6313225"/>
              <a:gd name="connsiteX7" fmla="*/ 1659199 w 6170914"/>
              <a:gd name="connsiteY7" fmla="*/ 6313225 h 6313225"/>
              <a:gd name="connsiteX8" fmla="*/ 1498064 w 6170914"/>
              <a:gd name="connsiteY8" fmla="*/ 6215333 h 6313225"/>
              <a:gd name="connsiteX9" fmla="*/ 0 w 6170914"/>
              <a:gd name="connsiteY9" fmla="*/ 3397813 h 6313225"/>
              <a:gd name="connsiteX10" fmla="*/ 3397813 w 6170914"/>
              <a:gd name="connsiteY10" fmla="*/ 0 h 63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Graphic 5" descr="Bar chart">
            <a:extLst>
              <a:ext uri="{FF2B5EF4-FFF2-40B4-BE49-F238E27FC236}">
                <a16:creationId xmlns:a16="http://schemas.microsoft.com/office/drawing/2014/main" id="{78E32442-D08E-46D3-8A83-DF56C97E88C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10424" y="1845770"/>
            <a:ext cx="4333875" cy="4333875"/>
          </a:xfrm>
          <a:prstGeom prst="rect">
            <a:avLst/>
          </a:prstGeom>
        </p:spPr>
      </p:pic>
    </p:spTree>
    <p:extLst>
      <p:ext uri="{BB962C8B-B14F-4D97-AF65-F5344CB8AC3E}">
        <p14:creationId xmlns:p14="http://schemas.microsoft.com/office/powerpoint/2010/main" val="40823945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4494</Words>
  <Application>Microsoft Office PowerPoint</Application>
  <PresentationFormat>Widescreen</PresentationFormat>
  <Paragraphs>401</Paragraphs>
  <Slides>50</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Arial</vt:lpstr>
      <vt:lpstr>Calibri</vt:lpstr>
      <vt:lpstr>Calibri Light</vt:lpstr>
      <vt:lpstr>Courier New</vt:lpstr>
      <vt:lpstr>Impact</vt:lpstr>
      <vt:lpstr>Wingdings</vt:lpstr>
      <vt:lpstr>Office Theme</vt:lpstr>
      <vt:lpstr>Integrating Medication Safety in Pharmacy Practice</vt:lpstr>
      <vt:lpstr>Objectives</vt:lpstr>
      <vt:lpstr>Medical Error – 3rd Leading Cause of Death in the US</vt:lpstr>
      <vt:lpstr>Medication Safety</vt:lpstr>
      <vt:lpstr>Adverse Drug Event</vt:lpstr>
      <vt:lpstr>Relationship Between Medication Errors and ADEs</vt:lpstr>
      <vt:lpstr>Impact of ADEs</vt:lpstr>
      <vt:lpstr>ADEs Likely to Increase</vt:lpstr>
      <vt:lpstr>The People Behind the Statistics</vt:lpstr>
      <vt:lpstr>Pharmacy Compounding Error</vt:lpstr>
      <vt:lpstr>Look-Alike Sound-Alike Error</vt:lpstr>
      <vt:lpstr>Drug Interaction Error</vt:lpstr>
      <vt:lpstr>Second Victims</vt:lpstr>
      <vt:lpstr>Key Elements to Integrate Medication Safety</vt:lpstr>
      <vt:lpstr>Culture of Safety</vt:lpstr>
      <vt:lpstr>Culture of Safety</vt:lpstr>
      <vt:lpstr>Communication</vt:lpstr>
      <vt:lpstr>Just Culture</vt:lpstr>
      <vt:lpstr>Just Culture</vt:lpstr>
      <vt:lpstr>Just Culture</vt:lpstr>
      <vt:lpstr>Outcome Based Response</vt:lpstr>
      <vt:lpstr>Culture Killing Phrases</vt:lpstr>
      <vt:lpstr>Key Features of a Culture of Safety</vt:lpstr>
      <vt:lpstr>High Reliability Organizations</vt:lpstr>
      <vt:lpstr>Traits of High Reliability Organizations</vt:lpstr>
      <vt:lpstr>Preoccupation with Failure</vt:lpstr>
      <vt:lpstr>Reluctance to Simplify</vt:lpstr>
      <vt:lpstr>Sensitivity to Operations</vt:lpstr>
      <vt:lpstr>Deference to Expertise</vt:lpstr>
      <vt:lpstr>Resilience</vt:lpstr>
      <vt:lpstr>Key Strategies for Medication Safety</vt:lpstr>
      <vt:lpstr>Medication Use Process </vt:lpstr>
      <vt:lpstr>Medication Safety Resources</vt:lpstr>
      <vt:lpstr>Proactive Assessment: Failure Mode Effects Analysis (FMEA)</vt:lpstr>
      <vt:lpstr>PowerPoint Presentation</vt:lpstr>
      <vt:lpstr>Optimize Efficiency</vt:lpstr>
      <vt:lpstr>Safe Limits and Constraints</vt:lpstr>
      <vt:lpstr>Reasonable Response</vt:lpstr>
      <vt:lpstr>High-Risk medications and Patient Populations</vt:lpstr>
      <vt:lpstr>Populations at Higher Risk for ADEs</vt:lpstr>
      <vt:lpstr>Risk Factors for ADEs</vt:lpstr>
      <vt:lpstr>Look-Alike Sound-Alike Medications</vt:lpstr>
      <vt:lpstr> High-Risk Medications</vt:lpstr>
      <vt:lpstr>Adverse Drug Events from Opioid Analgesics</vt:lpstr>
      <vt:lpstr>Adverse Drug Events from Insulin</vt:lpstr>
      <vt:lpstr>Adverse Drug Events from Anticoagulants</vt:lpstr>
      <vt:lpstr>Adverse Drug Events from Antibiotics</vt:lpstr>
      <vt:lpstr>Prioritization: Ask Questions</vt:lpstr>
      <vt:lpstr>Conclusion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Medication Safety in Pharmacy Practice</dc:title>
  <dc:creator>Sanchez, Leslie</dc:creator>
  <cp:lastModifiedBy>Julie Weston</cp:lastModifiedBy>
  <cp:revision>3</cp:revision>
  <cp:lastPrinted>2020-08-25T19:06:48Z</cp:lastPrinted>
  <dcterms:created xsi:type="dcterms:W3CDTF">2020-08-25T14:42:08Z</dcterms:created>
  <dcterms:modified xsi:type="dcterms:W3CDTF">2020-08-25T19:07:48Z</dcterms:modified>
</cp:coreProperties>
</file>